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sldIdLst>
    <p:sldId id="256" r:id="rId2"/>
    <p:sldId id="268" r:id="rId3"/>
    <p:sldId id="273" r:id="rId4"/>
    <p:sldId id="272" r:id="rId5"/>
    <p:sldId id="281" r:id="rId6"/>
    <p:sldId id="282" r:id="rId7"/>
    <p:sldId id="302" r:id="rId8"/>
    <p:sldId id="276" r:id="rId9"/>
    <p:sldId id="275" r:id="rId10"/>
    <p:sldId id="278" r:id="rId11"/>
    <p:sldId id="257" r:id="rId12"/>
    <p:sldId id="258" r:id="rId13"/>
    <p:sldId id="259" r:id="rId14"/>
    <p:sldId id="285" r:id="rId15"/>
    <p:sldId id="260" r:id="rId16"/>
    <p:sldId id="264" r:id="rId17"/>
    <p:sldId id="290" r:id="rId18"/>
    <p:sldId id="304" r:id="rId19"/>
    <p:sldId id="310" r:id="rId20"/>
    <p:sldId id="305" r:id="rId21"/>
    <p:sldId id="306" r:id="rId22"/>
    <p:sldId id="307" r:id="rId23"/>
    <p:sldId id="318" r:id="rId24"/>
    <p:sldId id="314" r:id="rId25"/>
    <p:sldId id="265" r:id="rId26"/>
    <p:sldId id="308" r:id="rId27"/>
    <p:sldId id="311" r:id="rId28"/>
    <p:sldId id="312" r:id="rId29"/>
    <p:sldId id="315" r:id="rId30"/>
    <p:sldId id="313" r:id="rId31"/>
    <p:sldId id="309" r:id="rId32"/>
    <p:sldId id="317" r:id="rId33"/>
    <p:sldId id="289" r:id="rId34"/>
    <p:sldId id="299" r:id="rId35"/>
    <p:sldId id="279" r:id="rId36"/>
    <p:sldId id="292" r:id="rId37"/>
    <p:sldId id="293" r:id="rId38"/>
    <p:sldId id="294" r:id="rId39"/>
    <p:sldId id="295" r:id="rId40"/>
    <p:sldId id="300" r:id="rId41"/>
    <p:sldId id="296" r:id="rId42"/>
    <p:sldId id="297" r:id="rId43"/>
    <p:sldId id="298" r:id="rId44"/>
    <p:sldId id="319" r:id="rId4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9DE"/>
    <a:srgbClr val="2B3139"/>
    <a:srgbClr val="E9F9E0"/>
    <a:srgbClr val="C7D0B6"/>
    <a:srgbClr val="DDE9CF"/>
    <a:srgbClr val="D8E4C8"/>
    <a:srgbClr val="C1CAB2"/>
    <a:srgbClr val="FAF9FA"/>
    <a:srgbClr val="EBE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49" autoAdjust="0"/>
  </p:normalViewPr>
  <p:slideViewPr>
    <p:cSldViewPr snapToGrid="0" snapToObjects="1">
      <p:cViewPr varScale="1">
        <p:scale>
          <a:sx n="85" d="100"/>
          <a:sy n="85" d="100"/>
        </p:scale>
        <p:origin x="-384" y="-112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8"/>
            <a:ext cx="10360501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pPr/>
              <a:t>19.02.14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4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19.02.14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19.02.14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19.02.14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19.02.14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3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19.02.14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6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19.02.14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19.02.14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6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19.02.14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19.02.14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19.02.14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19.02.14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3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7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3198" y="2130428"/>
            <a:ext cx="10925230" cy="1470025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Gill Sans Ultra Bold"/>
                <a:cs typeface="Gill Sans Ultra Bold"/>
              </a:rPr>
              <a:t>Prezentace</a:t>
            </a:r>
            <a:r>
              <a:rPr lang="en-US" dirty="0" smtClean="0">
                <a:latin typeface="Gill Sans Ultra Bold"/>
                <a:cs typeface="Gill Sans Ultra Bold"/>
              </a:rPr>
              <a:t> </a:t>
            </a:r>
            <a:r>
              <a:rPr lang="en-US" dirty="0" err="1" smtClean="0">
                <a:latin typeface="Gill Sans Ultra Bold"/>
                <a:cs typeface="Gill Sans Ultra Bold"/>
              </a:rPr>
              <a:t>informací</a:t>
            </a:r>
            <a:r>
              <a:rPr lang="en-US" dirty="0" smtClean="0">
                <a:latin typeface="Gill Sans Ultra Bold"/>
                <a:cs typeface="Gill Sans Ultra Bold"/>
              </a:rPr>
              <a:t> </a:t>
            </a:r>
            <a:r>
              <a:rPr lang="en-US" dirty="0" err="1" smtClean="0">
                <a:latin typeface="Gill Sans Ultra Bold"/>
                <a:cs typeface="Gill Sans Ultra Bold"/>
              </a:rPr>
              <a:t>na</a:t>
            </a:r>
            <a:r>
              <a:rPr lang="en-US" dirty="0" smtClean="0">
                <a:latin typeface="Gill Sans Ultra Bold"/>
                <a:cs typeface="Gill Sans Ultra Bold"/>
              </a:rPr>
              <a:t> </a:t>
            </a:r>
            <a:r>
              <a:rPr lang="en-US" dirty="0" err="1" smtClean="0">
                <a:latin typeface="Gill Sans Ultra Bold"/>
                <a:cs typeface="Gill Sans Ultra Bold"/>
              </a:rPr>
              <a:t>internetu</a:t>
            </a:r>
            <a:r>
              <a:rPr lang="en-US" dirty="0" smtClean="0">
                <a:latin typeface="Gill Sans Ultra Bold"/>
                <a:cs typeface="Gill Sans Ultra Bold"/>
              </a:rPr>
              <a:t> </a:t>
            </a:r>
            <a:br>
              <a:rPr lang="en-US" dirty="0" smtClean="0">
                <a:latin typeface="Gill Sans Ultra Bold"/>
                <a:cs typeface="Gill Sans Ultra Bold"/>
              </a:rPr>
            </a:br>
            <a:r>
              <a:rPr lang="en-US" dirty="0" smtClean="0">
                <a:latin typeface="Gill Sans Ultra Bold"/>
                <a:cs typeface="Gill Sans Ultra Bold"/>
              </a:rPr>
              <a:t>1. </a:t>
            </a:r>
            <a:endParaRPr lang="en-US" dirty="0">
              <a:latin typeface="Gill Sans Ultra Bold"/>
              <a:cs typeface="Gill Sans Ul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31722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Edward de </a:t>
            </a:r>
            <a:r>
              <a:rPr lang="en-US" dirty="0" smtClean="0"/>
              <a:t>Bono, </a:t>
            </a:r>
            <a:r>
              <a:rPr lang="en-US" dirty="0"/>
              <a:t>6 Thinking </a:t>
            </a:r>
            <a:r>
              <a:rPr lang="en-US" dirty="0" smtClean="0"/>
              <a:t>Hats.</a:t>
            </a:r>
          </a:p>
          <a:p>
            <a:r>
              <a:rPr lang="en-US" dirty="0" smtClean="0"/>
              <a:t>There </a:t>
            </a:r>
            <a:r>
              <a:rPr lang="en-US" dirty="0"/>
              <a:t>isn’t only one way to view a </a:t>
            </a:r>
            <a:r>
              <a:rPr lang="en-US" dirty="0" smtClean="0"/>
              <a:t>problem.</a:t>
            </a:r>
          </a:p>
          <a:p>
            <a:r>
              <a:rPr lang="en-US" dirty="0"/>
              <a:t>Different people have different perspectives and approaches in solving problems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How </a:t>
            </a:r>
            <a:r>
              <a:rPr lang="en-US" dirty="0"/>
              <a:t>we identify our world depends upon our perceptions and </a:t>
            </a:r>
            <a:r>
              <a:rPr lang="en-US" dirty="0" smtClean="0"/>
              <a:t>experiences.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ill Sans Ultra Bold"/>
                <a:cs typeface="Gill Sans Ultra Bold"/>
              </a:rPr>
              <a:t>UX design?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User experience (UX) involves a </a:t>
            </a:r>
            <a:r>
              <a:rPr lang="en-US" b="1" dirty="0"/>
              <a:t>person's behaviors</a:t>
            </a:r>
            <a:r>
              <a:rPr lang="en-US" dirty="0"/>
              <a:t>, </a:t>
            </a:r>
            <a:r>
              <a:rPr lang="en-US" b="1" dirty="0"/>
              <a:t>attitudes</a:t>
            </a:r>
            <a:r>
              <a:rPr lang="en-US" dirty="0"/>
              <a:t>, and </a:t>
            </a:r>
            <a:r>
              <a:rPr lang="en-US" b="1" dirty="0"/>
              <a:t>emotions</a:t>
            </a:r>
            <a:r>
              <a:rPr lang="en-US" dirty="0"/>
              <a:t> about using a particular product</a:t>
            </a:r>
            <a:r>
              <a:rPr lang="en-US" dirty="0" smtClean="0"/>
              <a:t>, system </a:t>
            </a:r>
            <a:r>
              <a:rPr lang="en-US" dirty="0"/>
              <a:t>or service. User experience includes the practical, experiential, affective, meaningful and valuable aspects of human-computer interaction and product ownership. </a:t>
            </a:r>
          </a:p>
        </p:txBody>
      </p:sp>
    </p:spTree>
    <p:extLst>
      <p:ext uri="{BB962C8B-B14F-4D97-AF65-F5344CB8AC3E}">
        <p14:creationId xmlns:p14="http://schemas.microsoft.com/office/powerpoint/2010/main" val="36878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CX design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Customer experience (CX) is the </a:t>
            </a:r>
            <a:r>
              <a:rPr lang="en-US" b="1" dirty="0"/>
              <a:t>sum of all experiences</a:t>
            </a:r>
            <a:r>
              <a:rPr lang="en-US" dirty="0"/>
              <a:t> a customer has with a supplier of goods and/or services, over the duration of their relationship with that supplier. This can include awareness, discovery, attraction, interaction, purchase, use, cultivation and advocacy. </a:t>
            </a:r>
          </a:p>
        </p:txBody>
      </p:sp>
    </p:spTree>
    <p:extLst>
      <p:ext uri="{BB962C8B-B14F-4D97-AF65-F5344CB8AC3E}">
        <p14:creationId xmlns:p14="http://schemas.microsoft.com/office/powerpoint/2010/main" val="26414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Service Design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Service design is the activity of planning and organizing people, infrastructure, communication and material components of a service in order to improve its quality and the interaction between service provider and customers. </a:t>
            </a:r>
          </a:p>
        </p:txBody>
      </p:sp>
    </p:spTree>
    <p:extLst>
      <p:ext uri="{BB962C8B-B14F-4D97-AF65-F5344CB8AC3E}">
        <p14:creationId xmlns:p14="http://schemas.microsoft.com/office/powerpoint/2010/main" val="37083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l="-73531" r="-73531"/>
          <a:stretch>
            <a:fillRect/>
          </a:stretch>
        </p:blipFill>
        <p:spPr>
          <a:xfrm>
            <a:off x="638976" y="2176164"/>
            <a:ext cx="10969943" cy="4525963"/>
          </a:xfrm>
        </p:spPr>
      </p:pic>
      <p:sp>
        <p:nvSpPr>
          <p:cNvPr id="12" name="TextBox 11"/>
          <p:cNvSpPr txBox="1"/>
          <p:nvPr/>
        </p:nvSpPr>
        <p:spPr>
          <a:xfrm>
            <a:off x="5655998" y="640268"/>
            <a:ext cx="8903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4FB9DE"/>
                </a:solidFill>
                <a:latin typeface="Gill Sans Ultra Bold"/>
                <a:cs typeface="Gill Sans Ultra Bold"/>
              </a:rPr>
              <a:t>?</a:t>
            </a:r>
            <a:endParaRPr lang="en-US" sz="9600" dirty="0">
              <a:solidFill>
                <a:srgbClr val="4FB9DE"/>
              </a:solidFill>
              <a:latin typeface="Gill Sans Ultra Bold"/>
              <a:cs typeface="Gill Sans Ul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50215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Customer</a:t>
            </a:r>
            <a:endParaRPr lang="en-US" dirty="0">
              <a:latin typeface="Gill Sans Ultra Bold"/>
              <a:cs typeface="Gill Sans Ultra Bold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rcRect l="-229531" r="-229531"/>
          <a:stretch>
            <a:fillRect/>
          </a:stretch>
        </p:blipFill>
        <p:spPr>
          <a:xfrm>
            <a:off x="635898" y="1513215"/>
            <a:ext cx="10969943" cy="4525963"/>
          </a:xfrm>
        </p:spPr>
      </p:pic>
    </p:spTree>
    <p:extLst>
      <p:ext uri="{BB962C8B-B14F-4D97-AF65-F5344CB8AC3E}">
        <p14:creationId xmlns:p14="http://schemas.microsoft.com/office/powerpoint/2010/main" val="5951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Design for user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We’re supposed to </a:t>
            </a:r>
            <a:r>
              <a:rPr lang="en-US" i="1" dirty="0"/>
              <a:t>delight</a:t>
            </a:r>
            <a:r>
              <a:rPr lang="en-US" dirty="0"/>
              <a:t> our users, even provide them with </a:t>
            </a:r>
            <a:r>
              <a:rPr lang="en-US" i="1" dirty="0"/>
              <a:t>magic</a:t>
            </a:r>
            <a:r>
              <a:rPr lang="en-US" dirty="0"/>
              <a:t>, so that they love our websites, apps and start-ups</a:t>
            </a:r>
            <a:r>
              <a:rPr lang="en-US" dirty="0" smtClean="0"/>
              <a:t>.</a:t>
            </a:r>
          </a:p>
          <a:p>
            <a:r>
              <a:rPr lang="en-US" dirty="0" smtClean="0"/>
              <a:t>UX Cannot </a:t>
            </a:r>
            <a:r>
              <a:rPr lang="en-US" dirty="0"/>
              <a:t>Be </a:t>
            </a:r>
            <a:r>
              <a:rPr lang="en-US" dirty="0" smtClean="0"/>
              <a:t>Designed!</a:t>
            </a:r>
          </a:p>
          <a:p>
            <a:pPr lvl="1"/>
            <a:r>
              <a:rPr lang="en-US" dirty="0" smtClean="0"/>
              <a:t>You cannot design the user </a:t>
            </a:r>
          </a:p>
          <a:p>
            <a:pPr lvl="1"/>
            <a:r>
              <a:rPr lang="en-US" dirty="0" smtClean="0"/>
              <a:t>You cannot design the situation</a:t>
            </a:r>
          </a:p>
          <a:p>
            <a:r>
              <a:rPr lang="en-US" dirty="0" smtClean="0"/>
              <a:t>You can design FOR user experience</a:t>
            </a:r>
          </a:p>
          <a:p>
            <a:pPr lvl="1"/>
            <a:r>
              <a:rPr lang="en-US" dirty="0" smtClean="0"/>
              <a:t>You can design the product or service, that’s all</a:t>
            </a:r>
          </a:p>
          <a:p>
            <a:endParaRPr lang="en-US" dirty="0" smtClean="0"/>
          </a:p>
          <a:p>
            <a:r>
              <a:rPr lang="en-US" dirty="0" smtClean="0"/>
              <a:t>Usability, Emotional Design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9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How to design for UX</a:t>
            </a:r>
            <a:endParaRPr lang="en-US" dirty="0">
              <a:latin typeface="Gill Sans Ultra Bold"/>
              <a:cs typeface="Gill Sans Ultra 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3651" r="-63651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332241" y="6361739"/>
            <a:ext cx="6092825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/>
              <a:t>http://</a:t>
            </a:r>
            <a:r>
              <a:rPr lang="en-US" sz="1200" i="1" dirty="0" err="1"/>
              <a:t>semanticstudios.com</a:t>
            </a:r>
            <a:r>
              <a:rPr lang="en-US" sz="1200" i="1" dirty="0"/>
              <a:t>/publications/semantics/000029.php</a:t>
            </a:r>
          </a:p>
        </p:txBody>
      </p:sp>
    </p:spTree>
    <p:extLst>
      <p:ext uri="{BB962C8B-B14F-4D97-AF65-F5344CB8AC3E}">
        <p14:creationId xmlns:p14="http://schemas.microsoft.com/office/powerpoint/2010/main" val="2695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Gill Sans Ultra Bold"/>
                <a:cs typeface="Gill Sans Ultra Bold"/>
              </a:rPr>
              <a:t>UX is not design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9087" r="9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77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" r="-29"/>
          <a:stretch/>
        </p:blipFill>
        <p:spPr>
          <a:xfrm>
            <a:off x="0" y="-634108"/>
            <a:ext cx="12311944" cy="76864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717" y="5717340"/>
            <a:ext cx="1638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UX is an umbrella term.</a:t>
            </a:r>
          </a:p>
          <a:p>
            <a:r>
              <a:rPr lang="en-US" dirty="0"/>
              <a:t>UX is a movement.</a:t>
            </a:r>
          </a:p>
          <a:p>
            <a:r>
              <a:rPr lang="en-US" dirty="0"/>
              <a:t>UX is a </a:t>
            </a:r>
            <a:r>
              <a:rPr lang="en-US" dirty="0" smtClean="0"/>
              <a:t>process. </a:t>
            </a:r>
          </a:p>
          <a:p>
            <a:r>
              <a:rPr lang="en-US" dirty="0" smtClean="0"/>
              <a:t>UX </a:t>
            </a:r>
            <a:r>
              <a:rPr lang="en-US" dirty="0"/>
              <a:t>is a role.</a:t>
            </a:r>
          </a:p>
          <a:p>
            <a:r>
              <a:rPr lang="en-US" dirty="0"/>
              <a:t>UX is a discipline.</a:t>
            </a:r>
          </a:p>
          <a:p>
            <a:r>
              <a:rPr lang="en-US" dirty="0"/>
              <a:t>UX is an industry.</a:t>
            </a:r>
          </a:p>
          <a:p>
            <a:r>
              <a:rPr lang="en-US" dirty="0"/>
              <a:t>UX is a philosophy.</a:t>
            </a:r>
          </a:p>
          <a:p>
            <a:r>
              <a:rPr lang="en-US" dirty="0"/>
              <a:t>UX is a </a:t>
            </a:r>
            <a:r>
              <a:rPr lang="en-US" dirty="0" smtClean="0"/>
              <a:t>collection of techniques.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Umbrella term</a:t>
            </a:r>
            <a:endParaRPr lang="en-US" dirty="0">
              <a:latin typeface="Gill Sans Ultra Bold"/>
              <a:cs typeface="Gill Sans Ultra 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6335" r="-36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596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Process</a:t>
            </a:r>
            <a:endParaRPr lang="en-US" dirty="0">
              <a:latin typeface="Gill Sans Ultra Bold"/>
              <a:cs typeface="Gill Sans Ultra 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730" r="-167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13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Waterfall</a:t>
            </a:r>
          </a:p>
          <a:p>
            <a:r>
              <a:rPr lang="en-US" dirty="0" smtClean="0"/>
              <a:t>Agile</a:t>
            </a:r>
          </a:p>
          <a:p>
            <a:r>
              <a:rPr lang="en-US" dirty="0" smtClean="0"/>
              <a:t>Lean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Gill Sans Ultra Bold"/>
                <a:cs typeface="Gill Sans Ultra Bold"/>
              </a:rPr>
              <a:t>Collection of techniques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" r="-237" b="1911"/>
          <a:stretch/>
        </p:blipFill>
        <p:spPr>
          <a:xfrm>
            <a:off x="725758" y="0"/>
            <a:ext cx="10030994" cy="6582643"/>
          </a:xfrm>
        </p:spPr>
      </p:pic>
    </p:spTree>
    <p:extLst>
      <p:ext uri="{BB962C8B-B14F-4D97-AF65-F5344CB8AC3E}">
        <p14:creationId xmlns:p14="http://schemas.microsoft.com/office/powerpoint/2010/main" val="40424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Research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Competitor analysis</a:t>
            </a:r>
          </a:p>
          <a:p>
            <a:r>
              <a:rPr lang="en-US" dirty="0" smtClean="0"/>
              <a:t>Surveys</a:t>
            </a:r>
          </a:p>
          <a:p>
            <a:r>
              <a:rPr lang="en-US" dirty="0" smtClean="0"/>
              <a:t>Stakeholder Interviews</a:t>
            </a:r>
          </a:p>
          <a:p>
            <a:r>
              <a:rPr lang="en-US" dirty="0" smtClean="0"/>
              <a:t>Content audit</a:t>
            </a:r>
          </a:p>
          <a:p>
            <a:r>
              <a:rPr lang="en-US" dirty="0" smtClean="0"/>
              <a:t>Diary study</a:t>
            </a:r>
          </a:p>
          <a:p>
            <a:r>
              <a:rPr lang="en-US" dirty="0" smtClean="0"/>
              <a:t>User interviews</a:t>
            </a:r>
          </a:p>
          <a:p>
            <a:r>
              <a:rPr lang="en-US" dirty="0" smtClean="0"/>
              <a:t>Heuristic Review</a:t>
            </a:r>
          </a:p>
          <a:p>
            <a:r>
              <a:rPr lang="en-US" dirty="0" smtClean="0"/>
              <a:t>User testing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Analysis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Card Sorting</a:t>
            </a:r>
          </a:p>
          <a:p>
            <a:r>
              <a:rPr lang="en-US" dirty="0" smtClean="0"/>
              <a:t>Use Cases</a:t>
            </a:r>
          </a:p>
          <a:p>
            <a:r>
              <a:rPr lang="en-US" dirty="0" smtClean="0"/>
              <a:t>Storyboards</a:t>
            </a:r>
          </a:p>
          <a:p>
            <a:r>
              <a:rPr lang="en-US" dirty="0" smtClean="0"/>
              <a:t>Personas</a:t>
            </a:r>
          </a:p>
          <a:p>
            <a:r>
              <a:rPr lang="en-US" dirty="0" smtClean="0"/>
              <a:t>Scenarios</a:t>
            </a:r>
          </a:p>
          <a:p>
            <a:r>
              <a:rPr lang="en-US" dirty="0" smtClean="0"/>
              <a:t>Job stories</a:t>
            </a:r>
          </a:p>
          <a:p>
            <a:r>
              <a:rPr lang="en-US" dirty="0" smtClean="0"/>
              <a:t>Mental models</a:t>
            </a:r>
          </a:p>
          <a:p>
            <a:r>
              <a:rPr lang="en-US" dirty="0" smtClean="0"/>
              <a:t>Experience map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Design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Collaborative Design</a:t>
            </a:r>
          </a:p>
          <a:p>
            <a:r>
              <a:rPr lang="en-US" dirty="0" smtClean="0"/>
              <a:t>Workflow diagram</a:t>
            </a:r>
          </a:p>
          <a:p>
            <a:r>
              <a:rPr lang="en-US" dirty="0" smtClean="0"/>
              <a:t>Sitemap</a:t>
            </a:r>
          </a:p>
          <a:p>
            <a:r>
              <a:rPr lang="en-US" dirty="0" smtClean="0"/>
              <a:t>Wireframe</a:t>
            </a:r>
          </a:p>
          <a:p>
            <a:r>
              <a:rPr lang="en-US" dirty="0" smtClean="0"/>
              <a:t>Paper prototype</a:t>
            </a:r>
          </a:p>
          <a:p>
            <a:r>
              <a:rPr lang="en-US" dirty="0" smtClean="0"/>
              <a:t>Mood board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2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Gill Sans Ultra Bold"/>
                <a:cs typeface="Gill Sans Ultra Bold"/>
              </a:rPr>
              <a:t>Does anyone </a:t>
            </a:r>
            <a:r>
              <a:rPr lang="en-US" b="1" dirty="0" smtClean="0">
                <a:latin typeface="Gill Sans Ultra Bold"/>
                <a:cs typeface="Gill Sans Ultra Bold"/>
              </a:rPr>
              <a:t>care?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“A designer is a business professional who develops solutions to commercial needs that require the balancing of technical, commercial, human and aesthetic requirements.”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4" r="756"/>
          <a:stretch/>
        </p:blipFill>
        <p:spPr>
          <a:xfrm>
            <a:off x="0" y="0"/>
            <a:ext cx="12295226" cy="7064540"/>
          </a:xfrm>
        </p:spPr>
      </p:pic>
    </p:spTree>
    <p:extLst>
      <p:ext uri="{BB962C8B-B14F-4D97-AF65-F5344CB8AC3E}">
        <p14:creationId xmlns:p14="http://schemas.microsoft.com/office/powerpoint/2010/main" val="39418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68" r="-1088"/>
          <a:stretch/>
        </p:blipFill>
        <p:spPr>
          <a:xfrm>
            <a:off x="2198018" y="0"/>
            <a:ext cx="7869998" cy="6858000"/>
          </a:xfrm>
        </p:spPr>
      </p:pic>
    </p:spTree>
    <p:extLst>
      <p:ext uri="{BB962C8B-B14F-4D97-AF65-F5344CB8AC3E}">
        <p14:creationId xmlns:p14="http://schemas.microsoft.com/office/powerpoint/2010/main" val="178734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Gill Sans Ultra Bold"/>
                <a:cs typeface="Gill Sans Ultra Bold"/>
              </a:rPr>
              <a:t>UX roles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Gill Sans Ultra Bold"/>
                <a:cs typeface="Gill Sans Ultra Bold"/>
              </a:rPr>
              <a:t>UX roles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42014" r="-42014"/>
          <a:stretch>
            <a:fillRect/>
          </a:stretch>
        </p:blipFill>
        <p:spPr>
          <a:xfrm>
            <a:off x="-1256399" y="94571"/>
            <a:ext cx="14619268" cy="6031596"/>
          </a:xfrm>
        </p:spPr>
      </p:pic>
    </p:spTree>
    <p:extLst>
      <p:ext uri="{BB962C8B-B14F-4D97-AF65-F5344CB8AC3E}">
        <p14:creationId xmlns:p14="http://schemas.microsoft.com/office/powerpoint/2010/main" val="125434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Designer</a:t>
            </a:r>
          </a:p>
          <a:p>
            <a:pPr lvl="1"/>
            <a:r>
              <a:rPr lang="en-US" dirty="0" smtClean="0"/>
              <a:t>Creative designer</a:t>
            </a:r>
          </a:p>
          <a:p>
            <a:pPr lvl="1"/>
            <a:r>
              <a:rPr lang="en-US" dirty="0" smtClean="0"/>
              <a:t>Interaction designer</a:t>
            </a:r>
          </a:p>
          <a:p>
            <a:pPr lvl="1"/>
            <a:r>
              <a:rPr lang="en-US" dirty="0" smtClean="0"/>
              <a:t>UI designer</a:t>
            </a:r>
          </a:p>
          <a:p>
            <a:pPr lvl="1"/>
            <a:r>
              <a:rPr lang="en-US" dirty="0" smtClean="0"/>
              <a:t>Visual designer</a:t>
            </a:r>
          </a:p>
          <a:p>
            <a:r>
              <a:rPr lang="en-US" dirty="0" smtClean="0"/>
              <a:t>Researcher</a:t>
            </a:r>
          </a:p>
          <a:p>
            <a:r>
              <a:rPr lang="en-US" dirty="0" smtClean="0"/>
              <a:t>Information architect</a:t>
            </a:r>
          </a:p>
          <a:p>
            <a:r>
              <a:rPr lang="en-US" dirty="0" smtClean="0"/>
              <a:t>UX architect</a:t>
            </a:r>
          </a:p>
          <a:p>
            <a:r>
              <a:rPr lang="en-US" dirty="0"/>
              <a:t>Usability Analyst/Tester</a:t>
            </a:r>
            <a:endParaRPr lang="en-US" dirty="0" smtClean="0"/>
          </a:p>
          <a:p>
            <a:r>
              <a:rPr lang="en-US" dirty="0" smtClean="0"/>
              <a:t>UX manager</a:t>
            </a:r>
          </a:p>
          <a:p>
            <a:r>
              <a:rPr lang="en-US" dirty="0" smtClean="0"/>
              <a:t>Director of UX</a:t>
            </a:r>
          </a:p>
          <a:p>
            <a:r>
              <a:rPr lang="en-US" dirty="0"/>
              <a:t>Chief Experience Officer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5111505" y="1600203"/>
            <a:ext cx="862371" cy="4525963"/>
          </a:xfrm>
          <a:prstGeom prst="rightBrac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47578" y="3541390"/>
            <a:ext cx="37055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Gill Sans Ultra Bold"/>
                <a:cs typeface="Gill Sans Ultra Bold"/>
              </a:rPr>
              <a:t>UX designer</a:t>
            </a:r>
            <a:endParaRPr lang="en-US" sz="3600" dirty="0">
              <a:latin typeface="Gill Sans Ultra Bold"/>
              <a:cs typeface="Gill Sans Ul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8054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ill Sans Ultra Bold"/>
                <a:cs typeface="Gill Sans Ultra Bold"/>
              </a:rPr>
              <a:t>Designer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Designing </a:t>
            </a:r>
            <a:r>
              <a:rPr lang="en-US" dirty="0"/>
              <a:t>screens and interactions, and involves a lot of sketching, documentation, and refining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2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ill Sans Ultra Bold"/>
                <a:cs typeface="Gill Sans Ultra Bold"/>
              </a:rPr>
              <a:t>Researcher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Person </a:t>
            </a:r>
            <a:r>
              <a:rPr lang="en-US" dirty="0"/>
              <a:t>that researches people – what they like, dislike, need, and do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ill Sans Ultra Bold"/>
                <a:cs typeface="Gill Sans Ultra Bold"/>
              </a:rPr>
              <a:t>Information architect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responsible for creating the information hierarchy that is used in a system or a site.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8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Ultra Bold"/>
                <a:cs typeface="Gill Sans Ultra Bold"/>
              </a:rPr>
              <a:t>UX </a:t>
            </a:r>
            <a:r>
              <a:rPr lang="en-US" dirty="0" smtClean="0">
                <a:latin typeface="Gill Sans Ultra Bold"/>
                <a:cs typeface="Gill Sans Ultra Bold"/>
              </a:rPr>
              <a:t>architect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UX architect </a:t>
            </a:r>
            <a:r>
              <a:rPr lang="en-US" dirty="0"/>
              <a:t>will define the “high-level” blueprint of how a system should work, including the interaction patterns and controls used and the content strategy/tone of voice.</a:t>
            </a:r>
          </a:p>
        </p:txBody>
      </p:sp>
    </p:spTree>
    <p:extLst>
      <p:ext uri="{BB962C8B-B14F-4D97-AF65-F5344CB8AC3E}">
        <p14:creationId xmlns:p14="http://schemas.microsoft.com/office/powerpoint/2010/main" val="248852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5" r="1062" b="10593"/>
          <a:stretch/>
        </p:blipFill>
        <p:spPr>
          <a:xfrm>
            <a:off x="531358" y="1337192"/>
            <a:ext cx="5383773" cy="36702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92" y="1337191"/>
            <a:ext cx="53594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ill Sans Ultra Bold"/>
                <a:cs typeface="Gill Sans Ultra Bold"/>
              </a:rPr>
              <a:t>Usability Analyst/Tester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Testing </a:t>
            </a:r>
            <a:r>
              <a:rPr lang="en-US" dirty="0"/>
              <a:t>designs with </a:t>
            </a:r>
            <a:r>
              <a:rPr lang="en-US" dirty="0" smtClean="0"/>
              <a:t>users.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3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Ultra Bold"/>
                <a:cs typeface="Gill Sans Ultra Bold"/>
              </a:rPr>
              <a:t>UX </a:t>
            </a:r>
            <a:r>
              <a:rPr lang="en-US" dirty="0" smtClean="0">
                <a:latin typeface="Gill Sans Ultra Bold"/>
                <a:cs typeface="Gill Sans Ultra Bold"/>
              </a:rPr>
              <a:t>manager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/>
              <a:t>more focused on mentoring and project management than actually “hands-on.” A UX manager recruits, hires, and mentors user researchers and designer and oversees their performance.</a:t>
            </a:r>
          </a:p>
        </p:txBody>
      </p:sp>
    </p:spTree>
    <p:extLst>
      <p:ext uri="{BB962C8B-B14F-4D97-AF65-F5344CB8AC3E}">
        <p14:creationId xmlns:p14="http://schemas.microsoft.com/office/powerpoint/2010/main" val="14252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/>
                <a:cs typeface="Gill Sans Ultra Bold"/>
              </a:rPr>
              <a:t>Director of UX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UX </a:t>
            </a:r>
            <a:r>
              <a:rPr lang="en-US" dirty="0"/>
              <a:t>Director is someone who helps define process and sometimes manages multiple teams (A design team, research team, usability test team, etc.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Ultra Bold"/>
                <a:cs typeface="Gill Sans Ultra Bold"/>
              </a:rPr>
              <a:t>Chief Experience Officer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trategic role. </a:t>
            </a:r>
            <a:r>
              <a:rPr lang="en-US" dirty="0"/>
              <a:t>E</a:t>
            </a:r>
            <a:r>
              <a:rPr lang="en-US" dirty="0" smtClean="0"/>
              <a:t>xecuting </a:t>
            </a:r>
            <a:r>
              <a:rPr lang="en-US" dirty="0"/>
              <a:t>a user-centered vision and process throughout the organization. </a:t>
            </a:r>
          </a:p>
        </p:txBody>
      </p:sp>
    </p:spTree>
    <p:extLst>
      <p:ext uri="{BB962C8B-B14F-4D97-AF65-F5344CB8AC3E}">
        <p14:creationId xmlns:p14="http://schemas.microsoft.com/office/powerpoint/2010/main" val="14252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latin typeface="Gill Sans Ultra Bold"/>
              <a:cs typeface="Gill Sans Ultra Bold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Gill Sans Ultra Bold"/>
                <a:cs typeface="Gill Sans Ultra Bold"/>
              </a:rPr>
              <a:t>Tereza.venerova@gmail.com</a:t>
            </a:r>
            <a:endParaRPr lang="en-US" dirty="0" smtClean="0">
              <a:latin typeface="Gill Sans Ultra Bold"/>
              <a:cs typeface="Gill Sans Ultra Bold"/>
            </a:endParaRPr>
          </a:p>
          <a:p>
            <a:pPr marL="0" indent="0" algn="ctr">
              <a:buNone/>
            </a:pPr>
            <a:r>
              <a:rPr lang="en-US" dirty="0" smtClean="0">
                <a:latin typeface="Gill Sans Ultra Bold"/>
                <a:cs typeface="Gill Sans Ultra Bold"/>
              </a:rPr>
              <a:t>@</a:t>
            </a:r>
            <a:r>
              <a:rPr lang="en-US" dirty="0" err="1" smtClean="0">
                <a:latin typeface="Gill Sans Ultra Bold"/>
                <a:cs typeface="Gill Sans Ultra Bold"/>
              </a:rPr>
              <a:t>tvenerova</a:t>
            </a:r>
            <a:endParaRPr lang="en-US" dirty="0" smtClean="0">
              <a:latin typeface="Gill Sans Ultra Bold"/>
              <a:cs typeface="Gill Sans Ultra Bold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Gill Sans Ultra Bold"/>
                <a:cs typeface="Gill Sans Ultra Bold"/>
              </a:rPr>
              <a:t>www.otestujweb.cz</a:t>
            </a:r>
            <a:endParaRPr lang="en-US" dirty="0">
              <a:latin typeface="Gill Sans Ultra Bold"/>
              <a:cs typeface="Gill Sans Ul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2781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3" r="1324"/>
          <a:stretch/>
        </p:blipFill>
        <p:spPr>
          <a:xfrm>
            <a:off x="696505" y="269098"/>
            <a:ext cx="10795816" cy="65889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219" y="5978834"/>
            <a:ext cx="2708106" cy="6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369206"/>
            <a:ext cx="5592960" cy="6128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/>
              <a:t>poskytnout</a:t>
            </a:r>
            <a:r>
              <a:rPr lang="en-US" sz="2400" dirty="0"/>
              <a:t>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dát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 err="1"/>
              <a:t>bezplatný</a:t>
            </a:r>
            <a:r>
              <a:rPr lang="en-US" sz="2400" dirty="0"/>
              <a:t>	</a:t>
            </a:r>
            <a:r>
              <a:rPr lang="en-US" sz="2400" dirty="0" smtClean="0"/>
              <a:t>		=</a:t>
            </a:r>
            <a:r>
              <a:rPr lang="en-US" sz="2400" dirty="0"/>
              <a:t>	</a:t>
            </a:r>
            <a:r>
              <a:rPr lang="en-US" sz="2400" dirty="0" err="1"/>
              <a:t>zdarma</a:t>
            </a:r>
            <a:r>
              <a:rPr lang="en-US" sz="2400" dirty="0"/>
              <a:t>, </a:t>
            </a:r>
            <a:r>
              <a:rPr lang="en-US" sz="2400" dirty="0" smtClean="0"/>
              <a:t>gratis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 err="1"/>
              <a:t>následující</a:t>
            </a:r>
            <a:r>
              <a:rPr lang="en-US" sz="2400" dirty="0"/>
              <a:t>	</a:t>
            </a:r>
            <a:r>
              <a:rPr lang="en-US" sz="2400" dirty="0" smtClean="0"/>
              <a:t>		=</a:t>
            </a:r>
            <a:r>
              <a:rPr lang="en-US" sz="2400" dirty="0"/>
              <a:t>	</a:t>
            </a:r>
            <a:r>
              <a:rPr lang="en-US" sz="2400" dirty="0" err="1"/>
              <a:t>tento</a:t>
            </a:r>
            <a:r>
              <a:rPr lang="en-US" sz="2400" dirty="0"/>
              <a:t>, </a:t>
            </a:r>
            <a:r>
              <a:rPr lang="en-US" sz="2400" dirty="0" err="1"/>
              <a:t>tuto</a:t>
            </a:r>
            <a:r>
              <a:rPr lang="en-US" sz="2400" dirty="0"/>
              <a:t>, </a:t>
            </a:r>
            <a:r>
              <a:rPr lang="en-US" sz="2400" dirty="0" err="1"/>
              <a:t>toto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 err="1"/>
              <a:t>dozvíte</a:t>
            </a:r>
            <a:r>
              <a:rPr lang="en-US" sz="2400" dirty="0"/>
              <a:t> se	</a:t>
            </a:r>
            <a:r>
              <a:rPr lang="en-US" sz="2400" dirty="0" smtClean="0"/>
              <a:t>		=</a:t>
            </a:r>
            <a:r>
              <a:rPr lang="en-US" sz="2400" dirty="0"/>
              <a:t>	</a:t>
            </a:r>
            <a:r>
              <a:rPr lang="en-US" sz="2400" dirty="0" err="1"/>
              <a:t>zjistěte</a:t>
            </a:r>
            <a:r>
              <a:rPr lang="en-US" sz="2400" dirty="0"/>
              <a:t>, </a:t>
            </a:r>
            <a:r>
              <a:rPr lang="en-US" sz="2400" dirty="0" err="1"/>
              <a:t>odhalte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 err="1"/>
              <a:t>učinit</a:t>
            </a:r>
            <a:r>
              <a:rPr lang="en-US" sz="2400" dirty="0"/>
              <a:t>, </a:t>
            </a:r>
            <a:r>
              <a:rPr lang="en-US" sz="2400" dirty="0" err="1"/>
              <a:t>zhotovit</a:t>
            </a:r>
            <a:r>
              <a:rPr lang="en-US" sz="2400" dirty="0"/>
              <a:t>	=	(u)</a:t>
            </a:r>
            <a:r>
              <a:rPr lang="en-US" sz="2400" dirty="0" err="1"/>
              <a:t>dělat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 err="1"/>
              <a:t>překážka</a:t>
            </a:r>
            <a:r>
              <a:rPr lang="en-US" sz="2400" dirty="0"/>
              <a:t>	</a:t>
            </a:r>
            <a:r>
              <a:rPr lang="en-US" sz="2400" dirty="0" smtClean="0"/>
              <a:t>		=</a:t>
            </a:r>
            <a:r>
              <a:rPr lang="en-US" sz="2400" dirty="0"/>
              <a:t>	</a:t>
            </a:r>
            <a:r>
              <a:rPr lang="en-US" sz="2400" dirty="0" err="1"/>
              <a:t>háček</a:t>
            </a:r>
            <a:r>
              <a:rPr lang="en-US" sz="2400" dirty="0"/>
              <a:t>, </a:t>
            </a:r>
            <a:r>
              <a:rPr lang="en-US" sz="2400" dirty="0" err="1"/>
              <a:t>zádrhel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 err="1"/>
              <a:t>zabránit</a:t>
            </a:r>
            <a:r>
              <a:rPr lang="en-US" sz="2400" dirty="0"/>
              <a:t>	</a:t>
            </a:r>
            <a:r>
              <a:rPr lang="en-US" sz="2400" dirty="0" smtClean="0"/>
              <a:t>		=</a:t>
            </a:r>
            <a:r>
              <a:rPr lang="en-US" sz="2400" dirty="0"/>
              <a:t>	</a:t>
            </a:r>
            <a:r>
              <a:rPr lang="en-US" sz="2400" dirty="0" err="1"/>
              <a:t>přestat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 err="1"/>
              <a:t>pořídit</a:t>
            </a:r>
            <a:r>
              <a:rPr lang="en-US" sz="2400" dirty="0"/>
              <a:t>	</a:t>
            </a:r>
            <a:r>
              <a:rPr lang="en-US" sz="2400" dirty="0" smtClean="0"/>
              <a:t>			=</a:t>
            </a:r>
            <a:r>
              <a:rPr lang="en-US" sz="2400" dirty="0"/>
              <a:t>	</a:t>
            </a:r>
            <a:r>
              <a:rPr lang="en-US" sz="2400" dirty="0" err="1"/>
              <a:t>koupit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 err="1"/>
              <a:t>obdržet</a:t>
            </a:r>
            <a:r>
              <a:rPr lang="en-US" sz="2400" dirty="0"/>
              <a:t>	</a:t>
            </a:r>
            <a:r>
              <a:rPr lang="en-US" sz="2400" dirty="0" smtClean="0"/>
              <a:t>		=</a:t>
            </a:r>
            <a:r>
              <a:rPr lang="en-US" sz="2400" dirty="0"/>
              <a:t>	</a:t>
            </a:r>
            <a:r>
              <a:rPr lang="en-US" sz="2400" dirty="0" err="1"/>
              <a:t>dostat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 err="1"/>
              <a:t>zvolit</a:t>
            </a:r>
            <a:r>
              <a:rPr lang="en-US" sz="2400" dirty="0"/>
              <a:t>	</a:t>
            </a:r>
            <a:r>
              <a:rPr lang="en-US" sz="2400" dirty="0" smtClean="0"/>
              <a:t>			=</a:t>
            </a:r>
            <a:r>
              <a:rPr lang="en-US" sz="2400" dirty="0"/>
              <a:t>	</a:t>
            </a:r>
            <a:r>
              <a:rPr lang="en-US" sz="2400" dirty="0" err="1"/>
              <a:t>vybrat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 err="1"/>
              <a:t>zřetelně</a:t>
            </a:r>
            <a:r>
              <a:rPr lang="en-US" sz="2400" dirty="0"/>
              <a:t>	</a:t>
            </a:r>
            <a:r>
              <a:rPr lang="en-US" sz="2400" dirty="0" smtClean="0"/>
              <a:t>		=</a:t>
            </a:r>
            <a:r>
              <a:rPr lang="en-US" sz="2400" dirty="0"/>
              <a:t>	</a:t>
            </a:r>
            <a:r>
              <a:rPr lang="en-US" sz="2400" dirty="0" err="1"/>
              <a:t>jasně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 err="1"/>
              <a:t>příležitost</a:t>
            </a:r>
            <a:r>
              <a:rPr lang="en-US" sz="2400" dirty="0"/>
              <a:t>	</a:t>
            </a:r>
            <a:r>
              <a:rPr lang="en-US" sz="2400" dirty="0" smtClean="0"/>
              <a:t>		=</a:t>
            </a:r>
            <a:r>
              <a:rPr lang="en-US" sz="2400" dirty="0"/>
              <a:t>	</a:t>
            </a:r>
            <a:r>
              <a:rPr lang="en-US" sz="2400" dirty="0" err="1"/>
              <a:t>výzva</a:t>
            </a:r>
            <a:r>
              <a:rPr lang="en-US" sz="2400" dirty="0"/>
              <a:t>, </a:t>
            </a:r>
            <a:r>
              <a:rPr lang="en-US" sz="2400" dirty="0" err="1"/>
              <a:t>šance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096001" y="400882"/>
            <a:ext cx="58362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dovolit</a:t>
            </a:r>
            <a:r>
              <a:rPr lang="en-US" sz="2400" dirty="0"/>
              <a:t>	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nechat</a:t>
            </a:r>
            <a:r>
              <a:rPr lang="en-US" sz="2400" dirty="0"/>
              <a:t>	</a:t>
            </a:r>
          </a:p>
          <a:p>
            <a:r>
              <a:rPr lang="en-US" sz="2400" dirty="0" err="1" smtClean="0"/>
              <a:t>doporučení</a:t>
            </a:r>
            <a:r>
              <a:rPr lang="en-US" sz="2400" dirty="0"/>
              <a:t>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rada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riziko</a:t>
            </a:r>
            <a:r>
              <a:rPr lang="en-US" sz="2400" dirty="0"/>
              <a:t>	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nebezpečí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uspíšit</a:t>
            </a:r>
            <a:r>
              <a:rPr lang="en-US" sz="2400" dirty="0"/>
              <a:t>	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zrychlit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pěkný</a:t>
            </a:r>
            <a:r>
              <a:rPr lang="en-US" sz="2400" dirty="0"/>
              <a:t>	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lákavý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obtížný</a:t>
            </a:r>
            <a:r>
              <a:rPr lang="en-US" sz="2400" dirty="0"/>
              <a:t>	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těžký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rozlehlý</a:t>
            </a:r>
            <a:r>
              <a:rPr lang="en-US" sz="2400" dirty="0"/>
              <a:t>		=	</a:t>
            </a:r>
            <a:r>
              <a:rPr lang="en-US" sz="2400" dirty="0" err="1"/>
              <a:t>velký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oznámit</a:t>
            </a:r>
            <a:r>
              <a:rPr lang="en-US" sz="2400" dirty="0"/>
              <a:t>		=	</a:t>
            </a:r>
            <a:r>
              <a:rPr lang="en-US" sz="2400" dirty="0" err="1"/>
              <a:t>říct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opomenout</a:t>
            </a:r>
            <a:r>
              <a:rPr lang="en-US" sz="2400" dirty="0"/>
              <a:t>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vynechat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potěšený</a:t>
            </a:r>
            <a:r>
              <a:rPr lang="en-US" sz="2400" dirty="0"/>
              <a:t>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šťastný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kvalitnější</a:t>
            </a:r>
            <a:r>
              <a:rPr lang="en-US" sz="2400" dirty="0"/>
              <a:t>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lepší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zprávy</a:t>
            </a:r>
            <a:r>
              <a:rPr lang="en-US" sz="2400" dirty="0"/>
              <a:t>	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novinky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uplatnit</a:t>
            </a:r>
            <a:r>
              <a:rPr lang="en-US" sz="2400" dirty="0"/>
              <a:t>		=	</a:t>
            </a:r>
            <a:r>
              <a:rPr lang="en-US" sz="2400" dirty="0" err="1"/>
              <a:t>využít</a:t>
            </a:r>
            <a:r>
              <a:rPr lang="en-US" sz="2400" dirty="0"/>
              <a:t>	</a:t>
            </a:r>
          </a:p>
          <a:p>
            <a:r>
              <a:rPr lang="en-US" sz="2400" dirty="0" err="1"/>
              <a:t>bezprostředně</a:t>
            </a:r>
            <a:r>
              <a:rPr lang="en-US" sz="2400" dirty="0"/>
              <a:t>	</a:t>
            </a:r>
            <a:r>
              <a:rPr lang="en-US" sz="2400" dirty="0" smtClean="0"/>
              <a:t>	=</a:t>
            </a:r>
            <a:r>
              <a:rPr lang="en-US" sz="2400" dirty="0"/>
              <a:t>	</a:t>
            </a:r>
            <a:r>
              <a:rPr lang="en-US" sz="2400" dirty="0" err="1"/>
              <a:t>právě</a:t>
            </a:r>
            <a:r>
              <a:rPr lang="en-US" sz="2400" dirty="0"/>
              <a:t> </a:t>
            </a:r>
            <a:r>
              <a:rPr lang="en-US" sz="2400" dirty="0" err="1"/>
              <a:t>teď</a:t>
            </a:r>
            <a:r>
              <a:rPr lang="en-US" sz="2400" dirty="0"/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441" y="6222058"/>
            <a:ext cx="9535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http://</a:t>
            </a:r>
            <a:r>
              <a:rPr lang="en-US" i="1" dirty="0" err="1"/>
              <a:t>www.ottocopy.cz</a:t>
            </a:r>
            <a:r>
              <a:rPr lang="en-US" i="1" dirty="0"/>
              <a:t>/</a:t>
            </a:r>
            <a:r>
              <a:rPr lang="en-US" i="1" dirty="0" err="1"/>
              <a:t>zlost</a:t>
            </a:r>
            <a:r>
              <a:rPr lang="en-US" i="1" dirty="0"/>
              <a:t>-</a:t>
            </a:r>
            <a:r>
              <a:rPr lang="en-US" i="1" dirty="0" err="1"/>
              <a:t>pomsta</a:t>
            </a:r>
            <a:r>
              <a:rPr lang="en-US" i="1" dirty="0"/>
              <a:t>-</a:t>
            </a:r>
            <a:r>
              <a:rPr lang="en-US" i="1" dirty="0" err="1"/>
              <a:t>jed</a:t>
            </a:r>
            <a:r>
              <a:rPr lang="en-US" i="1" dirty="0"/>
              <a:t>-</a:t>
            </a:r>
            <a:r>
              <a:rPr lang="en-US" i="1" dirty="0" err="1"/>
              <a:t>strach</a:t>
            </a:r>
            <a:r>
              <a:rPr lang="en-US" i="1" dirty="0"/>
              <a:t>-sex-</a:t>
            </a:r>
            <a:r>
              <a:rPr lang="en-US" i="1" dirty="0" err="1"/>
              <a:t>vlny</a:t>
            </a:r>
            <a:r>
              <a:rPr lang="en-US" i="1" dirty="0"/>
              <a:t>-magnet-</a:t>
            </a:r>
            <a:r>
              <a:rPr lang="en-US" i="1" dirty="0" err="1"/>
              <a:t>slast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848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l="-73531" r="-73531"/>
          <a:stretch>
            <a:fillRect/>
          </a:stretch>
        </p:blipFill>
        <p:spPr>
          <a:xfrm>
            <a:off x="638976" y="2176164"/>
            <a:ext cx="10969943" cy="4525963"/>
          </a:xfrm>
        </p:spPr>
      </p:pic>
      <p:sp>
        <p:nvSpPr>
          <p:cNvPr id="12" name="TextBox 11"/>
          <p:cNvSpPr txBox="1"/>
          <p:nvPr/>
        </p:nvSpPr>
        <p:spPr>
          <a:xfrm>
            <a:off x="5655998" y="640268"/>
            <a:ext cx="8903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4FB9DE"/>
                </a:solidFill>
                <a:latin typeface="Gill Sans Ultra Bold"/>
                <a:cs typeface="Gill Sans Ultra Bold"/>
              </a:rPr>
              <a:t>?</a:t>
            </a:r>
            <a:endParaRPr lang="en-US" sz="9600" dirty="0">
              <a:solidFill>
                <a:srgbClr val="4FB9DE"/>
              </a:solidFill>
              <a:latin typeface="Gill Sans Ultra Bold"/>
              <a:cs typeface="Gill Sans Ultra Bold"/>
            </a:endParaRPr>
          </a:p>
        </p:txBody>
      </p:sp>
    </p:spTree>
    <p:extLst>
      <p:ext uri="{BB962C8B-B14F-4D97-AF65-F5344CB8AC3E}">
        <p14:creationId xmlns:p14="http://schemas.microsoft.com/office/powerpoint/2010/main" val="42837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Gill Sans Ultra Bold"/>
                <a:cs typeface="Gill Sans Ultra Bold"/>
              </a:rPr>
              <a:t>Choose your own adventure</a:t>
            </a:r>
            <a:endParaRPr lang="en-US" dirty="0">
              <a:latin typeface="Gill Sans Ultra Bold"/>
              <a:cs typeface="Gill Sans Ultr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6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38804" y="5124579"/>
            <a:ext cx="6686354" cy="99522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Ultra Bold"/>
                <a:cs typeface="Gill Sans Ultra Bold"/>
              </a:rPr>
              <a:t>Problems?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42738" r="-42738"/>
          <a:stretch>
            <a:fillRect/>
          </a:stretch>
        </p:blipFill>
        <p:spPr>
          <a:xfrm>
            <a:off x="935254" y="1111213"/>
            <a:ext cx="10879322" cy="4488575"/>
          </a:xfrm>
        </p:spPr>
      </p:pic>
    </p:spTree>
    <p:extLst>
      <p:ext uri="{BB962C8B-B14F-4D97-AF65-F5344CB8AC3E}">
        <p14:creationId xmlns:p14="http://schemas.microsoft.com/office/powerpoint/2010/main" val="15342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654</Words>
  <Application>Microsoft Macintosh PowerPoint</Application>
  <PresentationFormat>Custom</PresentationFormat>
  <Paragraphs>133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Prezentace informací na internetu  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your own adventure</vt:lpstr>
      <vt:lpstr>Problems?</vt:lpstr>
      <vt:lpstr>PowerPoint Presentation</vt:lpstr>
      <vt:lpstr>UX design?</vt:lpstr>
      <vt:lpstr>CX design</vt:lpstr>
      <vt:lpstr>Service Design</vt:lpstr>
      <vt:lpstr>PowerPoint Presentation</vt:lpstr>
      <vt:lpstr>Customer</vt:lpstr>
      <vt:lpstr>Design for user experience</vt:lpstr>
      <vt:lpstr>How to design for UX</vt:lpstr>
      <vt:lpstr>UX is not design</vt:lpstr>
      <vt:lpstr>PowerPoint Presentation</vt:lpstr>
      <vt:lpstr>PowerPoint Presentation</vt:lpstr>
      <vt:lpstr>Umbrella term</vt:lpstr>
      <vt:lpstr>Process</vt:lpstr>
      <vt:lpstr>PowerPoint Presentation</vt:lpstr>
      <vt:lpstr>Collection of techniques</vt:lpstr>
      <vt:lpstr>PowerPoint Presentation</vt:lpstr>
      <vt:lpstr>Research</vt:lpstr>
      <vt:lpstr>Analysis</vt:lpstr>
      <vt:lpstr>Design</vt:lpstr>
      <vt:lpstr>Does anyone care?</vt:lpstr>
      <vt:lpstr>PowerPoint Presentation</vt:lpstr>
      <vt:lpstr>PowerPoint Presentation</vt:lpstr>
      <vt:lpstr>UX roles</vt:lpstr>
      <vt:lpstr>UX roles</vt:lpstr>
      <vt:lpstr>PowerPoint Presentation</vt:lpstr>
      <vt:lpstr>PowerPoint Presentation</vt:lpstr>
      <vt:lpstr>Designer</vt:lpstr>
      <vt:lpstr>Researcher</vt:lpstr>
      <vt:lpstr>Information architect</vt:lpstr>
      <vt:lpstr>UX architect</vt:lpstr>
      <vt:lpstr>Usability Analyst/Tester</vt:lpstr>
      <vt:lpstr>UX manager</vt:lpstr>
      <vt:lpstr>Director of UX</vt:lpstr>
      <vt:lpstr>Chief Experience Officer</vt:lpstr>
      <vt:lpstr>PowerPoint Presentation</vt:lpstr>
    </vt:vector>
  </TitlesOfParts>
  <Company>NetSuite,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Tereza Venerova</dc:creator>
  <cp:lastModifiedBy/>
  <cp:revision>1</cp:revision>
  <dcterms:created xsi:type="dcterms:W3CDTF">2014-02-16T20:31:27Z</dcterms:created>
  <dcterms:modified xsi:type="dcterms:W3CDTF">2014-02-19T13:53:41Z</dcterms:modified>
</cp:coreProperties>
</file>