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0" r:id="rId3"/>
    <p:sldId id="391" r:id="rId4"/>
    <p:sldId id="393" r:id="rId5"/>
    <p:sldId id="395" r:id="rId6"/>
    <p:sldId id="419" r:id="rId7"/>
    <p:sldId id="420" r:id="rId8"/>
    <p:sldId id="421" r:id="rId9"/>
    <p:sldId id="389" r:id="rId10"/>
    <p:sldId id="25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238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506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6E2DD5-430C-41CF-88A5-2DCD8C47C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918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12734A-5633-4908-AF4C-938ECB347774}" type="slidenum">
              <a:rPr lang="ru-RU" altLang="cs-CZ" smtClean="0"/>
              <a:pPr eaLnBrk="1" hangingPunct="1"/>
              <a:t>1</a:t>
            </a:fld>
            <a:endParaRPr lang="ru-RU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FE810F-3E27-4292-888D-039FFDC3E657}" type="slidenum">
              <a:rPr lang="ru-RU" altLang="cs-CZ" smtClean="0"/>
              <a:pPr eaLnBrk="1" hangingPunct="1"/>
              <a:t>10</a:t>
            </a:fld>
            <a:endParaRPr lang="ru-RU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94058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30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62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50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49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26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78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8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05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6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66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3723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1008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leph.nkp.cz/F/?func=direct&amp;doc_number=000002099&amp;local_base=KT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6000" smtClean="0">
                <a:solidFill>
                  <a:srgbClr val="FFFF00"/>
                </a:solidFill>
              </a:rPr>
              <a:t>Medailon autora</a:t>
            </a: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2800" smtClean="0"/>
              <a:t>co je, k čemu slouží a jak ho správně psát,...</a:t>
            </a:r>
            <a:endParaRPr lang="uk-UA" altLang="cs-CZ" sz="2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5. </a:t>
            </a:r>
            <a:r>
              <a:rPr lang="cs-CZ" altLang="cs-CZ" b="1" dirty="0">
                <a:latin typeface="Tahoma" pitchFamily="34" charset="0"/>
              </a:rPr>
              <a:t>března </a:t>
            </a:r>
            <a:r>
              <a:rPr lang="cs-CZ" altLang="cs-CZ" b="1" dirty="0" smtClean="0">
                <a:latin typeface="Tahoma" pitchFamily="34" charset="0"/>
              </a:rPr>
              <a:t>2014</a:t>
            </a:r>
            <a:endParaRPr lang="cs-CZ" alt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Medailon - definice TDKIV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literární útvar kratšího rozsahu</a:t>
            </a:r>
          </a:p>
          <a:p>
            <a:r>
              <a:rPr lang="cs-CZ" altLang="cs-CZ" sz="3000" smtClean="0"/>
              <a:t>forma eseje nebo publicistický</a:t>
            </a:r>
          </a:p>
          <a:p>
            <a:r>
              <a:rPr lang="cs-CZ" altLang="cs-CZ" sz="3000" smtClean="0"/>
              <a:t>základní údaje o životě a díle významné osobnosti</a:t>
            </a:r>
          </a:p>
          <a:p>
            <a:r>
              <a:rPr lang="cs-CZ" altLang="cs-CZ" sz="3000" smtClean="0"/>
              <a:t>často u nějaké příležitosti</a:t>
            </a:r>
          </a:p>
          <a:p>
            <a:pPr lvl="1"/>
            <a:r>
              <a:rPr lang="cs-CZ" altLang="cs-CZ" sz="2400" smtClean="0"/>
              <a:t>jubileum</a:t>
            </a:r>
          </a:p>
          <a:p>
            <a:pPr lvl="1"/>
            <a:r>
              <a:rPr lang="cs-CZ" altLang="cs-CZ" sz="2400" smtClean="0"/>
              <a:t>úmrtí (nekrolog)</a:t>
            </a:r>
          </a:p>
          <a:p>
            <a:pPr lvl="1"/>
            <a:r>
              <a:rPr lang="cs-CZ" altLang="cs-CZ" sz="2400" smtClean="0"/>
              <a:t>vydání knihy (přímo v knize)</a:t>
            </a:r>
          </a:p>
          <a:p>
            <a:pPr lvl="1"/>
            <a:r>
              <a:rPr lang="cs-CZ" altLang="cs-CZ" sz="240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4000" smtClean="0"/>
              <a:t>Formální úprava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rozsah cca 10 – 15 řádků</a:t>
            </a:r>
          </a:p>
          <a:p>
            <a:r>
              <a:rPr lang="cs-CZ" altLang="cs-CZ" sz="3000" smtClean="0"/>
              <a:t>fotografie</a:t>
            </a:r>
          </a:p>
          <a:p>
            <a:r>
              <a:rPr lang="cs-CZ" altLang="cs-CZ" sz="3000" smtClean="0"/>
              <a:t>v nadpisu název osobnosti</a:t>
            </a:r>
          </a:p>
          <a:p>
            <a:r>
              <a:rPr lang="cs-CZ" altLang="cs-CZ" sz="3000" smtClean="0"/>
              <a:t>datum/rok a místo narození a úmrtí pod názvem</a:t>
            </a:r>
          </a:p>
          <a:p>
            <a:pPr lvl="1"/>
            <a:r>
              <a:rPr lang="cs-CZ" altLang="cs-CZ" sz="2400" smtClean="0">
                <a:sym typeface="Wingdings 2" pitchFamily="18" charset="2"/>
              </a:rPr>
              <a:t></a:t>
            </a:r>
            <a:r>
              <a:rPr lang="cs-CZ" altLang="cs-CZ" sz="2400" smtClean="0"/>
              <a:t>1824 Litomyšl – </a:t>
            </a:r>
            <a:r>
              <a:rPr lang="cs-CZ" altLang="cs-CZ" sz="2400" smtClean="0">
                <a:sym typeface="Wingdings 2" pitchFamily="18" charset="2"/>
              </a:rPr>
              <a:t></a:t>
            </a:r>
            <a:r>
              <a:rPr lang="cs-CZ" altLang="cs-CZ" sz="2400" smtClean="0"/>
              <a:t>1884 Praha </a:t>
            </a:r>
          </a:p>
          <a:p>
            <a:r>
              <a:rPr lang="cs-CZ" altLang="cs-CZ" sz="3000" smtClean="0"/>
              <a:t>život a dílo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Obsah medailonu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/>
              <a:t>místo a datum/rok narození a úmrtí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vzdělání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nejvyšší dosažené, většinou se uvádí jen pokud má význam k tvorbě nebo působnosti osobnosti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povolání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ne úplný výčet, ale jen ta stěžejní, pokud má význam k tvorbě nebo působnosti autora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zajímavosti z života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rodinné poměry, příbuzenské vztahy, příslušnost k literární skupině, přátelé a nepřátelé, úspěchy apod., opět vazba na dílo nebo působnost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celková charakteristika díla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kterým žánrům a tématům se věnoval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stěžejní díla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název, rok vzniku,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životopis</a:t>
            </a:r>
          </a:p>
          <a:p>
            <a:r>
              <a:rPr lang="cs-CZ" altLang="cs-CZ" sz="3000" smtClean="0"/>
              <a:t>biografie</a:t>
            </a:r>
          </a:p>
          <a:p>
            <a:r>
              <a:rPr lang="cs-CZ" altLang="cs-CZ" sz="3000" smtClean="0"/>
              <a:t>medailon</a:t>
            </a:r>
          </a:p>
          <a:p>
            <a:r>
              <a:rPr lang="cs-CZ" altLang="cs-CZ" sz="3000" smtClean="0"/>
              <a:t>personália</a:t>
            </a:r>
          </a:p>
          <a:p>
            <a:r>
              <a:rPr lang="cs-CZ" altLang="cs-CZ" sz="3000" smtClean="0"/>
              <a:t>personální bibliografie</a:t>
            </a:r>
          </a:p>
          <a:p>
            <a:r>
              <a:rPr lang="cs-CZ" altLang="cs-CZ" sz="3000" smtClean="0"/>
              <a:t>biobibliografie</a:t>
            </a:r>
          </a:p>
          <a:p>
            <a:endParaRPr lang="cs-CZ" altLang="cs-CZ" sz="3000" b="1" smtClean="0">
              <a:solidFill>
                <a:schemeClr val="accent2"/>
              </a:solidFill>
            </a:endParaRPr>
          </a:p>
          <a:p>
            <a:r>
              <a:rPr lang="cs-CZ" alt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2600" smtClean="0"/>
              <a:t>životopis, biografie</a:t>
            </a:r>
          </a:p>
          <a:p>
            <a:pPr lvl="1"/>
            <a:r>
              <a:rPr lang="cs-CZ" altLang="cs-CZ" sz="2000" smtClean="0"/>
              <a:t>rozsáhlejší, více podrobností o životě a činnosti konkrétní osoby</a:t>
            </a:r>
          </a:p>
          <a:p>
            <a:pPr lvl="1"/>
            <a:r>
              <a:rPr lang="cs-CZ" altLang="cs-CZ" sz="2000" smtClean="0"/>
              <a:t>autobiografie – pochází přímo od autora</a:t>
            </a:r>
          </a:p>
          <a:p>
            <a:r>
              <a:rPr lang="cs-CZ" altLang="cs-CZ" sz="2600" smtClean="0"/>
              <a:t>medailon</a:t>
            </a:r>
          </a:p>
          <a:p>
            <a:pPr lvl="1"/>
            <a:r>
              <a:rPr lang="cs-CZ" altLang="cs-CZ" sz="2000" smtClean="0"/>
              <a:t>zkratkovitější, obecné seznámení s autorem</a:t>
            </a:r>
          </a:p>
          <a:p>
            <a:r>
              <a:rPr lang="cs-CZ" altLang="cs-CZ" sz="2600" smtClean="0"/>
              <a:t>personália</a:t>
            </a:r>
          </a:p>
          <a:p>
            <a:pPr lvl="1"/>
            <a:r>
              <a:rPr lang="cs-CZ" altLang="cs-CZ" sz="2000" smtClean="0"/>
              <a:t>souhrnné označení publikací vážících se k životu a činnosti určité skutečné osoby</a:t>
            </a:r>
          </a:p>
          <a:p>
            <a:pPr lvl="1"/>
            <a:r>
              <a:rPr lang="cs-CZ" altLang="cs-CZ" sz="2000" smtClean="0"/>
              <a:t>dokumenty věnované dané osobnosti </a:t>
            </a:r>
          </a:p>
          <a:p>
            <a:pPr lvl="1"/>
            <a:r>
              <a:rPr lang="cs-CZ" altLang="cs-CZ" sz="2000" smtClean="0"/>
              <a:t>např. biografie, vzpomínky, korespondence, deníky, oslavné sborníky, nekrology, personální bibliografie atd.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personální bibliografie</a:t>
            </a:r>
          </a:p>
          <a:p>
            <a:pPr lvl="1"/>
            <a:r>
              <a:rPr lang="cs-CZ" altLang="cs-CZ" sz="2400" smtClean="0"/>
              <a:t>soupis publikovaných prací určité osoby</a:t>
            </a:r>
          </a:p>
          <a:p>
            <a:pPr lvl="1"/>
            <a:r>
              <a:rPr lang="cs-CZ" altLang="cs-CZ" sz="2400" smtClean="0"/>
              <a:t>soupis prací pojednávajících o určité osobě a jejím díle</a:t>
            </a:r>
          </a:p>
          <a:p>
            <a:r>
              <a:rPr lang="cs-CZ" altLang="cs-CZ" sz="3000" smtClean="0"/>
              <a:t>biobibliografie</a:t>
            </a:r>
          </a:p>
          <a:p>
            <a:pPr lvl="1"/>
            <a:r>
              <a:rPr lang="cs-CZ" altLang="cs-CZ" sz="2400" smtClean="0"/>
              <a:t>životopis spojený s personální bibliografií dané osoby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Praktický úkol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dirty="0" smtClean="0"/>
              <a:t>vyhledejte informace o autorovi</a:t>
            </a:r>
            <a:endParaRPr lang="cs-CZ" altLang="cs-CZ" sz="3000" dirty="0" smtClean="0"/>
          </a:p>
          <a:p>
            <a:r>
              <a:rPr lang="cs-CZ" altLang="cs-CZ" sz="3000" dirty="0" smtClean="0"/>
              <a:t>osobnosti</a:t>
            </a:r>
          </a:p>
          <a:p>
            <a:pPr lvl="1"/>
            <a:r>
              <a:rPr lang="cs-CZ" altLang="cs-CZ" sz="2400" dirty="0" smtClean="0"/>
              <a:t>Jiří Mahen</a:t>
            </a:r>
          </a:p>
          <a:p>
            <a:pPr lvl="1"/>
            <a:r>
              <a:rPr lang="cs-CZ" altLang="cs-CZ" sz="2400" dirty="0" smtClean="0"/>
              <a:t>Jaroslav Vrchlický</a:t>
            </a:r>
          </a:p>
          <a:p>
            <a:pPr lvl="1"/>
            <a:r>
              <a:rPr lang="cs-CZ" altLang="cs-CZ" sz="2400" dirty="0" smtClean="0"/>
              <a:t>Michal </a:t>
            </a:r>
            <a:r>
              <a:rPr lang="cs-CZ" altLang="cs-CZ" sz="2400" dirty="0" err="1" smtClean="0"/>
              <a:t>Viewegh</a:t>
            </a:r>
            <a:endParaRPr lang="cs-CZ" altLang="cs-CZ" sz="2400" dirty="0" smtClean="0"/>
          </a:p>
          <a:p>
            <a:pPr lvl="1"/>
            <a:r>
              <a:rPr lang="cs-CZ" altLang="cs-CZ" sz="2400" dirty="0" smtClean="0"/>
              <a:t>Jaroslav Foglar</a:t>
            </a:r>
          </a:p>
          <a:p>
            <a:pPr lvl="1"/>
            <a:r>
              <a:rPr lang="cs-CZ" altLang="cs-CZ" sz="2400" dirty="0" smtClean="0"/>
              <a:t>Dan </a:t>
            </a:r>
            <a:r>
              <a:rPr lang="cs-CZ" altLang="cs-CZ" sz="2400" dirty="0" smtClean="0"/>
              <a:t>Brown</a:t>
            </a:r>
          </a:p>
          <a:p>
            <a:pPr lvl="1"/>
            <a:r>
              <a:rPr lang="cs-CZ" altLang="cs-CZ" sz="2400" dirty="0" smtClean="0"/>
              <a:t>někdo jiný???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Zdroje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altLang="cs-CZ" sz="2000" i="1" smtClean="0"/>
              <a:t>KTD: Česká terminologická databáze knihovnictví a informační vědy (TDKIV) </a:t>
            </a:r>
            <a:r>
              <a:rPr lang="cs-CZ" altLang="cs-CZ" sz="2000" smtClean="0"/>
              <a:t>[online]. Praha: Národní knihovna ČR, 2003- [cit. 2012-02-15]. Dostupné z: </a:t>
            </a:r>
            <a:r>
              <a:rPr lang="cs-CZ" altLang="cs-CZ" sz="2000" smtClean="0">
                <a:hlinkClick r:id="rId2"/>
              </a:rPr>
              <a:t>http://aleph.nkp.cz/F/?func=direct&amp;doc_number=000002099&amp;local_base=KTD</a:t>
            </a:r>
            <a:endParaRPr lang="cs-CZ" alt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4282</TotalTime>
  <Words>333</Words>
  <Application>Microsoft Office PowerPoint</Application>
  <PresentationFormat>Předvádění na obrazovce (4:3)</PresentationFormat>
  <Paragraphs>74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Tahoma</vt:lpstr>
      <vt:lpstr>Verdana</vt:lpstr>
      <vt:lpstr>Wingdings</vt:lpstr>
      <vt:lpstr>Wingdings 2</vt:lpstr>
      <vt:lpstr>template</vt:lpstr>
      <vt:lpstr>Medailon autora co je, k čemu slouží a jak ho správně psát,...</vt:lpstr>
      <vt:lpstr>Medailon - definice TDKIV</vt:lpstr>
      <vt:lpstr>Formální úprava</vt:lpstr>
      <vt:lpstr>Obsah medailonu</vt:lpstr>
      <vt:lpstr>Rozdíly</vt:lpstr>
      <vt:lpstr>Rozdíly</vt:lpstr>
      <vt:lpstr>Rozdíly</vt:lpstr>
      <vt:lpstr>Praktický úkol</vt:lpstr>
      <vt:lpstr>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163</cp:revision>
  <dcterms:created xsi:type="dcterms:W3CDTF">2008-06-02T21:04:14Z</dcterms:created>
  <dcterms:modified xsi:type="dcterms:W3CDTF">2014-03-04T14:28:02Z</dcterms:modified>
</cp:coreProperties>
</file>