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423" r:id="rId3"/>
    <p:sldId id="424" r:id="rId4"/>
    <p:sldId id="425" r:id="rId5"/>
    <p:sldId id="426" r:id="rId6"/>
    <p:sldId id="428" r:id="rId7"/>
    <p:sldId id="427" r:id="rId8"/>
    <p:sldId id="429" r:id="rId9"/>
    <p:sldId id="430" r:id="rId10"/>
    <p:sldId id="431" r:id="rId11"/>
    <p:sldId id="432" r:id="rId12"/>
    <p:sldId id="433" r:id="rId13"/>
    <p:sldId id="434" r:id="rId14"/>
    <p:sldId id="395" r:id="rId15"/>
    <p:sldId id="435" r:id="rId16"/>
    <p:sldId id="258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33CC33"/>
    <a:srgbClr val="FF9933"/>
    <a:srgbClr val="FFCC66"/>
    <a:srgbClr val="FF9900"/>
    <a:srgbClr val="F3D001"/>
    <a:srgbClr val="F4EE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58" autoAdjust="0"/>
    <p:restoredTop sz="94660"/>
  </p:normalViewPr>
  <p:slideViewPr>
    <p:cSldViewPr>
      <p:cViewPr>
        <p:scale>
          <a:sx n="87" d="100"/>
          <a:sy n="87" d="100"/>
        </p:scale>
        <p:origin x="-2388" y="-10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324"/>
    </p:cViewPr>
  </p:sorterViewPr>
  <p:notesViewPr>
    <p:cSldViewPr>
      <p:cViewPr varScale="1">
        <p:scale>
          <a:sx n="82" d="100"/>
          <a:sy n="82" d="100"/>
        </p:scale>
        <p:origin x="-144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72019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1D8C142-32C8-46BC-8BCF-B716F88E79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20595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0631E8B-0C3D-4ED9-BE94-BA029F633163}" type="slidenum">
              <a:rPr lang="ru-RU" altLang="cs-CZ" smtClean="0"/>
              <a:pPr eaLnBrk="1" hangingPunct="1">
                <a:spcBef>
                  <a:spcPct val="0"/>
                </a:spcBef>
              </a:pPr>
              <a:t>1</a:t>
            </a:fld>
            <a:endParaRPr lang="ru-RU" altLang="cs-CZ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8C2A7BB-43C0-4C31-A458-CB0205066D11}" type="slidenum">
              <a:rPr lang="ru-RU" altLang="cs-CZ" smtClean="0"/>
              <a:pPr eaLnBrk="1" hangingPunct="1">
                <a:spcBef>
                  <a:spcPct val="0"/>
                </a:spcBef>
              </a:pPr>
              <a:t>16</a:t>
            </a:fld>
            <a:endParaRPr lang="ru-RU" altLang="cs-CZ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6337300" cy="89376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484313"/>
            <a:ext cx="6337300" cy="503237"/>
          </a:xfrm>
        </p:spPr>
        <p:txBody>
          <a:bodyPr/>
          <a:lstStyle>
            <a:lvl1pPr marL="0" indent="0">
              <a:buFontTx/>
              <a:buNone/>
              <a:defRPr sz="2600" b="1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podnadpisů.</a:t>
            </a:r>
          </a:p>
        </p:txBody>
      </p:sp>
    </p:spTree>
    <p:extLst>
      <p:ext uri="{BB962C8B-B14F-4D97-AF65-F5344CB8AC3E}">
        <p14:creationId xmlns:p14="http://schemas.microsoft.com/office/powerpoint/2010/main" val="3849510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0936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77050" y="473075"/>
            <a:ext cx="1943100" cy="619601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42988" y="473075"/>
            <a:ext cx="5681662" cy="619601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75316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006975" y="1196975"/>
            <a:ext cx="3813175" cy="26590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5006975" y="4008438"/>
            <a:ext cx="3813175" cy="266065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59769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06975" y="1196975"/>
            <a:ext cx="3813175" cy="54721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1301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544736"/>
            <a:ext cx="7777162" cy="508000"/>
          </a:xfrm>
        </p:spPr>
        <p:txBody>
          <a:bodyPr/>
          <a:lstStyle>
            <a:lvl1pPr>
              <a:defRPr sz="4400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2988" y="1412776"/>
            <a:ext cx="7777162" cy="52563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4243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969157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06975" y="1196975"/>
            <a:ext cx="3813175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0414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4315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6530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2193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9444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642850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473075"/>
            <a:ext cx="7777162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196975"/>
            <a:ext cx="7777162" cy="547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cs-CZ" smtClean="0"/>
              <a:t>Klepnutím lze upravit styly předlohy textu.</a:t>
            </a:r>
          </a:p>
          <a:p>
            <a:pPr lvl="1"/>
            <a:r>
              <a:rPr lang="ru-RU" altLang="cs-CZ" smtClean="0"/>
              <a:t>Druhá úroveň</a:t>
            </a:r>
          </a:p>
          <a:p>
            <a:pPr lvl="2"/>
            <a:r>
              <a:rPr lang="ru-RU" altLang="cs-CZ" smtClean="0"/>
              <a:t>Třetí úroveň</a:t>
            </a:r>
          </a:p>
          <a:p>
            <a:pPr lvl="3"/>
            <a:r>
              <a:rPr lang="ru-RU" altLang="cs-CZ" smtClean="0"/>
              <a:t>Čtvrtá úroveň</a:t>
            </a:r>
          </a:p>
          <a:p>
            <a:pPr lvl="4"/>
            <a:r>
              <a:rPr lang="ru-RU" altLang="cs-CZ" smtClean="0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9pPr>
    </p:titleStyle>
    <p:bodyStyle>
      <a:lvl1pPr marL="361950" indent="-36195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Blip>
          <a:blip r:embed="rId16"/>
        </a:buBlip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1041400" indent="-4191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 sz="2400">
          <a:solidFill>
            <a:schemeClr val="tx1"/>
          </a:solidFill>
          <a:latin typeface="+mn-lt"/>
        </a:defRPr>
      </a:lvl2pPr>
      <a:lvl3pPr marL="1449388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</a:defRPr>
      </a:lvl3pPr>
      <a:lvl4pPr marL="185737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2653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7225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31797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6369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40941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bqual.org/" TargetMode="External"/><Relationship Id="rId2" Type="http://schemas.openxmlformats.org/officeDocument/2006/relationships/hyperlink" Target="http://www.bix-bibliotheksindex.de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cides.cz/" TargetMode="External"/><Relationship Id="rId2" Type="http://schemas.openxmlformats.org/officeDocument/2006/relationships/hyperlink" Target="v&#253;zkumy.knihovna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ys3.cz/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fla.org/publications/ifla-publications-series-138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png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plsc.pbworks.com/w/page/7422647/Public%20library%20standards%20by%20state" TargetMode="External"/><Relationship Id="rId7" Type="http://schemas.openxmlformats.org/officeDocument/2006/relationships/hyperlink" Target="http://knihovnam.nkp.cz/docs/bench/Standard_pro_dobrou.pdf" TargetMode="External"/><Relationship Id="rId2" Type="http://schemas.openxmlformats.org/officeDocument/2006/relationships/hyperlink" Target="http://www.ifla.org/publications/ifla-publications-series-9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vkis.nipos-mk.cz/" TargetMode="External"/><Relationship Id="rId5" Type="http://schemas.openxmlformats.org/officeDocument/2006/relationships/hyperlink" Target="http://vkis.nipos-mk.cz/download/Metodpokyn-standardVKIS.pdf" TargetMode="External"/><Relationship Id="rId4" Type="http://schemas.openxmlformats.org/officeDocument/2006/relationships/hyperlink" Target="http://www.cilip.org.uk/cilip/advocacy-awards-and-projects/advocacy-and-campaigns/public-libraries/policy-statements-1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Char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692150"/>
            <a:ext cx="8208963" cy="3024188"/>
          </a:xfrm>
        </p:spPr>
        <p:txBody>
          <a:bodyPr/>
          <a:lstStyle/>
          <a:p>
            <a:pPr eaLnBrk="1" hangingPunct="1">
              <a:lnSpc>
                <a:spcPct val="200000"/>
              </a:lnSpc>
            </a:pPr>
            <a:r>
              <a:rPr lang="cs-CZ" altLang="cs-CZ" sz="4800" dirty="0" smtClean="0">
                <a:solidFill>
                  <a:srgbClr val="FFFF00"/>
                </a:solidFill>
              </a:rPr>
              <a:t>Měření výkonu knihoven</a:t>
            </a:r>
            <a:r>
              <a:rPr lang="cs-CZ" altLang="cs-CZ" sz="3600" dirty="0" smtClean="0"/>
              <a:t/>
            </a:r>
            <a:br>
              <a:rPr lang="cs-CZ" altLang="cs-CZ" sz="3600" dirty="0" smtClean="0"/>
            </a:br>
            <a:r>
              <a:rPr lang="cs-CZ" altLang="cs-CZ" dirty="0" smtClean="0"/>
              <a:t>a jeho využití při zkvalitňování služeb</a:t>
            </a:r>
            <a:endParaRPr lang="uk-UA" altLang="cs-CZ" sz="20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4221163"/>
            <a:ext cx="3671888" cy="433387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400" smtClean="0"/>
              <a:t>Martin Krčál</a:t>
            </a:r>
            <a:endParaRPr lang="uk-UA" altLang="cs-CZ" sz="2400" smtClean="0"/>
          </a:p>
        </p:txBody>
      </p:sp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395288" y="6165850"/>
            <a:ext cx="45370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1800" b="1">
                <a:latin typeface="Arial" charset="0"/>
              </a:rPr>
              <a:t>VIKBB42 Knihovnické procesy a služby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5292725" y="6165850"/>
            <a:ext cx="352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cs-CZ" altLang="cs-CZ" sz="1800" b="1" dirty="0">
                <a:latin typeface="Tahoma" pitchFamily="34" charset="0"/>
              </a:rPr>
              <a:t>Brno, </a:t>
            </a:r>
            <a:r>
              <a:rPr lang="cs-CZ" altLang="cs-CZ" sz="1800" b="1" dirty="0" smtClean="0">
                <a:latin typeface="Tahoma" pitchFamily="34" charset="0"/>
              </a:rPr>
              <a:t>2. dubna </a:t>
            </a:r>
            <a:r>
              <a:rPr lang="cs-CZ" altLang="cs-CZ" sz="1800" b="1" dirty="0">
                <a:latin typeface="Tahoma" pitchFamily="34" charset="0"/>
              </a:rPr>
              <a:t>2014</a:t>
            </a:r>
            <a:endParaRPr lang="cs-CZ" altLang="cs-CZ" sz="1800" dirty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Benchmarking</a:t>
            </a:r>
            <a:r>
              <a:rPr lang="cs-CZ" dirty="0" smtClean="0"/>
              <a:t> v zahraničí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2988" y="1412776"/>
            <a:ext cx="7921500" cy="5256312"/>
          </a:xfrm>
        </p:spPr>
        <p:txBody>
          <a:bodyPr/>
          <a:lstStyle/>
          <a:p>
            <a:r>
              <a:rPr lang="cs-CZ" dirty="0" smtClean="0"/>
              <a:t>Německo</a:t>
            </a:r>
          </a:p>
          <a:p>
            <a:pPr lvl="1"/>
            <a:r>
              <a:rPr lang="cs-CZ" dirty="0" smtClean="0">
                <a:hlinkClick r:id="rId2"/>
              </a:rPr>
              <a:t>BIX</a:t>
            </a:r>
            <a:endParaRPr lang="cs-CZ" dirty="0"/>
          </a:p>
          <a:p>
            <a:pPr lvl="1"/>
            <a:r>
              <a:rPr lang="cs-CZ" dirty="0" smtClean="0"/>
              <a:t>přes 2000 knihoven (</a:t>
            </a:r>
            <a:r>
              <a:rPr lang="cs-CZ" dirty="0" err="1" smtClean="0"/>
              <a:t>stř</a:t>
            </a:r>
            <a:r>
              <a:rPr lang="cs-CZ" dirty="0" smtClean="0"/>
              <a:t>. </a:t>
            </a:r>
            <a:r>
              <a:rPr lang="cs-CZ" dirty="0" err="1" smtClean="0"/>
              <a:t>evropa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zapojeny také české knihovny (KUK)</a:t>
            </a:r>
          </a:p>
          <a:p>
            <a:pPr lvl="1"/>
            <a:r>
              <a:rPr lang="cs-CZ" dirty="0" smtClean="0"/>
              <a:t>pro veřejné i akademické knihovny</a:t>
            </a:r>
          </a:p>
          <a:p>
            <a:r>
              <a:rPr lang="cs-CZ" dirty="0" smtClean="0"/>
              <a:t>USA + svět</a:t>
            </a:r>
          </a:p>
          <a:p>
            <a:pPr lvl="1"/>
            <a:r>
              <a:rPr lang="cs-CZ" dirty="0" smtClean="0">
                <a:hlinkClick r:id="rId3"/>
              </a:rPr>
              <a:t>LIBQUAL+</a:t>
            </a:r>
            <a:endParaRPr lang="cs-CZ" dirty="0" smtClean="0"/>
          </a:p>
          <a:p>
            <a:pPr lvl="1"/>
            <a:r>
              <a:rPr lang="cs-CZ" dirty="0" smtClean="0"/>
              <a:t>vzniklo v roce 1999</a:t>
            </a:r>
          </a:p>
          <a:p>
            <a:pPr lvl="1"/>
            <a:r>
              <a:rPr lang="cs-CZ" dirty="0" smtClean="0"/>
              <a:t>zapojeno přes 1200 knihoven z celého světa, zejména akademické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08814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Problémy </a:t>
            </a:r>
            <a:r>
              <a:rPr lang="cs-CZ" dirty="0" err="1" smtClean="0"/>
              <a:t>benchmarkingu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špatně zadané údaje</a:t>
            </a:r>
          </a:p>
          <a:p>
            <a:pPr lvl="1"/>
            <a:r>
              <a:rPr lang="cs-CZ" dirty="0" smtClean="0"/>
              <a:t>záměrné, omylem)</a:t>
            </a:r>
          </a:p>
          <a:p>
            <a:r>
              <a:rPr lang="cs-CZ" dirty="0" smtClean="0"/>
              <a:t>nejednotnost metrik</a:t>
            </a:r>
          </a:p>
          <a:p>
            <a:pPr lvl="1"/>
            <a:r>
              <a:rPr lang="cs-CZ" dirty="0" smtClean="0"/>
              <a:t>jak počítat akce, počet návštěvníků</a:t>
            </a:r>
          </a:p>
          <a:p>
            <a:r>
              <a:rPr lang="cs-CZ" dirty="0" smtClean="0"/>
              <a:t>nepokrývá celé spektrum služeb</a:t>
            </a:r>
          </a:p>
          <a:p>
            <a:r>
              <a:rPr lang="cs-CZ" dirty="0" smtClean="0"/>
              <a:t>vysoká cena za využití zahraničních systémů</a:t>
            </a:r>
          </a:p>
          <a:p>
            <a:r>
              <a:rPr lang="cs-CZ" dirty="0" smtClean="0"/>
              <a:t>kvantitativní </a:t>
            </a:r>
            <a:r>
              <a:rPr lang="cs-CZ" dirty="0"/>
              <a:t>metoda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25945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Kvantita vs. kvalita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1412776"/>
            <a:ext cx="5544294" cy="5256312"/>
          </a:xfrm>
        </p:spPr>
        <p:txBody>
          <a:bodyPr/>
          <a:lstStyle/>
          <a:p>
            <a:r>
              <a:rPr lang="cs-CZ" dirty="0" smtClean="0"/>
              <a:t>co na to uživatelé?</a:t>
            </a:r>
          </a:p>
          <a:p>
            <a:r>
              <a:rPr lang="cs-CZ" dirty="0" smtClean="0"/>
              <a:t>knihovna s dobrými výsledky a se špatným hodnocením od uživatelů</a:t>
            </a:r>
          </a:p>
          <a:p>
            <a:r>
              <a:rPr lang="cs-CZ" dirty="0" smtClean="0"/>
              <a:t>nutnost provádět také kvalitativní výzkumy</a:t>
            </a:r>
            <a:endParaRPr lang="cs-CZ" dirty="0"/>
          </a:p>
        </p:txBody>
      </p:sp>
      <p:pic>
        <p:nvPicPr>
          <p:cNvPr id="35842" name="Picture 2" descr="Peep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299050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32402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Výzkumy služeb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 action="ppaction://hlinkfile"/>
              </a:rPr>
              <a:t>výzkumy.knihovna.cz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CIDES</a:t>
            </a:r>
            <a:r>
              <a:rPr lang="cs-CZ" dirty="0" smtClean="0"/>
              <a:t> – Centrum pro inovace a design služeb</a:t>
            </a:r>
          </a:p>
          <a:p>
            <a:r>
              <a:rPr lang="cs-CZ" dirty="0" smtClean="0">
                <a:hlinkClick r:id="rId4"/>
              </a:rPr>
              <a:t>Mys3</a:t>
            </a:r>
            <a:r>
              <a:rPr lang="cs-CZ" dirty="0" smtClean="0"/>
              <a:t> – </a:t>
            </a:r>
            <a:r>
              <a:rPr lang="cs-CZ" dirty="0" err="1" smtClean="0"/>
              <a:t>mystery</a:t>
            </a:r>
            <a:r>
              <a:rPr lang="cs-CZ" dirty="0" smtClean="0"/>
              <a:t> shopping v knihovnách (APLS)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10555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altLang="cs-CZ" sz="3200" dirty="0" smtClean="0"/>
              <a:t>Literatura k tématu</a:t>
            </a:r>
            <a:endParaRPr lang="cs-CZ" altLang="cs-CZ" sz="3200" dirty="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24744"/>
            <a:ext cx="7777162" cy="5472113"/>
          </a:xfrm>
        </p:spPr>
        <p:txBody>
          <a:bodyPr/>
          <a:lstStyle/>
          <a:p>
            <a:r>
              <a:rPr lang="cs-CZ" sz="1600" dirty="0"/>
              <a:t>STEJSKAL, Jan a kol. </a:t>
            </a:r>
            <a:r>
              <a:rPr lang="cs-CZ" sz="1600" i="1" dirty="0"/>
              <a:t>Měření hodnoty veřejných služeb (na příkladu veřejných knihoven)</a:t>
            </a:r>
            <a:r>
              <a:rPr lang="cs-CZ" sz="1600" dirty="0"/>
              <a:t>. Praha: </a:t>
            </a:r>
            <a:r>
              <a:rPr lang="cs-CZ" sz="1600" dirty="0" err="1"/>
              <a:t>Wolters</a:t>
            </a:r>
            <a:r>
              <a:rPr lang="cs-CZ" sz="1600" dirty="0"/>
              <a:t> </a:t>
            </a:r>
            <a:r>
              <a:rPr lang="cs-CZ" sz="1600" dirty="0" err="1"/>
              <a:t>Kluwer</a:t>
            </a:r>
            <a:r>
              <a:rPr lang="cs-CZ" sz="1600" dirty="0"/>
              <a:t> ČR, 2013. ISBN 978-80-7478-412-5.</a:t>
            </a:r>
          </a:p>
          <a:p>
            <a:r>
              <a:rPr lang="cs-CZ" sz="1600" dirty="0"/>
              <a:t>ŘEHÁK, Tomáš a kol. Neocenitelné služby knihovny a jak je ocenit. Praha: </a:t>
            </a:r>
            <a:r>
              <a:rPr lang="cs-CZ" sz="1600" dirty="0" err="1"/>
              <a:t>Wolters</a:t>
            </a:r>
            <a:r>
              <a:rPr lang="cs-CZ" sz="1600" dirty="0"/>
              <a:t> </a:t>
            </a:r>
            <a:r>
              <a:rPr lang="cs-CZ" sz="1600" dirty="0" err="1"/>
              <a:t>Kluwer</a:t>
            </a:r>
            <a:r>
              <a:rPr lang="cs-CZ" sz="1600" dirty="0"/>
              <a:t> ČR, 2013. ISBN 978-80-7478-413-2</a:t>
            </a:r>
            <a:r>
              <a:rPr lang="cs-CZ" sz="1600" dirty="0" smtClean="0"/>
              <a:t>.</a:t>
            </a:r>
          </a:p>
          <a:p>
            <a:r>
              <a:rPr lang="cs-CZ" sz="1600" dirty="0"/>
              <a:t>KOONTZ, </a:t>
            </a:r>
            <a:r>
              <a:rPr lang="cs-CZ" sz="1600" dirty="0" err="1"/>
              <a:t>Christie</a:t>
            </a:r>
            <a:r>
              <a:rPr lang="cs-CZ" sz="1600" dirty="0"/>
              <a:t> a Barbara GUBBIN. Směrnice IFLA: služby veřejných knihoven. 2., zcela </a:t>
            </a:r>
            <a:r>
              <a:rPr lang="cs-CZ" sz="1600" dirty="0" err="1"/>
              <a:t>přeprac</a:t>
            </a:r>
            <a:r>
              <a:rPr lang="cs-CZ" sz="1600" dirty="0"/>
              <a:t>. vyd. Praha: Národní knihovna ČR, 2012. ISBN 078-80-7050-612-7.</a:t>
            </a:r>
          </a:p>
          <a:p>
            <a:r>
              <a:rPr lang="cs-CZ" sz="1600" dirty="0"/>
              <a:t>RICHTER, Vít. </a:t>
            </a:r>
            <a:r>
              <a:rPr lang="cs-CZ" sz="1600" i="1" dirty="0" err="1"/>
              <a:t>Benchmarking</a:t>
            </a:r>
            <a:r>
              <a:rPr lang="cs-CZ" sz="1600" i="1" dirty="0"/>
              <a:t> knihoven 2014: velké opakování</a:t>
            </a:r>
            <a:r>
              <a:rPr lang="cs-CZ" sz="1600" dirty="0"/>
              <a:t> </a:t>
            </a:r>
            <a:r>
              <a:rPr lang="en-US" sz="1600" dirty="0"/>
              <a:t>[PPT </a:t>
            </a:r>
            <a:r>
              <a:rPr lang="en-US" sz="1600" dirty="0" err="1"/>
              <a:t>prezentace</a:t>
            </a:r>
            <a:r>
              <a:rPr lang="en-US" sz="1600" dirty="0"/>
              <a:t>]</a:t>
            </a:r>
            <a:r>
              <a:rPr lang="cs-CZ" sz="1600" dirty="0"/>
              <a:t>. Brno, 24. 3. 2014. Prezentace je dostupná účastníkům semináře konaného v MZK v Brně</a:t>
            </a:r>
            <a:r>
              <a:rPr lang="cs-CZ" sz="1600" dirty="0" smtClean="0"/>
              <a:t>.</a:t>
            </a:r>
          </a:p>
          <a:p>
            <a:r>
              <a:rPr lang="cs-CZ" sz="1600" dirty="0" smtClean="0"/>
              <a:t>HEANEY</a:t>
            </a:r>
            <a:r>
              <a:rPr lang="cs-CZ" sz="1600" dirty="0"/>
              <a:t>, Michael. </a:t>
            </a:r>
            <a:r>
              <a:rPr lang="en-US" sz="1600" i="1" dirty="0"/>
              <a:t>Library Statistics for the 21st Century </a:t>
            </a:r>
            <a:r>
              <a:rPr lang="en-US" sz="1600" i="1" dirty="0" smtClean="0"/>
              <a:t>World</a:t>
            </a:r>
            <a:r>
              <a:rPr lang="cs-CZ" sz="1600" dirty="0" smtClean="0"/>
              <a:t>. </a:t>
            </a:r>
            <a:r>
              <a:rPr lang="cs-CZ" sz="1600" dirty="0" err="1" smtClean="0"/>
              <a:t>München</a:t>
            </a:r>
            <a:r>
              <a:rPr lang="cs-CZ" sz="1600" dirty="0"/>
              <a:t>: K.G. </a:t>
            </a:r>
            <a:r>
              <a:rPr lang="cs-CZ" sz="1600" dirty="0" err="1"/>
              <a:t>Saur</a:t>
            </a:r>
            <a:r>
              <a:rPr lang="cs-CZ" sz="1600" dirty="0"/>
              <a:t>, </a:t>
            </a:r>
            <a:r>
              <a:rPr lang="cs-CZ" sz="1600" dirty="0" smtClean="0"/>
              <a:t>2009. </a:t>
            </a:r>
            <a:r>
              <a:rPr lang="cs-CZ" sz="1600" dirty="0"/>
              <a:t>Dostupné také z: </a:t>
            </a:r>
            <a:r>
              <a:rPr lang="cs-CZ" sz="1600" dirty="0">
                <a:hlinkClick r:id="rId2"/>
              </a:rPr>
              <a:t>http://</a:t>
            </a:r>
            <a:r>
              <a:rPr lang="cs-CZ" sz="1600" dirty="0" smtClean="0">
                <a:hlinkClick r:id="rId2"/>
              </a:rPr>
              <a:t>www.ifla.org/publications/ifla-publications-series-138</a:t>
            </a:r>
            <a:endParaRPr lang="cs-CZ" sz="1600" dirty="0" smtClean="0"/>
          </a:p>
          <a:p>
            <a:r>
              <a:rPr lang="cs-CZ" sz="1600" dirty="0" err="1" smtClean="0"/>
              <a:t>Statistics</a:t>
            </a:r>
            <a:r>
              <a:rPr lang="cs-CZ" sz="1600" dirty="0" smtClean="0"/>
              <a:t> and </a:t>
            </a:r>
            <a:r>
              <a:rPr lang="cs-CZ" sz="1600" dirty="0" err="1" smtClean="0"/>
              <a:t>Evaluation</a:t>
            </a:r>
            <a:r>
              <a:rPr lang="cs-CZ" sz="1600" dirty="0" smtClean="0"/>
              <a:t> </a:t>
            </a:r>
            <a:r>
              <a:rPr lang="cs-CZ" sz="1600" dirty="0" err="1" smtClean="0"/>
              <a:t>Section</a:t>
            </a:r>
            <a:r>
              <a:rPr lang="cs-CZ" sz="1600" dirty="0" smtClean="0"/>
              <a:t>. </a:t>
            </a:r>
            <a:r>
              <a:rPr lang="cs-CZ" sz="1600" i="1" dirty="0" smtClean="0"/>
              <a:t>IFLA</a:t>
            </a:r>
            <a:r>
              <a:rPr lang="cs-CZ" sz="1600" dirty="0" smtClean="0"/>
              <a:t> </a:t>
            </a:r>
            <a:r>
              <a:rPr lang="en-US" sz="1600" dirty="0"/>
              <a:t>[online]. </a:t>
            </a:r>
            <a:r>
              <a:rPr lang="cs-CZ" sz="1600" smtClean="0"/>
              <a:t>IFLA, 2014 </a:t>
            </a:r>
            <a:r>
              <a:rPr lang="en-US" sz="1600" dirty="0" smtClean="0"/>
              <a:t>[cit.:</a:t>
            </a:r>
            <a:r>
              <a:rPr lang="cs-CZ" sz="1600" dirty="0" smtClean="0"/>
              <a:t> 2014-03-31</a:t>
            </a:r>
            <a:r>
              <a:rPr lang="en-US" sz="1600" dirty="0" smtClean="0"/>
              <a:t>]</a:t>
            </a:r>
            <a:r>
              <a:rPr lang="cs-CZ" sz="1600" dirty="0" smtClean="0"/>
              <a:t>. </a:t>
            </a:r>
            <a:r>
              <a:rPr lang="en-US" sz="1600" dirty="0" err="1" smtClean="0"/>
              <a:t>Dostupn</a:t>
            </a:r>
            <a:r>
              <a:rPr lang="cs-CZ" sz="1600" dirty="0" smtClean="0"/>
              <a:t>é z: </a:t>
            </a:r>
            <a:r>
              <a:rPr lang="en-US" sz="1600" dirty="0" smtClean="0"/>
              <a:t>http</a:t>
            </a:r>
            <a:r>
              <a:rPr lang="en-US" sz="1600" dirty="0"/>
              <a:t>://www.ifla.org/publications/ifla-publications-series-138</a:t>
            </a:r>
            <a:endParaRPr lang="cs-CZ" sz="1600" dirty="0"/>
          </a:p>
          <a:p>
            <a:r>
              <a:rPr lang="cs-CZ" sz="1600" dirty="0"/>
              <a:t>popularizační články od Z. Dohnálkové, V. Richtera, T. </a:t>
            </a:r>
            <a:r>
              <a:rPr lang="cs-CZ" sz="1600" dirty="0" smtClean="0"/>
              <a:t>Řeháka</a:t>
            </a:r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Diplomové práce na </a:t>
            </a:r>
            <a:r>
              <a:rPr lang="cs-CZ" dirty="0" err="1" smtClean="0"/>
              <a:t>KISKu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dirty="0" smtClean="0"/>
              <a:t>KAPOUNOVÁ</a:t>
            </a:r>
            <a:r>
              <a:rPr lang="cs-CZ" sz="1600" dirty="0"/>
              <a:t>, Kateřina. </a:t>
            </a:r>
            <a:r>
              <a:rPr lang="cs-CZ" sz="1600" i="1" dirty="0"/>
              <a:t>Analýza projektu </a:t>
            </a:r>
            <a:r>
              <a:rPr lang="cs-CZ" sz="1600" i="1" dirty="0" err="1"/>
              <a:t>Benchmarking</a:t>
            </a:r>
            <a:r>
              <a:rPr lang="cs-CZ" sz="1600" i="1" dirty="0"/>
              <a:t> knihoven</a:t>
            </a:r>
            <a:r>
              <a:rPr lang="cs-CZ" sz="1600" dirty="0"/>
              <a:t>. Brno: Masarykova univerzita, Filozofická fakulta, Ústav české literatury a knihovnictví, Kabinet informačních studií a knihovnictví, 2011. 106 s. Vedoucí diplomové práce PhDr. Ladislava Suchá.</a:t>
            </a:r>
          </a:p>
          <a:p>
            <a:r>
              <a:rPr lang="cs-CZ" sz="1600" dirty="0"/>
              <a:t>JANKŮ, Monika. </a:t>
            </a:r>
            <a:r>
              <a:rPr lang="cs-CZ" sz="1600" i="1" dirty="0"/>
              <a:t>ROI knihoven</a:t>
            </a:r>
            <a:r>
              <a:rPr lang="cs-CZ" sz="1600" dirty="0"/>
              <a:t>. Brno: Masarykova univerzita. Filozofická fakulta. Katedra informačních studií a knihovnictví, 2011. 42 s. Vedoucí bakalářské práce PhDr. Ladislava Suchá. </a:t>
            </a:r>
          </a:p>
          <a:p>
            <a:r>
              <a:rPr lang="cs-CZ" sz="1600" dirty="0"/>
              <a:t>JURÁKOVÁ, Veronika. </a:t>
            </a:r>
            <a:r>
              <a:rPr lang="cs-CZ" sz="1600" i="1" dirty="0"/>
              <a:t>Výzkumy v knihovnách: současný stav realizace výzkumů v českých knihovnách a projekt Výzkumy.knihovna.cz</a:t>
            </a:r>
            <a:r>
              <a:rPr lang="cs-CZ" sz="1600" dirty="0"/>
              <a:t>. Brno: Masarykova univerzita. Filozofická fakulta. Katedra informačních studií a knihovnictví, 2013. 105 s. Vedoucí diplomové práce PhDr. Ladislava </a:t>
            </a:r>
            <a:r>
              <a:rPr lang="cs-CZ" sz="1600" dirty="0" err="1"/>
              <a:t>Zbiejczuk</a:t>
            </a:r>
            <a:r>
              <a:rPr lang="cs-CZ" sz="1600" dirty="0"/>
              <a:t> Suchá.</a:t>
            </a:r>
          </a:p>
          <a:p>
            <a:endParaRPr lang="cs-CZ" sz="16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55938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68538" y="473075"/>
            <a:ext cx="6696075" cy="508000"/>
          </a:xfrm>
        </p:spPr>
        <p:txBody>
          <a:bodyPr/>
          <a:lstStyle/>
          <a:p>
            <a:pPr eaLnBrk="1" hangingPunct="1"/>
            <a:r>
              <a:rPr lang="cs-CZ" altLang="cs-CZ" sz="4000" smtClean="0"/>
              <a:t>Závěr</a:t>
            </a:r>
            <a:endParaRPr lang="en-US" altLang="cs-CZ" sz="400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76475" y="4005263"/>
            <a:ext cx="6399213" cy="719137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cs-CZ" altLang="cs-CZ" b="1" smtClean="0"/>
              <a:t>Děkuji Vám za pozornost</a:t>
            </a:r>
            <a:endParaRPr lang="en-US" altLang="cs-CZ" b="1" smtClean="0"/>
          </a:p>
        </p:txBody>
      </p:sp>
      <p:pic>
        <p:nvPicPr>
          <p:cNvPr id="114696" name="Picture 8" descr="billboard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03713" y="1773238"/>
            <a:ext cx="2284412" cy="2047875"/>
          </a:xfrm>
        </p:spPr>
      </p:pic>
      <p:sp>
        <p:nvSpPr>
          <p:cNvPr id="29701" name="Text Box 4"/>
          <p:cNvSpPr txBox="1">
            <a:spLocks noChangeArrowheads="1"/>
          </p:cNvSpPr>
          <p:nvPr/>
        </p:nvSpPr>
        <p:spPr bwMode="auto">
          <a:xfrm>
            <a:off x="4859338" y="5661025"/>
            <a:ext cx="39608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120000"/>
              </a:lnSpc>
              <a:spcBef>
                <a:spcPct val="20000"/>
              </a:spcBef>
              <a:buBlip>
                <a:blip r:embed="rId5"/>
              </a:buBlip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2000" b="1" dirty="0"/>
              <a:t>Martin Krčál</a:t>
            </a: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2000" b="1" dirty="0" smtClean="0"/>
              <a:t>krcal@phil.muni.cz</a:t>
            </a:r>
            <a:endParaRPr lang="cs-CZ" altLang="cs-CZ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1469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1469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altLang="cs-CZ" sz="3200" dirty="0" smtClean="0"/>
              <a:t>Možnosti měření výkonu</a:t>
            </a:r>
            <a:endParaRPr lang="cs-CZ" altLang="cs-CZ" sz="320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777162" cy="5472113"/>
          </a:xfrm>
        </p:spPr>
        <p:txBody>
          <a:bodyPr/>
          <a:lstStyle/>
          <a:p>
            <a:r>
              <a:rPr lang="cs-CZ" altLang="cs-CZ" sz="3000" dirty="0" smtClean="0"/>
              <a:t>standardy kvality</a:t>
            </a:r>
          </a:p>
          <a:p>
            <a:r>
              <a:rPr lang="cs-CZ" altLang="cs-CZ" sz="3000" dirty="0" err="1" smtClean="0"/>
              <a:t>benchmarking</a:t>
            </a:r>
            <a:endParaRPr lang="cs-CZ" altLang="cs-CZ" sz="3000" dirty="0" smtClean="0"/>
          </a:p>
          <a:p>
            <a:r>
              <a:rPr lang="cs-CZ" altLang="cs-CZ" sz="3000" dirty="0"/>
              <a:t>výzkumy v rámci designu služeb</a:t>
            </a:r>
          </a:p>
          <a:p>
            <a:pPr lvl="1"/>
            <a:r>
              <a:rPr lang="cs-CZ" altLang="cs-CZ" sz="2600" dirty="0"/>
              <a:t>uživatelské testování</a:t>
            </a:r>
          </a:p>
          <a:p>
            <a:r>
              <a:rPr lang="cs-CZ" altLang="cs-CZ" sz="3000" dirty="0" smtClean="0"/>
              <a:t>ekonomické analýzy</a:t>
            </a:r>
          </a:p>
          <a:p>
            <a:pPr lvl="1"/>
            <a:r>
              <a:rPr lang="cs-CZ" altLang="cs-CZ" sz="2600" dirty="0" smtClean="0"/>
              <a:t>např. ROI</a:t>
            </a:r>
          </a:p>
          <a:p>
            <a:r>
              <a:rPr lang="cs-CZ" altLang="cs-CZ" sz="3000" dirty="0" smtClean="0"/>
              <a:t>...</a:t>
            </a:r>
          </a:p>
          <a:p>
            <a:pPr lvl="1"/>
            <a:endParaRPr lang="cs-CZ" altLang="cs-CZ" sz="26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Standardy kvality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IFLA</a:t>
            </a:r>
            <a:endParaRPr lang="cs-CZ" dirty="0"/>
          </a:p>
          <a:p>
            <a:pPr lvl="1"/>
            <a:r>
              <a:rPr lang="cs-CZ" dirty="0" smtClean="0"/>
              <a:t>přeloženo do 13-ti jazyků (i CZ)</a:t>
            </a:r>
          </a:p>
          <a:p>
            <a:r>
              <a:rPr lang="cs-CZ" dirty="0" smtClean="0"/>
              <a:t>národní</a:t>
            </a:r>
          </a:p>
          <a:p>
            <a:pPr lvl="1"/>
            <a:r>
              <a:rPr lang="cs-CZ" dirty="0" smtClean="0">
                <a:hlinkClick r:id="rId3"/>
              </a:rPr>
              <a:t>některé státy USA</a:t>
            </a:r>
            <a:r>
              <a:rPr lang="cs-CZ" dirty="0" smtClean="0"/>
              <a:t>, </a:t>
            </a:r>
            <a:r>
              <a:rPr lang="cs-CZ" dirty="0" smtClean="0">
                <a:hlinkClick r:id="rId4"/>
              </a:rPr>
              <a:t>GB</a:t>
            </a:r>
            <a:r>
              <a:rPr lang="cs-CZ" dirty="0" smtClean="0"/>
              <a:t> (</a:t>
            </a:r>
            <a:r>
              <a:rPr lang="cs-CZ" dirty="0" err="1" smtClean="0"/>
              <a:t>Cilip</a:t>
            </a:r>
            <a:r>
              <a:rPr lang="cs-CZ" dirty="0" smtClean="0"/>
              <a:t>), ŠPA</a:t>
            </a:r>
          </a:p>
          <a:p>
            <a:r>
              <a:rPr lang="cs-CZ" dirty="0" smtClean="0"/>
              <a:t>české veřejné knihovny</a:t>
            </a:r>
          </a:p>
          <a:p>
            <a:pPr lvl="1"/>
            <a:r>
              <a:rPr lang="cs-CZ" dirty="0" smtClean="0">
                <a:hlinkClick r:id="rId5"/>
              </a:rPr>
              <a:t>MK ČR</a:t>
            </a:r>
            <a:r>
              <a:rPr lang="cs-CZ" dirty="0" smtClean="0"/>
              <a:t> + </a:t>
            </a:r>
            <a:r>
              <a:rPr lang="cs-CZ" dirty="0" smtClean="0">
                <a:hlinkClick r:id="rId6"/>
              </a:rPr>
              <a:t>vyhodnocení standardů</a:t>
            </a:r>
            <a:endParaRPr lang="cs-CZ" dirty="0" smtClean="0"/>
          </a:p>
          <a:p>
            <a:pPr lvl="1"/>
            <a:r>
              <a:rPr lang="cs-CZ" dirty="0" smtClean="0"/>
              <a:t>standard vydán i knižně NK ČR</a:t>
            </a:r>
          </a:p>
          <a:p>
            <a:pPr lvl="2"/>
            <a:r>
              <a:rPr lang="cs-CZ" dirty="0" smtClean="0">
                <a:hlinkClick r:id="rId7"/>
              </a:rPr>
              <a:t>Standard pro dobrou knihovnu</a:t>
            </a:r>
            <a:r>
              <a:rPr lang="cs-CZ" dirty="0" smtClean="0"/>
              <a:t> (2012)</a:t>
            </a:r>
          </a:p>
        </p:txBody>
      </p:sp>
    </p:spTree>
    <p:extLst>
      <p:ext uri="{BB962C8B-B14F-4D97-AF65-F5344CB8AC3E}">
        <p14:creationId xmlns:p14="http://schemas.microsoft.com/office/powerpoint/2010/main" val="3623430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standardů kvality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definovat minimální úroveň služeb pro daný typ knihovny</a:t>
            </a:r>
          </a:p>
          <a:p>
            <a:pPr lvl="1"/>
            <a:r>
              <a:rPr lang="cs-CZ" dirty="0" smtClean="0"/>
              <a:t>délka provozní doby</a:t>
            </a:r>
          </a:p>
          <a:p>
            <a:pPr lvl="1"/>
            <a:r>
              <a:rPr lang="cs-CZ" dirty="0" smtClean="0"/>
              <a:t>velikost fondu</a:t>
            </a:r>
          </a:p>
          <a:p>
            <a:pPr lvl="1"/>
            <a:r>
              <a:rPr lang="cs-CZ" dirty="0" smtClean="0"/>
              <a:t>minimální přírůstek</a:t>
            </a:r>
          </a:p>
          <a:p>
            <a:pPr lvl="1"/>
            <a:r>
              <a:rPr lang="cs-CZ" dirty="0" smtClean="0"/>
              <a:t>množství financí</a:t>
            </a:r>
          </a:p>
          <a:p>
            <a:pPr lvl="1"/>
            <a:r>
              <a:rPr lang="cs-CZ" dirty="0" smtClean="0"/>
              <a:t>...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936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Benchmarking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proces měření vlastních služeb a jejich porovnávání za účelem jejich zlepšení</a:t>
            </a:r>
          </a:p>
          <a:p>
            <a:r>
              <a:rPr lang="cs-CZ" dirty="0" smtClean="0"/>
              <a:t>vznik v komerčním prostředí</a:t>
            </a:r>
          </a:p>
          <a:p>
            <a:pPr lvl="1"/>
            <a:r>
              <a:rPr lang="cs-CZ" dirty="0" smtClean="0"/>
              <a:t>80. léta, Xerox</a:t>
            </a:r>
          </a:p>
          <a:p>
            <a:r>
              <a:rPr lang="cs-CZ" dirty="0" smtClean="0"/>
              <a:t>v knihovnách se obvykle využívá pro jednání se zřizovatelem o rozpočtu</a:t>
            </a:r>
          </a:p>
        </p:txBody>
      </p:sp>
    </p:spTree>
    <p:extLst>
      <p:ext uri="{BB962C8B-B14F-4D97-AF65-F5344CB8AC3E}">
        <p14:creationId xmlns:p14="http://schemas.microsoft.com/office/powerpoint/2010/main" val="2428776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</a:t>
            </a:r>
            <a:r>
              <a:rPr lang="cs-CZ" dirty="0" err="1" smtClean="0"/>
              <a:t>benchmarking</a:t>
            </a:r>
            <a:r>
              <a:rPr lang="cs-CZ" dirty="0" smtClean="0"/>
              <a:t> funguje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děláme, jak to děláme, je to efektivní???</a:t>
            </a:r>
          </a:p>
          <a:p>
            <a:r>
              <a:rPr lang="cs-CZ" dirty="0" smtClean="0"/>
              <a:t>co dělají jiní, jak to dělají, je to efektivnější???</a:t>
            </a:r>
          </a:p>
          <a:p>
            <a:r>
              <a:rPr lang="cs-CZ" dirty="0" err="1" smtClean="0"/>
              <a:t>benchmarking</a:t>
            </a:r>
            <a:r>
              <a:rPr lang="cs-CZ" dirty="0" smtClean="0"/>
              <a:t> </a:t>
            </a:r>
          </a:p>
          <a:p>
            <a:pPr marL="622300" lvl="1" indent="0">
              <a:buNone/>
            </a:pPr>
            <a:r>
              <a:rPr lang="cs-CZ" dirty="0" smtClean="0"/>
              <a:t>= učení se od sebe</a:t>
            </a:r>
          </a:p>
          <a:p>
            <a:pPr marL="622300" lvl="1" indent="0">
              <a:buNone/>
            </a:pPr>
            <a:r>
              <a:rPr lang="cs-CZ" dirty="0" smtClean="0"/>
              <a:t>= učení se od jiných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0700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Benchmarking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4" name="Objekt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158859193"/>
              </p:ext>
            </p:extLst>
          </p:nvPr>
        </p:nvGraphicFramePr>
        <p:xfrm>
          <a:off x="1115616" y="1353754"/>
          <a:ext cx="7488832" cy="50275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3" name="Graf" r:id="rId3" imgW="11791974" imgH="7924740" progId="Excel.Chart.8">
                  <p:embed/>
                </p:oleObj>
              </mc:Choice>
              <mc:Fallback>
                <p:oleObj name="Graf" r:id="rId3" imgW="11791974" imgH="7924740" progId="Excel.Chart.8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1353754"/>
                        <a:ext cx="7488832" cy="50275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4860032" y="6525344"/>
            <a:ext cx="40324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100" dirty="0" smtClean="0"/>
              <a:t>Zdroj: Vít Richter. </a:t>
            </a:r>
            <a:r>
              <a:rPr lang="cs-CZ" sz="1100" dirty="0" err="1" smtClean="0"/>
              <a:t>Benchmarking</a:t>
            </a:r>
            <a:r>
              <a:rPr lang="en-US" sz="1100" dirty="0" smtClean="0"/>
              <a:t>: </a:t>
            </a:r>
            <a:r>
              <a:rPr lang="cs-CZ" sz="1100" dirty="0" smtClean="0"/>
              <a:t>prezentace v MZK, 2014</a:t>
            </a:r>
            <a:r>
              <a:rPr lang="en-US" sz="1100" dirty="0" smtClean="0"/>
              <a:t>.</a:t>
            </a:r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256738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Benchmarking</a:t>
            </a:r>
            <a:r>
              <a:rPr lang="cs-CZ" dirty="0" smtClean="0"/>
              <a:t>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veřejné knihovny</a:t>
            </a:r>
          </a:p>
          <a:p>
            <a:r>
              <a:rPr lang="cs-CZ" dirty="0" smtClean="0"/>
              <a:t>NK ČR (Richter) + NIPOS</a:t>
            </a:r>
          </a:p>
          <a:p>
            <a:r>
              <a:rPr lang="cs-CZ" dirty="0" smtClean="0"/>
              <a:t>zapojeno 277 knihoven z ČR a SR</a:t>
            </a:r>
          </a:p>
          <a:p>
            <a:r>
              <a:rPr lang="cs-CZ" dirty="0" smtClean="0"/>
              <a:t>analytický nástroj:</a:t>
            </a:r>
          </a:p>
          <a:p>
            <a:pPr lvl="1"/>
            <a:r>
              <a:rPr lang="cs-CZ" dirty="0" smtClean="0"/>
              <a:t>www.benchmarking.cz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2445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777162" cy="508000"/>
          </a:xfrm>
        </p:spPr>
        <p:txBody>
          <a:bodyPr/>
          <a:lstStyle/>
          <a:p>
            <a:r>
              <a:rPr lang="cs-CZ" dirty="0" smtClean="0"/>
              <a:t>Sledované parametry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8303762"/>
              </p:ext>
            </p:extLst>
          </p:nvPr>
        </p:nvGraphicFramePr>
        <p:xfrm>
          <a:off x="1043608" y="1196768"/>
          <a:ext cx="3666065" cy="5380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571"/>
                <a:gridCol w="3079494"/>
              </a:tblGrid>
              <a:tr h="33629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marL="8817" marR="8817" marT="8817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KF/1000 obyv.</a:t>
                      </a:r>
                    </a:p>
                  </a:txBody>
                  <a:tcPr marL="8817" marR="8817" marT="8817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629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1" i="0" u="none" strike="noStrike" dirty="0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8817" marR="8817" marT="8817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% obnovy KF</a:t>
                      </a:r>
                    </a:p>
                  </a:txBody>
                  <a:tcPr marL="8817" marR="8817" marT="8817" marB="0" anchor="b"/>
                </a:tc>
              </a:tr>
              <a:tr h="33629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1" i="0" u="none" strike="noStrike" dirty="0"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 marL="8817" marR="8817" marT="8817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Přírůstek/1000 obyv.</a:t>
                      </a:r>
                    </a:p>
                  </a:txBody>
                  <a:tcPr marL="8817" marR="8817" marT="8817" marB="0" anchor="b"/>
                </a:tc>
              </a:tr>
              <a:tr h="33629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1" i="0" u="none" strike="noStrike" dirty="0"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 marL="8817" marR="8817" marT="8817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Periodika/1000 obyv.</a:t>
                      </a:r>
                    </a:p>
                  </a:txBody>
                  <a:tcPr marL="8817" marR="8817" marT="8817" marB="0" anchor="b"/>
                </a:tc>
              </a:tr>
              <a:tr h="33629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1" i="0" u="none" strike="noStrike" dirty="0"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8817" marR="8817" marT="8817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Internet/1000 obyv.</a:t>
                      </a:r>
                    </a:p>
                  </a:txBody>
                  <a:tcPr marL="8817" marR="8817" marT="8817" marB="0" anchor="b"/>
                </a:tc>
              </a:tr>
              <a:tr h="33629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1" i="0" u="none" strike="noStrike" dirty="0"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</a:p>
                  </a:txBody>
                  <a:tcPr marL="8817" marR="8817" marT="8817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Plocha/1000 obyv.</a:t>
                      </a:r>
                    </a:p>
                  </a:txBody>
                  <a:tcPr marL="8817" marR="8817" marT="8817" marB="0" anchor="b"/>
                </a:tc>
              </a:tr>
              <a:tr h="33629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1" i="0" u="none" strike="noStrike" dirty="0"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</a:p>
                  </a:txBody>
                  <a:tcPr marL="8817" marR="8817" marT="8817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Stud.míst</a:t>
                      </a:r>
                      <a:r>
                        <a:rPr lang="cs-CZ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./1000 obyv.</a:t>
                      </a:r>
                    </a:p>
                  </a:txBody>
                  <a:tcPr marL="8817" marR="8817" marT="8817" marB="0" anchor="b"/>
                </a:tc>
              </a:tr>
              <a:tr h="33629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1" i="0" u="none" strike="noStrike" dirty="0"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</a:p>
                  </a:txBody>
                  <a:tcPr marL="8817" marR="8817" marT="8817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Úvazky/1000 obyv.</a:t>
                      </a:r>
                    </a:p>
                  </a:txBody>
                  <a:tcPr marL="8817" marR="8817" marT="8817" marB="0" anchor="b"/>
                </a:tc>
              </a:tr>
              <a:tr h="33629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1" i="0" u="none" strike="noStrike" dirty="0"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</a:p>
                  </a:txBody>
                  <a:tcPr marL="8817" marR="8817" marT="8817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Úvazky/1000 čten.</a:t>
                      </a:r>
                    </a:p>
                  </a:txBody>
                  <a:tcPr marL="8817" marR="8817" marT="8817" marB="0" anchor="b"/>
                </a:tc>
              </a:tr>
              <a:tr h="33629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1" i="0" u="none" strike="noStrike" dirty="0"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 marL="8817" marR="8817" marT="8817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7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Úvazky/1000 návšť.</a:t>
                      </a:r>
                    </a:p>
                  </a:txBody>
                  <a:tcPr marL="8817" marR="8817" marT="8817" marB="0" anchor="b"/>
                </a:tc>
              </a:tr>
              <a:tr h="33629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1" i="0" u="none" strike="noStrike" dirty="0"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</a:p>
                  </a:txBody>
                  <a:tcPr marL="8817" marR="8817" marT="8817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roční provoz. doba/1000 obyv.</a:t>
                      </a:r>
                    </a:p>
                  </a:txBody>
                  <a:tcPr marL="8817" marR="8817" marT="8817" marB="0" anchor="b"/>
                </a:tc>
              </a:tr>
              <a:tr h="33629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1" i="0" u="none" strike="noStrike" dirty="0"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</a:p>
                  </a:txBody>
                  <a:tcPr marL="8817" marR="8817" marT="8817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7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% roč. provoz. doby/prac. fond zam.</a:t>
                      </a:r>
                    </a:p>
                  </a:txBody>
                  <a:tcPr marL="8817" marR="8817" marT="8817" marB="0" anchor="b"/>
                </a:tc>
              </a:tr>
              <a:tr h="33629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1" i="0" u="none" strike="noStrike" dirty="0"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</a:p>
                  </a:txBody>
                  <a:tcPr marL="8817" marR="8817" marT="8817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7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Provozní doba</a:t>
                      </a:r>
                    </a:p>
                  </a:txBody>
                  <a:tcPr marL="8817" marR="8817" marT="8817" marB="0" anchor="b"/>
                </a:tc>
              </a:tr>
              <a:tr h="33629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1" i="0" u="none" strike="noStrike" dirty="0">
                          <a:effectLst/>
                          <a:latin typeface="Arial Narrow" panose="020B0606020202030204" pitchFamily="34" charset="0"/>
                        </a:rPr>
                        <a:t>14</a:t>
                      </a:r>
                    </a:p>
                  </a:txBody>
                  <a:tcPr marL="8817" marR="8817" marT="8817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%výdajů/</a:t>
                      </a:r>
                      <a:r>
                        <a:rPr lang="cs-CZ" sz="1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rozp</a:t>
                      </a:r>
                      <a:r>
                        <a:rPr lang="cs-CZ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. města</a:t>
                      </a:r>
                    </a:p>
                  </a:txBody>
                  <a:tcPr marL="8817" marR="8817" marT="8817" marB="0" anchor="b"/>
                </a:tc>
              </a:tr>
              <a:tr h="33629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1" i="0" u="none" strike="noStrike" dirty="0">
                          <a:effectLst/>
                          <a:latin typeface="Arial Narrow" panose="020B0606020202030204" pitchFamily="34" charset="0"/>
                        </a:rPr>
                        <a:t>15</a:t>
                      </a:r>
                    </a:p>
                  </a:txBody>
                  <a:tcPr marL="8817" marR="8817" marT="8817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7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% obsl. popul.</a:t>
                      </a:r>
                    </a:p>
                  </a:txBody>
                  <a:tcPr marL="8817" marR="8817" marT="8817" marB="0" anchor="b"/>
                </a:tc>
              </a:tr>
              <a:tr h="33629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1" i="0" u="none" strike="noStrike" dirty="0">
                          <a:effectLst/>
                          <a:latin typeface="Arial Narrow" panose="020B0606020202030204" pitchFamily="34" charset="0"/>
                        </a:rPr>
                        <a:t>16</a:t>
                      </a:r>
                    </a:p>
                  </a:txBody>
                  <a:tcPr marL="8817" marR="8817" marT="8817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% mládeže</a:t>
                      </a:r>
                    </a:p>
                  </a:txBody>
                  <a:tcPr marL="8817" marR="8817" marT="8817" marB="0" anchor="b"/>
                </a:tc>
              </a:tr>
            </a:tbl>
          </a:graphicData>
        </a:graphic>
      </p:graphicFrame>
      <p:graphicFrame>
        <p:nvGraphicFramePr>
          <p:cNvPr id="5" name="Zástupný symbol pro obsah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8558186"/>
              </p:ext>
            </p:extLst>
          </p:nvPr>
        </p:nvGraphicFramePr>
        <p:xfrm>
          <a:off x="4860032" y="1196752"/>
          <a:ext cx="3928807" cy="538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9365"/>
                <a:gridCol w="3399442"/>
              </a:tblGrid>
              <a:tr h="33629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17</a:t>
                      </a:r>
                    </a:p>
                  </a:txBody>
                  <a:tcPr marL="8817" marR="8817" marT="8817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Návštěvy/obyv.</a:t>
                      </a:r>
                    </a:p>
                  </a:txBody>
                  <a:tcPr marL="8817" marR="8817" marT="8817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629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18</a:t>
                      </a:r>
                    </a:p>
                  </a:txBody>
                  <a:tcPr marL="8817" marR="8817" marT="8817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7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Virtual. navšťěvy/obyv.</a:t>
                      </a:r>
                    </a:p>
                  </a:txBody>
                  <a:tcPr marL="8817" marR="8817" marT="8817" marB="0" anchor="b"/>
                </a:tc>
              </a:tr>
              <a:tr h="33629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19</a:t>
                      </a:r>
                    </a:p>
                  </a:txBody>
                  <a:tcPr marL="8817" marR="8817" marT="8817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7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% návštěv internet</a:t>
                      </a:r>
                    </a:p>
                  </a:txBody>
                  <a:tcPr marL="8817" marR="8817" marT="8817" marB="0" anchor="b"/>
                </a:tc>
              </a:tr>
              <a:tr h="33629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20</a:t>
                      </a:r>
                    </a:p>
                  </a:txBody>
                  <a:tcPr marL="8817" marR="8817" marT="8817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7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Výpůjčky/čtenář</a:t>
                      </a:r>
                    </a:p>
                  </a:txBody>
                  <a:tcPr marL="8817" marR="8817" marT="8817" marB="0" anchor="b"/>
                </a:tc>
              </a:tr>
              <a:tr h="33629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21</a:t>
                      </a:r>
                    </a:p>
                  </a:txBody>
                  <a:tcPr marL="8817" marR="8817" marT="8817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Obrat KF</a:t>
                      </a:r>
                    </a:p>
                  </a:txBody>
                  <a:tcPr marL="8817" marR="8817" marT="8817" marB="0" anchor="b"/>
                </a:tc>
              </a:tr>
              <a:tr h="33629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22</a:t>
                      </a:r>
                    </a:p>
                  </a:txBody>
                  <a:tcPr marL="8817" marR="8817" marT="8817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Kult. a vzděl. akce/1000 obyv.</a:t>
                      </a:r>
                    </a:p>
                  </a:txBody>
                  <a:tcPr marL="8817" marR="8817" marT="8817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3629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1" i="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23</a:t>
                      </a:r>
                    </a:p>
                  </a:txBody>
                  <a:tcPr marL="8817" marR="8817" marT="8817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Inter. služby</a:t>
                      </a:r>
                    </a:p>
                  </a:txBody>
                  <a:tcPr marL="8817" marR="8817" marT="8817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3629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24</a:t>
                      </a:r>
                    </a:p>
                  </a:txBody>
                  <a:tcPr marL="8817" marR="8817" marT="8817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Provoz. nákl/1000 obyv.</a:t>
                      </a:r>
                    </a:p>
                  </a:txBody>
                  <a:tcPr marL="8817" marR="8817" marT="8817" marB="0" anchor="b"/>
                </a:tc>
              </a:tr>
              <a:tr h="33629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25</a:t>
                      </a:r>
                    </a:p>
                  </a:txBody>
                  <a:tcPr marL="8817" marR="8817" marT="8817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Náklady KF/obyv.</a:t>
                      </a:r>
                    </a:p>
                  </a:txBody>
                  <a:tcPr marL="8817" marR="8817" marT="8817" marB="0" anchor="b"/>
                </a:tc>
              </a:tr>
              <a:tr h="33629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26</a:t>
                      </a:r>
                    </a:p>
                  </a:txBody>
                  <a:tcPr marL="8817" marR="8817" marT="8817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Náklady EIZ/obyv.</a:t>
                      </a:r>
                    </a:p>
                  </a:txBody>
                  <a:tcPr marL="8817" marR="8817" marT="8817" marB="0" anchor="b"/>
                </a:tc>
              </a:tr>
              <a:tr h="33629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27</a:t>
                      </a:r>
                    </a:p>
                  </a:txBody>
                  <a:tcPr marL="8817" marR="8817" marT="8817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Náklady KF/výpůjčky</a:t>
                      </a:r>
                    </a:p>
                  </a:txBody>
                  <a:tcPr marL="8817" marR="8817" marT="8817" marB="0" anchor="b"/>
                </a:tc>
              </a:tr>
              <a:tr h="33629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28</a:t>
                      </a:r>
                    </a:p>
                  </a:txBody>
                  <a:tcPr marL="8817" marR="8817" marT="8817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%</a:t>
                      </a:r>
                      <a:r>
                        <a:rPr lang="cs-CZ" sz="1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provoz.nákl</a:t>
                      </a:r>
                      <a:r>
                        <a:rPr lang="cs-CZ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.</a:t>
                      </a:r>
                    </a:p>
                  </a:txBody>
                  <a:tcPr marL="8817" marR="8817" marT="8817" marB="0" anchor="b"/>
                </a:tc>
              </a:tr>
              <a:tr h="33629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29</a:t>
                      </a:r>
                    </a:p>
                  </a:txBody>
                  <a:tcPr marL="8817" marR="8817" marT="8817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% nákladů na KF</a:t>
                      </a:r>
                    </a:p>
                  </a:txBody>
                  <a:tcPr marL="8817" marR="8817" marT="8817" marB="0" anchor="b"/>
                </a:tc>
              </a:tr>
              <a:tr h="33629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30</a:t>
                      </a:r>
                    </a:p>
                  </a:txBody>
                  <a:tcPr marL="8817" marR="8817" marT="8817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% osobních nákl.</a:t>
                      </a:r>
                    </a:p>
                  </a:txBody>
                  <a:tcPr marL="8817" marR="8817" marT="8817" marB="0" anchor="b"/>
                </a:tc>
              </a:tr>
              <a:tr h="33629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31</a:t>
                      </a:r>
                    </a:p>
                  </a:txBody>
                  <a:tcPr marL="8817" marR="8817" marT="8817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% získaných dotací</a:t>
                      </a:r>
                    </a:p>
                  </a:txBody>
                  <a:tcPr marL="8817" marR="8817" marT="8817" marB="0" anchor="b"/>
                </a:tc>
              </a:tr>
              <a:tr h="33629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32</a:t>
                      </a:r>
                    </a:p>
                  </a:txBody>
                  <a:tcPr marL="8817" marR="8817" marT="8817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% vlast. příjmů</a:t>
                      </a:r>
                    </a:p>
                  </a:txBody>
                  <a:tcPr marL="8817" marR="8817" marT="8817" marB="0" anchor="b"/>
                </a:tc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4860032" y="6623774"/>
            <a:ext cx="40324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100" dirty="0" smtClean="0"/>
              <a:t>Zdroj: Vít Richter. </a:t>
            </a:r>
            <a:r>
              <a:rPr lang="cs-CZ" sz="1100" dirty="0" err="1" smtClean="0"/>
              <a:t>Benchmarking</a:t>
            </a:r>
            <a:r>
              <a:rPr lang="en-US" sz="1100" dirty="0" smtClean="0"/>
              <a:t>: </a:t>
            </a:r>
            <a:r>
              <a:rPr lang="cs-CZ" sz="1100" dirty="0" smtClean="0"/>
              <a:t>prezentace v MZK, 2014</a:t>
            </a:r>
            <a:r>
              <a:rPr lang="en-US" sz="1100" dirty="0" smtClean="0"/>
              <a:t>.</a:t>
            </a:r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3925412137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3">
      <a:dk1>
        <a:srgbClr val="111111"/>
      </a:dk1>
      <a:lt1>
        <a:srgbClr val="FFFFFF"/>
      </a:lt1>
      <a:dk2>
        <a:srgbClr val="000000"/>
      </a:dk2>
      <a:lt2>
        <a:srgbClr val="990000"/>
      </a:lt2>
      <a:accent1>
        <a:srgbClr val="FF5050"/>
      </a:accent1>
      <a:accent2>
        <a:srgbClr val="CC0000"/>
      </a:accent2>
      <a:accent3>
        <a:srgbClr val="FFFFFF"/>
      </a:accent3>
      <a:accent4>
        <a:srgbClr val="0D0D0D"/>
      </a:accent4>
      <a:accent5>
        <a:srgbClr val="FFB3B3"/>
      </a:accent5>
      <a:accent6>
        <a:srgbClr val="B90000"/>
      </a:accent6>
      <a:hlink>
        <a:srgbClr val="006600"/>
      </a:hlink>
      <a:folHlink>
        <a:srgbClr val="969696"/>
      </a:folHlink>
    </a:clrScheme>
    <a:fontScheme name="template">
      <a:majorFont>
        <a:latin typeface="Tahom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111111"/>
        </a:dk1>
        <a:lt1>
          <a:srgbClr val="FFFFFF"/>
        </a:lt1>
        <a:dk2>
          <a:srgbClr val="000000"/>
        </a:dk2>
        <a:lt2>
          <a:srgbClr val="800000"/>
        </a:lt2>
        <a:accent1>
          <a:srgbClr val="CC0000"/>
        </a:accent1>
        <a:accent2>
          <a:srgbClr val="FFFF99"/>
        </a:accent2>
        <a:accent3>
          <a:srgbClr val="FFFFFF"/>
        </a:accent3>
        <a:accent4>
          <a:srgbClr val="0D0D0D"/>
        </a:accent4>
        <a:accent5>
          <a:srgbClr val="E2AAAA"/>
        </a:accent5>
        <a:accent6>
          <a:srgbClr val="E7E78A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111111"/>
        </a:dk1>
        <a:lt1>
          <a:srgbClr val="FFFFFF"/>
        </a:lt1>
        <a:dk2>
          <a:srgbClr val="000000"/>
        </a:dk2>
        <a:lt2>
          <a:srgbClr val="600000"/>
        </a:lt2>
        <a:accent1>
          <a:srgbClr val="B4000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D6AAAA"/>
        </a:accent5>
        <a:accent6>
          <a:srgbClr val="B90000"/>
        </a:accent6>
        <a:hlink>
          <a:srgbClr val="8219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000000"/>
        </a:dk2>
        <a:lt2>
          <a:srgbClr val="80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000000"/>
        </a:dk2>
        <a:lt2>
          <a:srgbClr val="6C0501"/>
        </a:lt2>
        <a:accent1>
          <a:srgbClr val="7F0B02"/>
        </a:accent1>
        <a:accent2>
          <a:srgbClr val="B3250F"/>
        </a:accent2>
        <a:accent3>
          <a:srgbClr val="FFFFFF"/>
        </a:accent3>
        <a:accent4>
          <a:srgbClr val="404040"/>
        </a:accent4>
        <a:accent5>
          <a:srgbClr val="C0AAAA"/>
        </a:accent5>
        <a:accent6>
          <a:srgbClr val="A2200C"/>
        </a:accent6>
        <a:hlink>
          <a:srgbClr val="D9381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000000"/>
        </a:dk2>
        <a:lt2>
          <a:srgbClr val="850B02"/>
        </a:lt2>
        <a:accent1>
          <a:srgbClr val="E1401E"/>
        </a:accent1>
        <a:accent2>
          <a:srgbClr val="A0A0A0"/>
        </a:accent2>
        <a:accent3>
          <a:srgbClr val="FFFFFF"/>
        </a:accent3>
        <a:accent4>
          <a:srgbClr val="404040"/>
        </a:accent4>
        <a:accent5>
          <a:srgbClr val="EEAFAB"/>
        </a:accent5>
        <a:accent6>
          <a:srgbClr val="919191"/>
        </a:accent6>
        <a:hlink>
          <a:srgbClr val="D61F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000000"/>
        </a:dk2>
        <a:lt2>
          <a:srgbClr val="7C0901"/>
        </a:lt2>
        <a:accent1>
          <a:srgbClr val="DD3A1A"/>
        </a:accent1>
        <a:accent2>
          <a:srgbClr val="3C3C3C"/>
        </a:accent2>
        <a:accent3>
          <a:srgbClr val="FFFFFF"/>
        </a:accent3>
        <a:accent4>
          <a:srgbClr val="404040"/>
        </a:accent4>
        <a:accent5>
          <a:srgbClr val="EBAEAB"/>
        </a:accent5>
        <a:accent6>
          <a:srgbClr val="353535"/>
        </a:accent6>
        <a:hlink>
          <a:srgbClr val="A2230E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000000"/>
        </a:dk2>
        <a:lt2>
          <a:srgbClr val="640702"/>
        </a:lt2>
        <a:accent1>
          <a:srgbClr val="931409"/>
        </a:accent1>
        <a:accent2>
          <a:srgbClr val="CF2A12"/>
        </a:accent2>
        <a:accent3>
          <a:srgbClr val="FFFFFF"/>
        </a:accent3>
        <a:accent4>
          <a:srgbClr val="404040"/>
        </a:accent4>
        <a:accent5>
          <a:srgbClr val="C8AAAA"/>
        </a:accent5>
        <a:accent6>
          <a:srgbClr val="BB250F"/>
        </a:accent6>
        <a:hlink>
          <a:srgbClr val="0101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CC9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DCB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8E2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3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66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4414</TotalTime>
  <Words>696</Words>
  <Application>Microsoft Office PowerPoint</Application>
  <PresentationFormat>Předvádění na obrazovce (4:3)</PresentationFormat>
  <Paragraphs>157</Paragraphs>
  <Slides>16</Slides>
  <Notes>2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2" baseType="lpstr">
      <vt:lpstr>Arial</vt:lpstr>
      <vt:lpstr>Tahoma</vt:lpstr>
      <vt:lpstr>Verdana</vt:lpstr>
      <vt:lpstr>Wingdings</vt:lpstr>
      <vt:lpstr>template</vt:lpstr>
      <vt:lpstr>Graf</vt:lpstr>
      <vt:lpstr>Měření výkonu knihoven a jeho využití při zkvalitňování služeb</vt:lpstr>
      <vt:lpstr>Možnosti měření výkonu</vt:lpstr>
      <vt:lpstr>Standardy kvality</vt:lpstr>
      <vt:lpstr>Cíle standardů kvality</vt:lpstr>
      <vt:lpstr>Benchmarking</vt:lpstr>
      <vt:lpstr>Jak benchmarking funguje</vt:lpstr>
      <vt:lpstr>Benchmarking</vt:lpstr>
      <vt:lpstr>Benchmarking v ČR</vt:lpstr>
      <vt:lpstr>Sledované parametry</vt:lpstr>
      <vt:lpstr>Benchmarking v zahraničí</vt:lpstr>
      <vt:lpstr>Problémy benchmarkingu</vt:lpstr>
      <vt:lpstr>Kvantita vs. kvalita</vt:lpstr>
      <vt:lpstr>Výzkumy služeb</vt:lpstr>
      <vt:lpstr>Literatura k tématu</vt:lpstr>
      <vt:lpstr>Diplomové práce na KISKu</vt:lpstr>
      <vt:lpstr>Závěr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Martin Krčál</dc:creator>
  <cp:lastModifiedBy>Martin Krčál</cp:lastModifiedBy>
  <cp:revision>178</cp:revision>
  <dcterms:created xsi:type="dcterms:W3CDTF">2008-06-02T21:04:14Z</dcterms:created>
  <dcterms:modified xsi:type="dcterms:W3CDTF">2014-03-31T12:49:35Z</dcterms:modified>
</cp:coreProperties>
</file>