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23" r:id="rId3"/>
    <p:sldId id="424" r:id="rId4"/>
    <p:sldId id="425" r:id="rId5"/>
    <p:sldId id="426" r:id="rId6"/>
    <p:sldId id="428" r:id="rId7"/>
    <p:sldId id="427" r:id="rId8"/>
    <p:sldId id="429" r:id="rId9"/>
    <p:sldId id="430" r:id="rId10"/>
    <p:sldId id="431" r:id="rId11"/>
    <p:sldId id="432" r:id="rId12"/>
    <p:sldId id="433" r:id="rId13"/>
    <p:sldId id="434" r:id="rId14"/>
    <p:sldId id="395" r:id="rId15"/>
    <p:sldId id="435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238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0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D8C142-32C8-46BC-8BCF-B716F88E7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5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31E8B-0C3D-4ED9-BE94-BA029F633163}" type="slidenum">
              <a:rPr lang="ru-RU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C2A7BB-43C0-4C31-A458-CB0205066D11}" type="slidenum">
              <a:rPr lang="ru-RU" altLang="cs-CZ" smtClean="0"/>
              <a:pPr eaLnBrk="1" hangingPunct="1">
                <a:spcBef>
                  <a:spcPct val="0"/>
                </a:spcBef>
              </a:pPr>
              <a:t>16</a:t>
            </a:fld>
            <a:endParaRPr lang="ru-RU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4951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3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3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76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4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691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1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1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53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19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4285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qual.org/" TargetMode="External"/><Relationship Id="rId2" Type="http://schemas.openxmlformats.org/officeDocument/2006/relationships/hyperlink" Target="http://www.bix-bibliotheksindex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ides.cz/" TargetMode="External"/><Relationship Id="rId2" Type="http://schemas.openxmlformats.org/officeDocument/2006/relationships/hyperlink" Target="v&#253;zkumy.knihovna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s3.cz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la.org/publications/ifla-publications-series-13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sc.pbworks.com/w/page/7422647/Public%20library%20standards%20by%20state" TargetMode="External"/><Relationship Id="rId7" Type="http://schemas.openxmlformats.org/officeDocument/2006/relationships/hyperlink" Target="http://knihovnam.nkp.cz/docs/bench/Standard_pro_dobrou.pdf" TargetMode="External"/><Relationship Id="rId2" Type="http://schemas.openxmlformats.org/officeDocument/2006/relationships/hyperlink" Target="http://www.ifla.org/publications/ifla-publications-series-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kis.nipos-mk.cz/" TargetMode="External"/><Relationship Id="rId5" Type="http://schemas.openxmlformats.org/officeDocument/2006/relationships/hyperlink" Target="http://vkis.nipos-mk.cz/download/Metodpokyn-standardVKIS.pdf" TargetMode="External"/><Relationship Id="rId4" Type="http://schemas.openxmlformats.org/officeDocument/2006/relationships/hyperlink" Target="http://www.cilip.org.uk/cilip/advocacy-awards-and-projects/advocacy-and-campaigns/public-libraries/policy-statements-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4800" dirty="0" smtClean="0">
                <a:solidFill>
                  <a:srgbClr val="FFFF00"/>
                </a:solidFill>
              </a:rPr>
              <a:t>Měření výkonu knihoven</a:t>
            </a: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dirty="0" smtClean="0"/>
              <a:t>a jeho využití při zkvalitňování služeb</a:t>
            </a:r>
            <a:endParaRPr lang="uk-UA" altLang="cs-CZ" sz="2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2. dubna </a:t>
            </a:r>
            <a:r>
              <a:rPr lang="cs-CZ" altLang="cs-CZ" sz="1800" b="1" dirty="0">
                <a:latin typeface="Tahoma" pitchFamily="34" charset="0"/>
              </a:rPr>
              <a:t>2014</a:t>
            </a:r>
            <a:endParaRPr lang="cs-CZ" altLang="cs-CZ" sz="1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921500" cy="5256312"/>
          </a:xfrm>
        </p:spPr>
        <p:txBody>
          <a:bodyPr/>
          <a:lstStyle/>
          <a:p>
            <a:r>
              <a:rPr lang="cs-CZ" dirty="0" smtClean="0"/>
              <a:t>Německo</a:t>
            </a:r>
          </a:p>
          <a:p>
            <a:pPr lvl="1"/>
            <a:r>
              <a:rPr lang="cs-CZ" dirty="0" smtClean="0">
                <a:hlinkClick r:id="rId2"/>
              </a:rPr>
              <a:t>BIX</a:t>
            </a:r>
            <a:endParaRPr lang="cs-CZ" dirty="0"/>
          </a:p>
          <a:p>
            <a:pPr lvl="1"/>
            <a:r>
              <a:rPr lang="cs-CZ" dirty="0" smtClean="0"/>
              <a:t>přes 2000 knihoven (</a:t>
            </a:r>
            <a:r>
              <a:rPr lang="cs-CZ" dirty="0" err="1" smtClean="0"/>
              <a:t>stř</a:t>
            </a:r>
            <a:r>
              <a:rPr lang="cs-CZ" dirty="0" smtClean="0"/>
              <a:t>. </a:t>
            </a:r>
            <a:r>
              <a:rPr lang="cs-CZ" dirty="0" err="1" smtClean="0"/>
              <a:t>evropa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zapojeny také české knihovny (KUK)</a:t>
            </a:r>
          </a:p>
          <a:p>
            <a:pPr lvl="1"/>
            <a:r>
              <a:rPr lang="cs-CZ" dirty="0" smtClean="0"/>
              <a:t>pro veřejné i akademické knihovny</a:t>
            </a:r>
          </a:p>
          <a:p>
            <a:r>
              <a:rPr lang="cs-CZ" dirty="0" smtClean="0"/>
              <a:t>USA + svět</a:t>
            </a:r>
          </a:p>
          <a:p>
            <a:pPr lvl="1"/>
            <a:r>
              <a:rPr lang="cs-CZ" dirty="0" smtClean="0">
                <a:hlinkClick r:id="rId3"/>
              </a:rPr>
              <a:t>LIBQUAL+</a:t>
            </a:r>
            <a:endParaRPr lang="cs-CZ" dirty="0" smtClean="0"/>
          </a:p>
          <a:p>
            <a:pPr lvl="1"/>
            <a:r>
              <a:rPr lang="cs-CZ" dirty="0" smtClean="0"/>
              <a:t>vzniklo v roce 1999</a:t>
            </a:r>
          </a:p>
          <a:p>
            <a:pPr lvl="1"/>
            <a:r>
              <a:rPr lang="cs-CZ" dirty="0" smtClean="0"/>
              <a:t>zapojeno přes 1200 knihoven z celého světa, zejména akademické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88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err="1" smtClean="0"/>
              <a:t>benchmarkingu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špatně zadané údaje</a:t>
            </a:r>
          </a:p>
          <a:p>
            <a:pPr lvl="1"/>
            <a:r>
              <a:rPr lang="cs-CZ" dirty="0" smtClean="0"/>
              <a:t>záměrné, omylem)</a:t>
            </a:r>
          </a:p>
          <a:p>
            <a:r>
              <a:rPr lang="cs-CZ" dirty="0" smtClean="0"/>
              <a:t>nejednotnost metrik</a:t>
            </a:r>
          </a:p>
          <a:p>
            <a:pPr lvl="1"/>
            <a:r>
              <a:rPr lang="cs-CZ" dirty="0" smtClean="0"/>
              <a:t>jak počítat akce, počet návštěvníků</a:t>
            </a:r>
          </a:p>
          <a:p>
            <a:r>
              <a:rPr lang="cs-CZ" dirty="0" smtClean="0"/>
              <a:t>nepokrývá celé spektrum služeb</a:t>
            </a:r>
          </a:p>
          <a:p>
            <a:r>
              <a:rPr lang="cs-CZ" dirty="0" smtClean="0"/>
              <a:t>vysoká cena za využití zahraničních systémů</a:t>
            </a:r>
          </a:p>
          <a:p>
            <a:r>
              <a:rPr lang="cs-CZ" dirty="0" smtClean="0"/>
              <a:t>kvantitativní </a:t>
            </a:r>
            <a:r>
              <a:rPr lang="cs-CZ" dirty="0"/>
              <a:t>metoda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59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 vs.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5544294" cy="5256312"/>
          </a:xfrm>
        </p:spPr>
        <p:txBody>
          <a:bodyPr/>
          <a:lstStyle/>
          <a:p>
            <a:r>
              <a:rPr lang="cs-CZ" dirty="0" smtClean="0"/>
              <a:t>co na to uživatelé?</a:t>
            </a:r>
          </a:p>
          <a:p>
            <a:r>
              <a:rPr lang="cs-CZ" dirty="0" smtClean="0"/>
              <a:t>knihovna s dobrými výsledky a se špatným hodnocením od uživatelů</a:t>
            </a:r>
          </a:p>
          <a:p>
            <a:r>
              <a:rPr lang="cs-CZ" dirty="0" smtClean="0"/>
              <a:t>nutnost provádět také kvalitativní výzkumy</a:t>
            </a:r>
            <a:endParaRPr lang="cs-CZ" dirty="0"/>
          </a:p>
        </p:txBody>
      </p:sp>
      <p:pic>
        <p:nvPicPr>
          <p:cNvPr id="35842" name="Picture 2" descr="Pe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990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40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výzkumy.knihovna.cz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CIDES</a:t>
            </a:r>
            <a:r>
              <a:rPr lang="cs-CZ" dirty="0" smtClean="0"/>
              <a:t> – Centrum pro inovace a design služeb</a:t>
            </a:r>
          </a:p>
          <a:p>
            <a:r>
              <a:rPr lang="cs-CZ" dirty="0" smtClean="0">
                <a:hlinkClick r:id="rId4"/>
              </a:rPr>
              <a:t>Mys3</a:t>
            </a:r>
            <a:r>
              <a:rPr lang="cs-CZ" dirty="0" smtClean="0"/>
              <a:t> – </a:t>
            </a:r>
            <a:r>
              <a:rPr lang="cs-CZ" dirty="0" err="1" smtClean="0"/>
              <a:t>mystery</a:t>
            </a:r>
            <a:r>
              <a:rPr lang="cs-CZ" dirty="0" smtClean="0"/>
              <a:t> shopping v knihovnách (APLS)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55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Literatura k tématu</a:t>
            </a:r>
            <a:endParaRPr lang="cs-CZ" altLang="cs-CZ" sz="32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1600" dirty="0"/>
              <a:t>STEJSKAL, Jan a kol. </a:t>
            </a:r>
            <a:r>
              <a:rPr lang="cs-CZ" sz="1600" i="1" dirty="0"/>
              <a:t>Měření hodnoty veřejných služeb (na příkladu veřejných knihoven)</a:t>
            </a:r>
            <a:r>
              <a:rPr lang="cs-CZ" sz="1600" dirty="0"/>
              <a:t>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978-80-7478-412-5.</a:t>
            </a:r>
          </a:p>
          <a:p>
            <a:r>
              <a:rPr lang="cs-CZ" sz="1600" dirty="0"/>
              <a:t>ŘEHÁK, Tomáš a kol. Neocenitelné služby knihovny a jak je ocenit.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978-80-7478-413-2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KOONTZ, </a:t>
            </a:r>
            <a:r>
              <a:rPr lang="cs-CZ" sz="1600" dirty="0" err="1"/>
              <a:t>Christie</a:t>
            </a:r>
            <a:r>
              <a:rPr lang="cs-CZ" sz="1600" dirty="0"/>
              <a:t> a Barbara GUBBIN. Směrnice IFLA: služby veřejných knihoven. 2., zcela </a:t>
            </a:r>
            <a:r>
              <a:rPr lang="cs-CZ" sz="1600" dirty="0" err="1"/>
              <a:t>přeprac</a:t>
            </a:r>
            <a:r>
              <a:rPr lang="cs-CZ" sz="1600" dirty="0"/>
              <a:t>. vyd. Praha: Národní knihovna ČR, 2012. ISBN 078-80-7050-612-7.</a:t>
            </a:r>
          </a:p>
          <a:p>
            <a:r>
              <a:rPr lang="cs-CZ" sz="1600" dirty="0"/>
              <a:t>RICHTER, Vít. </a:t>
            </a:r>
            <a:r>
              <a:rPr lang="cs-CZ" sz="1600" i="1" dirty="0" err="1"/>
              <a:t>Benchmarking</a:t>
            </a:r>
            <a:r>
              <a:rPr lang="cs-CZ" sz="1600" i="1" dirty="0"/>
              <a:t> knihoven 2014: velké opakování</a:t>
            </a:r>
            <a:r>
              <a:rPr lang="cs-CZ" sz="1600" dirty="0"/>
              <a:t> </a:t>
            </a:r>
            <a:r>
              <a:rPr lang="en-US" sz="1600" dirty="0"/>
              <a:t>[PPT </a:t>
            </a:r>
            <a:r>
              <a:rPr lang="en-US" sz="1600" dirty="0" err="1"/>
              <a:t>prezentace</a:t>
            </a:r>
            <a:r>
              <a:rPr lang="en-US" sz="1600" dirty="0"/>
              <a:t>]</a:t>
            </a:r>
            <a:r>
              <a:rPr lang="cs-CZ" sz="1600" dirty="0"/>
              <a:t>. Brno, 24. 3. 2014. Prezentace je dostupná účastníkům semináře konaného v MZK v Brně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HEANEY</a:t>
            </a:r>
            <a:r>
              <a:rPr lang="cs-CZ" sz="1600" dirty="0"/>
              <a:t>, Michael. </a:t>
            </a:r>
            <a:r>
              <a:rPr lang="en-US" sz="1600" i="1" dirty="0"/>
              <a:t>Library Statistics for the 21st Century </a:t>
            </a:r>
            <a:r>
              <a:rPr lang="en-US" sz="1600" i="1" dirty="0" smtClean="0"/>
              <a:t>World</a:t>
            </a:r>
            <a:r>
              <a:rPr lang="cs-CZ" sz="1600" dirty="0" smtClean="0"/>
              <a:t>. </a:t>
            </a:r>
            <a:r>
              <a:rPr lang="cs-CZ" sz="1600" dirty="0" err="1" smtClean="0"/>
              <a:t>München</a:t>
            </a:r>
            <a:r>
              <a:rPr lang="cs-CZ" sz="1600" dirty="0"/>
              <a:t>: K.G. </a:t>
            </a:r>
            <a:r>
              <a:rPr lang="cs-CZ" sz="1600" dirty="0" err="1"/>
              <a:t>Saur</a:t>
            </a:r>
            <a:r>
              <a:rPr lang="cs-CZ" sz="1600" dirty="0"/>
              <a:t>, </a:t>
            </a:r>
            <a:r>
              <a:rPr lang="cs-CZ" sz="1600" dirty="0" smtClean="0"/>
              <a:t>2009. </a:t>
            </a:r>
            <a:r>
              <a:rPr lang="cs-CZ" sz="1600" dirty="0"/>
              <a:t>Dostupné také z: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www.ifla.org/publications/ifla-publications-series-138</a:t>
            </a:r>
            <a:endParaRPr lang="cs-CZ" sz="1600" dirty="0" smtClean="0"/>
          </a:p>
          <a:p>
            <a:r>
              <a:rPr lang="cs-CZ" sz="1600" dirty="0" err="1" smtClean="0"/>
              <a:t>Statistics</a:t>
            </a:r>
            <a:r>
              <a:rPr lang="cs-CZ" sz="1600" dirty="0" smtClean="0"/>
              <a:t> and </a:t>
            </a:r>
            <a:r>
              <a:rPr lang="cs-CZ" sz="1600" dirty="0" err="1" smtClean="0"/>
              <a:t>Evaluation</a:t>
            </a:r>
            <a:r>
              <a:rPr lang="cs-CZ" sz="1600" dirty="0" smtClean="0"/>
              <a:t> </a:t>
            </a:r>
            <a:r>
              <a:rPr lang="cs-CZ" sz="1600" dirty="0" err="1" smtClean="0"/>
              <a:t>Section</a:t>
            </a:r>
            <a:r>
              <a:rPr lang="cs-CZ" sz="1600" dirty="0" smtClean="0"/>
              <a:t>. </a:t>
            </a:r>
            <a:r>
              <a:rPr lang="cs-CZ" sz="1600" i="1" dirty="0" smtClean="0"/>
              <a:t>IFLA</a:t>
            </a:r>
            <a:r>
              <a:rPr lang="cs-CZ" sz="1600" dirty="0" smtClean="0"/>
              <a:t> </a:t>
            </a:r>
            <a:r>
              <a:rPr lang="en-US" sz="1600" dirty="0"/>
              <a:t>[online]. </a:t>
            </a:r>
            <a:r>
              <a:rPr lang="cs-CZ" sz="1600" smtClean="0"/>
              <a:t>IFLA, 2014 </a:t>
            </a:r>
            <a:r>
              <a:rPr lang="en-US" sz="1600" dirty="0" smtClean="0"/>
              <a:t>[cit.:</a:t>
            </a:r>
            <a:r>
              <a:rPr lang="cs-CZ" sz="1600" dirty="0" smtClean="0"/>
              <a:t> 2014-03-31</a:t>
            </a:r>
            <a:r>
              <a:rPr lang="en-US" sz="1600" dirty="0" smtClean="0"/>
              <a:t>]</a:t>
            </a:r>
            <a:r>
              <a:rPr lang="cs-CZ" sz="1600" dirty="0" smtClean="0"/>
              <a:t>. </a:t>
            </a:r>
            <a:r>
              <a:rPr lang="en-US" sz="1600" dirty="0" err="1" smtClean="0"/>
              <a:t>Dostupn</a:t>
            </a:r>
            <a:r>
              <a:rPr lang="cs-CZ" sz="1600" dirty="0" smtClean="0"/>
              <a:t>é z: </a:t>
            </a:r>
            <a:r>
              <a:rPr lang="en-US" sz="1600" dirty="0" smtClean="0"/>
              <a:t>http</a:t>
            </a:r>
            <a:r>
              <a:rPr lang="en-US" sz="1600" dirty="0"/>
              <a:t>://www.ifla.org/publications/ifla-publications-series-138</a:t>
            </a:r>
            <a:endParaRPr lang="cs-CZ" sz="1600" dirty="0"/>
          </a:p>
          <a:p>
            <a:r>
              <a:rPr lang="cs-CZ" sz="1600" dirty="0"/>
              <a:t>popularizační články od Z. Dohnálkové, V. Richtera, T. </a:t>
            </a:r>
            <a:r>
              <a:rPr lang="cs-CZ" sz="1600" dirty="0" smtClean="0"/>
              <a:t>Řeháka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Diplomové práce na </a:t>
            </a:r>
            <a:r>
              <a:rPr lang="cs-CZ" dirty="0" err="1" smtClean="0"/>
              <a:t>KISKu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KAPOUNOVÁ</a:t>
            </a:r>
            <a:r>
              <a:rPr lang="cs-CZ" sz="1600" dirty="0"/>
              <a:t>, Kateřina. </a:t>
            </a:r>
            <a:r>
              <a:rPr lang="cs-CZ" sz="1600" i="1" dirty="0"/>
              <a:t>Analýza projektu </a:t>
            </a:r>
            <a:r>
              <a:rPr lang="cs-CZ" sz="1600" i="1" dirty="0" err="1"/>
              <a:t>Benchmarking</a:t>
            </a:r>
            <a:r>
              <a:rPr lang="cs-CZ" sz="1600" i="1" dirty="0"/>
              <a:t> knihoven</a:t>
            </a:r>
            <a:r>
              <a:rPr lang="cs-CZ" sz="1600" dirty="0"/>
              <a:t>. Brno: Masarykova univerzita, Filozofická fakulta, Ústav české literatury a knihovnictví, Kabinet informačních studií a knihovnictví, 2011. 106 s. Vedoucí diplomové práce PhDr. Ladislava Suchá.</a:t>
            </a:r>
          </a:p>
          <a:p>
            <a:r>
              <a:rPr lang="cs-CZ" sz="1600" dirty="0"/>
              <a:t>JANKŮ, Monika. </a:t>
            </a:r>
            <a:r>
              <a:rPr lang="cs-CZ" sz="1600" i="1" dirty="0"/>
              <a:t>ROI knihoven</a:t>
            </a:r>
            <a:r>
              <a:rPr lang="cs-CZ" sz="1600" dirty="0"/>
              <a:t>. Brno: Masarykova univerzita. Filozofická fakulta. Katedra informačních studií a knihovnictví, 2011. 42 s. Vedoucí bakalářské práce PhDr. Ladislava Suchá. </a:t>
            </a:r>
          </a:p>
          <a:p>
            <a:r>
              <a:rPr lang="cs-CZ" sz="1600" dirty="0"/>
              <a:t>JURÁKOVÁ, Veronika. </a:t>
            </a:r>
            <a:r>
              <a:rPr lang="cs-CZ" sz="1600" i="1" dirty="0"/>
              <a:t>Výzkumy v knihovnách: současný stav realizace výzkumů v českých knihovnách a projekt Výzkumy.knihovna.cz</a:t>
            </a:r>
            <a:r>
              <a:rPr lang="cs-CZ" sz="1600" dirty="0"/>
              <a:t>. Brno: Masarykova univerzita. Filozofická fakulta. Katedra informačních studií a knihovnictví, 2013. 105 s. Vedoucí diplomové práce PhDr. Ladislava </a:t>
            </a:r>
            <a:r>
              <a:rPr lang="cs-CZ" sz="1600" dirty="0" err="1"/>
              <a:t>Zbiejczuk</a:t>
            </a:r>
            <a:r>
              <a:rPr lang="cs-CZ" sz="1600" dirty="0"/>
              <a:t> Suchá.</a:t>
            </a:r>
          </a:p>
          <a:p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9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Možnosti měření výkonu</a:t>
            </a:r>
            <a:endParaRPr lang="cs-CZ" altLang="cs-CZ" sz="32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dirty="0" smtClean="0"/>
              <a:t>standardy kvality</a:t>
            </a:r>
          </a:p>
          <a:p>
            <a:r>
              <a:rPr lang="cs-CZ" altLang="cs-CZ" sz="3000" dirty="0" err="1" smtClean="0"/>
              <a:t>benchmarking</a:t>
            </a:r>
            <a:endParaRPr lang="cs-CZ" altLang="cs-CZ" sz="3000" dirty="0" smtClean="0"/>
          </a:p>
          <a:p>
            <a:r>
              <a:rPr lang="cs-CZ" altLang="cs-CZ" sz="3000" dirty="0"/>
              <a:t>výzkumy v rámci designu služeb</a:t>
            </a:r>
          </a:p>
          <a:p>
            <a:pPr lvl="1"/>
            <a:r>
              <a:rPr lang="cs-CZ" altLang="cs-CZ" sz="2600" dirty="0"/>
              <a:t>uživatelské testování</a:t>
            </a:r>
          </a:p>
          <a:p>
            <a:r>
              <a:rPr lang="cs-CZ" altLang="cs-CZ" sz="3000" dirty="0" smtClean="0"/>
              <a:t>ekonomické analýzy</a:t>
            </a:r>
          </a:p>
          <a:p>
            <a:pPr lvl="1"/>
            <a:r>
              <a:rPr lang="cs-CZ" altLang="cs-CZ" sz="2600" dirty="0" smtClean="0"/>
              <a:t>např. ROI</a:t>
            </a:r>
          </a:p>
          <a:p>
            <a:r>
              <a:rPr lang="cs-CZ" altLang="cs-CZ" sz="3000" dirty="0" smtClean="0"/>
              <a:t>...</a:t>
            </a:r>
          </a:p>
          <a:p>
            <a:pPr lvl="1"/>
            <a:endParaRPr lang="cs-CZ" altLang="cs-CZ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IFLA</a:t>
            </a:r>
            <a:endParaRPr lang="cs-CZ" dirty="0"/>
          </a:p>
          <a:p>
            <a:pPr lvl="1"/>
            <a:r>
              <a:rPr lang="cs-CZ" dirty="0" smtClean="0"/>
              <a:t>přeloženo do 13-ti jazyků (i CZ)</a:t>
            </a:r>
          </a:p>
          <a:p>
            <a:r>
              <a:rPr lang="cs-CZ" dirty="0" smtClean="0"/>
              <a:t>národní</a:t>
            </a:r>
          </a:p>
          <a:p>
            <a:pPr lvl="1"/>
            <a:r>
              <a:rPr lang="cs-CZ" dirty="0" smtClean="0">
                <a:hlinkClick r:id="rId3"/>
              </a:rPr>
              <a:t>některé státy USA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GB</a:t>
            </a:r>
            <a:r>
              <a:rPr lang="cs-CZ" dirty="0" smtClean="0"/>
              <a:t> (</a:t>
            </a:r>
            <a:r>
              <a:rPr lang="cs-CZ" dirty="0" err="1" smtClean="0"/>
              <a:t>Cilip</a:t>
            </a:r>
            <a:r>
              <a:rPr lang="cs-CZ" dirty="0" smtClean="0"/>
              <a:t>), ŠPA</a:t>
            </a:r>
          </a:p>
          <a:p>
            <a:r>
              <a:rPr lang="cs-CZ" dirty="0" smtClean="0"/>
              <a:t>české veřejné knihovny</a:t>
            </a:r>
          </a:p>
          <a:p>
            <a:pPr lvl="1"/>
            <a:r>
              <a:rPr lang="cs-CZ" dirty="0" smtClean="0">
                <a:hlinkClick r:id="rId5"/>
              </a:rPr>
              <a:t>MK ČR</a:t>
            </a:r>
            <a:r>
              <a:rPr lang="cs-CZ" dirty="0" smtClean="0"/>
              <a:t> + </a:t>
            </a:r>
            <a:r>
              <a:rPr lang="cs-CZ" dirty="0" smtClean="0">
                <a:hlinkClick r:id="rId6"/>
              </a:rPr>
              <a:t>vyhodnocení standardů</a:t>
            </a:r>
            <a:endParaRPr lang="cs-CZ" dirty="0" smtClean="0"/>
          </a:p>
          <a:p>
            <a:pPr lvl="1"/>
            <a:r>
              <a:rPr lang="cs-CZ" dirty="0" smtClean="0"/>
              <a:t>standard vydán i knižně NK ČR</a:t>
            </a:r>
          </a:p>
          <a:p>
            <a:pPr lvl="2"/>
            <a:r>
              <a:rPr lang="cs-CZ" dirty="0" smtClean="0">
                <a:hlinkClick r:id="rId7"/>
              </a:rPr>
              <a:t>Standard pro dobrou knihovnu</a:t>
            </a:r>
            <a:r>
              <a:rPr lang="cs-CZ" dirty="0" smtClean="0"/>
              <a:t> (2012)</a:t>
            </a:r>
          </a:p>
        </p:txBody>
      </p:sp>
    </p:spTree>
    <p:extLst>
      <p:ext uri="{BB962C8B-B14F-4D97-AF65-F5344CB8AC3E}">
        <p14:creationId xmlns:p14="http://schemas.microsoft.com/office/powerpoint/2010/main" val="362343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standardů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minimální úroveň služeb pro daný typ knihovny</a:t>
            </a:r>
          </a:p>
          <a:p>
            <a:pPr lvl="1"/>
            <a:r>
              <a:rPr lang="cs-CZ" dirty="0" smtClean="0"/>
              <a:t>délka provozní doby</a:t>
            </a:r>
          </a:p>
          <a:p>
            <a:pPr lvl="1"/>
            <a:r>
              <a:rPr lang="cs-CZ" dirty="0" smtClean="0"/>
              <a:t>velikost fondu</a:t>
            </a:r>
          </a:p>
          <a:p>
            <a:pPr lvl="1"/>
            <a:r>
              <a:rPr lang="cs-CZ" dirty="0" smtClean="0"/>
              <a:t>minimální přírůstek</a:t>
            </a:r>
          </a:p>
          <a:p>
            <a:pPr lvl="1"/>
            <a:r>
              <a:rPr lang="cs-CZ" dirty="0" smtClean="0"/>
              <a:t>množství financí</a:t>
            </a:r>
          </a:p>
          <a:p>
            <a:pPr lvl="1"/>
            <a:r>
              <a:rPr lang="cs-CZ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měření vlastních služeb a jejich porovnávání za účelem jejich zlepšení</a:t>
            </a:r>
          </a:p>
          <a:p>
            <a:r>
              <a:rPr lang="cs-CZ" dirty="0" smtClean="0"/>
              <a:t>vznik v komerčním prostředí</a:t>
            </a:r>
          </a:p>
          <a:p>
            <a:pPr lvl="1"/>
            <a:r>
              <a:rPr lang="cs-CZ" dirty="0" smtClean="0"/>
              <a:t>80. léta, Xerox</a:t>
            </a:r>
          </a:p>
          <a:p>
            <a:r>
              <a:rPr lang="cs-CZ" dirty="0" smtClean="0"/>
              <a:t>v knihovnách se obvykle využívá pro jednání se zřizovatelem o rozpočtu</a:t>
            </a:r>
          </a:p>
        </p:txBody>
      </p:sp>
    </p:spTree>
    <p:extLst>
      <p:ext uri="{BB962C8B-B14F-4D97-AF65-F5344CB8AC3E}">
        <p14:creationId xmlns:p14="http://schemas.microsoft.com/office/powerpoint/2010/main" val="2428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</a:t>
            </a:r>
            <a:r>
              <a:rPr lang="cs-CZ" dirty="0" err="1" smtClean="0"/>
              <a:t>benchmarking</a:t>
            </a:r>
            <a:r>
              <a:rPr lang="cs-CZ" dirty="0" smtClean="0"/>
              <a:t> 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děláme, jak to děláme, je to efektivní???</a:t>
            </a:r>
          </a:p>
          <a:p>
            <a:r>
              <a:rPr lang="cs-CZ" dirty="0" smtClean="0"/>
              <a:t>co dělají jiní, jak to dělají, je to efektivnější???</a:t>
            </a:r>
          </a:p>
          <a:p>
            <a:r>
              <a:rPr lang="cs-CZ" dirty="0" err="1" smtClean="0"/>
              <a:t>benchmarking</a:t>
            </a:r>
            <a:r>
              <a:rPr lang="cs-CZ" dirty="0" smtClean="0"/>
              <a:t> </a:t>
            </a:r>
          </a:p>
          <a:p>
            <a:pPr marL="622300" lvl="1" indent="0">
              <a:buNone/>
            </a:pPr>
            <a:r>
              <a:rPr lang="cs-CZ" dirty="0" smtClean="0"/>
              <a:t>= učení se od sebe</a:t>
            </a:r>
          </a:p>
          <a:p>
            <a:pPr marL="622300" lvl="1" indent="0">
              <a:buNone/>
            </a:pPr>
            <a:r>
              <a:rPr lang="cs-CZ" dirty="0" smtClean="0"/>
              <a:t>= učení se od jiných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7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58859193"/>
              </p:ext>
            </p:extLst>
          </p:nvPr>
        </p:nvGraphicFramePr>
        <p:xfrm>
          <a:off x="1115616" y="1353754"/>
          <a:ext cx="7488832" cy="5027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Graf" r:id="rId3" imgW="11791974" imgH="7924740" progId="Excel.Chart.8">
                  <p:embed/>
                </p:oleObj>
              </mc:Choice>
              <mc:Fallback>
                <p:oleObj name="Graf" r:id="rId3" imgW="11791974" imgH="7924740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353754"/>
                        <a:ext cx="7488832" cy="5027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60032" y="652534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673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veřejné knihovny</a:t>
            </a:r>
          </a:p>
          <a:p>
            <a:r>
              <a:rPr lang="cs-CZ" dirty="0" smtClean="0"/>
              <a:t>NK ČR (Richter) + NIPOS</a:t>
            </a:r>
          </a:p>
          <a:p>
            <a:r>
              <a:rPr lang="cs-CZ" dirty="0" smtClean="0"/>
              <a:t>zapojeno 277 knihoven z ČR a SR</a:t>
            </a:r>
          </a:p>
          <a:p>
            <a:r>
              <a:rPr lang="cs-CZ" dirty="0" smtClean="0"/>
              <a:t>analytický nástroj:</a:t>
            </a:r>
          </a:p>
          <a:p>
            <a:pPr lvl="1"/>
            <a:r>
              <a:rPr lang="cs-CZ" dirty="0" smtClean="0"/>
              <a:t>www.benchmarking.cz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44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7162" cy="508000"/>
          </a:xfrm>
        </p:spPr>
        <p:txBody>
          <a:bodyPr/>
          <a:lstStyle/>
          <a:p>
            <a:r>
              <a:rPr lang="cs-CZ" dirty="0" smtClean="0"/>
              <a:t>Sledované 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03762"/>
              </p:ext>
            </p:extLst>
          </p:nvPr>
        </p:nvGraphicFramePr>
        <p:xfrm>
          <a:off x="1043608" y="1196768"/>
          <a:ext cx="3666065" cy="538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1"/>
                <a:gridCol w="3079494"/>
              </a:tblGrid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KF/1000 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obnovy KF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Přírůstek/1000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Periodika/1000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Internet/1000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Plocha/1000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Stud.míst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čten.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návšť.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roční provoz. doba/1000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roč. provoz. doby/prac. fond zam.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Provozní doba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%výdajů/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rozp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města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obsl. popul.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mládeže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558186"/>
              </p:ext>
            </p:extLst>
          </p:nvPr>
        </p:nvGraphicFramePr>
        <p:xfrm>
          <a:off x="4860032" y="1196752"/>
          <a:ext cx="3928807" cy="53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65"/>
                <a:gridCol w="3399442"/>
              </a:tblGrid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Návštěvy/obyv.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Virtual. navšťěvy/obyv.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návštěv internet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Výpůjčky/čtenář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Obrat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Kult. a vzděl. akce/1000 obyv.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Inter. služby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 nákl/1000 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EIZ/obyv.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KF/výpůjčky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provoz.nákl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nákladů na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osobních nákl.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získaných dotací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vlast. příjmů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60032" y="662377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25412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4414</TotalTime>
  <Words>696</Words>
  <Application>Microsoft Office PowerPoint</Application>
  <PresentationFormat>Předvádění na obrazovce (4:3)</PresentationFormat>
  <Paragraphs>157</Paragraphs>
  <Slides>16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Tahoma</vt:lpstr>
      <vt:lpstr>Verdana</vt:lpstr>
      <vt:lpstr>Wingdings</vt:lpstr>
      <vt:lpstr>template</vt:lpstr>
      <vt:lpstr>Graf</vt:lpstr>
      <vt:lpstr>Měření výkonu knihoven a jeho využití při zkvalitňování služeb</vt:lpstr>
      <vt:lpstr>Možnosti měření výkonu</vt:lpstr>
      <vt:lpstr>Standardy kvality</vt:lpstr>
      <vt:lpstr>Cíle standardů kvality</vt:lpstr>
      <vt:lpstr>Benchmarking</vt:lpstr>
      <vt:lpstr>Jak benchmarking funguje</vt:lpstr>
      <vt:lpstr>Benchmarking</vt:lpstr>
      <vt:lpstr>Benchmarking v ČR</vt:lpstr>
      <vt:lpstr>Sledované parametry</vt:lpstr>
      <vt:lpstr>Benchmarking v zahraničí</vt:lpstr>
      <vt:lpstr>Problémy benchmarkingu</vt:lpstr>
      <vt:lpstr>Kvantita vs. kvalita</vt:lpstr>
      <vt:lpstr>Výzkumy služeb</vt:lpstr>
      <vt:lpstr>Literatura k tématu</vt:lpstr>
      <vt:lpstr>Diplomové práce na KISKu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178</cp:revision>
  <dcterms:created xsi:type="dcterms:W3CDTF">2008-06-02T21:04:14Z</dcterms:created>
  <dcterms:modified xsi:type="dcterms:W3CDTF">2014-03-31T12:49:35Z</dcterms:modified>
</cp:coreProperties>
</file>