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7" r:id="rId3"/>
    <p:sldId id="326" r:id="rId4"/>
    <p:sldId id="334" r:id="rId5"/>
    <p:sldId id="273" r:id="rId6"/>
    <p:sldId id="325" r:id="rId7"/>
    <p:sldId id="343" r:id="rId8"/>
    <p:sldId id="329" r:id="rId9"/>
    <p:sldId id="321" r:id="rId10"/>
    <p:sldId id="330" r:id="rId11"/>
    <p:sldId id="322" r:id="rId12"/>
    <p:sldId id="323" r:id="rId13"/>
    <p:sldId id="324" r:id="rId14"/>
    <p:sldId id="339" r:id="rId15"/>
    <p:sldId id="331" r:id="rId16"/>
    <p:sldId id="340" r:id="rId17"/>
    <p:sldId id="332" r:id="rId18"/>
    <p:sldId id="341" r:id="rId19"/>
    <p:sldId id="335" r:id="rId20"/>
    <p:sldId id="344" r:id="rId21"/>
    <p:sldId id="319" r:id="rId22"/>
    <p:sldId id="342" r:id="rId23"/>
    <p:sldId id="258" r:id="rId24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9933"/>
    <a:srgbClr val="FFCC66"/>
    <a:srgbClr val="FF9900"/>
    <a:srgbClr val="F3D001"/>
    <a:srgbClr val="F4EE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634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E08E5F-B319-4FEC-97FD-E71741B0B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34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6AB728-6A8E-44DB-8F8A-BD1B5B52E1CC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53461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05591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3BA374-F4E6-412B-9843-9D016090A73D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3556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0909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3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02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29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41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0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0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985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797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114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bliothecaeconomica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DiSuTt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208963" cy="252095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Úvodní hodina</a:t>
            </a:r>
            <a:r>
              <a:rPr lang="cs-CZ" sz="4800" smtClean="0"/>
              <a:t/>
            </a:r>
            <a:br>
              <a:rPr lang="cs-CZ" sz="4800" smtClean="0"/>
            </a:br>
            <a:r>
              <a:rPr lang="cs-CZ" sz="2800" smtClean="0"/>
              <a:t>do předmětu Knihovnické procesy a služby</a:t>
            </a:r>
            <a:endParaRPr lang="uk-UA" sz="220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19. </a:t>
            </a:r>
            <a:r>
              <a:rPr lang="cs-CZ" b="1" dirty="0">
                <a:latin typeface="Tahoma" pitchFamily="34" charset="0"/>
              </a:rPr>
              <a:t>února </a:t>
            </a:r>
            <a:r>
              <a:rPr lang="cs-CZ" b="1" dirty="0" smtClean="0">
                <a:latin typeface="Tahoma" pitchFamily="34" charset="0"/>
              </a:rPr>
              <a:t>2014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knihovnická</a:t>
            </a:r>
          </a:p>
          <a:p>
            <a:pPr eaLnBrk="1" hangingPunct="1"/>
            <a:r>
              <a:rPr lang="cs-CZ" sz="2800" smtClean="0"/>
              <a:t>abstrakt</a:t>
            </a:r>
          </a:p>
          <a:p>
            <a:pPr eaLnBrk="1" hangingPunct="1"/>
            <a:r>
              <a:rPr lang="cs-CZ" sz="2800" smtClean="0"/>
              <a:t>citace</a:t>
            </a:r>
          </a:p>
          <a:p>
            <a:pPr eaLnBrk="1" hangingPunct="1"/>
            <a:r>
              <a:rPr lang="cs-CZ" sz="2800" smtClean="0"/>
              <a:t>digitalizace</a:t>
            </a:r>
          </a:p>
          <a:p>
            <a:pPr eaLnBrk="1" hangingPunct="1"/>
            <a:r>
              <a:rPr lang="cs-CZ" sz="2800" smtClean="0"/>
              <a:t>medailon autora</a:t>
            </a:r>
          </a:p>
          <a:p>
            <a:pPr lvl="1" eaLnBrk="1" hangingPunct="1"/>
            <a:r>
              <a:rPr lang="cs-CZ" smtClean="0"/>
              <a:t>info o autorovi</a:t>
            </a:r>
          </a:p>
          <a:p>
            <a:pPr lvl="1" eaLnBrk="1" hangingPunct="1"/>
            <a:r>
              <a:rPr lang="cs-CZ" smtClean="0"/>
              <a:t>další díla</a:t>
            </a:r>
          </a:p>
          <a:p>
            <a:pPr eaLnBrk="1" hangingPunct="1"/>
            <a:r>
              <a:rPr lang="cs-CZ" sz="2800" smtClean="0"/>
              <a:t>podobná literatura</a:t>
            </a:r>
          </a:p>
          <a:p>
            <a:pPr eaLnBrk="1" hangingPunct="1"/>
            <a:r>
              <a:rPr lang="cs-CZ" sz="2800" smtClean="0"/>
              <a:t>dostupnost v jiných knihovnách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Semestrální projekt I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beletrie</a:t>
            </a:r>
          </a:p>
          <a:p>
            <a:pPr eaLnBrk="1" hangingPunct="1"/>
            <a:r>
              <a:rPr lang="cs-CZ" sz="2800" dirty="0" smtClean="0"/>
              <a:t>anotace</a:t>
            </a:r>
          </a:p>
          <a:p>
            <a:pPr eaLnBrk="1" hangingPunct="1"/>
            <a:r>
              <a:rPr lang="cs-CZ" sz="2800" dirty="0" smtClean="0"/>
              <a:t>citace</a:t>
            </a:r>
          </a:p>
          <a:p>
            <a:pPr eaLnBrk="1" hangingPunct="1"/>
            <a:r>
              <a:rPr lang="cs-CZ" sz="2800" dirty="0" smtClean="0"/>
              <a:t>digitalizace</a:t>
            </a:r>
          </a:p>
          <a:p>
            <a:pPr eaLnBrk="1" hangingPunct="1"/>
            <a:r>
              <a:rPr lang="cs-CZ" sz="2800" dirty="0" smtClean="0"/>
              <a:t>medailon autora</a:t>
            </a:r>
          </a:p>
          <a:p>
            <a:pPr lvl="1" eaLnBrk="1" hangingPunct="1"/>
            <a:r>
              <a:rPr lang="cs-CZ" dirty="0" err="1" smtClean="0"/>
              <a:t>info</a:t>
            </a:r>
            <a:r>
              <a:rPr lang="cs-CZ" dirty="0" smtClean="0"/>
              <a:t> o autorovi</a:t>
            </a:r>
          </a:p>
          <a:p>
            <a:pPr lvl="1" eaLnBrk="1" hangingPunct="1"/>
            <a:r>
              <a:rPr lang="cs-CZ" dirty="0" smtClean="0"/>
              <a:t>další díla</a:t>
            </a:r>
          </a:p>
          <a:p>
            <a:pPr eaLnBrk="1" hangingPunct="1"/>
            <a:r>
              <a:rPr lang="cs-CZ" sz="2800" dirty="0" smtClean="0"/>
              <a:t>dostupnost v jiných knihovnách</a:t>
            </a:r>
          </a:p>
          <a:p>
            <a:pPr eaLnBrk="1" hangingPunct="1"/>
            <a:r>
              <a:rPr lang="cs-CZ" sz="2800" dirty="0" smtClean="0"/>
              <a:t>OCR a úpravy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kniha z jiného oboru</a:t>
            </a:r>
          </a:p>
          <a:p>
            <a:pPr eaLnBrk="1" hangingPunct="1"/>
            <a:r>
              <a:rPr lang="cs-CZ" sz="2800" smtClean="0"/>
              <a:t>abstrakt</a:t>
            </a:r>
          </a:p>
          <a:p>
            <a:pPr eaLnBrk="1" hangingPunct="1"/>
            <a:r>
              <a:rPr lang="cs-CZ" sz="2800" smtClean="0"/>
              <a:t>citace</a:t>
            </a:r>
          </a:p>
          <a:p>
            <a:pPr eaLnBrk="1" hangingPunct="1"/>
            <a:r>
              <a:rPr lang="cs-CZ" sz="2800" smtClean="0"/>
              <a:t>digitalizace</a:t>
            </a:r>
          </a:p>
          <a:p>
            <a:pPr eaLnBrk="1" hangingPunct="1"/>
            <a:r>
              <a:rPr lang="cs-CZ" sz="2800" smtClean="0"/>
              <a:t>podobná literatura</a:t>
            </a:r>
          </a:p>
          <a:p>
            <a:pPr eaLnBrk="1" hangingPunct="1"/>
            <a:r>
              <a:rPr lang="cs-CZ" sz="2800" smtClean="0"/>
              <a:t>dostupnost v jiných knihovnách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/>
              <a:t>Semestrální projekt I</a:t>
            </a:r>
            <a:endParaRPr lang="cs-CZ" dirty="0" smtClean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mtClean="0"/>
              <a:t>pro potřeby e-prezenčky</a:t>
            </a:r>
          </a:p>
          <a:p>
            <a:pPr eaLnBrk="1" hangingPunct="1"/>
            <a:r>
              <a:rPr lang="cs-CZ" smtClean="0"/>
              <a:t>projekt MU</a:t>
            </a:r>
          </a:p>
          <a:p>
            <a:pPr eaLnBrk="1" hangingPunct="1"/>
            <a:r>
              <a:rPr lang="cs-CZ" smtClean="0"/>
              <a:t>hodnocena bude kvalita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644900"/>
            <a:ext cx="410368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0688"/>
            <a:ext cx="1222227" cy="402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do </a:t>
            </a:r>
            <a:r>
              <a:rPr lang="cs-CZ" sz="2800" dirty="0" smtClean="0"/>
              <a:t>16.4.2014 </a:t>
            </a:r>
            <a:r>
              <a:rPr lang="cs-CZ" sz="2800" dirty="0" smtClean="0"/>
              <a:t>- beletrie</a:t>
            </a:r>
          </a:p>
          <a:p>
            <a:pPr eaLnBrk="1" hangingPunct="1"/>
            <a:r>
              <a:rPr lang="cs-CZ" sz="2800" dirty="0" smtClean="0"/>
              <a:t>do </a:t>
            </a:r>
            <a:r>
              <a:rPr lang="cs-CZ" sz="2800" dirty="0" smtClean="0"/>
              <a:t>7.5.2014 </a:t>
            </a:r>
            <a:r>
              <a:rPr lang="cs-CZ" sz="2800" dirty="0" smtClean="0"/>
              <a:t>- ostatní</a:t>
            </a:r>
          </a:p>
          <a:p>
            <a:pPr eaLnBrk="1" hangingPunct="1"/>
            <a:r>
              <a:rPr lang="cs-CZ" sz="2800" dirty="0" smtClean="0"/>
              <a:t>úložiště v </a:t>
            </a:r>
            <a:r>
              <a:rPr lang="cs-CZ" sz="2800" dirty="0" err="1" smtClean="0"/>
              <a:t>ISu</a:t>
            </a:r>
            <a:endParaRPr lang="cs-CZ" sz="2800" dirty="0" smtClean="0"/>
          </a:p>
          <a:p>
            <a:pPr eaLnBrk="1" hangingPunct="1"/>
            <a:r>
              <a:rPr lang="cs-CZ" sz="2800" dirty="0" err="1" smtClean="0"/>
              <a:t>skeny</a:t>
            </a:r>
            <a:r>
              <a:rPr lang="cs-CZ" sz="2800" dirty="0" smtClean="0"/>
              <a:t> v PDF</a:t>
            </a:r>
          </a:p>
          <a:p>
            <a:pPr eaLnBrk="1" hangingPunct="1"/>
            <a:r>
              <a:rPr lang="cs-CZ" sz="2800" dirty="0" smtClean="0"/>
              <a:t>doprovodný materiál v 1 souboru</a:t>
            </a:r>
          </a:p>
          <a:p>
            <a:pPr eaLnBrk="1" hangingPunct="1"/>
            <a:r>
              <a:rPr lang="cs-CZ" sz="2800" dirty="0" smtClean="0"/>
              <a:t>každý si založí složku se svým příjmením a do ní dokumenty nahraje</a:t>
            </a:r>
          </a:p>
          <a:p>
            <a:pPr eaLnBrk="1" hangingPunct="1"/>
            <a:r>
              <a:rPr lang="cs-CZ" sz="2800" dirty="0" err="1" smtClean="0"/>
              <a:t>nezipovat</a:t>
            </a:r>
            <a:r>
              <a:rPr lang="cs-CZ" sz="2800" dirty="0" smtClean="0"/>
              <a:t> soubory!!!</a:t>
            </a:r>
          </a:p>
        </p:txBody>
      </p:sp>
    </p:spTree>
    <p:extLst>
      <p:ext uri="{BB962C8B-B14F-4D97-AF65-F5344CB8AC3E}">
        <p14:creationId xmlns:p14="http://schemas.microsoft.com/office/powerpoint/2010/main" val="26797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II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implementace systému KOHA</a:t>
            </a:r>
            <a:endParaRPr lang="cs-CZ" b="1" dirty="0" smtClean="0"/>
          </a:p>
          <a:p>
            <a:pPr eaLnBrk="1" hangingPunct="1"/>
            <a:r>
              <a:rPr lang="cs-CZ" sz="2800" dirty="0" smtClean="0"/>
              <a:t>podílet se na importu záznamů do systému KOHA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čištění záznamů</a:t>
            </a:r>
          </a:p>
          <a:p>
            <a:pPr eaLnBrk="1" hangingPunct="1"/>
            <a:r>
              <a:rPr lang="cs-CZ" sz="2800" dirty="0" smtClean="0"/>
              <a:t>práce na nastavení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příprava školení pro pracovníky Křižovatky</a:t>
            </a:r>
          </a:p>
          <a:p>
            <a:pPr eaLnBrk="1" hangingPunct="1"/>
            <a:r>
              <a:rPr lang="cs-CZ" sz="2800" dirty="0" smtClean="0"/>
              <a:t>odborná pomoc Michal Denár </a:t>
            </a:r>
            <a:r>
              <a:rPr lang="cs-CZ" sz="2000" dirty="0" smtClean="0"/>
              <a:t>(2 přednášky)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až 5 studentů</a:t>
            </a:r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předání systému KOHA do provozu</a:t>
            </a:r>
            <a:endParaRPr lang="cs-CZ" sz="2800" dirty="0" smtClean="0"/>
          </a:p>
          <a:p>
            <a:pPr lvl="1" eaLnBrk="1" hangingPunct="1"/>
            <a:r>
              <a:rPr lang="cs-CZ" sz="2200" dirty="0" smtClean="0"/>
              <a:t>termín </a:t>
            </a:r>
            <a:r>
              <a:rPr lang="cs-CZ" sz="2200" dirty="0" smtClean="0"/>
              <a:t>nejpozději do </a:t>
            </a:r>
            <a:r>
              <a:rPr lang="cs-CZ" sz="2200" dirty="0" smtClean="0"/>
              <a:t>31.8.2014</a:t>
            </a:r>
            <a:endParaRPr lang="cs-CZ" sz="2200" dirty="0" smtClean="0"/>
          </a:p>
          <a:p>
            <a:pPr eaLnBrk="1" hangingPunct="1"/>
            <a:r>
              <a:rPr lang="cs-CZ" sz="2800" dirty="0" smtClean="0"/>
              <a:t>prezentace stavu instalace</a:t>
            </a:r>
          </a:p>
          <a:p>
            <a:pPr lvl="1" eaLnBrk="1" hangingPunct="1"/>
            <a:r>
              <a:rPr lang="cs-CZ" sz="2200" dirty="0" smtClean="0"/>
              <a:t>7.5.2014</a:t>
            </a:r>
            <a:endParaRPr lang="cs-CZ" sz="2200" dirty="0" smtClean="0"/>
          </a:p>
          <a:p>
            <a:pPr eaLnBrk="1" hangingPunct="1"/>
            <a:r>
              <a:rPr lang="cs-CZ" sz="2800" dirty="0" smtClean="0"/>
              <a:t>školení pro tým Křižovatky</a:t>
            </a:r>
            <a:endParaRPr lang="cs-CZ" sz="2800" dirty="0" smtClean="0"/>
          </a:p>
          <a:p>
            <a:pPr lvl="1" eaLnBrk="1" hangingPunct="1"/>
            <a:r>
              <a:rPr lang="cs-CZ" sz="2200" dirty="0" smtClean="0"/>
              <a:t>nejpozději do 31.8.2014</a:t>
            </a:r>
          </a:p>
        </p:txBody>
      </p:sp>
    </p:spTree>
    <p:extLst>
      <p:ext uri="{BB962C8B-B14F-4D97-AF65-F5344CB8AC3E}">
        <p14:creationId xmlns:p14="http://schemas.microsoft.com/office/powerpoint/2010/main" val="27782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III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tvorba e-knihy</a:t>
            </a:r>
          </a:p>
          <a:p>
            <a:pPr eaLnBrk="1" hangingPunct="1"/>
            <a:r>
              <a:rPr lang="cs-CZ" sz="2800" dirty="0" smtClean="0"/>
              <a:t>vytvoření </a:t>
            </a:r>
            <a:r>
              <a:rPr lang="cs-CZ" sz="2800" dirty="0" smtClean="0"/>
              <a:t>e-knihy</a:t>
            </a:r>
          </a:p>
          <a:p>
            <a:pPr eaLnBrk="1" hangingPunct="1"/>
            <a:r>
              <a:rPr lang="cs-CZ" sz="2800" dirty="0" smtClean="0"/>
              <a:t>beletrie (volná díla)</a:t>
            </a:r>
          </a:p>
          <a:p>
            <a:pPr lvl="1" eaLnBrk="1" hangingPunct="1"/>
            <a:r>
              <a:rPr lang="cs-CZ" sz="2200" dirty="0" smtClean="0"/>
              <a:t>doplnit o vlastní obohacený obsah (medailonky, odkazy, videa, animace,…)</a:t>
            </a:r>
            <a:endParaRPr lang="cs-CZ" sz="2200" dirty="0" smtClean="0"/>
          </a:p>
          <a:p>
            <a:pPr eaLnBrk="1" hangingPunct="1"/>
            <a:r>
              <a:rPr lang="cs-CZ" sz="2800" dirty="0" smtClean="0"/>
              <a:t>možnost využít </a:t>
            </a:r>
            <a:r>
              <a:rPr lang="cs-CZ" sz="2800" dirty="0" err="1" smtClean="0"/>
              <a:t>iBookAuthor</a:t>
            </a:r>
            <a:r>
              <a:rPr lang="cs-CZ" sz="2800" dirty="0" smtClean="0"/>
              <a:t> (Mac)</a:t>
            </a:r>
          </a:p>
          <a:p>
            <a:pPr lvl="1" eaLnBrk="1" hangingPunct="1"/>
            <a:r>
              <a:rPr lang="cs-CZ" sz="2200" dirty="0" smtClean="0"/>
              <a:t>k dispozici bude na Křižovatce</a:t>
            </a:r>
            <a:endParaRPr lang="cs-CZ" sz="2200" dirty="0" smtClean="0"/>
          </a:p>
          <a:p>
            <a:pPr eaLnBrk="1" hangingPunct="1"/>
            <a:r>
              <a:rPr lang="cs-CZ" sz="2800" dirty="0" smtClean="0"/>
              <a:t>2 </a:t>
            </a:r>
            <a:r>
              <a:rPr lang="cs-CZ" sz="2800" dirty="0" smtClean="0"/>
              <a:t>studenti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III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do </a:t>
            </a:r>
            <a:r>
              <a:rPr lang="cs-CZ" sz="2800" dirty="0" smtClean="0"/>
              <a:t>7.5.2014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úložiště v </a:t>
            </a:r>
            <a:r>
              <a:rPr lang="cs-CZ" sz="2800" dirty="0" err="1" smtClean="0"/>
              <a:t>ISu</a:t>
            </a:r>
            <a:endParaRPr lang="cs-CZ" sz="2800" dirty="0" smtClean="0"/>
          </a:p>
          <a:p>
            <a:pPr lvl="1" eaLnBrk="1" hangingPunct="1"/>
            <a:r>
              <a:rPr lang="cs-CZ" sz="2200" dirty="0" smtClean="0"/>
              <a:t>každý si založí složku se svým příjmením a do ní e-knihy </a:t>
            </a:r>
            <a:r>
              <a:rPr lang="cs-CZ" sz="2200" dirty="0" smtClean="0"/>
              <a:t>nebo odkazy na ně nahraje</a:t>
            </a:r>
            <a:endParaRPr lang="cs-CZ" sz="2200" dirty="0" smtClean="0"/>
          </a:p>
          <a:p>
            <a:pPr lvl="1" eaLnBrk="1" hangingPunct="1"/>
            <a:r>
              <a:rPr lang="cs-CZ" sz="2200" dirty="0" err="1" smtClean="0"/>
              <a:t>nezipovat</a:t>
            </a:r>
            <a:r>
              <a:rPr lang="cs-CZ" sz="2200" dirty="0" smtClean="0"/>
              <a:t> soubory!!!</a:t>
            </a:r>
          </a:p>
        </p:txBody>
      </p:sp>
    </p:spTree>
    <p:extLst>
      <p:ext uri="{BB962C8B-B14F-4D97-AF65-F5344CB8AC3E}">
        <p14:creationId xmlns:p14="http://schemas.microsoft.com/office/powerpoint/2010/main" val="168101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 smtClean="0"/>
              <a:t>Semestrální projekt IV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Křižovatka</a:t>
            </a:r>
          </a:p>
          <a:p>
            <a:pPr eaLnBrk="1" hangingPunct="1"/>
            <a:r>
              <a:rPr lang="cs-CZ" sz="2800" dirty="0" smtClean="0"/>
              <a:t>vlastní aktivita na Křižovatce</a:t>
            </a:r>
          </a:p>
          <a:p>
            <a:pPr eaLnBrk="1" hangingPunct="1"/>
            <a:r>
              <a:rPr lang="cs-CZ" sz="2800" dirty="0" smtClean="0"/>
              <a:t>nutno schválení</a:t>
            </a:r>
          </a:p>
          <a:p>
            <a:pPr eaLnBrk="1" hangingPunct="1"/>
            <a:r>
              <a:rPr lang="cs-CZ" sz="2800" dirty="0" smtClean="0"/>
              <a:t>termín dokončení dle domluvy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12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Inspirace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 smtClean="0"/>
              <a:t>Požadavky knihoven</a:t>
            </a:r>
          </a:p>
          <a:p>
            <a:pPr eaLnBrk="1" hangingPunct="1"/>
            <a:r>
              <a:rPr lang="cs-CZ" dirty="0" smtClean="0"/>
              <a:t>Kurz na VŠE</a:t>
            </a:r>
          </a:p>
          <a:p>
            <a:pPr lvl="1" eaLnBrk="1" hangingPunct="1"/>
            <a:r>
              <a:rPr lang="cs-CZ" dirty="0" smtClean="0"/>
              <a:t>Národohospodářská fakulta</a:t>
            </a:r>
          </a:p>
          <a:p>
            <a:pPr lvl="1" eaLnBrk="1" hangingPunct="1"/>
            <a:r>
              <a:rPr lang="cs-CZ" dirty="0" smtClean="0"/>
              <a:t>CIKS</a:t>
            </a:r>
          </a:p>
          <a:p>
            <a:pPr eaLnBrk="1" hangingPunct="1"/>
            <a:r>
              <a:rPr lang="cs-CZ" dirty="0" err="1" smtClean="0">
                <a:hlinkClick r:id="rId2"/>
              </a:rPr>
              <a:t>Bibliotheca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economica</a:t>
            </a:r>
            <a:endParaRPr lang="cs-CZ" dirty="0" smtClean="0"/>
          </a:p>
          <a:p>
            <a:pPr lvl="1" eaLnBrk="1" hangingPunct="1"/>
            <a:endParaRPr lang="cs-CZ" dirty="0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429000"/>
            <a:ext cx="2522538" cy="308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 smtClean="0"/>
              <a:t>Registrace k projektu</a:t>
            </a:r>
            <a:endParaRPr lang="cs-CZ" sz="4400" dirty="0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Soubor v Google </a:t>
            </a:r>
            <a:r>
              <a:rPr lang="cs-CZ" sz="2400" dirty="0" err="1" smtClean="0"/>
              <a:t>Docs</a:t>
            </a:r>
            <a:r>
              <a:rPr lang="cs-CZ" sz="2400" dirty="0" smtClean="0"/>
              <a:t>:</a:t>
            </a:r>
            <a:endParaRPr lang="cs-CZ" sz="2400" dirty="0" smtClean="0">
              <a:hlinkClick r:id="rId2"/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hlinkClick r:id="rId2"/>
              </a:rPr>
              <a:t>http</a:t>
            </a:r>
            <a:r>
              <a:rPr lang="cs-CZ" b="1" dirty="0">
                <a:hlinkClick r:id="rId2"/>
              </a:rPr>
              <a:t>://</a:t>
            </a:r>
            <a:r>
              <a:rPr lang="cs-CZ" b="1" dirty="0" smtClean="0">
                <a:hlinkClick r:id="rId2"/>
              </a:rPr>
              <a:t>goo.gl/DiSuTt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4331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366760">
            <a:off x="1997075" y="1673225"/>
            <a:ext cx="5592763" cy="720725"/>
          </a:xfrm>
        </p:spPr>
        <p:txBody>
          <a:bodyPr/>
          <a:lstStyle/>
          <a:p>
            <a:pPr eaLnBrk="1" hangingPunct="1"/>
            <a:r>
              <a:rPr lang="cs-CZ" sz="3200" smtClean="0"/>
              <a:t>Co očekáváte od kurzu?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349500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 bwMode="auto">
          <a:xfrm rot="618686">
            <a:off x="909638" y="3165475"/>
            <a:ext cx="677068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Co byste v něm chtěli mít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 rot="610283">
            <a:off x="1135063" y="4349750"/>
            <a:ext cx="55927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+mn-lt"/>
              </a:rPr>
              <a:t>Pracujete</a:t>
            </a:r>
            <a:r>
              <a:rPr lang="en-US" sz="3200" kern="0" dirty="0">
                <a:latin typeface="+mn-lt"/>
              </a:rPr>
              <a:t> v </a:t>
            </a:r>
            <a:r>
              <a:rPr lang="en-US" sz="3200" kern="0" dirty="0" err="1">
                <a:latin typeface="+mn-lt"/>
              </a:rPr>
              <a:t>knihovn</a:t>
            </a:r>
            <a:r>
              <a:rPr lang="cs-CZ" sz="3200" kern="0" dirty="0">
                <a:latin typeface="+mn-lt"/>
              </a:rPr>
              <a:t>ě?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 rot="21405734">
            <a:off x="914400" y="5635625"/>
            <a:ext cx="6770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Chcete pracovat v knihovně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do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zapojit se do nějakého projektu</a:t>
            </a:r>
          </a:p>
          <a:p>
            <a:r>
              <a:rPr lang="cs-CZ" dirty="0" smtClean="0"/>
              <a:t>vytvořit anotaci ke knize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7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 dirty="0" smtClean="0">
                <a:latin typeface="Verdana" pitchFamily="34" charset="0"/>
              </a:rPr>
              <a:t>krcal@phil.muni.cz</a:t>
            </a:r>
            <a:endParaRPr 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Cíl kurzu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 smtClean="0"/>
              <a:t>seznámení s důležitými procesy</a:t>
            </a:r>
            <a:r>
              <a:rPr lang="cs-CZ" dirty="0" smtClean="0">
                <a:latin typeface="Arial" charset="0"/>
              </a:rPr>
              <a:t>, které jsou spojené s</a:t>
            </a:r>
            <a:r>
              <a:rPr lang="cs-CZ" dirty="0" smtClean="0"/>
              <a:t> knihovn</a:t>
            </a:r>
            <a:r>
              <a:rPr lang="cs-CZ" dirty="0" smtClean="0">
                <a:latin typeface="Arial" charset="0"/>
              </a:rPr>
              <a:t>ou</a:t>
            </a:r>
          </a:p>
          <a:p>
            <a:pPr eaLnBrk="1" hangingPunct="1"/>
            <a:r>
              <a:rPr lang="cs-CZ" dirty="0" smtClean="0"/>
              <a:t>důraz na </a:t>
            </a:r>
            <a:r>
              <a:rPr lang="cs-CZ" dirty="0" smtClean="0"/>
              <a:t>praxi (ukázky, exkurze,…)</a:t>
            </a:r>
            <a:endParaRPr lang="cs-CZ" dirty="0" smtClean="0"/>
          </a:p>
          <a:p>
            <a:pPr eaLnBrk="1" hangingPunct="1"/>
            <a:r>
              <a:rPr lang="cs-CZ" dirty="0"/>
              <a:t>z</a:t>
            </a:r>
            <a:r>
              <a:rPr lang="cs-CZ" dirty="0" smtClean="0"/>
              <a:t>koušení na „Křižovatce“</a:t>
            </a:r>
          </a:p>
          <a:p>
            <a:pPr eaLnBrk="1" hangingPunct="1"/>
            <a:r>
              <a:rPr lang="cs-CZ" dirty="0" smtClean="0"/>
              <a:t>vybudování DL </a:t>
            </a:r>
            <a:r>
              <a:rPr lang="cs-CZ" dirty="0" smtClean="0">
                <a:sym typeface="Wingdings" pitchFamily="2" charset="2"/>
              </a:rPr>
              <a:t></a:t>
            </a:r>
            <a:r>
              <a:rPr lang="cs-CZ" dirty="0" smtClean="0"/>
              <a:t> odborná + beletrie</a:t>
            </a:r>
          </a:p>
          <a:p>
            <a:pPr eaLnBrk="1" hangingPunct="1"/>
            <a:r>
              <a:rPr lang="cs-CZ" dirty="0" smtClean="0"/>
              <a:t>doplnění e-</a:t>
            </a:r>
            <a:r>
              <a:rPr lang="cs-CZ" dirty="0" err="1" smtClean="0"/>
              <a:t>prezenčky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4581525"/>
            <a:ext cx="21605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zaměření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</a:p>
          <a:p>
            <a:pPr lvl="1"/>
            <a:r>
              <a:rPr lang="cs-CZ" dirty="0" smtClean="0"/>
              <a:t>exkurze do MZK</a:t>
            </a:r>
          </a:p>
          <a:p>
            <a:pPr lvl="1"/>
            <a:r>
              <a:rPr lang="cs-CZ" dirty="0" smtClean="0"/>
              <a:t>budování úložiště volně dostupných knih</a:t>
            </a:r>
          </a:p>
          <a:p>
            <a:r>
              <a:rPr lang="cs-CZ" dirty="0" smtClean="0"/>
              <a:t>KOHA </a:t>
            </a:r>
            <a:r>
              <a:rPr lang="cs-CZ" dirty="0"/>
              <a:t>na </a:t>
            </a:r>
            <a:r>
              <a:rPr lang="cs-CZ" dirty="0" smtClean="0"/>
              <a:t>Křižovatce (2-3)</a:t>
            </a:r>
            <a:endParaRPr lang="cs-CZ" dirty="0"/>
          </a:p>
          <a:p>
            <a:pPr lvl="1"/>
            <a:r>
              <a:rPr lang="cs-CZ" dirty="0" smtClean="0"/>
              <a:t>zavádění AKS</a:t>
            </a:r>
          </a:p>
          <a:p>
            <a:pPr lvl="1"/>
            <a:r>
              <a:rPr lang="cs-CZ" dirty="0" smtClean="0"/>
              <a:t>úprava záznamů (</a:t>
            </a:r>
            <a:r>
              <a:rPr lang="cs-CZ" dirty="0" err="1" smtClean="0"/>
              <a:t>MarcEdit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správa systému</a:t>
            </a:r>
          </a:p>
          <a:p>
            <a:r>
              <a:rPr lang="cs-CZ" dirty="0" smtClean="0"/>
              <a:t>aktivity </a:t>
            </a:r>
            <a:r>
              <a:rPr lang="cs-CZ" dirty="0" smtClean="0"/>
              <a:t>na Křižovatce</a:t>
            </a:r>
          </a:p>
          <a:p>
            <a:pPr lvl="1"/>
            <a:r>
              <a:rPr lang="cs-CZ" dirty="0" smtClean="0"/>
              <a:t>seberealizace = vlastní projekt, aktivita</a:t>
            </a:r>
          </a:p>
          <a:p>
            <a:pPr lvl="1"/>
            <a:r>
              <a:rPr lang="cs-CZ" dirty="0" smtClean="0"/>
              <a:t>zapojení do chodu </a:t>
            </a:r>
            <a:r>
              <a:rPr lang="cs-CZ" dirty="0" smtClean="0"/>
              <a:t>knihovny jako dobrovolník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0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12776"/>
            <a:ext cx="7777162" cy="5184775"/>
          </a:xfrm>
        </p:spPr>
        <p:txBody>
          <a:bodyPr/>
          <a:lstStyle/>
          <a:p>
            <a:pPr marL="447675" indent="-447675" eaLnBrk="1" hangingPunct="1"/>
            <a:r>
              <a:rPr lang="cs-CZ" sz="3200" dirty="0" smtClean="0"/>
              <a:t>výpůjční služby</a:t>
            </a:r>
          </a:p>
          <a:p>
            <a:pPr marL="447675" indent="-447675" eaLnBrk="1" hangingPunct="1"/>
            <a:r>
              <a:rPr lang="cs-CZ" sz="3200" dirty="0" smtClean="0"/>
              <a:t>informační služby</a:t>
            </a:r>
            <a:endParaRPr lang="cs-CZ" sz="3200" dirty="0"/>
          </a:p>
          <a:p>
            <a:pPr marL="447675" indent="-447675" eaLnBrk="1" hangingPunct="1"/>
            <a:r>
              <a:rPr lang="cs-CZ" sz="3200" dirty="0" smtClean="0"/>
              <a:t>redukce </a:t>
            </a:r>
            <a:r>
              <a:rPr lang="cs-CZ" sz="3200" dirty="0" smtClean="0"/>
              <a:t>textu</a:t>
            </a:r>
          </a:p>
          <a:p>
            <a:pPr marL="981075" lvl="1" indent="-354013" eaLnBrk="1" hangingPunct="1"/>
            <a:r>
              <a:rPr lang="cs-CZ" dirty="0" smtClean="0"/>
              <a:t>anotace, abstrakt, medailon autora, referát</a:t>
            </a:r>
          </a:p>
          <a:p>
            <a:pPr marL="447675" indent="-447675" eaLnBrk="1" hangingPunct="1"/>
            <a:r>
              <a:rPr lang="cs-CZ" sz="3200" dirty="0" smtClean="0"/>
              <a:t>rešerše a tvorba bibliografií</a:t>
            </a:r>
          </a:p>
          <a:p>
            <a:pPr marL="447675" indent="-447675" eaLnBrk="1" hangingPunct="1"/>
            <a:r>
              <a:rPr lang="cs-CZ" sz="3200" dirty="0" smtClean="0"/>
              <a:t>získávání dokumentů z externích zdrojů</a:t>
            </a:r>
          </a:p>
          <a:p>
            <a:pPr marL="981075" lvl="1" indent="-354013" eaLnBrk="1" hangingPunct="1"/>
            <a:r>
              <a:rPr lang="cs-CZ" dirty="0" smtClean="0"/>
              <a:t>MVS, MMVS, EDD, EIZ,...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Hlavní témata kurzu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7162" cy="5256212"/>
          </a:xfrm>
        </p:spPr>
        <p:txBody>
          <a:bodyPr/>
          <a:lstStyle/>
          <a:p>
            <a:pPr eaLnBrk="1" hangingPunct="1"/>
            <a:r>
              <a:rPr lang="cs-CZ" sz="3200" dirty="0" smtClean="0"/>
              <a:t>digitalizace</a:t>
            </a:r>
          </a:p>
          <a:p>
            <a:pPr lvl="1" eaLnBrk="1" hangingPunct="1"/>
            <a:r>
              <a:rPr lang="cs-CZ" dirty="0" smtClean="0"/>
              <a:t>skenování, HW, SW, </a:t>
            </a:r>
            <a:r>
              <a:rPr lang="cs-CZ" dirty="0" err="1" smtClean="0"/>
              <a:t>postprocesing</a:t>
            </a:r>
            <a:endParaRPr lang="cs-CZ" dirty="0" smtClean="0"/>
          </a:p>
          <a:p>
            <a:pPr eaLnBrk="1" hangingPunct="1"/>
            <a:r>
              <a:rPr lang="cs-CZ" dirty="0" smtClean="0"/>
              <a:t>zpřístupňování digitálních dokumentů</a:t>
            </a:r>
          </a:p>
          <a:p>
            <a:pPr lvl="1" eaLnBrk="1" hangingPunct="1"/>
            <a:r>
              <a:rPr lang="cs-CZ" dirty="0" smtClean="0"/>
              <a:t>digitální úložiště, autorské právo, </a:t>
            </a:r>
            <a:r>
              <a:rPr lang="cs-CZ" dirty="0" err="1" smtClean="0"/>
              <a:t>metadata</a:t>
            </a:r>
            <a:r>
              <a:rPr lang="cs-CZ" dirty="0" smtClean="0"/>
              <a:t>, </a:t>
            </a:r>
            <a:r>
              <a:rPr lang="cs-CZ" dirty="0" err="1" smtClean="0"/>
              <a:t>mashups</a:t>
            </a:r>
            <a:r>
              <a:rPr lang="cs-CZ" dirty="0" smtClean="0"/>
              <a:t> a API </a:t>
            </a:r>
            <a:r>
              <a:rPr lang="cs-CZ" sz="2600" dirty="0" smtClean="0"/>
              <a:t> </a:t>
            </a:r>
          </a:p>
          <a:p>
            <a:pPr eaLnBrk="1" hangingPunct="1"/>
            <a:r>
              <a:rPr lang="cs-CZ" sz="3200" dirty="0" smtClean="0"/>
              <a:t>citace a citování</a:t>
            </a:r>
          </a:p>
          <a:p>
            <a:pPr eaLnBrk="1" hangingPunct="1"/>
            <a:r>
              <a:rPr lang="cs-CZ" sz="3200" dirty="0" smtClean="0"/>
              <a:t>propagace</a:t>
            </a:r>
          </a:p>
          <a:p>
            <a:pPr eaLnBrk="1" hangingPunct="1"/>
            <a:r>
              <a:rPr lang="cs-CZ" sz="3200" dirty="0" smtClean="0"/>
              <a:t>něco jiného (viz diskuze)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Bonusy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přednášky Michala </a:t>
            </a:r>
            <a:r>
              <a:rPr lang="cs-CZ" dirty="0" err="1" smtClean="0"/>
              <a:t>Denára</a:t>
            </a:r>
            <a:endParaRPr lang="cs-CZ" dirty="0" smtClean="0"/>
          </a:p>
          <a:p>
            <a:pPr lvl="1"/>
            <a:r>
              <a:rPr lang="cs-CZ" dirty="0" smtClean="0"/>
              <a:t>knihovní systémy, KOHA</a:t>
            </a:r>
          </a:p>
          <a:p>
            <a:r>
              <a:rPr lang="cs-CZ" dirty="0" smtClean="0"/>
              <a:t>2 exkurze </a:t>
            </a:r>
          </a:p>
          <a:p>
            <a:pPr lvl="1"/>
            <a:r>
              <a:rPr lang="cs-CZ" dirty="0" smtClean="0"/>
              <a:t>Knihovna Botanického </a:t>
            </a:r>
            <a:r>
              <a:rPr lang="cs-CZ" dirty="0"/>
              <a:t>oddělení </a:t>
            </a:r>
            <a:r>
              <a:rPr lang="cs-CZ" dirty="0" smtClean="0"/>
              <a:t>MZM Brno (pracoviště Slatina, Lenka Kupková)</a:t>
            </a:r>
          </a:p>
          <a:p>
            <a:pPr lvl="1"/>
            <a:r>
              <a:rPr lang="cs-CZ" dirty="0" smtClean="0"/>
              <a:t>MZK – oddělení digitalizace (Pavla </a:t>
            </a:r>
            <a:r>
              <a:rPr lang="cs-CZ" dirty="0" err="1" smtClean="0"/>
              <a:t>Švástová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9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Účast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z="3200" dirty="0" smtClean="0"/>
              <a:t>dobrovolná</a:t>
            </a:r>
          </a:p>
          <a:p>
            <a:pPr eaLnBrk="1" hangingPunct="1"/>
            <a:r>
              <a:rPr lang="cs-CZ" sz="3200" dirty="0" smtClean="0"/>
              <a:t>výuka = znalosti pro projekt</a:t>
            </a:r>
          </a:p>
          <a:p>
            <a:pPr eaLnBrk="1" hangingPunct="1"/>
            <a:r>
              <a:rPr lang="cs-CZ" sz="3200" dirty="0" smtClean="0"/>
              <a:t>vhodné pro prezenční studenty bez praxe v </a:t>
            </a:r>
            <a:r>
              <a:rPr lang="cs-CZ" sz="3200" dirty="0" smtClean="0"/>
              <a:t>knihovně</a:t>
            </a:r>
          </a:p>
          <a:p>
            <a:pPr eaLnBrk="1" hangingPunct="1"/>
            <a:r>
              <a:rPr lang="cs-CZ" sz="3200" dirty="0" smtClean="0"/>
              <a:t>domácí úkoly</a:t>
            </a:r>
            <a:endParaRPr lang="cs-CZ" sz="32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Semestrální projekt I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každý student si najde:</a:t>
            </a:r>
          </a:p>
          <a:p>
            <a:pPr eaLnBrk="1" hangingPunct="1"/>
            <a:r>
              <a:rPr lang="cs-CZ" smtClean="0"/>
              <a:t>1 odbornou knihu</a:t>
            </a:r>
          </a:p>
          <a:p>
            <a:pPr lvl="1" eaLnBrk="1" hangingPunct="1"/>
            <a:r>
              <a:rPr lang="cs-CZ" smtClean="0"/>
              <a:t>oblast knihovnictví a informační vědy</a:t>
            </a:r>
          </a:p>
          <a:p>
            <a:pPr eaLnBrk="1" hangingPunct="1"/>
            <a:r>
              <a:rPr lang="cs-CZ" smtClean="0"/>
              <a:t>1 odbornou knihu</a:t>
            </a:r>
          </a:p>
          <a:p>
            <a:pPr lvl="1" eaLnBrk="1" hangingPunct="1"/>
            <a:r>
              <a:rPr lang="cs-CZ" smtClean="0"/>
              <a:t>libovolný obor</a:t>
            </a:r>
          </a:p>
          <a:p>
            <a:pPr eaLnBrk="1" hangingPunct="1"/>
            <a:r>
              <a:rPr lang="cs-CZ" smtClean="0"/>
              <a:t>1 beletristickou knihu</a:t>
            </a:r>
          </a:p>
          <a:p>
            <a:pPr lvl="1" eaLnBrk="1" hangingPunct="1"/>
            <a:r>
              <a:rPr lang="cs-CZ" smtClean="0"/>
              <a:t>nechráněné dílo</a:t>
            </a:r>
          </a:p>
          <a:p>
            <a:pPr eaLnBrk="1" hangingPunct="1"/>
            <a:r>
              <a:rPr lang="cs-CZ" smtClean="0"/>
              <a:t>pouze z fondu knihoven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13e8a551b2932aaee16fee3ef5c845c17a9be9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</TotalTime>
  <Words>556</Words>
  <Application>Microsoft Office PowerPoint</Application>
  <PresentationFormat>Předvádění na obrazovce (4:3)</PresentationFormat>
  <Paragraphs>157</Paragraphs>
  <Slides>23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Tahoma</vt:lpstr>
      <vt:lpstr>Verdana</vt:lpstr>
      <vt:lpstr>Wingdings</vt:lpstr>
      <vt:lpstr>template</vt:lpstr>
      <vt:lpstr>Úvodní hodina do předmětu Knihovnické procesy a služby</vt:lpstr>
      <vt:lpstr>Inspirace</vt:lpstr>
      <vt:lpstr>Cíl kurzu</vt:lpstr>
      <vt:lpstr>Možné zaměření</vt:lpstr>
      <vt:lpstr>Hlavní témata kurzu</vt:lpstr>
      <vt:lpstr>Hlavní témata kurzu</vt:lpstr>
      <vt:lpstr>Bonusy</vt:lpstr>
      <vt:lpstr>Účast</vt:lpstr>
      <vt:lpstr>Semestrální projekt I</vt:lpstr>
      <vt:lpstr>Semestrální projekt I</vt:lpstr>
      <vt:lpstr>Semestrální projekt I</vt:lpstr>
      <vt:lpstr>Semestrální projekt I</vt:lpstr>
      <vt:lpstr>Semestrální projekt I</vt:lpstr>
      <vt:lpstr>Semestrální projekt I</vt:lpstr>
      <vt:lpstr>Semestrální projekt II</vt:lpstr>
      <vt:lpstr>Semestrální projekt II</vt:lpstr>
      <vt:lpstr>Semestrální projekt III</vt:lpstr>
      <vt:lpstr>Semestrální projekt III</vt:lpstr>
      <vt:lpstr>Semestrální projekt IV</vt:lpstr>
      <vt:lpstr>Registrace k projektu</vt:lpstr>
      <vt:lpstr>Otázky k diskuzi</vt:lpstr>
      <vt:lpstr>Úkoly do příště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139</cp:revision>
  <dcterms:created xsi:type="dcterms:W3CDTF">2008-06-02T21:04:14Z</dcterms:created>
  <dcterms:modified xsi:type="dcterms:W3CDTF">2014-02-17T17:11:59Z</dcterms:modified>
</cp:coreProperties>
</file>