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7" r:id="rId3"/>
    <p:sldId id="302" r:id="rId4"/>
    <p:sldId id="338" r:id="rId5"/>
    <p:sldId id="304" r:id="rId6"/>
    <p:sldId id="340" r:id="rId7"/>
    <p:sldId id="339" r:id="rId8"/>
    <p:sldId id="341" r:id="rId9"/>
    <p:sldId id="342" r:id="rId10"/>
    <p:sldId id="346" r:id="rId11"/>
    <p:sldId id="347" r:id="rId12"/>
    <p:sldId id="348" r:id="rId13"/>
    <p:sldId id="345" r:id="rId14"/>
    <p:sldId id="343" r:id="rId15"/>
    <p:sldId id="344" r:id="rId16"/>
    <p:sldId id="25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34" d="100"/>
          <a:sy n="134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16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A62690A-8837-4D99-86F0-0289B74EE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2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63981D-213C-4732-98C5-2BC372E62D21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4F5FB9-F87C-4CE1-810C-80FDE8CD641B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55BD87-42FD-4004-9C4B-EFE902003112}" type="slidenum">
              <a:rPr lang="ru-RU" altLang="cs-CZ"/>
              <a:pPr eaLnBrk="1" hangingPunct="1"/>
              <a:t>4</a:t>
            </a:fld>
            <a:endParaRPr lang="ru-RU" altLang="cs-CZ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C0AC7D-7F53-41AE-B3B2-F22D03051A17}" type="slidenum">
              <a:rPr lang="ru-RU" altLang="cs-CZ"/>
              <a:pPr eaLnBrk="1" hangingPunct="1"/>
              <a:t>16</a:t>
            </a:fld>
            <a:endParaRPr lang="ru-RU" altLang="cs-CZ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46047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9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060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37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8490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84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64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29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4900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1371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yar.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ppinventor.mit.edu/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www.appmakr.com/" TargetMode="External"/><Relationship Id="rId17" Type="http://schemas.openxmlformats.org/officeDocument/2006/relationships/image" Target="../media/image11.png"/><Relationship Id="rId2" Type="http://schemas.openxmlformats.org/officeDocument/2006/relationships/hyperlink" Target="http://ibuildapp.com/" TargetMode="External"/><Relationship Id="rId16" Type="http://schemas.openxmlformats.org/officeDocument/2006/relationships/hyperlink" Target="http://mobile.condui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psbar.com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10" Type="http://schemas.openxmlformats.org/officeDocument/2006/relationships/hyperlink" Target="http://appyet.com/" TargetMode="External"/><Relationship Id="rId4" Type="http://schemas.openxmlformats.org/officeDocument/2006/relationships/hyperlink" Target="http://www.buildanapp.com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://www.shoutem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ashable.com/2011/03/30/nypl-foursquare/" TargetMode="External"/><Relationship Id="rId2" Type="http://schemas.openxmlformats.org/officeDocument/2006/relationships/hyperlink" Target="http://www.greaders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ocstock.com" TargetMode="External"/><Relationship Id="rId7" Type="http://schemas.openxmlformats.org/officeDocument/2006/relationships/hyperlink" Target="Linkuj.cz" TargetMode="External"/><Relationship Id="rId2" Type="http://schemas.openxmlformats.org/officeDocument/2006/relationships/hyperlink" Target="issuu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elicious.com" TargetMode="External"/><Relationship Id="rId5" Type="http://schemas.openxmlformats.org/officeDocument/2006/relationships/hyperlink" Target="vimeo.com" TargetMode="External"/><Relationship Id="rId4" Type="http://schemas.openxmlformats.org/officeDocument/2006/relationships/hyperlink" Target="http://www.screentoaster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 smtClean="0">
                <a:solidFill>
                  <a:srgbClr val="FFFF00"/>
                </a:solidFill>
              </a:rPr>
              <a:t>Propagace</a:t>
            </a:r>
            <a:endParaRPr lang="uk-UA" altLang="cs-CZ" sz="54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14. května 2014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>
                <a:solidFill>
                  <a:schemeClr val="bg1"/>
                </a:solidFill>
                <a:latin typeface="Verdana" pitchFamily="34" charset="0"/>
              </a:rPr>
              <a:t>propagace nových služeb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Mobilní marketing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geolokace</a:t>
            </a:r>
          </a:p>
          <a:p>
            <a:pPr lvl="1" eaLnBrk="1" hangingPunct="1"/>
            <a:r>
              <a:rPr lang="cs-CZ" altLang="cs-CZ" smtClean="0"/>
              <a:t>geocaching, Gowalla, Foursquare</a:t>
            </a:r>
          </a:p>
          <a:p>
            <a:pPr eaLnBrk="1" hangingPunct="1"/>
            <a:r>
              <a:rPr lang="cs-CZ" altLang="cs-CZ" smtClean="0"/>
              <a:t>QR kódy</a:t>
            </a:r>
          </a:p>
          <a:p>
            <a:pPr eaLnBrk="1" hangingPunct="1"/>
            <a:r>
              <a:rPr lang="cs-CZ" altLang="cs-CZ" smtClean="0"/>
              <a:t>mobilní hry a aplikace</a:t>
            </a:r>
          </a:p>
          <a:p>
            <a:pPr eaLnBrk="1" hangingPunct="1"/>
            <a:r>
              <a:rPr lang="cs-CZ" altLang="cs-CZ" smtClean="0"/>
              <a:t>m-learning</a:t>
            </a:r>
          </a:p>
          <a:p>
            <a:pPr lvl="1" eaLnBrk="1" hangingPunct="1"/>
            <a:r>
              <a:rPr lang="cs-CZ" altLang="cs-CZ" smtClean="0"/>
              <a:t>vzdělávání přes mobil</a:t>
            </a:r>
          </a:p>
          <a:p>
            <a:pPr eaLnBrk="1" hangingPunct="1"/>
            <a:r>
              <a:rPr lang="cs-CZ" altLang="cs-CZ" smtClean="0"/>
              <a:t>augmented reality </a:t>
            </a:r>
            <a:r>
              <a:rPr lang="cs-CZ" altLang="cs-CZ" sz="2600" smtClean="0"/>
              <a:t>= rozšířená realita</a:t>
            </a:r>
          </a:p>
          <a:p>
            <a:pPr lvl="1" eaLnBrk="1" hangingPunct="1"/>
            <a:r>
              <a:rPr lang="cs-CZ" altLang="cs-CZ" smtClean="0"/>
              <a:t>realita doplněná o informace</a:t>
            </a:r>
          </a:p>
          <a:p>
            <a:pPr lvl="1" eaLnBrk="1" hangingPunct="1"/>
            <a:r>
              <a:rPr lang="cs-CZ" altLang="cs-CZ" smtClean="0"/>
              <a:t>např. </a:t>
            </a:r>
            <a:r>
              <a:rPr lang="cs-CZ" altLang="cs-CZ" smtClean="0">
                <a:hlinkClick r:id="rId2"/>
              </a:rPr>
              <a:t>Layar</a:t>
            </a:r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Mobilní marketing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kontextová reklama</a:t>
            </a:r>
          </a:p>
          <a:p>
            <a:pPr lvl="1" eaLnBrk="1" hangingPunct="1"/>
            <a:r>
              <a:rPr lang="cs-CZ" altLang="cs-CZ" smtClean="0"/>
              <a:t>v rámci jedná služby připomínat i další související</a:t>
            </a:r>
          </a:p>
          <a:p>
            <a:pPr lvl="1" eaLnBrk="1" hangingPunct="1"/>
            <a:r>
              <a:rPr lang="cs-CZ" altLang="cs-CZ" smtClean="0"/>
              <a:t>knihy v katalogu,...</a:t>
            </a:r>
          </a:p>
          <a:p>
            <a:pPr eaLnBrk="1" hangingPunct="1"/>
            <a:r>
              <a:rPr lang="cs-CZ" altLang="cs-CZ" smtClean="0"/>
              <a:t>slevové kupóny</a:t>
            </a:r>
          </a:p>
          <a:p>
            <a:pPr lvl="1" eaLnBrk="1" hangingPunct="1"/>
            <a:r>
              <a:rPr lang="cs-CZ" altLang="cs-CZ" smtClean="0"/>
              <a:t>např. umístit do katalogu, na web do EIZ, „odpustky“ na pokuty, registrace zdarma, spojení se soutěžemi,...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Online služby pro vývoj m-aplikací</a:t>
            </a:r>
          </a:p>
        </p:txBody>
      </p:sp>
      <p:pic>
        <p:nvPicPr>
          <p:cNvPr id="14339" name="Picture 5" descr="http://vator.tv/images/attachments/020211201226splash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44675"/>
            <a:ext cx="1485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7" descr="BuildAnApp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575"/>
            <a:ext cx="26479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9" descr="appsbar_logo_b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997200"/>
            <a:ext cx="2016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1" descr="http://www.appinventor.mit.edu/sites/appinventor.mit.edu/files/log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068638"/>
            <a:ext cx="2152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2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941888"/>
            <a:ext cx="20859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4" name="Picture 13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84763"/>
            <a:ext cx="19716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14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868863"/>
            <a:ext cx="24669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5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57563"/>
            <a:ext cx="2160587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Další možnosti propagace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guerrilla marketing</a:t>
            </a:r>
          </a:p>
          <a:p>
            <a:pPr lvl="1" eaLnBrk="1" hangingPunct="1"/>
            <a:r>
              <a:rPr lang="cs-CZ" altLang="cs-CZ" smtClean="0">
                <a:hlinkClick r:id="rId2"/>
              </a:rPr>
              <a:t>Guerrilla Readers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mobilní marketing</a:t>
            </a:r>
          </a:p>
          <a:p>
            <a:pPr lvl="1" eaLnBrk="1" hangingPunct="1"/>
            <a:r>
              <a:rPr lang="cs-CZ" altLang="cs-CZ" smtClean="0"/>
              <a:t>geocaching, Gowalla, Foursquare</a:t>
            </a:r>
          </a:p>
          <a:p>
            <a:pPr lvl="1" eaLnBrk="1" hangingPunct="1"/>
            <a:r>
              <a:rPr lang="cs-CZ" altLang="cs-CZ" smtClean="0">
                <a:hlinkClick r:id="rId3"/>
              </a:rPr>
              <a:t>NYPL</a:t>
            </a:r>
            <a:r>
              <a:rPr lang="cs-CZ" altLang="cs-CZ" smtClean="0"/>
              <a:t>, LoC</a:t>
            </a:r>
          </a:p>
          <a:p>
            <a:pPr lvl="1" eaLnBrk="1" hangingPunct="1"/>
            <a:r>
              <a:rPr lang="cs-CZ" altLang="cs-CZ" smtClean="0"/>
              <a:t>SMS</a:t>
            </a:r>
          </a:p>
          <a:p>
            <a:pPr eaLnBrk="1" hangingPunct="1"/>
            <a:r>
              <a:rPr lang="cs-CZ" altLang="cs-CZ" smtClean="0"/>
              <a:t>slevové portály</a:t>
            </a:r>
          </a:p>
          <a:p>
            <a:pPr eaLnBrk="1" hangingPunct="1"/>
            <a:r>
              <a:rPr lang="cs-CZ" altLang="cs-CZ" smtClean="0"/>
              <a:t>něco jiného???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Místo propagace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prostory knihovny</a:t>
            </a:r>
          </a:p>
          <a:p>
            <a:pPr eaLnBrk="1" hangingPunct="1"/>
            <a:r>
              <a:rPr lang="cs-CZ" altLang="cs-CZ" smtClean="0"/>
              <a:t>mimo knihovnu</a:t>
            </a:r>
          </a:p>
          <a:p>
            <a:pPr eaLnBrk="1" hangingPunct="1"/>
            <a:r>
              <a:rPr lang="cs-CZ" altLang="cs-CZ" smtClean="0"/>
              <a:t>online prostředí</a:t>
            </a:r>
          </a:p>
          <a:p>
            <a:pPr eaLnBrk="1" hangingPunct="1"/>
            <a:r>
              <a:rPr lang="cs-CZ" altLang="cs-CZ" smtClean="0"/>
              <a:t>možnost kombinace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Praktický úkol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zpropagujte</a:t>
            </a:r>
          </a:p>
          <a:p>
            <a:pPr lvl="1" eaLnBrk="1" hangingPunct="1"/>
            <a:r>
              <a:rPr lang="cs-CZ" altLang="cs-CZ" smtClean="0"/>
              <a:t>digitální knihovnu volně dostupných e-knih (beletrie zdarma)</a:t>
            </a:r>
          </a:p>
          <a:p>
            <a:pPr lvl="1" eaLnBrk="1" hangingPunct="1"/>
            <a:r>
              <a:rPr lang="cs-CZ" altLang="cs-CZ" smtClean="0"/>
              <a:t>e-prezenčku a CoD</a:t>
            </a:r>
          </a:p>
          <a:p>
            <a:pPr lvl="1" eaLnBrk="1" hangingPunct="1"/>
            <a:r>
              <a:rPr lang="cs-CZ" altLang="cs-CZ" smtClean="0"/>
              <a:t>službu MVS</a:t>
            </a:r>
          </a:p>
          <a:p>
            <a:pPr lvl="1" eaLnBrk="1" hangingPunct="1"/>
            <a:r>
              <a:rPr lang="cs-CZ" altLang="cs-CZ" smtClean="0"/>
              <a:t>rozhraní databáze ProQuest</a:t>
            </a:r>
          </a:p>
          <a:p>
            <a:pPr lvl="1" eaLnBrk="1" hangingPunct="1"/>
            <a:r>
              <a:rPr lang="cs-CZ" altLang="cs-CZ" smtClean="0"/>
              <a:t>oprávněnost zvýšeného rozpočtu knihovny na nákup databáze Sage</a:t>
            </a:r>
          </a:p>
          <a:p>
            <a:pPr lvl="1" eaLnBrk="1" hangingPunct="1"/>
            <a:r>
              <a:rPr lang="cs-CZ" altLang="cs-CZ" smtClean="0"/>
              <a:t>něco jiného???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8436" name="Picture 8" descr="billboard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smtClean="0">
                <a:latin typeface="Verdana" pitchFamily="34" charset="0"/>
              </a:rPr>
              <a:t>krcal@phil.muni.cz</a:t>
            </a:r>
            <a:endParaRPr lang="cs-CZ" altLang="cs-CZ" sz="2000" b="1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8000" smtClean="0">
                <a:solidFill>
                  <a:srgbClr val="FFFF00"/>
                </a:solidFill>
              </a:rPr>
              <a:t>Nová služba</a:t>
            </a:r>
            <a:endParaRPr lang="uk-UA" altLang="cs-CZ" sz="800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684213" y="5516563"/>
            <a:ext cx="76327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4800"/>
              <a:t>= nutnost propagace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Nová služba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druh knihovny</a:t>
            </a:r>
          </a:p>
          <a:p>
            <a:pPr lvl="1" eaLnBrk="1" hangingPunct="1"/>
            <a:r>
              <a:rPr lang="cs-CZ" altLang="cs-CZ" sz="2000" smtClean="0"/>
              <a:t>akademická</a:t>
            </a:r>
          </a:p>
          <a:p>
            <a:pPr lvl="1" eaLnBrk="1" hangingPunct="1"/>
            <a:r>
              <a:rPr lang="cs-CZ" altLang="cs-CZ" sz="2000" smtClean="0"/>
              <a:t>veřejná</a:t>
            </a:r>
          </a:p>
          <a:p>
            <a:pPr eaLnBrk="1" hangingPunct="1"/>
            <a:r>
              <a:rPr lang="cs-CZ" altLang="cs-CZ" sz="2600" smtClean="0"/>
              <a:t>objekt propagace</a:t>
            </a:r>
            <a:r>
              <a:rPr lang="cs-CZ" altLang="cs-CZ" sz="2200" smtClean="0"/>
              <a:t> (co chceme propagovat)</a:t>
            </a:r>
            <a:r>
              <a:rPr lang="cs-CZ" altLang="cs-CZ" sz="2600" smtClean="0"/>
              <a:t> </a:t>
            </a:r>
          </a:p>
          <a:p>
            <a:pPr eaLnBrk="1" hangingPunct="1"/>
            <a:r>
              <a:rPr lang="cs-CZ" altLang="cs-CZ" sz="2600" smtClean="0"/>
              <a:t>cílová skupiny</a:t>
            </a:r>
            <a:r>
              <a:rPr lang="cs-CZ" altLang="cs-CZ" sz="2200" smtClean="0"/>
              <a:t> (pro koho)</a:t>
            </a:r>
            <a:endParaRPr lang="cs-CZ" altLang="cs-CZ" sz="2600" smtClean="0"/>
          </a:p>
          <a:p>
            <a:pPr eaLnBrk="1" hangingPunct="1"/>
            <a:r>
              <a:rPr lang="cs-CZ" altLang="cs-CZ" sz="2600" smtClean="0"/>
              <a:t>cíle propagace</a:t>
            </a:r>
            <a:r>
              <a:rPr lang="cs-CZ" altLang="cs-CZ" sz="2200" smtClean="0"/>
              <a:t> (čeho chceme dosáhnout)</a:t>
            </a:r>
            <a:endParaRPr lang="cs-CZ" altLang="cs-CZ" sz="2600" smtClean="0"/>
          </a:p>
          <a:p>
            <a:pPr eaLnBrk="1" hangingPunct="1"/>
            <a:r>
              <a:rPr lang="cs-CZ" altLang="cs-CZ" sz="2600" smtClean="0"/>
              <a:t>forma propagace</a:t>
            </a:r>
            <a:r>
              <a:rPr lang="cs-CZ" altLang="cs-CZ" sz="2200" smtClean="0"/>
              <a:t> (jak budeme propagovat, jaké nástroje použijeme)</a:t>
            </a:r>
            <a:endParaRPr lang="cs-CZ" altLang="cs-CZ" sz="2600" smtClean="0"/>
          </a:p>
          <a:p>
            <a:pPr eaLnBrk="1" hangingPunct="1"/>
            <a:r>
              <a:rPr lang="cs-CZ" altLang="cs-CZ" sz="2600" smtClean="0"/>
              <a:t>místo propagace</a:t>
            </a:r>
            <a:r>
              <a:rPr lang="cs-CZ" altLang="cs-CZ" sz="2200" smtClean="0"/>
              <a:t> (kde budeme propagovat)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smtClean="0">
                <a:solidFill>
                  <a:srgbClr val="FFFF00"/>
                </a:solidFill>
              </a:rPr>
              <a:t>Propagace v akademické knihovně</a:t>
            </a:r>
            <a:endParaRPr lang="uk-UA" altLang="cs-CZ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Co budeme propagovat?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přesně popsat předmět propagace</a:t>
            </a:r>
          </a:p>
          <a:p>
            <a:pPr lvl="1" eaLnBrk="1" hangingPunct="1"/>
            <a:r>
              <a:rPr lang="cs-CZ" altLang="cs-CZ" smtClean="0"/>
              <a:t>služba - EDD, MVS, kopírování</a:t>
            </a:r>
          </a:p>
          <a:p>
            <a:pPr lvl="1" eaLnBrk="1" hangingPunct="1"/>
            <a:r>
              <a:rPr lang="cs-CZ" altLang="cs-CZ" smtClean="0"/>
              <a:t>produkt - vlastní katalog, EIZ</a:t>
            </a:r>
          </a:p>
          <a:p>
            <a:pPr lvl="1" eaLnBrk="1" hangingPunct="1"/>
            <a:r>
              <a:rPr lang="cs-CZ" altLang="cs-CZ" smtClean="0"/>
              <a:t>image - např. změna image knihovny, budování a posílení značky</a:t>
            </a:r>
          </a:p>
          <a:p>
            <a:pPr eaLnBrk="1" hangingPunct="1"/>
            <a:r>
              <a:rPr lang="cs-CZ" altLang="cs-CZ" smtClean="0"/>
              <a:t>znát ho a vědět o něm vše</a:t>
            </a:r>
          </a:p>
          <a:p>
            <a:pPr lvl="1" eaLnBrk="1" hangingPunct="1"/>
            <a:r>
              <a:rPr lang="cs-CZ" altLang="cs-CZ" smtClean="0"/>
              <a:t>klady i zápory</a:t>
            </a:r>
          </a:p>
          <a:p>
            <a:pPr lvl="1" eaLnBrk="1" hangingPunct="1"/>
            <a:r>
              <a:rPr lang="cs-CZ" altLang="cs-CZ" smtClean="0"/>
              <a:t>v čem je přínos</a:t>
            </a:r>
          </a:p>
          <a:p>
            <a:pPr lvl="1" eaLnBrk="1" hangingPunct="1"/>
            <a:r>
              <a:rPr lang="cs-CZ" altLang="cs-CZ" smtClean="0"/>
              <a:t>proč začít používat</a:t>
            </a:r>
          </a:p>
          <a:p>
            <a:pPr eaLnBrk="1" hangingPunct="1">
              <a:buFontTx/>
              <a:buNone/>
            </a:pPr>
            <a:endParaRPr lang="cs-CZ" altLang="cs-CZ" sz="1600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Cílová skupina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studenti</a:t>
            </a:r>
          </a:p>
          <a:p>
            <a:pPr eaLnBrk="1" hangingPunct="1"/>
            <a:r>
              <a:rPr lang="cs-CZ" altLang="cs-CZ" smtClean="0"/>
              <a:t>akademičtí pracovníci</a:t>
            </a:r>
          </a:p>
          <a:p>
            <a:pPr eaLnBrk="1" hangingPunct="1"/>
            <a:r>
              <a:rPr lang="cs-CZ" altLang="cs-CZ" smtClean="0"/>
              <a:t>vedení fakulty/univerzity</a:t>
            </a:r>
          </a:p>
          <a:p>
            <a:pPr eaLnBrk="1" hangingPunct="1"/>
            <a:r>
              <a:rPr lang="cs-CZ" altLang="cs-CZ" smtClean="0"/>
              <a:t>odborná veřejnost, komunita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Cíle propagace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proč propagujeme, jaký má být výsledek</a:t>
            </a:r>
          </a:p>
          <a:p>
            <a:pPr lvl="1" eaLnBrk="1" hangingPunct="1"/>
            <a:r>
              <a:rPr lang="cs-CZ" altLang="cs-CZ" smtClean="0"/>
              <a:t>dostat do povědomí</a:t>
            </a:r>
          </a:p>
          <a:p>
            <a:pPr lvl="1" eaLnBrk="1" hangingPunct="1"/>
            <a:r>
              <a:rPr lang="cs-CZ" altLang="cs-CZ" smtClean="0"/>
              <a:t>naučit efektivně využívat</a:t>
            </a:r>
          </a:p>
          <a:p>
            <a:pPr lvl="1" eaLnBrk="1" hangingPunct="1"/>
            <a:r>
              <a:rPr lang="cs-CZ" altLang="cs-CZ" smtClean="0"/>
              <a:t>lobby u vedení</a:t>
            </a:r>
          </a:p>
          <a:p>
            <a:pPr lvl="1" eaLnBrk="1" hangingPunct="1"/>
            <a:r>
              <a:rPr lang="cs-CZ" altLang="cs-CZ" smtClean="0"/>
              <a:t>???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Forma propagace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nezanedbávat klasickou propagaci</a:t>
            </a:r>
          </a:p>
          <a:p>
            <a:pPr lvl="1" eaLnBrk="1" hangingPunct="1"/>
            <a:r>
              <a:rPr lang="cs-CZ" altLang="cs-CZ" smtClean="0"/>
              <a:t>nástěnky, upozornění na dveřích, propagační materiály</a:t>
            </a:r>
          </a:p>
          <a:p>
            <a:pPr eaLnBrk="1" hangingPunct="1"/>
            <a:r>
              <a:rPr lang="cs-CZ" altLang="cs-CZ" smtClean="0"/>
              <a:t>propagace v online prostředí</a:t>
            </a:r>
          </a:p>
          <a:p>
            <a:pPr lvl="1" eaLnBrk="1" hangingPunct="1"/>
            <a:r>
              <a:rPr lang="cs-CZ" altLang="cs-CZ" smtClean="0"/>
              <a:t>web knihovny</a:t>
            </a:r>
          </a:p>
          <a:p>
            <a:pPr lvl="1" eaLnBrk="1" hangingPunct="1"/>
            <a:r>
              <a:rPr lang="cs-CZ" altLang="cs-CZ" smtClean="0"/>
              <a:t>sdílení online</a:t>
            </a:r>
          </a:p>
          <a:p>
            <a:pPr lvl="2" eaLnBrk="1" hangingPunct="1"/>
            <a:r>
              <a:rPr lang="cs-CZ" altLang="cs-CZ" smtClean="0"/>
              <a:t>dokumenty (</a:t>
            </a:r>
            <a:r>
              <a:rPr lang="cs-CZ" altLang="cs-CZ" smtClean="0">
                <a:hlinkClick r:id="rId2" action="ppaction://hlinkfile"/>
              </a:rPr>
              <a:t>Issuu</a:t>
            </a:r>
            <a:r>
              <a:rPr lang="cs-CZ" altLang="cs-CZ" smtClean="0"/>
              <a:t>, </a:t>
            </a:r>
            <a:r>
              <a:rPr lang="cs-CZ" altLang="cs-CZ" smtClean="0">
                <a:hlinkClick r:id="rId3" action="ppaction://hlinkfile"/>
              </a:rPr>
              <a:t>DocStock</a:t>
            </a:r>
            <a:r>
              <a:rPr lang="cs-CZ" altLang="cs-CZ" smtClean="0"/>
              <a:t>,...)</a:t>
            </a:r>
          </a:p>
          <a:p>
            <a:pPr lvl="2" eaLnBrk="1" hangingPunct="1"/>
            <a:r>
              <a:rPr lang="cs-CZ" altLang="cs-CZ" smtClean="0"/>
              <a:t>videotutoriály (</a:t>
            </a:r>
            <a:r>
              <a:rPr lang="cs-CZ" altLang="cs-CZ" smtClean="0">
                <a:hlinkClick r:id="rId4"/>
              </a:rPr>
              <a:t>Screentoaster</a:t>
            </a:r>
            <a:r>
              <a:rPr lang="cs-CZ" altLang="cs-CZ" smtClean="0"/>
              <a:t>, </a:t>
            </a:r>
            <a:r>
              <a:rPr lang="cs-CZ" altLang="cs-CZ" smtClean="0">
                <a:hlinkClick r:id="rId5" action="ppaction://hlinkfile"/>
              </a:rPr>
              <a:t>Vimeo</a:t>
            </a:r>
            <a:r>
              <a:rPr lang="cs-CZ" altLang="cs-CZ" smtClean="0"/>
              <a:t>)</a:t>
            </a:r>
          </a:p>
          <a:p>
            <a:pPr lvl="2" eaLnBrk="1" hangingPunct="1"/>
            <a:r>
              <a:rPr lang="cs-CZ" altLang="cs-CZ" smtClean="0"/>
              <a:t>odkazy (</a:t>
            </a:r>
            <a:r>
              <a:rPr lang="cs-CZ" altLang="cs-CZ" smtClean="0">
                <a:hlinkClick r:id="rId6" action="ppaction://hlinkfile"/>
              </a:rPr>
              <a:t>Delicious</a:t>
            </a:r>
            <a:r>
              <a:rPr lang="cs-CZ" altLang="cs-CZ" smtClean="0"/>
              <a:t>, </a:t>
            </a:r>
            <a:r>
              <a:rPr lang="cs-CZ" altLang="cs-CZ" smtClean="0">
                <a:hlinkClick r:id="rId7" action="ppaction://hlinkfile"/>
              </a:rPr>
              <a:t>Linkuj</a:t>
            </a:r>
            <a:r>
              <a:rPr lang="cs-CZ" altLang="cs-CZ" smtClean="0"/>
              <a:t>,...)</a:t>
            </a:r>
          </a:p>
          <a:p>
            <a:pPr lvl="1" eaLnBrk="1" hangingPunct="1"/>
            <a:r>
              <a:rPr lang="cs-CZ" altLang="cs-CZ" smtClean="0"/>
              <a:t>blogy, RSS</a:t>
            </a:r>
          </a:p>
          <a:p>
            <a:pPr lvl="1" eaLnBrk="1" hangingPunct="1"/>
            <a:r>
              <a:rPr lang="cs-CZ" altLang="cs-CZ" smtClean="0"/>
              <a:t>komix, virtuální prohlídky,...</a:t>
            </a:r>
          </a:p>
          <a:p>
            <a:pPr lvl="1" eaLnBrk="1" hangingPunct="1"/>
            <a:r>
              <a:rPr lang="cs-CZ" altLang="cs-CZ" smtClean="0"/>
              <a:t>obrazovky PC - pronájem ve Zlíně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Komunikace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e-mail, IM, telefon, formulář na webu,...</a:t>
            </a:r>
          </a:p>
          <a:p>
            <a:pPr eaLnBrk="1" hangingPunct="1"/>
            <a:r>
              <a:rPr lang="cs-CZ" altLang="cs-CZ" smtClean="0"/>
              <a:t>sociální sítě</a:t>
            </a:r>
          </a:p>
          <a:p>
            <a:pPr lvl="1" eaLnBrk="1" hangingPunct="1"/>
            <a:r>
              <a:rPr lang="cs-CZ" altLang="cs-CZ" smtClean="0"/>
              <a:t>Facebook, Twitter, Ning</a:t>
            </a:r>
          </a:p>
          <a:p>
            <a:pPr lvl="1" eaLnBrk="1" hangingPunct="1"/>
            <a:r>
              <a:rPr lang="cs-CZ" altLang="cs-CZ" smtClean="0"/>
              <a:t>K4U</a:t>
            </a:r>
            <a:r>
              <a:rPr lang="cs-CZ" altLang="cs-CZ" sz="1800" smtClean="0"/>
              <a:t> (pokus, již ukončeno)</a:t>
            </a:r>
          </a:p>
          <a:p>
            <a:pPr eaLnBrk="1" hangingPunct="1"/>
            <a:r>
              <a:rPr lang="cs-CZ" altLang="cs-CZ" smtClean="0"/>
              <a:t>školení, propagační akce, průzkumy</a:t>
            </a:r>
          </a:p>
          <a:p>
            <a:pPr eaLnBrk="1" hangingPunct="1"/>
            <a:r>
              <a:rPr lang="cs-CZ" altLang="cs-CZ" smtClean="0"/>
              <a:t>osobní setkání</a:t>
            </a:r>
          </a:p>
          <a:p>
            <a:pPr lvl="1" eaLnBrk="1" hangingPunct="1"/>
            <a:r>
              <a:rPr lang="cs-CZ" altLang="cs-CZ" smtClean="0"/>
              <a:t>vyučující, open coffee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3472</TotalTime>
  <Words>393</Words>
  <Application>Microsoft Office PowerPoint</Application>
  <PresentationFormat>Předvádění na obrazovce (4:3)</PresentationFormat>
  <Paragraphs>104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Verdana</vt:lpstr>
      <vt:lpstr>Wingdings</vt:lpstr>
      <vt:lpstr>template</vt:lpstr>
      <vt:lpstr>Propagace</vt:lpstr>
      <vt:lpstr>Nová služba</vt:lpstr>
      <vt:lpstr>Nová služba</vt:lpstr>
      <vt:lpstr>Propagace v akademické knihovně</vt:lpstr>
      <vt:lpstr>Co budeme propagovat?</vt:lpstr>
      <vt:lpstr>Cílová skupina</vt:lpstr>
      <vt:lpstr>Cíle propagace</vt:lpstr>
      <vt:lpstr>Forma propagace</vt:lpstr>
      <vt:lpstr>Komunikace</vt:lpstr>
      <vt:lpstr>Mobilní marketing</vt:lpstr>
      <vt:lpstr>Mobilní marketing</vt:lpstr>
      <vt:lpstr>Online služby pro vývoj m-aplikací</vt:lpstr>
      <vt:lpstr>Další možnosti propagace</vt:lpstr>
      <vt:lpstr>Místo propagace</vt:lpstr>
      <vt:lpstr>Praktický úkol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139</cp:revision>
  <dcterms:created xsi:type="dcterms:W3CDTF">2008-06-02T21:04:14Z</dcterms:created>
  <dcterms:modified xsi:type="dcterms:W3CDTF">2014-05-13T12:47:11Z</dcterms:modified>
</cp:coreProperties>
</file>