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6" r:id="rId19"/>
    <p:sldId id="273" r:id="rId20"/>
    <p:sldId id="274" r:id="rId21"/>
    <p:sldId id="275" r:id="rId22"/>
    <p:sldId id="276" r:id="rId23"/>
    <p:sldId id="277" r:id="rId24"/>
    <p:sldId id="278" r:id="rId25"/>
    <p:sldId id="279" r:id="rId26"/>
    <p:sldId id="287" r:id="rId27"/>
    <p:sldId id="280" r:id="rId28"/>
    <p:sldId id="281" r:id="rId29"/>
    <p:sldId id="282" r:id="rId30"/>
    <p:sldId id="283" r:id="rId31"/>
    <p:sldId id="284" r:id="rId32"/>
    <p:sldId id="285" r:id="rId33"/>
    <p:sldId id="288" r:id="rId34"/>
    <p:sldId id="289"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4660"/>
  </p:normalViewPr>
  <p:slideViewPr>
    <p:cSldViewPr>
      <p:cViewPr varScale="1">
        <p:scale>
          <a:sx n="69" d="100"/>
          <a:sy n="69" d="100"/>
        </p:scale>
        <p:origin x="-5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EEFAB60-C833-44E2-91B5-F9F069C38486}" type="datetimeFigureOut">
              <a:rPr lang="cs-CZ" smtClean="0"/>
              <a:t>8.4.2014</a:t>
            </a:fld>
            <a:endParaRPr lang="cs-CZ"/>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17FCB17-4E24-4180-80B0-3E4AA103C39E}" type="slidenum">
              <a:rPr lang="cs-CZ" smtClean="0"/>
              <a:t>‹#›</a:t>
            </a:fld>
            <a:endParaRPr lang="cs-CZ"/>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EEFAB60-C833-44E2-91B5-F9F069C38486}" type="datetimeFigureOut">
              <a:rPr lang="cs-CZ" smtClean="0"/>
              <a:t>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EEFAB60-C833-44E2-91B5-F9F069C38486}" type="datetimeFigureOut">
              <a:rPr lang="cs-CZ" smtClean="0"/>
              <a:t>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EEFAB60-C833-44E2-91B5-F9F069C38486}" type="datetimeFigureOut">
              <a:rPr lang="cs-CZ" smtClean="0"/>
              <a:t>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7EEFAB60-C833-44E2-91B5-F9F069C38486}" type="datetimeFigureOut">
              <a:rPr lang="cs-CZ" smtClean="0"/>
              <a:t>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7EEFAB60-C833-44E2-91B5-F9F069C38486}" type="datetimeFigureOut">
              <a:rPr lang="cs-CZ" smtClean="0"/>
              <a:t>8.4.2014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17FCB17-4E24-4180-80B0-3E4AA103C39E}" type="slidenum">
              <a:rPr lang="cs-CZ" smtClean="0"/>
              <a:t>‹#›</a:t>
            </a:fld>
            <a:endParaRPr lang="cs-CZ"/>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7EEFAB60-C833-44E2-91B5-F9F069C38486}" type="datetimeFigureOut">
              <a:rPr lang="cs-CZ" smtClean="0"/>
              <a:t>8.4.2014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7EEFAB60-C833-44E2-91B5-F9F069C38486}" type="datetimeFigureOut">
              <a:rPr lang="cs-CZ" smtClean="0"/>
              <a:t>8.4.2014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FAB60-C833-44E2-91B5-F9F069C38486}" type="datetimeFigureOut">
              <a:rPr lang="cs-CZ" smtClean="0"/>
              <a:t>8.4.2014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EEFAB60-C833-44E2-91B5-F9F069C38486}" type="datetimeFigureOut">
              <a:rPr lang="cs-CZ" smtClean="0"/>
              <a:t>8.4.2014</a:t>
            </a:fld>
            <a:endParaRPr lang="cs-CZ"/>
          </a:p>
        </p:txBody>
      </p:sp>
      <p:sp>
        <p:nvSpPr>
          <p:cNvPr id="7" name="Slide Number Placeholder 6"/>
          <p:cNvSpPr>
            <a:spLocks noGrp="1"/>
          </p:cNvSpPr>
          <p:nvPr>
            <p:ph type="sldNum" sz="quarter" idx="12"/>
          </p:nvPr>
        </p:nvSpPr>
        <p:spPr/>
        <p:txBody>
          <a:bodyPr/>
          <a:lstStyle/>
          <a:p>
            <a:fld id="{017FCB17-4E24-4180-80B0-3E4AA103C39E}" type="slidenum">
              <a:rPr lang="cs-CZ" smtClean="0"/>
              <a:t>‹#›</a:t>
            </a:fld>
            <a:endParaRPr lang="cs-CZ"/>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EEFAB60-C833-44E2-91B5-F9F069C38486}" type="datetimeFigureOut">
              <a:rPr lang="cs-CZ" smtClean="0"/>
              <a:t>8.4.2014</a:t>
            </a:fld>
            <a:endParaRPr lang="cs-CZ"/>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7" name="Slide Number Placeholder 6"/>
          <p:cNvSpPr>
            <a:spLocks noGrp="1"/>
          </p:cNvSpPr>
          <p:nvPr>
            <p:ph type="sldNum" sz="quarter" idx="12"/>
          </p:nvPr>
        </p:nvSpPr>
        <p:spPr/>
        <p:txBody>
          <a:bodyPr/>
          <a:lstStyle/>
          <a:p>
            <a:fld id="{017FCB17-4E24-4180-80B0-3E4AA103C39E}"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EEFAB60-C833-44E2-91B5-F9F069C38486}" type="datetimeFigureOut">
              <a:rPr lang="cs-CZ" smtClean="0"/>
              <a:t>8.4.2014</a:t>
            </a:fld>
            <a:endParaRPr lang="cs-CZ"/>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17FCB17-4E24-4180-80B0-3E4AA103C39E}"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youtube.com/watch?v=z_HQfK8A4f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youtube.com/watch?v=MEAEqbXZ1m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youtube.com/watch?v=nbw-h2iHwy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Asistenti</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490925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u="sng" dirty="0"/>
              <a:t>Povinnosti asistenta:</a:t>
            </a:r>
            <a:endParaRPr lang="cs-CZ" dirty="0"/>
          </a:p>
        </p:txBody>
      </p:sp>
      <p:sp>
        <p:nvSpPr>
          <p:cNvPr id="3" name="Zástupný symbol pro obsah 2"/>
          <p:cNvSpPr>
            <a:spLocks noGrp="1"/>
          </p:cNvSpPr>
          <p:nvPr>
            <p:ph idx="1"/>
          </p:nvPr>
        </p:nvSpPr>
        <p:spPr/>
        <p:txBody>
          <a:bodyPr>
            <a:normAutofit/>
          </a:bodyPr>
          <a:lstStyle/>
          <a:p>
            <a:pPr lvl="0" algn="just"/>
            <a:r>
              <a:rPr lang="cs-CZ" sz="2400" dirty="0"/>
              <a:t>Dodržování asistenčních časů. </a:t>
            </a:r>
          </a:p>
          <a:p>
            <a:pPr lvl="0"/>
            <a:r>
              <a:rPr lang="cs-CZ" sz="2400" dirty="0"/>
              <a:t>Výkaz poskytované služby (pokud je přes organizaci)</a:t>
            </a:r>
          </a:p>
          <a:p>
            <a:pPr lvl="0"/>
            <a:r>
              <a:rPr lang="cs-CZ" sz="2400" dirty="0"/>
              <a:t>Dodržování práv uživatele a etického kodexu organizace</a:t>
            </a:r>
          </a:p>
          <a:p>
            <a:pPr lvl="0"/>
            <a:r>
              <a:rPr lang="cs-CZ" sz="2400" dirty="0"/>
              <a:t>Účast na supervizích</a:t>
            </a:r>
          </a:p>
          <a:p>
            <a:r>
              <a:rPr lang="cs-CZ" sz="2400" dirty="0"/>
              <a:t>Povinné vzdělávání</a:t>
            </a:r>
          </a:p>
        </p:txBody>
      </p:sp>
    </p:spTree>
    <p:extLst>
      <p:ext uri="{BB962C8B-B14F-4D97-AF65-F5344CB8AC3E}">
        <p14:creationId xmlns:p14="http://schemas.microsoft.com/office/powerpoint/2010/main" val="1555615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Práva asistenta</a:t>
            </a:r>
            <a:r>
              <a:rPr lang="cs-CZ" dirty="0" smtClean="0"/>
              <a:t>:</a:t>
            </a:r>
            <a:endParaRPr lang="cs-CZ" dirty="0"/>
          </a:p>
        </p:txBody>
      </p:sp>
      <p:sp>
        <p:nvSpPr>
          <p:cNvPr id="3" name="Zástupný symbol pro obsah 2"/>
          <p:cNvSpPr>
            <a:spLocks noGrp="1"/>
          </p:cNvSpPr>
          <p:nvPr>
            <p:ph idx="1"/>
          </p:nvPr>
        </p:nvSpPr>
        <p:spPr/>
        <p:txBody>
          <a:bodyPr>
            <a:normAutofit fontScale="85000" lnSpcReduction="20000"/>
          </a:bodyPr>
          <a:lstStyle/>
          <a:p>
            <a:pPr lvl="0" algn="just"/>
            <a:r>
              <a:rPr lang="cs-CZ" sz="2400" dirty="0"/>
              <a:t>Asistent má právo na slušné  a ohleduplné zacházení ze strany organizace i uživatele.</a:t>
            </a:r>
          </a:p>
          <a:p>
            <a:pPr lvl="0" algn="just"/>
            <a:r>
              <a:rPr lang="cs-CZ" sz="2400" dirty="0"/>
              <a:t>Asistent má právo odmítnout provést úkon, který je v rozporu s právními a morálními normami.</a:t>
            </a:r>
          </a:p>
          <a:p>
            <a:pPr lvl="0" algn="just"/>
            <a:r>
              <a:rPr lang="cs-CZ" sz="2400" dirty="0"/>
              <a:t>Asistent má právo na to, aby mu uživatel poskytl prostor a čas na užívání sociálního zařízení, odpočinek a stravování v souladu se Zákoníkem práce.</a:t>
            </a:r>
          </a:p>
          <a:p>
            <a:pPr lvl="0" algn="just"/>
            <a:r>
              <a:rPr lang="cs-CZ" sz="2400" dirty="0"/>
              <a:t>Pokud je asistent zařazen do asistenčního týmu, má právo před vytvořením rozpisu služeb sdělit své požadavky na rozvržení služeb v následujícím měsíci.</a:t>
            </a:r>
          </a:p>
          <a:p>
            <a:pPr algn="just"/>
            <a:endParaRPr lang="cs-CZ" dirty="0"/>
          </a:p>
        </p:txBody>
      </p:sp>
    </p:spTree>
    <p:extLst>
      <p:ext uri="{BB962C8B-B14F-4D97-AF65-F5344CB8AC3E}">
        <p14:creationId xmlns:p14="http://schemas.microsoft.com/office/powerpoint/2010/main" val="839862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Oblasti možného porušování práv uživatele</a:t>
            </a:r>
            <a:endParaRPr lang="cs-CZ" dirty="0"/>
          </a:p>
        </p:txBody>
      </p:sp>
      <p:sp>
        <p:nvSpPr>
          <p:cNvPr id="3" name="Zástupný symbol pro obsah 2"/>
          <p:cNvSpPr>
            <a:spLocks noGrp="1"/>
          </p:cNvSpPr>
          <p:nvPr>
            <p:ph idx="1"/>
          </p:nvPr>
        </p:nvSpPr>
        <p:spPr/>
        <p:txBody>
          <a:bodyPr>
            <a:normAutofit fontScale="77500" lnSpcReduction="20000"/>
          </a:bodyPr>
          <a:lstStyle/>
          <a:p>
            <a:pPr lvl="0" algn="just"/>
            <a:r>
              <a:rPr lang="cs-CZ" dirty="0"/>
              <a:t>Asistent přichází k uživateli jindy (dříve nebo později) než ve sjednanou dobu. Při dřívějším příchodu je porušeno právo na soukromí uživatele. Při pozdním příchodu je narušen zavedený režim uživatele. Je důležité přicházet k uživateli přesně v dobu sjednanou v jeho náplni práce</a:t>
            </a:r>
            <a:r>
              <a:rPr lang="cs-CZ" dirty="0" smtClean="0"/>
              <a:t>.</a:t>
            </a:r>
          </a:p>
          <a:p>
            <a:pPr lvl="0" algn="just"/>
            <a:endParaRPr lang="cs-CZ" dirty="0"/>
          </a:p>
          <a:p>
            <a:pPr lvl="0" algn="just"/>
            <a:r>
              <a:rPr lang="cs-CZ" dirty="0"/>
              <a:t>Asistent nebo pracovník projektu vstupuje do bytu uživatele bez ohlášení. Je porušeno právo na soukromí. Asistent, i když má klíče, vždy před vstupem do bytu uživatele zazvoní (zaklepe) a ohlásí svůj příchod. Respektuje tak právo na soukromí uživatele. Uživatel může mít s asistentem dohodnuto, že asistent vchází bez upozornění. </a:t>
            </a:r>
          </a:p>
          <a:p>
            <a:pPr algn="just"/>
            <a:endParaRPr lang="cs-CZ" dirty="0"/>
          </a:p>
        </p:txBody>
      </p:sp>
    </p:spTree>
    <p:extLst>
      <p:ext uri="{BB962C8B-B14F-4D97-AF65-F5344CB8AC3E}">
        <p14:creationId xmlns:p14="http://schemas.microsoft.com/office/powerpoint/2010/main" val="336852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548680"/>
            <a:ext cx="8229600" cy="5577483"/>
          </a:xfrm>
        </p:spPr>
        <p:txBody>
          <a:bodyPr>
            <a:normAutofit fontScale="92500" lnSpcReduction="10000"/>
          </a:bodyPr>
          <a:lstStyle/>
          <a:p>
            <a:pPr lvl="0" algn="just"/>
            <a:endParaRPr lang="cs-CZ" dirty="0" smtClean="0"/>
          </a:p>
          <a:p>
            <a:pPr lvl="0" algn="just"/>
            <a:r>
              <a:rPr lang="cs-CZ" dirty="0" smtClean="0"/>
              <a:t>Asistent </a:t>
            </a:r>
            <a:r>
              <a:rPr lang="cs-CZ" dirty="0"/>
              <a:t>přivede do obydlí uživatele třetí osobu bez jeho vědomí. Je porušeno právo na soukromí. Taková návštěva může proběhnout pouze s výslovným souhlasem uživatele</a:t>
            </a:r>
            <a:r>
              <a:rPr lang="cs-CZ" dirty="0" smtClean="0"/>
              <a:t>.</a:t>
            </a:r>
          </a:p>
          <a:p>
            <a:pPr lvl="0" algn="just"/>
            <a:endParaRPr lang="cs-CZ" dirty="0"/>
          </a:p>
          <a:p>
            <a:pPr lvl="0" algn="just"/>
            <a:r>
              <a:rPr lang="cs-CZ" dirty="0"/>
              <a:t>Asistent zůstává v místnosti během intimní hygieny uživatele, telefonování, návštěvy, hovorů s rodinnými příslušníky apod. Je porušeno právo na soukromí a intimitu. Asistent musí opustit místnost na nezbytnou dobu a poskytnout tak uživateli prostor pro jeho potřeby, pokud uživatel nechce jinak</a:t>
            </a:r>
            <a:r>
              <a:rPr lang="cs-CZ" dirty="0" smtClean="0"/>
              <a:t>.</a:t>
            </a:r>
          </a:p>
          <a:p>
            <a:pPr lvl="0" algn="just"/>
            <a:endParaRPr lang="cs-CZ" dirty="0"/>
          </a:p>
          <a:p>
            <a:pPr lvl="0" algn="just"/>
            <a:r>
              <a:rPr lang="cs-CZ" dirty="0"/>
              <a:t>Asistent dělá úkony za uživatele bez jeho aktivního zapojení. Je porušeno právo uplatňovat vlastní vůli a být sám sebou. Asistent motivuje uživatele k aktivnímu životu, úkony provádí za aktivní účasti uživatele.</a:t>
            </a:r>
          </a:p>
        </p:txBody>
      </p:sp>
    </p:spTree>
    <p:extLst>
      <p:ext uri="{BB962C8B-B14F-4D97-AF65-F5344CB8AC3E}">
        <p14:creationId xmlns:p14="http://schemas.microsoft.com/office/powerpoint/2010/main" val="509481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60648"/>
            <a:ext cx="8229600" cy="5865515"/>
          </a:xfrm>
        </p:spPr>
        <p:txBody>
          <a:bodyPr>
            <a:normAutofit fontScale="85000" lnSpcReduction="10000"/>
          </a:bodyPr>
          <a:lstStyle/>
          <a:p>
            <a:pPr lvl="0" algn="just"/>
            <a:endParaRPr lang="cs-CZ" dirty="0" smtClean="0"/>
          </a:p>
          <a:p>
            <a:pPr lvl="0" algn="just"/>
            <a:endParaRPr lang="cs-CZ" dirty="0"/>
          </a:p>
          <a:p>
            <a:pPr lvl="0" algn="just"/>
            <a:r>
              <a:rPr lang="cs-CZ" dirty="0" smtClean="0"/>
              <a:t>Asistent </a:t>
            </a:r>
            <a:r>
              <a:rPr lang="cs-CZ" dirty="0"/>
              <a:t>provádí úkony bez vědomí uživatele, svévolně odchází do jiné místnosti, opouští byt bez vědomí uživatele apod. Je porušeno právo uživatele jednat na základě vlastního rozhodnutí. Asistent je povinen respektovat rozhodnutí uživatele a vlastní návrhy jednání s ním vždy konzultovat. Konečné rozhodnutí je vždy na uživateli. Asistent se nesmí svévolně pohybovat po bytě uživatele, aniž by byl k tomu vyzván. Opuštěním bytu vystavuje uživatele ohrožení nedovolání se pomoci v případě potřeby. Odchod asistenta je vždy dohodnut oběma stranami</a:t>
            </a:r>
            <a:r>
              <a:rPr lang="cs-CZ" dirty="0" smtClean="0"/>
              <a:t>.</a:t>
            </a:r>
          </a:p>
          <a:p>
            <a:pPr lvl="0" algn="just"/>
            <a:endParaRPr lang="cs-CZ" dirty="0"/>
          </a:p>
          <a:p>
            <a:pPr lvl="0" algn="just"/>
            <a:r>
              <a:rPr lang="cs-CZ" dirty="0"/>
              <a:t>Asistent svévolně zasahuje do chodu domácnosti uživatele. Je porušeno právo na soukromí uživatele a právo rozhodovat o svém životě. Asistent je povinen respektovat uspořádání domácnosti uživatele a zavedené zvyky či režim. Bez souhlasu uživatele nezasahuje žádným způsobem do uspořádání věcí a vrací je vždy na stejné místo. Rovněž respektuje časový harmonogram, který si uživatel pro svůj každodenní život zvolil.</a:t>
            </a:r>
          </a:p>
        </p:txBody>
      </p:sp>
    </p:spTree>
    <p:extLst>
      <p:ext uri="{BB962C8B-B14F-4D97-AF65-F5344CB8AC3E}">
        <p14:creationId xmlns:p14="http://schemas.microsoft.com/office/powerpoint/2010/main" val="757314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60648"/>
            <a:ext cx="8229600" cy="5865515"/>
          </a:xfrm>
        </p:spPr>
        <p:txBody>
          <a:bodyPr>
            <a:normAutofit fontScale="85000" lnSpcReduction="20000"/>
          </a:bodyPr>
          <a:lstStyle/>
          <a:p>
            <a:pPr lvl="0" algn="just"/>
            <a:endParaRPr lang="cs-CZ" dirty="0" smtClean="0"/>
          </a:p>
          <a:p>
            <a:pPr lvl="0" algn="just"/>
            <a:endParaRPr lang="cs-CZ" dirty="0"/>
          </a:p>
          <a:p>
            <a:pPr lvl="0" algn="just"/>
            <a:r>
              <a:rPr lang="cs-CZ" dirty="0" smtClean="0"/>
              <a:t>Uživatel </a:t>
            </a:r>
            <a:r>
              <a:rPr lang="cs-CZ" dirty="0"/>
              <a:t>se nedovolá asistenta smluveným znamením. Uživatel je zanechán bez pomoci, což může vést k ohrožení na životě. Asistent musí být v pracovní době vždy připraven reagovat na smluvené znamení. V určitých případech, kdy lze předpokládat, že z objektivních příčin nelze být na dosah, upozorní asistent uživatele na tuto skutečnost a časově ji ohraničí</a:t>
            </a:r>
            <a:r>
              <a:rPr lang="cs-CZ" dirty="0" smtClean="0"/>
              <a:t>.</a:t>
            </a:r>
          </a:p>
          <a:p>
            <a:pPr lvl="0" algn="just"/>
            <a:endParaRPr lang="cs-CZ" dirty="0"/>
          </a:p>
          <a:p>
            <a:pPr lvl="0" algn="just"/>
            <a:r>
              <a:rPr lang="cs-CZ" dirty="0"/>
              <a:t>Asistent tyká uživateli nebo jej nevhodně oslovuje, porušuje pravidla slušného chování, chová se nemorálně. Je porušeno právo být ostatními přijímán a respektován. Asistent vyjadřuje oslovením uživateli úctu, netyká uživateli, pokud se na tom nedohodli. Psychologické testy zjišťují morální předpoklady asistenta</a:t>
            </a:r>
            <a:r>
              <a:rPr lang="cs-CZ" dirty="0" smtClean="0"/>
              <a:t>.</a:t>
            </a:r>
          </a:p>
          <a:p>
            <a:pPr lvl="0" algn="just"/>
            <a:endParaRPr lang="cs-CZ" dirty="0"/>
          </a:p>
          <a:p>
            <a:pPr lvl="0" algn="just"/>
            <a:r>
              <a:rPr lang="cs-CZ" dirty="0"/>
              <a:t>Asistent se chová vůči uživateli nadřazeně nebo nerespektuje rovnocenný partnerský vztah. Je porušeno právo na osobitost, respekt a autonomii. Asistent musí respektovat rozhodnutí uživatele. Může navrhovat jiná řešení, konečné rozhodnutí nechá na uživateli.</a:t>
            </a:r>
          </a:p>
          <a:p>
            <a:pPr algn="just"/>
            <a:endParaRPr lang="cs-CZ" dirty="0"/>
          </a:p>
        </p:txBody>
      </p:sp>
    </p:spTree>
    <p:extLst>
      <p:ext uri="{BB962C8B-B14F-4D97-AF65-F5344CB8AC3E}">
        <p14:creationId xmlns:p14="http://schemas.microsoft.com/office/powerpoint/2010/main" val="24191800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60648"/>
            <a:ext cx="8229600" cy="5865515"/>
          </a:xfrm>
        </p:spPr>
        <p:txBody>
          <a:bodyPr>
            <a:noAutofit/>
          </a:bodyPr>
          <a:lstStyle/>
          <a:p>
            <a:pPr lvl="0" algn="just"/>
            <a:endParaRPr lang="cs-CZ" sz="2000" dirty="0" smtClean="0"/>
          </a:p>
          <a:p>
            <a:pPr lvl="0" algn="just"/>
            <a:endParaRPr lang="cs-CZ" sz="2000" dirty="0"/>
          </a:p>
          <a:p>
            <a:pPr lvl="0" algn="just"/>
            <a:r>
              <a:rPr lang="cs-CZ" sz="2000" dirty="0" smtClean="0"/>
              <a:t>Pracovník </a:t>
            </a:r>
            <a:r>
              <a:rPr lang="cs-CZ" sz="2000" dirty="0"/>
              <a:t>organizace rozhodne zda bude asistent asistovat u uživatele. Je porušeno právo rozhodovat o vlastním životě. Uživatel má poslední slovo při výběru asistenta</a:t>
            </a:r>
            <a:r>
              <a:rPr lang="cs-CZ" sz="2000" dirty="0" smtClean="0"/>
              <a:t>.</a:t>
            </a:r>
          </a:p>
          <a:p>
            <a:pPr lvl="0" algn="just"/>
            <a:endParaRPr lang="cs-CZ" sz="2000" dirty="0"/>
          </a:p>
          <a:p>
            <a:pPr lvl="0" algn="just"/>
            <a:r>
              <a:rPr lang="cs-CZ" sz="2000" dirty="0"/>
              <a:t>Pracovník organizace informuje uživatele pozdě nebo vůbec o důležitých změnách, např. Ve službách asistentů apod. Je porušeno právo na informace a kvalitní službu. Pracovník organizace musí uživatele informovat v nejbližším možném termínu</a:t>
            </a:r>
            <a:r>
              <a:rPr lang="cs-CZ" sz="2000" dirty="0" smtClean="0"/>
              <a:t>.</a:t>
            </a:r>
          </a:p>
          <a:p>
            <a:pPr lvl="0" algn="just"/>
            <a:endParaRPr lang="cs-CZ" sz="2000" dirty="0"/>
          </a:p>
          <a:p>
            <a:pPr lvl="0" algn="just"/>
            <a:r>
              <a:rPr lang="cs-CZ" sz="2000" dirty="0"/>
              <a:t>V nočních hodinách může být snížena kontrola asistentů. Je porušeno právo na kvalitní službu. Uživatel zná číslo na pracovníka organizace, na které je možno kdykoliv zavolat a sdělit, že během služby vznikl problém.</a:t>
            </a:r>
          </a:p>
        </p:txBody>
      </p:sp>
    </p:spTree>
    <p:extLst>
      <p:ext uri="{BB962C8B-B14F-4D97-AF65-F5344CB8AC3E}">
        <p14:creationId xmlns:p14="http://schemas.microsoft.com/office/powerpoint/2010/main" val="1769017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60648"/>
            <a:ext cx="8229600" cy="5865515"/>
          </a:xfrm>
        </p:spPr>
        <p:txBody>
          <a:bodyPr>
            <a:normAutofit fontScale="92500" lnSpcReduction="20000"/>
          </a:bodyPr>
          <a:lstStyle/>
          <a:p>
            <a:pPr lvl="0" algn="just"/>
            <a:endParaRPr lang="cs-CZ" sz="2700" dirty="0" smtClean="0"/>
          </a:p>
          <a:p>
            <a:pPr lvl="0" algn="just"/>
            <a:endParaRPr lang="cs-CZ" sz="2700" dirty="0" smtClean="0"/>
          </a:p>
          <a:p>
            <a:pPr lvl="0" algn="just"/>
            <a:r>
              <a:rPr lang="cs-CZ" sz="2700" dirty="0" smtClean="0"/>
              <a:t>Asistent </a:t>
            </a:r>
            <a:r>
              <a:rPr lang="cs-CZ" sz="2700" dirty="0"/>
              <a:t>odmítá uživatele doprovázet mimo místo poskytovaní služby. Je porušeno právo na osobní svobodu, svobodu volného pohybu a právo svobodné volby uživatele řídit svůj život. Rovněž může být porušeno právo respektovat uživatele jako rovnocenného partnera. Asistent je povinen provádět sjednané úkony, které jsou v náplni jeho práce. Sám se snaží motivovat uživatele k aktivnímu životu</a:t>
            </a:r>
            <a:r>
              <a:rPr lang="cs-CZ" sz="2700" dirty="0" smtClean="0"/>
              <a:t>.</a:t>
            </a:r>
          </a:p>
          <a:p>
            <a:pPr lvl="0" algn="just"/>
            <a:endParaRPr lang="cs-CZ" sz="2700" dirty="0"/>
          </a:p>
          <a:p>
            <a:pPr lvl="0" algn="just"/>
            <a:r>
              <a:rPr lang="cs-CZ" sz="2700" dirty="0"/>
              <a:t>Asistent sděluje informace o uživateli dalším osobám. Je porušeno právo na soukromí. Asistent se zavázal dodržovat etický kodex organizace a mlčenlivost.</a:t>
            </a:r>
          </a:p>
          <a:p>
            <a:pPr algn="just"/>
            <a:endParaRPr lang="cs-CZ" dirty="0"/>
          </a:p>
        </p:txBody>
      </p:sp>
    </p:spTree>
    <p:extLst>
      <p:ext uri="{BB962C8B-B14F-4D97-AF65-F5344CB8AC3E}">
        <p14:creationId xmlns:p14="http://schemas.microsoft.com/office/powerpoint/2010/main" val="40168629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hlinkClick r:id="rId2"/>
              </a:rPr>
              <a:t>http://www.youtube.com/watch?v=z_HQfK8A4fA</a:t>
            </a:r>
            <a:r>
              <a:rPr lang="cs-CZ" sz="2800" dirty="0" smtClean="0"/>
              <a:t> </a:t>
            </a:r>
            <a:endParaRPr lang="cs-CZ" sz="2800" dirty="0"/>
          </a:p>
        </p:txBody>
      </p:sp>
      <p:sp>
        <p:nvSpPr>
          <p:cNvPr id="3" name="Zástupný symbol pro obsah 2"/>
          <p:cNvSpPr>
            <a:spLocks noGrp="1"/>
          </p:cNvSpPr>
          <p:nvPr>
            <p:ph idx="1"/>
          </p:nvPr>
        </p:nvSpPr>
        <p:spPr/>
        <p:txBody>
          <a:bodyPr>
            <a:normAutofit/>
          </a:bodyPr>
          <a:lstStyle/>
          <a:p>
            <a:pPr marL="0" indent="0" algn="just">
              <a:buNone/>
            </a:pPr>
            <a:r>
              <a:rPr lang="cs-CZ" sz="2400" dirty="0" smtClean="0"/>
              <a:t>V MANUÁLU ASISTENCE najdete prakticky předvedeny základní dovednosti, které osobní asistenti potřebují při doprovodech lidí se zdravotním postižením na mechanickém vozíku. Ve filmu jsou použity autentické záběry ze zácviků instruktora Asistence </a:t>
            </a:r>
            <a:r>
              <a:rPr lang="cs-CZ" sz="2400" dirty="0" err="1" smtClean="0"/>
              <a:t>o.s</a:t>
            </a:r>
            <a:r>
              <a:rPr lang="cs-CZ" sz="2400" dirty="0" smtClean="0"/>
              <a:t>. Jakuba Neuberta.</a:t>
            </a:r>
            <a:endParaRPr lang="cs-CZ" sz="2400" dirty="0"/>
          </a:p>
        </p:txBody>
      </p:sp>
    </p:spTree>
    <p:extLst>
      <p:ext uri="{BB962C8B-B14F-4D97-AF65-F5344CB8AC3E}">
        <p14:creationId xmlns:p14="http://schemas.microsoft.com/office/powerpoint/2010/main" val="3665836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Asistent </a:t>
            </a:r>
            <a:r>
              <a:rPr lang="cs-CZ" b="1" dirty="0" smtClean="0"/>
              <a:t>pedagoga</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lgn="just">
              <a:buNone/>
            </a:pPr>
            <a:r>
              <a:rPr lang="cs-CZ" dirty="0"/>
              <a:t>Postavení asistenta pedagoga upravuje zákon č. 563/2004 Sb., o pedagogických pracovnících.</a:t>
            </a:r>
          </a:p>
          <a:p>
            <a:pPr marL="0" indent="0" algn="just">
              <a:buNone/>
            </a:pPr>
            <a:r>
              <a:rPr lang="cs-CZ" dirty="0"/>
              <a:t> </a:t>
            </a:r>
          </a:p>
          <a:p>
            <a:pPr marL="0" indent="0" algn="just">
              <a:buNone/>
            </a:pPr>
            <a:r>
              <a:rPr lang="cs-CZ" dirty="0" smtClean="0"/>
              <a:t>Asistent </a:t>
            </a:r>
            <a:r>
              <a:rPr lang="cs-CZ" dirty="0"/>
              <a:t>pedagoga je podle § 2 tohoto zákona pedagogický pracovník. Je zaměstnancem školy a působí ve třídě, v níž je začleněn žák (nebo žáci) se speciálními vzdělávacími potřebami (</a:t>
            </a:r>
            <a:r>
              <a:rPr lang="cs-CZ" i="1" dirty="0"/>
              <a:t>Za žáky se speciálními vzdělávacími potřebami jsou považováni žáci se zdravotním postižením – tělesným zrakovým, sluchovým, mentálním, autismem, vadami řeči, souběžným postižením více vadami a specifickými poruchami učení nebo chování, žáci se zdravotním znevýhodněním – zdravotně oslabení, dlouhodobě nemocněním a lehčími zdravotními poruchami vedoucími k poruchám učení a chování a žáci se sociálním znevýhodněním – žáci z rodinného prostředí s nízkým sociálně kulturním postavením, ohrožení sociálně patologickými jevy, s nařízenou ústavní výchovou nebo uloženou ochrannou výchovou a žáci v postavení azylantů a účastníků řízení o udělení azylu. Patří sem i okruh žáků nadaných a mimořádně nadaných</a:t>
            </a:r>
            <a:r>
              <a:rPr lang="cs-CZ" dirty="0"/>
              <a:t>). Asistent pedagoga není „k ruce“ pouze začleněnému žákovi, ale je vedle učitele dalším pedagogickým pracovníkem, který pomáhá zajišťovat plynulý chod výuky, spolupracuje s učitelem a po domluvě s ním věnuje pozornost podle potřeby také ostatním žákům ve třídě.</a:t>
            </a:r>
          </a:p>
          <a:p>
            <a:endParaRPr lang="cs-CZ" dirty="0"/>
          </a:p>
        </p:txBody>
      </p:sp>
    </p:spTree>
    <p:extLst>
      <p:ext uri="{BB962C8B-B14F-4D97-AF65-F5344CB8AC3E}">
        <p14:creationId xmlns:p14="http://schemas.microsoft.com/office/powerpoint/2010/main" val="2450037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asistence</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cs-CZ" dirty="0" smtClean="0"/>
              <a:t>Osobní asistence je terénní služba poskytovaná osobám, které mají sníženou soběstačnost z důvodu věku, chronického onemocnění nebo zdravotního postižení, jejichž situace vyžaduje pomoc jiné fyzické osoby. Služba je poskytována bez časového omezení, v přirozeném sociálním prostředí osob či při činnostech, které dotyčný potřebuje.</a:t>
            </a:r>
          </a:p>
          <a:p>
            <a:pPr algn="just"/>
            <a:r>
              <a:rPr lang="cs-CZ" dirty="0" smtClean="0"/>
              <a:t>	Cílem služby osobní asistence je pomoci člověku tak, aby prostřednictvím aktivní spolupráce s osobním asistentem zvládl ty činnosti, které by dělal sám, kdyby nebyl zdravotně postižen.</a:t>
            </a:r>
          </a:p>
          <a:p>
            <a:pPr algn="just"/>
            <a:endParaRPr lang="cs-CZ" dirty="0"/>
          </a:p>
        </p:txBody>
      </p:sp>
    </p:spTree>
    <p:extLst>
      <p:ext uri="{BB962C8B-B14F-4D97-AF65-F5344CB8AC3E}">
        <p14:creationId xmlns:p14="http://schemas.microsoft.com/office/powerpoint/2010/main" val="4775372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2800" dirty="0"/>
              <a:t>Tento zákon stanovuje i požadavky na odbornou kvalifikaci asistentů pedagoga. Podle § 20 získává asistent pedagoga odbornou kvalifikaci:</a:t>
            </a:r>
          </a:p>
        </p:txBody>
      </p:sp>
      <p:sp>
        <p:nvSpPr>
          <p:cNvPr id="3" name="Zástupný symbol pro obsah 2"/>
          <p:cNvSpPr>
            <a:spLocks noGrp="1"/>
          </p:cNvSpPr>
          <p:nvPr>
            <p:ph idx="1"/>
          </p:nvPr>
        </p:nvSpPr>
        <p:spPr/>
        <p:txBody>
          <a:bodyPr>
            <a:normAutofit fontScale="62500" lnSpcReduction="20000"/>
          </a:bodyPr>
          <a:lstStyle/>
          <a:p>
            <a:pPr lvl="0" algn="just"/>
            <a:r>
              <a:rPr lang="cs-CZ" dirty="0"/>
              <a:t>vysokoškolským vzděláním získaným studiem v akreditovaném studijním programu v oblasti pedagogických věd,</a:t>
            </a:r>
          </a:p>
          <a:p>
            <a:pPr lvl="0" algn="just"/>
            <a:r>
              <a:rPr lang="cs-CZ" dirty="0"/>
              <a:t>vyšším odborným vzděláním získaným studiem v akreditovaném vzdělávacím programu vyšší odborné školy v oboru vzdělání zaměřeném na přípravu pedagogických asistentů nebo sociální pedagogiku,</a:t>
            </a:r>
          </a:p>
          <a:p>
            <a:pPr lvl="0" algn="just"/>
            <a:r>
              <a:rPr lang="cs-CZ" dirty="0"/>
              <a:t>středním vzděláním s maturitní zkouškou získaným ukončením vzdělávacího programu středního vzdělávání v oboru vzdělání zaměřeném na přípravu pedagogických asistentů,</a:t>
            </a:r>
          </a:p>
          <a:p>
            <a:pPr lvl="0" algn="just"/>
            <a:r>
              <a:rPr lang="cs-CZ" dirty="0"/>
              <a:t>středním vzděláním s výučním listem získaným ukončením vzdělávacího programu středního vzdělávání a studiem pedagogiky, nebo</a:t>
            </a:r>
          </a:p>
          <a:p>
            <a:pPr lvl="0" algn="just"/>
            <a:r>
              <a:rPr lang="cs-CZ" dirty="0"/>
              <a:t>základním vzděláním a absolvováním akreditovaného vzdělávacího programu pro asistenty pedagoga uskutečňovaného zařízením dalšího vzdělávání pedagogických pracovníků.</a:t>
            </a:r>
          </a:p>
          <a:p>
            <a:pPr algn="just"/>
            <a:endParaRPr lang="cs-CZ" dirty="0"/>
          </a:p>
        </p:txBody>
      </p:sp>
    </p:spTree>
    <p:extLst>
      <p:ext uri="{BB962C8B-B14F-4D97-AF65-F5344CB8AC3E}">
        <p14:creationId xmlns:p14="http://schemas.microsoft.com/office/powerpoint/2010/main" val="38594148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60648"/>
            <a:ext cx="8229600" cy="5865515"/>
          </a:xfrm>
        </p:spPr>
        <p:txBody>
          <a:bodyPr>
            <a:normAutofit fontScale="70000" lnSpcReduction="20000"/>
          </a:bodyPr>
          <a:lstStyle/>
          <a:p>
            <a:pPr marL="0" indent="0" algn="just">
              <a:buNone/>
            </a:pPr>
            <a:r>
              <a:rPr lang="cs-CZ" dirty="0" smtClean="0"/>
              <a:t>	</a:t>
            </a:r>
          </a:p>
          <a:p>
            <a:pPr marL="0" indent="0" algn="just">
              <a:buNone/>
            </a:pPr>
            <a:endParaRPr lang="cs-CZ" dirty="0"/>
          </a:p>
          <a:p>
            <a:pPr marL="0" indent="0" algn="just">
              <a:buNone/>
            </a:pPr>
            <a:r>
              <a:rPr lang="cs-CZ" dirty="0" smtClean="0"/>
              <a:t>	Jinými </a:t>
            </a:r>
            <a:r>
              <a:rPr lang="cs-CZ" dirty="0"/>
              <a:t>slovy, pokud máte vysokoškolské, vyšší odborné nebo středoškolské vzdělání se zaměřením na studium pedagogiky, splňujete kvalifikační požadavky a můžete práci asistenta pedagoga vykonávat. Podporováno je pak následné absolvování kurzů pro asistenty pedagoga akreditovaných v systému dalšího vzdělávání pedagogických pracovníků (DVPP). Jsou to kurzy tzv. Rozšiřující a asistenti pedagoga si z nich mohou vybrat podle tématu, hodinové dotaze, místa realizace či poplatku za kurz</a:t>
            </a:r>
            <a:r>
              <a:rPr lang="cs-CZ" dirty="0" smtClean="0"/>
              <a:t>.</a:t>
            </a:r>
          </a:p>
          <a:p>
            <a:pPr marL="0" indent="0">
              <a:buNone/>
            </a:pPr>
            <a:endParaRPr lang="cs-CZ" dirty="0"/>
          </a:p>
          <a:p>
            <a:pPr marL="0" indent="0" algn="just">
              <a:buNone/>
            </a:pPr>
            <a:r>
              <a:rPr lang="cs-CZ" dirty="0" smtClean="0"/>
              <a:t>	Pokud </a:t>
            </a:r>
            <a:r>
              <a:rPr lang="cs-CZ" dirty="0"/>
              <a:t>zájemce o práci asistenta pedagoga nemá pedagogické vzdělání, musí podle § 4 vyhlášky č. 412/2006Sb., kterou se mění vyhláška č. 317/2005Sb., splnit studium v zařízení pro další vzdělávání pedagogických pracovníků v délce trvání nejméně 120 vyučovacích hodin. Časový plán studia je 80 hodin přímé výuky (přednášky a semináře) a 40 hodin pedagogické praxe ve škole, školských zařízeních a spolupracujících institucích. Studium je ukončeno závěrečnou zkouškou před komisí. Absolvent po úspěšném absolvování obdrží osvědčení</a:t>
            </a:r>
            <a:r>
              <a:rPr lang="cs-CZ" dirty="0" smtClean="0"/>
              <a:t>.</a:t>
            </a:r>
          </a:p>
          <a:p>
            <a:pPr marL="0" indent="0">
              <a:buNone/>
            </a:pPr>
            <a:endParaRPr lang="cs-CZ" dirty="0" smtClean="0"/>
          </a:p>
          <a:p>
            <a:pPr marL="0" indent="0" algn="just">
              <a:buNone/>
            </a:pPr>
            <a:r>
              <a:rPr lang="cs-CZ" dirty="0" smtClean="0"/>
              <a:t>	Dne </a:t>
            </a:r>
            <a:r>
              <a:rPr lang="cs-CZ" b="1" dirty="0" smtClean="0"/>
              <a:t>1. září 2012</a:t>
            </a:r>
            <a:r>
              <a:rPr lang="cs-CZ" dirty="0" smtClean="0"/>
              <a:t> vstoupila v platnost novela zákona č. 198/2012 Sb. o pedagogických pracovnících, kterou se mění zákon č. 563/2004 Sb. Novela se mj. dotýká asistentů pedagoga, a to konkrétně úrovně jejich dosaženého vzdělání.</a:t>
            </a:r>
          </a:p>
          <a:p>
            <a:pPr marL="0" indent="0">
              <a:buNone/>
            </a:pPr>
            <a:endParaRPr lang="cs-CZ" dirty="0"/>
          </a:p>
        </p:txBody>
      </p:sp>
    </p:spTree>
    <p:extLst>
      <p:ext uri="{BB962C8B-B14F-4D97-AF65-F5344CB8AC3E}">
        <p14:creationId xmlns:p14="http://schemas.microsoft.com/office/powerpoint/2010/main" val="329867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20688"/>
            <a:ext cx="8229600" cy="1008112"/>
          </a:xfrm>
        </p:spPr>
        <p:txBody>
          <a:bodyPr>
            <a:normAutofit fontScale="90000"/>
          </a:bodyPr>
          <a:lstStyle/>
          <a:p>
            <a:r>
              <a:rPr lang="cs-CZ" sz="3200" b="1" dirty="0" smtClean="0"/>
              <a:t/>
            </a:r>
            <a:br>
              <a:rPr lang="cs-CZ" sz="3200" b="1" dirty="0" smtClean="0"/>
            </a:br>
            <a:r>
              <a:rPr lang="cs-CZ" sz="3200" b="1" dirty="0"/>
              <a:t/>
            </a:r>
            <a:br>
              <a:rPr lang="cs-CZ" sz="3200" b="1" dirty="0"/>
            </a:br>
            <a:r>
              <a:rPr lang="cs-CZ" sz="3200" b="1" dirty="0" smtClean="0"/>
              <a:t/>
            </a:r>
            <a:br>
              <a:rPr lang="cs-CZ" sz="3200" b="1" dirty="0" smtClean="0"/>
            </a:br>
            <a:r>
              <a:rPr lang="cs-CZ" sz="3200" b="1" dirty="0" smtClean="0"/>
              <a:t>Od 1. září 2012 vymezuje zákon 2 kategorie asistentů pedagoga:</a:t>
            </a:r>
            <a:endParaRPr lang="cs-CZ" sz="3200" dirty="0"/>
          </a:p>
        </p:txBody>
      </p:sp>
      <p:sp>
        <p:nvSpPr>
          <p:cNvPr id="3" name="Zástupný symbol pro obsah 2"/>
          <p:cNvSpPr>
            <a:spLocks noGrp="1"/>
          </p:cNvSpPr>
          <p:nvPr>
            <p:ph idx="1"/>
          </p:nvPr>
        </p:nvSpPr>
        <p:spPr>
          <a:xfrm>
            <a:off x="457200" y="1556792"/>
            <a:ext cx="8229600" cy="4569371"/>
          </a:xfrm>
        </p:spPr>
        <p:txBody>
          <a:bodyPr>
            <a:normAutofit fontScale="40000" lnSpcReduction="20000"/>
          </a:bodyPr>
          <a:lstStyle/>
          <a:p>
            <a:pPr marL="0" indent="0">
              <a:buNone/>
            </a:pPr>
            <a:endParaRPr lang="cs-CZ" dirty="0" smtClean="0"/>
          </a:p>
          <a:p>
            <a:pPr lvl="0" algn="just"/>
            <a:r>
              <a:rPr lang="cs-CZ" sz="3800" u="sng" dirty="0" smtClean="0"/>
              <a:t>Do </a:t>
            </a:r>
            <a:r>
              <a:rPr lang="cs-CZ" sz="3800" u="sng" dirty="0"/>
              <a:t>první skupiny</a:t>
            </a:r>
            <a:r>
              <a:rPr lang="cs-CZ" sz="3800" dirty="0"/>
              <a:t> spadají asistenti působící ve třídách, ve kterých se vzdělávají žáci se speciálními vzdělávacími potřebami nebo ve školách podporujících inkluzívní vzdělávání. Tito asistenti musí od 1. září 2012 mít minimálně střední vzdělání ukončené maturitou, přičemž střední škola nemusí být pedagogického směru. Střední vzdělání by mělo být doplněno studiem pedagogiky nebo studiem pro asistenty pedagoga. Předchozí znění zákona umožňovalo vykonávat tuto profesi i se základním vzděláním spolu s absolvováním akreditovaného vzdělávacího programu pro asistenty pedagoga</a:t>
            </a:r>
            <a:r>
              <a:rPr lang="cs-CZ" sz="3800" dirty="0" smtClean="0"/>
              <a:t>.</a:t>
            </a:r>
          </a:p>
          <a:p>
            <a:pPr marL="0" lvl="0" indent="0">
              <a:buNone/>
            </a:pPr>
            <a:endParaRPr lang="cs-CZ" sz="3800" dirty="0"/>
          </a:p>
          <a:p>
            <a:pPr lvl="0"/>
            <a:r>
              <a:rPr lang="cs-CZ" sz="3800" u="sng" dirty="0"/>
              <a:t>Druhou kategorií</a:t>
            </a:r>
            <a:r>
              <a:rPr lang="cs-CZ" sz="3800" dirty="0"/>
              <a:t> asistentů pedagoga jsou ti, kteří působí v této profesi při školských zařízení (např. školní družiny nebo kluby). Takoví asistenti splňují kvalifikační požadavky i se základním vzděláním. Nicméně i v tomto případě musí být základní vzdělání doplněno o příslušný akreditovaný kurz</a:t>
            </a:r>
            <a:r>
              <a:rPr lang="cs-CZ" sz="3800" dirty="0" smtClean="0"/>
              <a:t>.</a:t>
            </a:r>
          </a:p>
          <a:p>
            <a:pPr marL="0" lvl="0" indent="0">
              <a:buNone/>
            </a:pPr>
            <a:endParaRPr lang="cs-CZ" sz="3800" dirty="0" smtClean="0"/>
          </a:p>
          <a:p>
            <a:r>
              <a:rPr lang="cs-CZ" sz="3800" dirty="0"/>
              <a:t>Na samotném vzdělávání se nic nemění. Zákon pouze začal místo „akreditovaného kurzu pro asistenty pedagoga“ používat termín „studium pro asistenty pedagoga“, čímž sjednotil pojmy se stejnojmenným §4 (nezměněné) vyhlášky 317/2005 Sb.</a:t>
            </a:r>
          </a:p>
          <a:p>
            <a:pPr marL="0" indent="0">
              <a:buNone/>
            </a:pPr>
            <a:endParaRPr lang="cs-CZ" sz="3800" dirty="0"/>
          </a:p>
          <a:p>
            <a:r>
              <a:rPr lang="cs-CZ" sz="3800" dirty="0" smtClean="0"/>
              <a:t>Podle </a:t>
            </a:r>
            <a:r>
              <a:rPr lang="cs-CZ" sz="3800" dirty="0"/>
              <a:t>přechodného ustanovení čl. II osobě, která splnila kvalifikační předpoklady podle požadavků účinných do 31.8. 2012, zůstává kvalifikace a může profesi asistenta pedagoga vykonávat dál</a:t>
            </a:r>
            <a:r>
              <a:rPr lang="cs-CZ" sz="3800" dirty="0" smtClean="0"/>
              <a:t>.</a:t>
            </a:r>
            <a:endParaRPr lang="cs-CZ" sz="3800" dirty="0"/>
          </a:p>
        </p:txBody>
      </p:sp>
    </p:spTree>
    <p:extLst>
      <p:ext uri="{BB962C8B-B14F-4D97-AF65-F5344CB8AC3E}">
        <p14:creationId xmlns:p14="http://schemas.microsoft.com/office/powerpoint/2010/main" val="24703194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74042"/>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lnSpcReduction="10000"/>
          </a:bodyPr>
          <a:lstStyle/>
          <a:p>
            <a:pPr marL="0" indent="0" algn="just">
              <a:buNone/>
            </a:pPr>
            <a:r>
              <a:rPr lang="cs-CZ" sz="2400" dirty="0" smtClean="0"/>
              <a:t>	Žádost </a:t>
            </a:r>
            <a:r>
              <a:rPr lang="cs-CZ" sz="2400" dirty="0"/>
              <a:t>o asistenta do školy je také jedním z důvodů, proč rodiče vyhledávají poradenské zařízení. Asistent pedagoga je pedagogický pracovník, který je zaměstnancem školy, a finance na něj přicházejí z krajských prostředků. Situace je v každém kraji jiná, ale obecně platí, že finance zoufale nedostačují a málo dětí dostane asistenta pedagoga na takovou dobu, která by byla pro ně optimální. Osobní asistent je něco jiného – jde o sociální službu, obvykle hrazenou alespoň částečně rodiči – a osobní asistenti primárně nejsou určeni pro působení ve škole. Mohou tam ale se souhlasem ředitele školy působit, i jako zaměstnanci jiné organizace, obvykle ale není jednoduché najít organizaci, která by toto zprostředkovala.</a:t>
            </a:r>
          </a:p>
        </p:txBody>
      </p:sp>
    </p:spTree>
    <p:extLst>
      <p:ext uri="{BB962C8B-B14F-4D97-AF65-F5344CB8AC3E}">
        <p14:creationId xmlns:p14="http://schemas.microsoft.com/office/powerpoint/2010/main" val="3031253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260648"/>
            <a:ext cx="8229600" cy="5865515"/>
          </a:xfrm>
        </p:spPr>
        <p:txBody>
          <a:bodyPr>
            <a:normAutofit fontScale="70000" lnSpcReduction="20000"/>
          </a:bodyPr>
          <a:lstStyle/>
          <a:p>
            <a:pPr marL="0" indent="0" algn="just">
              <a:buNone/>
            </a:pPr>
            <a:endParaRPr lang="cs-CZ" dirty="0" smtClean="0"/>
          </a:p>
          <a:p>
            <a:pPr marL="0" indent="0" algn="just">
              <a:buNone/>
            </a:pPr>
            <a:endParaRPr lang="cs-CZ" dirty="0"/>
          </a:p>
          <a:p>
            <a:pPr marL="0" indent="0" algn="just">
              <a:buNone/>
            </a:pPr>
            <a:r>
              <a:rPr lang="cs-CZ" dirty="0" smtClean="0"/>
              <a:t>	Asistenta </a:t>
            </a:r>
            <a:r>
              <a:rPr lang="cs-CZ" dirty="0"/>
              <a:t>pedagoga opět musí doporučit školské poradenské zařízení, nestačí žádné lékařské doporučení ani doporučení klinického logopeda či psychologa. Školské poradenské zařízení v tomto případě plně zodpovídá za doporučení nebo nedoporučení asistenta, tedy může dojít k situaci, že asistenta nedoporučí, i když rodiče i škola ho chtějí a kladně se vyjádří i např. ošetřující lékař dítěte. Poradenští pracovníci musejí v této otázce postupovat skutečně zodpovědně – mít na mysli potřeby dítěte, konkrétní možnosti vybrané školy, ale také to, aby asistent nebyl doporučen zbytečně. Je sice naprostá pravda, že v podstatě v každé třídě by „se hodil“ další pedagogický pracovník, který by pomáhal určitému dítěti i dalším slabším žákům, ale instituce asistenta pedagoga, tak jak je definována ve vyhláškách a zákonech, tento výklad neumožňuje a asistent pedagoga by měl být doporučován jen těm dětem, které ho skutečně potřebují, a na takovou dobu, na jakou je to nezbytně nutné.</a:t>
            </a:r>
          </a:p>
          <a:p>
            <a:pPr marL="0" indent="0">
              <a:buNone/>
            </a:pPr>
            <a:endParaRPr lang="cs-CZ" dirty="0"/>
          </a:p>
          <a:p>
            <a:pPr marL="0" indent="0" algn="just">
              <a:buNone/>
            </a:pPr>
            <a:r>
              <a:rPr lang="cs-CZ" dirty="0" smtClean="0"/>
              <a:t>	Pokud </a:t>
            </a:r>
            <a:r>
              <a:rPr lang="cs-CZ" dirty="0"/>
              <a:t>poradenské zařízení asistenta doporučí, škola si ve stanoveném termínu podá žádost. Není tím ovšem zaručeno, že kraj škole peníze skutečně poskytne. Pokud ano, hledání vhodného pracovníka je v kompetenci ředitele školy, nikoliv rodičů nebo poradenského zařízení, i když samozřejmě mohou řediteli vhodnou osobu doporučit.</a:t>
            </a:r>
          </a:p>
        </p:txBody>
      </p:sp>
    </p:spTree>
    <p:extLst>
      <p:ext uri="{BB962C8B-B14F-4D97-AF65-F5344CB8AC3E}">
        <p14:creationId xmlns:p14="http://schemas.microsoft.com/office/powerpoint/2010/main" val="21545086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1027664"/>
            <a:ext cx="7024744" cy="673144"/>
          </a:xfrm>
        </p:spPr>
        <p:txBody>
          <a:bodyPr>
            <a:normAutofit fontScale="90000"/>
          </a:bodyPr>
          <a:lstStyle/>
          <a:p>
            <a:r>
              <a:rPr lang="cs-CZ" sz="3200" b="1" dirty="0"/>
              <a:t>Pracovní náplň asistenta pedagoga na Základní škole </a:t>
            </a:r>
            <a:r>
              <a:rPr lang="cs-CZ" sz="3200" b="1" dirty="0" smtClean="0"/>
              <a:t>speciální</a:t>
            </a:r>
            <a:endParaRPr lang="cs-CZ" sz="3200" dirty="0"/>
          </a:p>
        </p:txBody>
      </p:sp>
      <p:sp>
        <p:nvSpPr>
          <p:cNvPr id="3" name="Zástupný symbol pro obsah 2"/>
          <p:cNvSpPr>
            <a:spLocks noGrp="1"/>
          </p:cNvSpPr>
          <p:nvPr>
            <p:ph idx="1"/>
          </p:nvPr>
        </p:nvSpPr>
        <p:spPr>
          <a:xfrm>
            <a:off x="467544" y="1844824"/>
            <a:ext cx="8229600" cy="4713387"/>
          </a:xfrm>
        </p:spPr>
        <p:txBody>
          <a:bodyPr>
            <a:normAutofit fontScale="70000" lnSpcReduction="20000"/>
          </a:bodyPr>
          <a:lstStyle/>
          <a:p>
            <a:pPr lvl="0" algn="just"/>
            <a:r>
              <a:rPr lang="cs-CZ" dirty="0"/>
              <a:t>spolupracuje s vyučujícími na plánování a přípravě činnosti</a:t>
            </a:r>
          </a:p>
          <a:p>
            <a:pPr lvl="0" algn="just"/>
            <a:r>
              <a:rPr lang="cs-CZ" dirty="0"/>
              <a:t>vykonává výchovnou a vzdělávací činnost podle přesně stanovených postupů a pokynů učitele zaměřenou na specifické výchovné a vzdělávací potřeby žáka  nebo žáků</a:t>
            </a:r>
          </a:p>
          <a:p>
            <a:pPr lvl="0" algn="just"/>
            <a:r>
              <a:rPr lang="cs-CZ" dirty="0"/>
              <a:t>pod vedením vyučujícího individuálně pracuje s jednotlivými žáky nebo skupinou žáků</a:t>
            </a:r>
          </a:p>
          <a:p>
            <a:pPr lvl="0" algn="just"/>
            <a:r>
              <a:rPr lang="cs-CZ" dirty="0"/>
              <a:t>pomáhá těžce zdravotně postiženému žákovi nebo žákům při přípravě a úklidu pomůcek ve všech předmětech</a:t>
            </a:r>
          </a:p>
          <a:p>
            <a:pPr lvl="0" algn="just"/>
            <a:r>
              <a:rPr lang="cs-CZ" dirty="0"/>
              <a:t>pomáhá těžce zdravotně postiženému žákovi nebo žákům při manipulaci s kompenzačními pomůckami</a:t>
            </a:r>
          </a:p>
          <a:p>
            <a:pPr lvl="0" algn="just"/>
            <a:r>
              <a:rPr lang="cs-CZ" dirty="0"/>
              <a:t>pomáhá těžce zdravotně postiženým žákům při úklidu pracovního místa</a:t>
            </a:r>
          </a:p>
          <a:p>
            <a:pPr lvl="0" algn="just"/>
            <a:r>
              <a:rPr lang="cs-CZ" dirty="0"/>
              <a:t>sebevzdělává se prostřednictvím odborné literatury, aktivně získává praktické dovednosti pod vedením speciálních pedagogů</a:t>
            </a:r>
          </a:p>
          <a:p>
            <a:pPr lvl="0" algn="just"/>
            <a:r>
              <a:rPr lang="cs-CZ" dirty="0"/>
              <a:t>cíleně působí na vytváření základních životních návyků žáka nebo žáků tj. návyků pracovních, hygienických a společenských</a:t>
            </a:r>
          </a:p>
          <a:p>
            <a:pPr lvl="0" algn="just"/>
            <a:r>
              <a:rPr lang="cs-CZ" dirty="0"/>
              <a:t>cíleně působí na zkvalitnění společenského chování žáků</a:t>
            </a:r>
          </a:p>
          <a:p>
            <a:pPr lvl="0" algn="just"/>
            <a:r>
              <a:rPr lang="cs-CZ" dirty="0"/>
              <a:t>podílí se na budování náhradních komunikačních systémů u žáků s těžkou poruchou komunikace</a:t>
            </a:r>
          </a:p>
          <a:p>
            <a:endParaRPr lang="cs-CZ" dirty="0"/>
          </a:p>
        </p:txBody>
      </p:sp>
    </p:spTree>
    <p:extLst>
      <p:ext uri="{BB962C8B-B14F-4D97-AF65-F5344CB8AC3E}">
        <p14:creationId xmlns:p14="http://schemas.microsoft.com/office/powerpoint/2010/main" val="484432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smtClean="0">
                <a:hlinkClick r:id="rId2"/>
              </a:rPr>
              <a:t>http://www.youtube.com/watch?v=MEAEqbXZ1mM</a:t>
            </a:r>
            <a:r>
              <a:rPr lang="cs-CZ" sz="2400" dirty="0" smtClean="0"/>
              <a:t> </a:t>
            </a:r>
            <a:endParaRPr lang="cs-CZ" sz="2400" dirty="0"/>
          </a:p>
        </p:txBody>
      </p:sp>
      <p:sp>
        <p:nvSpPr>
          <p:cNvPr id="3" name="Zástupný symbol pro obsah 2"/>
          <p:cNvSpPr>
            <a:spLocks noGrp="1"/>
          </p:cNvSpPr>
          <p:nvPr>
            <p:ph idx="1"/>
          </p:nvPr>
        </p:nvSpPr>
        <p:spPr/>
        <p:txBody>
          <a:bodyPr>
            <a:normAutofit/>
          </a:bodyPr>
          <a:lstStyle/>
          <a:p>
            <a:pPr marL="0" indent="0" algn="just">
              <a:buNone/>
            </a:pPr>
            <a:r>
              <a:rPr lang="cs-CZ" sz="2000" dirty="0" smtClean="0"/>
              <a:t>Ve čtvrtek 19. května 2011 se v Poslanecké sněmovně Parlamentu České republiky uskutečnil seminář s názvem „Agentura pro sociální začleňování: přímá pomoc obcím v sociálně vyloučených lokalitách". Seminář byl pořádán pod záštitou Stálé komise pro rodinu a rovné příležitosti vedené poslankyní Helenou </a:t>
            </a:r>
            <a:r>
              <a:rPr lang="cs-CZ" sz="2000" dirty="0" err="1" smtClean="0"/>
              <a:t>Langšádlovou</a:t>
            </a:r>
            <a:endParaRPr lang="cs-CZ" sz="2000" dirty="0"/>
          </a:p>
        </p:txBody>
      </p:sp>
    </p:spTree>
    <p:extLst>
      <p:ext uri="{BB962C8B-B14F-4D97-AF65-F5344CB8AC3E}">
        <p14:creationId xmlns:p14="http://schemas.microsoft.com/office/powerpoint/2010/main" val="20930536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76672"/>
            <a:ext cx="8229600" cy="648072"/>
          </a:xfrm>
        </p:spPr>
        <p:txBody>
          <a:bodyPr>
            <a:normAutofit fontScale="90000"/>
          </a:bodyPr>
          <a:lstStyle/>
          <a:p>
            <a:r>
              <a:rPr lang="cs-CZ" dirty="0" smtClean="0"/>
              <a:t>Srovnání OA a AP</a:t>
            </a: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988371308"/>
              </p:ext>
            </p:extLst>
          </p:nvPr>
        </p:nvGraphicFramePr>
        <p:xfrm>
          <a:off x="683568" y="1412777"/>
          <a:ext cx="7704856" cy="4896544"/>
        </p:xfrm>
        <a:graphic>
          <a:graphicData uri="http://schemas.openxmlformats.org/drawingml/2006/table">
            <a:tbl>
              <a:tblPr>
                <a:tableStyleId>{5C22544A-7EE6-4342-B048-85BDC9FD1C3A}</a:tableStyleId>
              </a:tblPr>
              <a:tblGrid>
                <a:gridCol w="1797400"/>
                <a:gridCol w="2971702"/>
                <a:gridCol w="2935754"/>
              </a:tblGrid>
              <a:tr h="463272">
                <a:tc gridSpan="3">
                  <a:txBody>
                    <a:bodyPr/>
                    <a:lstStyle/>
                    <a:p>
                      <a:pPr algn="ctr">
                        <a:spcAft>
                          <a:spcPts val="0"/>
                        </a:spcAft>
                      </a:pPr>
                      <a:r>
                        <a:rPr lang="cs-CZ" sz="1400" kern="50" dirty="0">
                          <a:effectLst/>
                        </a:rPr>
                        <a:t>Rozdíly</a:t>
                      </a:r>
                      <a:endParaRPr lang="cs-CZ" sz="1200" kern="50" dirty="0">
                        <a:effectLst/>
                        <a:latin typeface="Times New Roman"/>
                        <a:ea typeface="SimSun"/>
                        <a:cs typeface="Mangal"/>
                      </a:endParaRPr>
                    </a:p>
                  </a:txBody>
                  <a:tcPr marL="34925" marR="34925" marT="34925" marB="34925"/>
                </a:tc>
                <a:tc hMerge="1">
                  <a:txBody>
                    <a:bodyPr/>
                    <a:lstStyle/>
                    <a:p>
                      <a:endParaRPr lang="cs-CZ"/>
                    </a:p>
                  </a:txBody>
                  <a:tcPr/>
                </a:tc>
                <a:tc hMerge="1">
                  <a:txBody>
                    <a:bodyPr/>
                    <a:lstStyle/>
                    <a:p>
                      <a:endParaRPr lang="cs-CZ"/>
                    </a:p>
                  </a:txBody>
                  <a:tcPr/>
                </a:tc>
              </a:tr>
              <a:tr h="413412">
                <a:tc>
                  <a:txBody>
                    <a:bodyPr/>
                    <a:lstStyle/>
                    <a:p>
                      <a:pPr algn="ctr">
                        <a:spcAft>
                          <a:spcPts val="0"/>
                        </a:spcAft>
                      </a:pPr>
                      <a:r>
                        <a:rPr lang="cs-CZ" sz="1200" kern="50">
                          <a:effectLst/>
                        </a:rPr>
                        <a:t> </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b="1" kern="50" dirty="0">
                          <a:effectLst/>
                        </a:rPr>
                        <a:t>Osobní asistent</a:t>
                      </a:r>
                      <a:endParaRPr lang="cs-CZ" sz="1200" b="1" kern="50" dirty="0">
                        <a:effectLst/>
                        <a:latin typeface="Times New Roman"/>
                        <a:ea typeface="SimSun"/>
                        <a:cs typeface="Mangal"/>
                      </a:endParaRPr>
                    </a:p>
                  </a:txBody>
                  <a:tcPr marL="34925" marR="34925" marT="34925" marB="34925"/>
                </a:tc>
                <a:tc>
                  <a:txBody>
                    <a:bodyPr/>
                    <a:lstStyle/>
                    <a:p>
                      <a:pPr algn="ctr">
                        <a:spcAft>
                          <a:spcPts val="0"/>
                        </a:spcAft>
                      </a:pPr>
                      <a:r>
                        <a:rPr lang="cs-CZ" sz="1200" b="1" kern="50" dirty="0">
                          <a:effectLst/>
                        </a:rPr>
                        <a:t>Asistent pedagoga</a:t>
                      </a:r>
                      <a:endParaRPr lang="cs-CZ" sz="1200" b="1" kern="50" dirty="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Resort</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MPSV</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MŠMT</a:t>
                      </a:r>
                      <a:endParaRPr lang="cs-CZ" sz="1200" kern="50">
                        <a:effectLst/>
                        <a:latin typeface="Times New Roman"/>
                        <a:ea typeface="SimSun"/>
                        <a:cs typeface="Mangal"/>
                      </a:endParaRPr>
                    </a:p>
                  </a:txBody>
                  <a:tcPr marL="34925" marR="34925" marT="34925" marB="34925"/>
                </a:tc>
              </a:tr>
              <a:tr h="712564">
                <a:tc>
                  <a:txBody>
                    <a:bodyPr/>
                    <a:lstStyle/>
                    <a:p>
                      <a:pPr algn="just">
                        <a:spcAft>
                          <a:spcPts val="0"/>
                        </a:spcAft>
                      </a:pPr>
                      <a:r>
                        <a:rPr lang="cs-CZ" sz="1200" kern="50">
                          <a:effectLst/>
                        </a:rPr>
                        <a:t>Legislativa</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Zákon 108/2006 Sb. O sociálních službách</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Zákon 563/2004 Sb. O pedagogických pracovnících</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Kvalifikace</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Není stanovena</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Dle zákona 563/2004 Sb.</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Zaměstnavatel</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Neziskové organizace, uživatelé</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Škola</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Pracoviště</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Dle požadavků uživatele</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Ve škole</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Financování</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Soukromě či neziskové organizace</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Z kraje</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Kdo žádá o asistenta</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Uživatel či zákonný zástupce</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Ředitel školy se souhlasem rodičů</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a:effectLst/>
                        </a:rPr>
                        <a:t>Kdo schvaluje as.</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Uživatel či zákonný zástupce</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Školské poradenské zařízení (PPP)</a:t>
                      </a:r>
                      <a:endParaRPr lang="cs-CZ" sz="1200" kern="50">
                        <a:effectLst/>
                        <a:latin typeface="Times New Roman"/>
                        <a:ea typeface="SimSun"/>
                        <a:cs typeface="Mangal"/>
                      </a:endParaRPr>
                    </a:p>
                  </a:txBody>
                  <a:tcPr marL="34925" marR="34925" marT="34925" marB="34925"/>
                </a:tc>
              </a:tr>
              <a:tr h="413412">
                <a:tc>
                  <a:txBody>
                    <a:bodyPr/>
                    <a:lstStyle/>
                    <a:p>
                      <a:pPr algn="just">
                        <a:spcAft>
                          <a:spcPts val="0"/>
                        </a:spcAft>
                      </a:pPr>
                      <a:r>
                        <a:rPr lang="cs-CZ" sz="1200" kern="50" dirty="0">
                          <a:effectLst/>
                        </a:rPr>
                        <a:t>Pro koho je asistent</a:t>
                      </a:r>
                      <a:endParaRPr lang="cs-CZ" sz="1200" kern="50" dirty="0">
                        <a:effectLst/>
                        <a:latin typeface="Times New Roman"/>
                        <a:ea typeface="SimSun"/>
                        <a:cs typeface="Mangal"/>
                      </a:endParaRPr>
                    </a:p>
                  </a:txBody>
                  <a:tcPr marL="34925" marR="34925" marT="34925" marB="34925"/>
                </a:tc>
                <a:tc>
                  <a:txBody>
                    <a:bodyPr/>
                    <a:lstStyle/>
                    <a:p>
                      <a:pPr algn="ctr">
                        <a:spcAft>
                          <a:spcPts val="0"/>
                        </a:spcAft>
                      </a:pPr>
                      <a:r>
                        <a:rPr lang="cs-CZ" sz="1200" kern="50">
                          <a:effectLst/>
                        </a:rPr>
                        <a:t>Pouze pro uživatele</a:t>
                      </a:r>
                      <a:endParaRPr lang="cs-CZ" sz="1200" kern="50">
                        <a:effectLst/>
                        <a:latin typeface="Times New Roman"/>
                        <a:ea typeface="SimSun"/>
                        <a:cs typeface="Mangal"/>
                      </a:endParaRPr>
                    </a:p>
                  </a:txBody>
                  <a:tcPr marL="34925" marR="34925" marT="34925" marB="34925"/>
                </a:tc>
                <a:tc>
                  <a:txBody>
                    <a:bodyPr/>
                    <a:lstStyle/>
                    <a:p>
                      <a:pPr algn="ctr">
                        <a:spcAft>
                          <a:spcPts val="0"/>
                        </a:spcAft>
                      </a:pPr>
                      <a:r>
                        <a:rPr lang="cs-CZ" sz="1200" kern="50" dirty="0">
                          <a:effectLst/>
                        </a:rPr>
                        <a:t>I pro ostatní žáky ve třídě</a:t>
                      </a:r>
                      <a:endParaRPr lang="cs-CZ" sz="1200" kern="50" dirty="0">
                        <a:effectLst/>
                        <a:latin typeface="Times New Roman"/>
                        <a:ea typeface="SimSun"/>
                        <a:cs typeface="Mangal"/>
                      </a:endParaRPr>
                    </a:p>
                  </a:txBody>
                  <a:tcPr marL="34925" marR="34925" marT="34925" marB="34925"/>
                </a:tc>
              </a:tr>
            </a:tbl>
          </a:graphicData>
        </a:graphic>
      </p:graphicFrame>
      <p:sp>
        <p:nvSpPr>
          <p:cNvPr id="7" name="Rectangle 2"/>
          <p:cNvSpPr>
            <a:spLocks noChangeArrowheads="1"/>
          </p:cNvSpPr>
          <p:nvPr/>
        </p:nvSpPr>
        <p:spPr bwMode="auto">
          <a:xfrm>
            <a:off x="1509713" y="23669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944603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Asistenční psi</a:t>
            </a:r>
            <a:endParaRPr lang="cs-CZ" b="1" dirty="0"/>
          </a:p>
        </p:txBody>
      </p:sp>
      <p:sp>
        <p:nvSpPr>
          <p:cNvPr id="3" name="Zástupný symbol pro obsah 2"/>
          <p:cNvSpPr>
            <a:spLocks noGrp="1"/>
          </p:cNvSpPr>
          <p:nvPr>
            <p:ph idx="1"/>
          </p:nvPr>
        </p:nvSpPr>
        <p:spPr/>
        <p:txBody>
          <a:bodyPr/>
          <a:lstStyle/>
          <a:p>
            <a:pPr marL="68580" indent="0" algn="just">
              <a:buNone/>
            </a:pPr>
            <a:r>
              <a:rPr lang="cs-CZ" dirty="0" smtClean="0"/>
              <a:t>Asistenční psi jsou psi určení pro pomoc obecně všem zdravotně postiženým nebo tělesně postiženým (zejména vozíčkářům). Díky specializovanému výcviku a výběru schopných zvířat na začátku přípravy dovedou mnohem více než běžní psi.</a:t>
            </a:r>
            <a:endParaRPr lang="cs-CZ" dirty="0"/>
          </a:p>
        </p:txBody>
      </p:sp>
    </p:spTree>
    <p:extLst>
      <p:ext uri="{BB962C8B-B14F-4D97-AF65-F5344CB8AC3E}">
        <p14:creationId xmlns:p14="http://schemas.microsoft.com/office/powerpoint/2010/main" val="261682425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908720"/>
            <a:ext cx="8229600" cy="5217443"/>
          </a:xfrm>
        </p:spPr>
        <p:txBody>
          <a:bodyPr>
            <a:normAutofit lnSpcReduction="10000"/>
          </a:bodyPr>
          <a:lstStyle/>
          <a:p>
            <a:pPr algn="just"/>
            <a:r>
              <a:rPr lang="cs-CZ" dirty="0" smtClean="0"/>
              <a:t>Nejstarším a u nás poměrně rozšířeným je výcvik vodicích psů pro nevidomé. S výcvikem psů pro tělesně postižené se začalo v 70. letech 20. století v USA a odtud se tato praxe rozšířila do celého světa. V České republice se mu nikdo soustavně nevěnoval až do roku 2001, kdy vznikla obecně prospěšná společnost Pomocné tlapky, která si ho vytyčila jako svůj hlavní cíl.</a:t>
            </a:r>
          </a:p>
          <a:p>
            <a:pPr algn="just"/>
            <a:endParaRPr lang="cs-CZ" dirty="0" smtClean="0"/>
          </a:p>
          <a:p>
            <a:pPr algn="just"/>
            <a:r>
              <a:rPr lang="cs-CZ" dirty="0" smtClean="0"/>
              <a:t>Zatímco výcvik psů pro nevidomé hradí stát, výchova a příprava asistenčních psů pro tělesně a zdravotně postižené, která je náročnější a trvá delší dobu, musí být financována ze sponzorských darů a dotací.</a:t>
            </a:r>
          </a:p>
          <a:p>
            <a:endParaRPr lang="cs-CZ" dirty="0"/>
          </a:p>
        </p:txBody>
      </p:sp>
    </p:spTree>
    <p:extLst>
      <p:ext uri="{BB962C8B-B14F-4D97-AF65-F5344CB8AC3E}">
        <p14:creationId xmlns:p14="http://schemas.microsoft.com/office/powerpoint/2010/main" val="267721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Formy služby:</a:t>
            </a:r>
            <a:endParaRPr lang="cs-CZ" dirty="0"/>
          </a:p>
        </p:txBody>
      </p:sp>
      <p:sp>
        <p:nvSpPr>
          <p:cNvPr id="3" name="Zástupný symbol pro obsah 2"/>
          <p:cNvSpPr>
            <a:spLocks noGrp="1"/>
          </p:cNvSpPr>
          <p:nvPr>
            <p:ph idx="1"/>
          </p:nvPr>
        </p:nvSpPr>
        <p:spPr/>
        <p:txBody>
          <a:bodyPr>
            <a:normAutofit fontScale="85000" lnSpcReduction="20000"/>
          </a:bodyPr>
          <a:lstStyle/>
          <a:p>
            <a:pPr lvl="0" algn="just"/>
            <a:r>
              <a:rPr lang="cs-CZ" u="sng" dirty="0" smtClean="0"/>
              <a:t>terénní</a:t>
            </a:r>
            <a:r>
              <a:rPr lang="cs-CZ" dirty="0" smtClean="0"/>
              <a:t> </a:t>
            </a:r>
            <a:r>
              <a:rPr lang="cs-CZ" dirty="0"/>
              <a:t>– služba je poskytována v přirozeném prostředí uživatele</a:t>
            </a:r>
          </a:p>
          <a:p>
            <a:pPr lvl="0" algn="just"/>
            <a:r>
              <a:rPr lang="cs-CZ" u="sng" dirty="0"/>
              <a:t>individuální</a:t>
            </a:r>
            <a:r>
              <a:rPr lang="cs-CZ" dirty="0"/>
              <a:t> – služba je poskytována jednotlivci</a:t>
            </a:r>
          </a:p>
          <a:p>
            <a:pPr lvl="0" algn="just"/>
            <a:r>
              <a:rPr lang="cs-CZ" u="sng" dirty="0"/>
              <a:t>sebeurčující</a:t>
            </a:r>
            <a:r>
              <a:rPr lang="cs-CZ" dirty="0"/>
              <a:t> – uživatel sám určuje, jakým způsobem, kdy a kde bude služba probíhat, uživatel si sám proškolí asistenta</a:t>
            </a:r>
          </a:p>
          <a:p>
            <a:pPr lvl="0" algn="just"/>
            <a:r>
              <a:rPr lang="cs-CZ" u="sng" dirty="0"/>
              <a:t>řízená</a:t>
            </a:r>
            <a:r>
              <a:rPr lang="cs-CZ" dirty="0"/>
              <a:t> – asistent provádí službu podle pokynů a instrukcí třetí osoby (rodičů, zákonného zástupce) s maximálním ohledem na uživatele a jeho potřeby. Tato forma služby je poskytována dětem a dospělým osobám se zdravotním postižením, které mají svého zákonného zástupce.</a:t>
            </a:r>
          </a:p>
          <a:p>
            <a:pPr algn="just"/>
            <a:endParaRPr lang="cs-CZ" dirty="0"/>
          </a:p>
        </p:txBody>
      </p:sp>
    </p:spTree>
    <p:extLst>
      <p:ext uri="{BB962C8B-B14F-4D97-AF65-F5344CB8AC3E}">
        <p14:creationId xmlns:p14="http://schemas.microsoft.com/office/powerpoint/2010/main" val="6079612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sz="3200" b="1" dirty="0" smtClean="0"/>
              <a:t>Asistenční psi podle typu pomoci</a:t>
            </a:r>
            <a:endParaRPr lang="cs-CZ" sz="3200" dirty="0"/>
          </a:p>
        </p:txBody>
      </p:sp>
      <p:sp>
        <p:nvSpPr>
          <p:cNvPr id="3" name="Zástupný symbol pro obsah 2"/>
          <p:cNvSpPr>
            <a:spLocks noGrp="1"/>
          </p:cNvSpPr>
          <p:nvPr>
            <p:ph idx="1"/>
          </p:nvPr>
        </p:nvSpPr>
        <p:spPr/>
        <p:txBody>
          <a:bodyPr>
            <a:normAutofit fontScale="62500" lnSpcReduction="20000"/>
          </a:bodyPr>
          <a:lstStyle/>
          <a:p>
            <a:endParaRPr lang="cs-CZ" dirty="0" smtClean="0"/>
          </a:p>
          <a:p>
            <a:r>
              <a:rPr lang="cs-CZ" b="1" dirty="0" smtClean="0"/>
              <a:t>Vodící psi pro nevidomé</a:t>
            </a:r>
            <a:r>
              <a:rPr lang="cs-CZ" dirty="0" smtClean="0"/>
              <a:t>(„slepečtí“ psi) jsou vycvičeni k bezpečné navigaci v prostoru. Umí najít určené místo, převést nevidomého přes silnici apod. </a:t>
            </a:r>
          </a:p>
          <a:p>
            <a:r>
              <a:rPr lang="cs-CZ" dirty="0" smtClean="0"/>
              <a:t> </a:t>
            </a:r>
          </a:p>
          <a:p>
            <a:r>
              <a:rPr lang="cs-CZ" b="1" dirty="0" smtClean="0"/>
              <a:t>Asistenční psi pro tělesně postižené</a:t>
            </a:r>
            <a:r>
              <a:rPr lang="cs-CZ" dirty="0" smtClean="0"/>
              <a:t>(„psi pro vozíčkáře“) jsou vycvičeni podle konkrétního postižení klientů. Jejich úkolem je pomoci jim k větší samostatnosti a se zvládáním pohybu mimo domov. Nejde ale jen o psy pro vozíčkáře.</a:t>
            </a:r>
          </a:p>
          <a:p>
            <a:r>
              <a:rPr lang="cs-CZ" dirty="0" smtClean="0"/>
              <a:t> </a:t>
            </a:r>
          </a:p>
          <a:p>
            <a:r>
              <a:rPr lang="cs-CZ" b="1" dirty="0" smtClean="0"/>
              <a:t>Balanční psi </a:t>
            </a:r>
            <a:r>
              <a:rPr lang="cs-CZ" dirty="0" smtClean="0"/>
              <a:t>jsou schopni díky speciálnímu postroji a výcviku pomáhat osobám, které mají potíže s rovnováhou, například při chůzi, nástupu do dopravního prostředku atd</a:t>
            </a:r>
            <a:r>
              <a:rPr lang="cs-CZ" smtClean="0"/>
              <a:t>. </a:t>
            </a:r>
            <a:r>
              <a:rPr lang="cs-CZ" dirty="0" smtClean="0"/>
              <a:t> </a:t>
            </a:r>
          </a:p>
          <a:p>
            <a:r>
              <a:rPr lang="cs-CZ" b="1" dirty="0" smtClean="0"/>
              <a:t>Šikovní společníci </a:t>
            </a:r>
            <a:r>
              <a:rPr lang="cs-CZ" dirty="0" smtClean="0"/>
              <a:t>jsou asistenční psi pomáhající osobám pečujícím o postiženého. Jsou umisťováni do domácností s velmi těžce postiženými klienty, kteří jim nemohou sami dávat povely. Nedílnou součástí jejich pobytu v domácnosti je canisterapie.</a:t>
            </a:r>
          </a:p>
          <a:p>
            <a:endParaRPr lang="cs-CZ" dirty="0" smtClean="0"/>
          </a:p>
        </p:txBody>
      </p:sp>
    </p:spTree>
    <p:extLst>
      <p:ext uri="{BB962C8B-B14F-4D97-AF65-F5344CB8AC3E}">
        <p14:creationId xmlns:p14="http://schemas.microsoft.com/office/powerpoint/2010/main" val="5750035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268760"/>
            <a:ext cx="8229600" cy="4857403"/>
          </a:xfrm>
        </p:spPr>
        <p:txBody>
          <a:bodyPr>
            <a:normAutofit fontScale="77500" lnSpcReduction="20000"/>
          </a:bodyPr>
          <a:lstStyle/>
          <a:p>
            <a:r>
              <a:rPr lang="cs-CZ" b="1" dirty="0" smtClean="0"/>
              <a:t>Signální psi pro neslyšící </a:t>
            </a:r>
            <a:r>
              <a:rPr lang="cs-CZ" dirty="0" smtClean="0"/>
              <a:t>upozorňují neslyšící na zvuky v jeho okolí – plačící dítě, budík, zvonek apod.</a:t>
            </a:r>
          </a:p>
          <a:p>
            <a:r>
              <a:rPr lang="cs-CZ" dirty="0" smtClean="0"/>
              <a:t> </a:t>
            </a:r>
          </a:p>
          <a:p>
            <a:r>
              <a:rPr lang="cs-CZ" b="1" dirty="0" smtClean="0"/>
              <a:t>Signální psi pro alergiky </a:t>
            </a:r>
            <a:r>
              <a:rPr lang="cs-CZ" dirty="0" smtClean="0"/>
              <a:t>jsou vycvičeni k rozpoznávání alergenů, které způsobují astmatické záchvaty.</a:t>
            </a:r>
          </a:p>
          <a:p>
            <a:r>
              <a:rPr lang="cs-CZ" dirty="0" smtClean="0"/>
              <a:t> </a:t>
            </a:r>
          </a:p>
          <a:p>
            <a:r>
              <a:rPr lang="cs-CZ" b="1" dirty="0" smtClean="0"/>
              <a:t>Signální psi pro osoby se záchvatovými onemocněními </a:t>
            </a:r>
            <a:r>
              <a:rPr lang="cs-CZ" dirty="0" smtClean="0"/>
              <a:t>jsou vedeni k tomu, aby předem vycítili nadcházející záchvat klienta (např. epileptický) a upozornili na něj. Psi umí v případě potřeby zavolat pomoc.</a:t>
            </a:r>
          </a:p>
          <a:p>
            <a:r>
              <a:rPr lang="cs-CZ" dirty="0" smtClean="0"/>
              <a:t> </a:t>
            </a:r>
          </a:p>
          <a:p>
            <a:r>
              <a:rPr lang="cs-CZ" b="1" dirty="0" smtClean="0"/>
              <a:t>Vodicí psi pro pacienty se ztrátami paměti</a:t>
            </a:r>
            <a:r>
              <a:rPr lang="cs-CZ" dirty="0" smtClean="0"/>
              <a:t> umí postižené dovést domů v případech, kdy se nejsou schopni sami zorientovat.</a:t>
            </a:r>
          </a:p>
          <a:p>
            <a:r>
              <a:rPr lang="cs-CZ" dirty="0" smtClean="0"/>
              <a:t> </a:t>
            </a:r>
          </a:p>
          <a:p>
            <a:r>
              <a:rPr lang="cs-CZ" b="1" dirty="0" smtClean="0"/>
              <a:t>Psi poskytující emocionální podporu </a:t>
            </a:r>
            <a:r>
              <a:rPr lang="cs-CZ" dirty="0" smtClean="0"/>
              <a:t>mají za úkol snížit dezorientaci a pomoci cítit se bezpečně osobám s poruchami psychiky.</a:t>
            </a:r>
          </a:p>
          <a:p>
            <a:endParaRPr lang="cs-CZ" dirty="0" smtClean="0"/>
          </a:p>
        </p:txBody>
      </p:sp>
    </p:spTree>
    <p:extLst>
      <p:ext uri="{BB962C8B-B14F-4D97-AF65-F5344CB8AC3E}">
        <p14:creationId xmlns:p14="http://schemas.microsoft.com/office/powerpoint/2010/main" val="10323302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2034"/>
          </a:xfrm>
        </p:spPr>
        <p:txBody>
          <a:bodyPr>
            <a:normAutofit fontScale="90000"/>
          </a:bodyPr>
          <a:lstStyle/>
          <a:p>
            <a:endParaRPr lang="cs-CZ" dirty="0"/>
          </a:p>
        </p:txBody>
      </p:sp>
      <p:sp>
        <p:nvSpPr>
          <p:cNvPr id="3" name="Zástupný symbol pro obsah 2"/>
          <p:cNvSpPr>
            <a:spLocks noGrp="1"/>
          </p:cNvSpPr>
          <p:nvPr>
            <p:ph idx="1"/>
          </p:nvPr>
        </p:nvSpPr>
        <p:spPr>
          <a:xfrm>
            <a:off x="457200" y="836712"/>
            <a:ext cx="8229600" cy="5289451"/>
          </a:xfrm>
        </p:spPr>
        <p:txBody>
          <a:bodyPr>
            <a:normAutofit fontScale="85000" lnSpcReduction="10000"/>
          </a:bodyPr>
          <a:lstStyle/>
          <a:p>
            <a:pPr marL="0" indent="0" algn="just">
              <a:buNone/>
            </a:pPr>
            <a:r>
              <a:rPr lang="cs-CZ" dirty="0" smtClean="0"/>
              <a:t>Psi jako společníci osob s nejrůznějšími tělesnými postiženími nebo zdravotními problémy znamenají vedle pomoci při běžném chodu domácnosti také další výhody:</a:t>
            </a:r>
          </a:p>
          <a:p>
            <a:pPr marL="0" indent="0" algn="just">
              <a:buNone/>
            </a:pPr>
            <a:endParaRPr lang="cs-CZ" dirty="0" smtClean="0"/>
          </a:p>
          <a:p>
            <a:pPr algn="just"/>
            <a:r>
              <a:rPr lang="cs-CZ" dirty="0" smtClean="0"/>
              <a:t>Partnerství se psem a vytržení ze samoty je pro mnohé pacienty impulzem ke změně životního stylu.</a:t>
            </a:r>
          </a:p>
          <a:p>
            <a:pPr algn="just"/>
            <a:r>
              <a:rPr lang="cs-CZ" dirty="0" smtClean="0"/>
              <a:t>Psi jsou významnými ledoborci při navazování kontaktu s okolím a zvyšují nejen samostatnost, ale také sebevědomí klientů.</a:t>
            </a:r>
          </a:p>
          <a:p>
            <a:pPr algn="just"/>
            <a:r>
              <a:rPr lang="cs-CZ" dirty="0" smtClean="0"/>
              <a:t>U mnohých postižených se psychická pohoda projeví i ve zlepšení fyzického stavu (nárůst hmotnosti u postižených s atrofií svalů, zlepšení pohyblivosti aj.).</a:t>
            </a:r>
          </a:p>
          <a:p>
            <a:pPr algn="just"/>
            <a:r>
              <a:rPr lang="cs-CZ" dirty="0" smtClean="0"/>
              <a:t>Využití </a:t>
            </a:r>
            <a:r>
              <a:rPr lang="cs-CZ" dirty="0" err="1" smtClean="0"/>
              <a:t>canisterapeutických</a:t>
            </a:r>
            <a:r>
              <a:rPr lang="cs-CZ" dirty="0" smtClean="0"/>
              <a:t> technik pomáhá ke zlepšení krevního oběhu a uvolnění křečí svalstva.</a:t>
            </a:r>
          </a:p>
          <a:p>
            <a:pPr algn="just"/>
            <a:r>
              <a:rPr lang="cs-CZ" dirty="0" smtClean="0"/>
              <a:t>Asistenční psi často představují úlevu pro osoby pečující o postižené. Každodenní střežení klienta zabezpečí pes a pomůže se zvládáním jeho jednoduchých i složitějších úkonů.</a:t>
            </a:r>
          </a:p>
          <a:p>
            <a:endParaRPr lang="cs-CZ" dirty="0"/>
          </a:p>
        </p:txBody>
      </p:sp>
    </p:spTree>
    <p:extLst>
      <p:ext uri="{BB962C8B-B14F-4D97-AF65-F5344CB8AC3E}">
        <p14:creationId xmlns:p14="http://schemas.microsoft.com/office/powerpoint/2010/main" val="21845776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dirty="0">
                <a:hlinkClick r:id="rId2"/>
              </a:rPr>
              <a:t>http://</a:t>
            </a:r>
            <a:r>
              <a:rPr lang="cs-CZ" sz="2400" dirty="0" smtClean="0">
                <a:hlinkClick r:id="rId2"/>
              </a:rPr>
              <a:t>www.youtube.com/watch?v=nbw-h2iHwyA</a:t>
            </a:r>
            <a:r>
              <a:rPr lang="cs-CZ" sz="2400" dirty="0" smtClean="0"/>
              <a:t> </a:t>
            </a:r>
            <a:endParaRPr lang="cs-CZ" sz="2400" dirty="0"/>
          </a:p>
        </p:txBody>
      </p:sp>
      <p:sp>
        <p:nvSpPr>
          <p:cNvPr id="3" name="Zástupný symbol pro obsah 2"/>
          <p:cNvSpPr>
            <a:spLocks noGrp="1"/>
          </p:cNvSpPr>
          <p:nvPr>
            <p:ph idx="1"/>
          </p:nvPr>
        </p:nvSpPr>
        <p:spPr/>
        <p:txBody>
          <a:bodyPr/>
          <a:lstStyle/>
          <a:p>
            <a:r>
              <a:rPr lang="cs-CZ" dirty="0" smtClean="0"/>
              <a:t>Ukázka práce asistenčního psa pro tělesně postižené</a:t>
            </a:r>
            <a:endParaRPr lang="cs-CZ" dirty="0"/>
          </a:p>
        </p:txBody>
      </p:sp>
    </p:spTree>
    <p:extLst>
      <p:ext uri="{BB962C8B-B14F-4D97-AF65-F5344CB8AC3E}">
        <p14:creationId xmlns:p14="http://schemas.microsoft.com/office/powerpoint/2010/main" val="2063094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1043492" y="908720"/>
            <a:ext cx="6777317" cy="4923909"/>
          </a:xfrm>
        </p:spPr>
        <p:txBody>
          <a:bodyPr/>
          <a:lstStyle/>
          <a:p>
            <a:pPr marL="68580" indent="0" algn="ctr">
              <a:buNone/>
            </a:pPr>
            <a:endParaRPr lang="cs-CZ" b="1" dirty="0" smtClean="0"/>
          </a:p>
          <a:p>
            <a:pPr marL="68580" indent="0" algn="ctr">
              <a:buNone/>
            </a:pPr>
            <a:endParaRPr lang="cs-CZ" b="1" dirty="0"/>
          </a:p>
          <a:p>
            <a:pPr marL="68580" indent="0" algn="ctr">
              <a:buNone/>
            </a:pPr>
            <a:endParaRPr lang="cs-CZ" b="1" dirty="0" smtClean="0"/>
          </a:p>
          <a:p>
            <a:pPr marL="68580" indent="0" algn="ctr">
              <a:buNone/>
            </a:pPr>
            <a:endParaRPr lang="cs-CZ" b="1" dirty="0"/>
          </a:p>
          <a:p>
            <a:pPr marL="68580" indent="0" algn="ctr">
              <a:buNone/>
            </a:pPr>
            <a:endParaRPr lang="cs-CZ" b="1" smtClean="0"/>
          </a:p>
          <a:p>
            <a:pPr marL="68580" indent="0" algn="ctr">
              <a:buNone/>
            </a:pPr>
            <a:r>
              <a:rPr lang="cs-CZ" b="1" smtClean="0"/>
              <a:t>DĚKUJI </a:t>
            </a:r>
            <a:r>
              <a:rPr lang="cs-CZ" b="1" dirty="0" smtClean="0"/>
              <a:t>VÁM ZA POZORNOST</a:t>
            </a:r>
            <a:endParaRPr lang="cs-CZ" b="1" dirty="0"/>
          </a:p>
        </p:txBody>
      </p:sp>
    </p:spTree>
    <p:extLst>
      <p:ext uri="{BB962C8B-B14F-4D97-AF65-F5344CB8AC3E}">
        <p14:creationId xmlns:p14="http://schemas.microsoft.com/office/powerpoint/2010/main" val="2959804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490" y="188640"/>
            <a:ext cx="7024744" cy="360040"/>
          </a:xfrm>
        </p:spPr>
        <p:txBody>
          <a:bodyPr>
            <a:normAutofit fontScale="90000"/>
          </a:bodyPr>
          <a:lstStyle/>
          <a:p>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r>
              <a:rPr lang="cs-CZ" sz="3600" b="1" dirty="0" smtClean="0"/>
              <a:t/>
            </a:r>
            <a:br>
              <a:rPr lang="cs-CZ" sz="3600" b="1" dirty="0" smtClean="0"/>
            </a:br>
            <a:endParaRPr lang="cs-CZ" dirty="0"/>
          </a:p>
        </p:txBody>
      </p:sp>
      <p:sp>
        <p:nvSpPr>
          <p:cNvPr id="3" name="Zástupný symbol pro obsah 2"/>
          <p:cNvSpPr>
            <a:spLocks noGrp="1"/>
          </p:cNvSpPr>
          <p:nvPr>
            <p:ph idx="1"/>
          </p:nvPr>
        </p:nvSpPr>
        <p:spPr>
          <a:xfrm>
            <a:off x="457200" y="1052736"/>
            <a:ext cx="8229600" cy="5073427"/>
          </a:xfrm>
        </p:spPr>
        <p:txBody>
          <a:bodyPr/>
          <a:lstStyle/>
          <a:p>
            <a:pPr marL="0" indent="0">
              <a:buNone/>
            </a:pPr>
            <a:r>
              <a:rPr lang="cs-CZ" b="1" dirty="0">
                <a:solidFill>
                  <a:schemeClr val="bg2">
                    <a:lumMod val="75000"/>
                  </a:schemeClr>
                </a:solidFill>
              </a:rPr>
              <a:t>Služba zahrnuje dle prováděcí vyhlášky č. 505/2006 Sb. zejména tyto základní činnosti:</a:t>
            </a:r>
          </a:p>
          <a:p>
            <a:pPr marL="0" lvl="0" indent="0">
              <a:buNone/>
            </a:pPr>
            <a:endParaRPr lang="cs-CZ" dirty="0" smtClean="0"/>
          </a:p>
          <a:p>
            <a:pPr marL="0" lvl="0" indent="0">
              <a:buNone/>
            </a:pPr>
            <a:r>
              <a:rPr lang="cs-CZ" dirty="0" smtClean="0"/>
              <a:t>1. Pomoc </a:t>
            </a:r>
            <a:r>
              <a:rPr lang="cs-CZ" dirty="0"/>
              <a:t>při zvládání běžných úkonů péče o vlastní osobu</a:t>
            </a:r>
          </a:p>
          <a:p>
            <a:pPr lvl="2"/>
            <a:r>
              <a:rPr lang="cs-CZ" dirty="0"/>
              <a:t>pomoc a podpora při podávání jídla a pití</a:t>
            </a:r>
          </a:p>
          <a:p>
            <a:pPr lvl="2"/>
            <a:r>
              <a:rPr lang="cs-CZ" dirty="0"/>
              <a:t>pomoc při prostorové orientaci, samostatném pohybu ve vnitřním i vnějším prostoru</a:t>
            </a:r>
          </a:p>
          <a:p>
            <a:pPr lvl="2"/>
            <a:r>
              <a:rPr lang="cs-CZ" dirty="0"/>
              <a:t>pomoc při oblékání a svlékání včetně speciálních pomůcek</a:t>
            </a:r>
          </a:p>
          <a:p>
            <a:pPr lvl="2"/>
            <a:r>
              <a:rPr lang="cs-CZ" dirty="0"/>
              <a:t>pomoc při přesunu na lůžko nebo vozík</a:t>
            </a:r>
          </a:p>
          <a:p>
            <a:endParaRPr lang="cs-CZ" dirty="0"/>
          </a:p>
        </p:txBody>
      </p:sp>
    </p:spTree>
    <p:extLst>
      <p:ext uri="{BB962C8B-B14F-4D97-AF65-F5344CB8AC3E}">
        <p14:creationId xmlns:p14="http://schemas.microsoft.com/office/powerpoint/2010/main" val="498263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sz="3200" dirty="0"/>
          </a:p>
        </p:txBody>
      </p:sp>
      <p:sp>
        <p:nvSpPr>
          <p:cNvPr id="3" name="Zástupný symbol pro obsah 2"/>
          <p:cNvSpPr>
            <a:spLocks noGrp="1"/>
          </p:cNvSpPr>
          <p:nvPr>
            <p:ph idx="1"/>
          </p:nvPr>
        </p:nvSpPr>
        <p:spPr>
          <a:xfrm>
            <a:off x="457200" y="764704"/>
            <a:ext cx="8229600" cy="5361459"/>
          </a:xfrm>
        </p:spPr>
        <p:txBody>
          <a:bodyPr/>
          <a:lstStyle/>
          <a:p>
            <a:pPr marL="0" lvl="0" indent="0">
              <a:buNone/>
            </a:pPr>
            <a:endParaRPr lang="cs-CZ" dirty="0" smtClean="0"/>
          </a:p>
          <a:p>
            <a:pPr marL="0" lvl="0" indent="0">
              <a:buNone/>
            </a:pPr>
            <a:r>
              <a:rPr lang="cs-CZ" dirty="0" smtClean="0"/>
              <a:t>2. Pomoc </a:t>
            </a:r>
            <a:r>
              <a:rPr lang="cs-CZ" dirty="0"/>
              <a:t>při osobní hygieně</a:t>
            </a:r>
          </a:p>
          <a:p>
            <a:pPr lvl="2"/>
            <a:r>
              <a:rPr lang="cs-CZ" dirty="0"/>
              <a:t>pomoc při úkonech osobní hygieny</a:t>
            </a:r>
          </a:p>
          <a:p>
            <a:pPr lvl="2"/>
            <a:r>
              <a:rPr lang="cs-CZ" dirty="0"/>
              <a:t>p</a:t>
            </a:r>
            <a:r>
              <a:rPr lang="cs-CZ" dirty="0" smtClean="0"/>
              <a:t>omoc </a:t>
            </a:r>
            <a:r>
              <a:rPr lang="cs-CZ" dirty="0"/>
              <a:t>při použití </a:t>
            </a:r>
            <a:r>
              <a:rPr lang="cs-CZ" dirty="0" smtClean="0"/>
              <a:t>WC</a:t>
            </a:r>
          </a:p>
          <a:p>
            <a:pPr marL="0" lvl="0" indent="0">
              <a:buNone/>
            </a:pPr>
            <a:endParaRPr lang="cs-CZ" dirty="0" smtClean="0"/>
          </a:p>
          <a:p>
            <a:pPr marL="0" lvl="0" indent="0">
              <a:buNone/>
            </a:pPr>
            <a:r>
              <a:rPr lang="cs-CZ" dirty="0" smtClean="0"/>
              <a:t>3. Pomoc </a:t>
            </a:r>
            <a:r>
              <a:rPr lang="cs-CZ" dirty="0"/>
              <a:t>při zajištění stravy</a:t>
            </a:r>
          </a:p>
          <a:p>
            <a:pPr lvl="2"/>
            <a:r>
              <a:rPr lang="cs-CZ" dirty="0"/>
              <a:t>pomoc při přípravě jídla a </a:t>
            </a:r>
            <a:r>
              <a:rPr lang="cs-CZ" dirty="0" smtClean="0"/>
              <a:t>pití</a:t>
            </a:r>
          </a:p>
          <a:p>
            <a:pPr lvl="2"/>
            <a:r>
              <a:rPr lang="cs-CZ" dirty="0"/>
              <a:t>p</a:t>
            </a:r>
            <a:r>
              <a:rPr lang="cs-CZ" dirty="0" smtClean="0"/>
              <a:t>omoc při podávání stravy</a:t>
            </a:r>
            <a:endParaRPr lang="cs-CZ" dirty="0"/>
          </a:p>
        </p:txBody>
      </p:sp>
    </p:spTree>
    <p:extLst>
      <p:ext uri="{BB962C8B-B14F-4D97-AF65-F5344CB8AC3E}">
        <p14:creationId xmlns:p14="http://schemas.microsoft.com/office/powerpoint/2010/main" val="1669510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3200" dirty="0"/>
          </a:p>
        </p:txBody>
      </p:sp>
      <p:sp>
        <p:nvSpPr>
          <p:cNvPr id="3" name="Zástupný symbol pro obsah 2"/>
          <p:cNvSpPr>
            <a:spLocks noGrp="1"/>
          </p:cNvSpPr>
          <p:nvPr>
            <p:ph idx="1"/>
          </p:nvPr>
        </p:nvSpPr>
        <p:spPr>
          <a:xfrm>
            <a:off x="457200" y="836712"/>
            <a:ext cx="8229600" cy="5289451"/>
          </a:xfrm>
        </p:spPr>
        <p:txBody>
          <a:bodyPr>
            <a:normAutofit/>
          </a:bodyPr>
          <a:lstStyle/>
          <a:p>
            <a:pPr marL="0" lvl="0" indent="0" algn="just">
              <a:buNone/>
            </a:pPr>
            <a:r>
              <a:rPr lang="cs-CZ" dirty="0" smtClean="0"/>
              <a:t>4. Pomoc </a:t>
            </a:r>
            <a:r>
              <a:rPr lang="cs-CZ" dirty="0"/>
              <a:t>při zajištění chodu domácnosti</a:t>
            </a:r>
          </a:p>
          <a:p>
            <a:pPr lvl="2" algn="just"/>
            <a:r>
              <a:rPr lang="cs-CZ" dirty="0"/>
              <a:t>pomoc s úklidem a údržbou domácnosti a osobních věcí</a:t>
            </a:r>
          </a:p>
          <a:p>
            <a:pPr lvl="2" algn="just"/>
            <a:r>
              <a:rPr lang="cs-CZ" dirty="0" smtClean="0"/>
              <a:t>Nákupy </a:t>
            </a:r>
            <a:r>
              <a:rPr lang="cs-CZ" dirty="0"/>
              <a:t>a běžné </a:t>
            </a:r>
            <a:r>
              <a:rPr lang="cs-CZ" dirty="0" smtClean="0"/>
              <a:t>pochůzky</a:t>
            </a:r>
          </a:p>
          <a:p>
            <a:pPr lvl="2" algn="just"/>
            <a:endParaRPr lang="cs-CZ" dirty="0" smtClean="0"/>
          </a:p>
          <a:p>
            <a:pPr marL="0" lvl="0" indent="0" algn="just">
              <a:buNone/>
            </a:pPr>
            <a:r>
              <a:rPr lang="cs-CZ" dirty="0" smtClean="0"/>
              <a:t>5. Výchovné</a:t>
            </a:r>
            <a:r>
              <a:rPr lang="cs-CZ" dirty="0"/>
              <a:t>, vzdělávací a aktivizační činnosti</a:t>
            </a:r>
          </a:p>
          <a:p>
            <a:pPr lvl="2" algn="just"/>
            <a:r>
              <a:rPr lang="cs-CZ" dirty="0"/>
              <a:t>pomoc a podpora rodině v péči o dítě</a:t>
            </a:r>
          </a:p>
          <a:p>
            <a:pPr lvl="2" algn="just"/>
            <a:r>
              <a:rPr lang="cs-CZ" dirty="0"/>
              <a:t>pomoc při obnovení nebo upevnění kontaktu s rodinou a pomoc a podpora při dalších aktivitách podporujících sociální začleňování osob</a:t>
            </a:r>
          </a:p>
          <a:p>
            <a:pPr lvl="2" algn="just"/>
            <a:r>
              <a:rPr lang="cs-CZ" dirty="0"/>
              <a:t>pomoc s nácvikem a upevňováním motorických, psychických a sociálních schopností a dovedností</a:t>
            </a:r>
          </a:p>
          <a:p>
            <a:pPr lvl="2" algn="just"/>
            <a:endParaRPr lang="cs-CZ" dirty="0"/>
          </a:p>
        </p:txBody>
      </p:sp>
    </p:spTree>
    <p:extLst>
      <p:ext uri="{BB962C8B-B14F-4D97-AF65-F5344CB8AC3E}">
        <p14:creationId xmlns:p14="http://schemas.microsoft.com/office/powerpoint/2010/main" val="2336541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cs-CZ" sz="3200" dirty="0"/>
          </a:p>
        </p:txBody>
      </p:sp>
      <p:sp>
        <p:nvSpPr>
          <p:cNvPr id="3" name="Zástupný symbol pro obsah 2"/>
          <p:cNvSpPr>
            <a:spLocks noGrp="1"/>
          </p:cNvSpPr>
          <p:nvPr>
            <p:ph idx="1"/>
          </p:nvPr>
        </p:nvSpPr>
        <p:spPr>
          <a:xfrm>
            <a:off x="457200" y="908720"/>
            <a:ext cx="8229600" cy="5217443"/>
          </a:xfrm>
        </p:spPr>
        <p:txBody>
          <a:bodyPr>
            <a:normAutofit/>
          </a:bodyPr>
          <a:lstStyle/>
          <a:p>
            <a:pPr marL="0" lvl="0" indent="0">
              <a:buNone/>
            </a:pPr>
            <a:r>
              <a:rPr lang="cs-CZ" dirty="0" smtClean="0"/>
              <a:t>6. Zprostředkování </a:t>
            </a:r>
            <a:r>
              <a:rPr lang="cs-CZ" dirty="0"/>
              <a:t>kontaktu se společenským prostředím</a:t>
            </a:r>
          </a:p>
          <a:p>
            <a:pPr lvl="2" algn="just"/>
            <a:r>
              <a:rPr lang="cs-CZ" dirty="0"/>
              <a:t>doprovázení do školy, školského zařízení, zaměstnání, k lékaři, na zájmové a volnočasové aktivity, na orgány veřejné moci a instituce poskytující veřejné služby a doprovázení </a:t>
            </a:r>
            <a:r>
              <a:rPr lang="cs-CZ" dirty="0" smtClean="0"/>
              <a:t>zpět</a:t>
            </a:r>
          </a:p>
          <a:p>
            <a:pPr marL="685800" lvl="2" indent="0" algn="just">
              <a:buNone/>
            </a:pPr>
            <a:endParaRPr lang="cs-CZ" dirty="0" smtClean="0"/>
          </a:p>
          <a:p>
            <a:pPr marL="0" lvl="0" indent="0">
              <a:buNone/>
            </a:pPr>
            <a:r>
              <a:rPr lang="cs-CZ" dirty="0" smtClean="0"/>
              <a:t>7. Pomoc </a:t>
            </a:r>
            <a:r>
              <a:rPr lang="cs-CZ" dirty="0"/>
              <a:t>při uplatňování práv, oprávněných zájmů a při obstarávání osobních záležitostí</a:t>
            </a:r>
          </a:p>
          <a:p>
            <a:pPr lvl="2"/>
            <a:r>
              <a:rPr lang="cs-CZ" dirty="0"/>
              <a:t>pomoc při komunikaci vedoucí k uplatňování práv a oprávněných zájmů</a:t>
            </a:r>
          </a:p>
          <a:p>
            <a:pPr lvl="2"/>
            <a:r>
              <a:rPr lang="cs-CZ" dirty="0"/>
              <a:t>pomoc při vyřizování běžných záležitostí</a:t>
            </a:r>
          </a:p>
          <a:p>
            <a:pPr lvl="2"/>
            <a:endParaRPr lang="cs-CZ" dirty="0"/>
          </a:p>
          <a:p>
            <a:endParaRPr lang="cs-CZ" dirty="0"/>
          </a:p>
        </p:txBody>
      </p:sp>
    </p:spTree>
    <p:extLst>
      <p:ext uri="{BB962C8B-B14F-4D97-AF65-F5344CB8AC3E}">
        <p14:creationId xmlns:p14="http://schemas.microsoft.com/office/powerpoint/2010/main" val="39054189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a:bodyPr>
          <a:lstStyle/>
          <a:p>
            <a:pPr>
              <a:spcBef>
                <a:spcPts val="0"/>
              </a:spcBef>
            </a:pPr>
            <a:r>
              <a:rPr lang="cs-CZ" b="1" dirty="0"/>
              <a:t>Osobní </a:t>
            </a:r>
            <a:r>
              <a:rPr lang="cs-CZ" b="1" dirty="0" smtClean="0"/>
              <a:t>asistent</a:t>
            </a:r>
            <a:endParaRPr lang="cs-CZ" dirty="0"/>
          </a:p>
        </p:txBody>
      </p:sp>
      <p:sp>
        <p:nvSpPr>
          <p:cNvPr id="3" name="Zástupný symbol pro obsah 2"/>
          <p:cNvSpPr>
            <a:spLocks noGrp="1"/>
          </p:cNvSpPr>
          <p:nvPr>
            <p:ph idx="1"/>
          </p:nvPr>
        </p:nvSpPr>
        <p:spPr>
          <a:xfrm>
            <a:off x="457200" y="1484784"/>
            <a:ext cx="8229600" cy="4641379"/>
          </a:xfrm>
        </p:spPr>
        <p:txBody>
          <a:bodyPr>
            <a:normAutofit/>
          </a:bodyPr>
          <a:lstStyle/>
          <a:p>
            <a:pPr marL="0" indent="0">
              <a:buNone/>
            </a:pPr>
            <a:r>
              <a:rPr lang="cs-CZ" dirty="0"/>
              <a:t>Asistentem se může stát bezúhonná osoba starší 18 let s plnou způsobilostí k právním úkonům.</a:t>
            </a:r>
          </a:p>
          <a:p>
            <a:pPr marL="0" indent="0">
              <a:buNone/>
            </a:pP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2401" y="2924944"/>
            <a:ext cx="3670922" cy="2739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62455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marL="0" indent="0"/>
            <a:r>
              <a:rPr lang="cs-CZ" u="sng" dirty="0" smtClean="0"/>
              <a:t>Požadavky na asistenta: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motivace k práci</a:t>
            </a:r>
          </a:p>
          <a:p>
            <a:pPr lvl="0"/>
            <a:r>
              <a:rPr lang="cs-CZ" dirty="0" smtClean="0"/>
              <a:t>dobrý zdravotní stav</a:t>
            </a:r>
          </a:p>
          <a:p>
            <a:pPr lvl="0"/>
            <a:r>
              <a:rPr lang="cs-CZ" dirty="0" smtClean="0"/>
              <a:t>fyzická zdatnost</a:t>
            </a:r>
          </a:p>
          <a:p>
            <a:pPr lvl="0"/>
            <a:r>
              <a:rPr lang="cs-CZ" dirty="0" smtClean="0"/>
              <a:t>komunikativnost</a:t>
            </a:r>
          </a:p>
          <a:p>
            <a:pPr lvl="0"/>
            <a:r>
              <a:rPr lang="cs-CZ" dirty="0" smtClean="0"/>
              <a:t>empatie</a:t>
            </a:r>
          </a:p>
          <a:p>
            <a:pPr lvl="0"/>
            <a:r>
              <a:rPr lang="cs-CZ" dirty="0" smtClean="0"/>
              <a:t>časová přizpůsobivost</a:t>
            </a:r>
          </a:p>
          <a:p>
            <a:pPr lvl="0"/>
            <a:r>
              <a:rPr lang="cs-CZ" dirty="0" smtClean="0"/>
              <a:t>zodpovědnost</a:t>
            </a:r>
          </a:p>
          <a:p>
            <a:pPr lvl="0"/>
            <a:r>
              <a:rPr lang="cs-CZ" dirty="0" smtClean="0"/>
              <a:t>vyspělé morální zásady</a:t>
            </a:r>
          </a:p>
          <a:p>
            <a:r>
              <a:rPr lang="cs-CZ" dirty="0" smtClean="0"/>
              <a:t>schopnost pracovat dle konkrétních požadavků klienta, zejména v oblasti stravování, osobní hygieny, oblékání, pohybu, překonávání bariér, při komunikaci, při kontaktu se společenským prostředím, při zajištění chodu domácnosti, péči o děti, rodinu.</a:t>
            </a:r>
          </a:p>
          <a:p>
            <a:endParaRPr lang="cs-CZ" dirty="0"/>
          </a:p>
        </p:txBody>
      </p:sp>
    </p:spTree>
    <p:extLst>
      <p:ext uri="{BB962C8B-B14F-4D97-AF65-F5344CB8AC3E}">
        <p14:creationId xmlns:p14="http://schemas.microsoft.com/office/powerpoint/2010/main" val="31908419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TotalTime>
  <Words>2012</Words>
  <Application>Microsoft Office PowerPoint</Application>
  <PresentationFormat>Předvádění na obrazovce (4:3)</PresentationFormat>
  <Paragraphs>212</Paragraphs>
  <Slides>34</Slides>
  <Notes>0</Notes>
  <HiddenSlides>0</HiddenSlides>
  <MMClips>0</MMClips>
  <ScaleCrop>false</ScaleCrop>
  <HeadingPairs>
    <vt:vector size="4" baseType="variant">
      <vt:variant>
        <vt:lpstr>Motiv</vt:lpstr>
      </vt:variant>
      <vt:variant>
        <vt:i4>1</vt:i4>
      </vt:variant>
      <vt:variant>
        <vt:lpstr>Nadpisy snímků</vt:lpstr>
      </vt:variant>
      <vt:variant>
        <vt:i4>34</vt:i4>
      </vt:variant>
    </vt:vector>
  </HeadingPairs>
  <TitlesOfParts>
    <vt:vector size="35" baseType="lpstr">
      <vt:lpstr>Austin</vt:lpstr>
      <vt:lpstr>Asistenti</vt:lpstr>
      <vt:lpstr>Osobní asistence</vt:lpstr>
      <vt:lpstr>Formy služby:</vt:lpstr>
      <vt:lpstr>      </vt:lpstr>
      <vt:lpstr>Prezentace aplikace PowerPoint</vt:lpstr>
      <vt:lpstr>Prezentace aplikace PowerPoint</vt:lpstr>
      <vt:lpstr>Prezentace aplikace PowerPoint</vt:lpstr>
      <vt:lpstr>Osobní asistent</vt:lpstr>
      <vt:lpstr>Požadavky na asistenta: </vt:lpstr>
      <vt:lpstr>Povinnosti asistenta:</vt:lpstr>
      <vt:lpstr>Práva asistenta:</vt:lpstr>
      <vt:lpstr>Oblasti možného porušování práv uživatele</vt:lpstr>
      <vt:lpstr>Prezentace aplikace PowerPoint</vt:lpstr>
      <vt:lpstr>Prezentace aplikace PowerPoint</vt:lpstr>
      <vt:lpstr>Prezentace aplikace PowerPoint</vt:lpstr>
      <vt:lpstr>Prezentace aplikace PowerPoint</vt:lpstr>
      <vt:lpstr>Prezentace aplikace PowerPoint</vt:lpstr>
      <vt:lpstr>http://www.youtube.com/watch?v=z_HQfK8A4fA </vt:lpstr>
      <vt:lpstr>Asistent pedagoga</vt:lpstr>
      <vt:lpstr>Tento zákon stanovuje i požadavky na odbornou kvalifikaci asistentů pedagoga. Podle § 20 získává asistent pedagoga odbornou kvalifikaci:</vt:lpstr>
      <vt:lpstr>Prezentace aplikace PowerPoint</vt:lpstr>
      <vt:lpstr>   Od 1. září 2012 vymezuje zákon 2 kategorie asistentů pedagoga:</vt:lpstr>
      <vt:lpstr>Prezentace aplikace PowerPoint</vt:lpstr>
      <vt:lpstr>Prezentace aplikace PowerPoint</vt:lpstr>
      <vt:lpstr>Pracovní náplň asistenta pedagoga na Základní škole speciální</vt:lpstr>
      <vt:lpstr>http://www.youtube.com/watch?v=MEAEqbXZ1mM </vt:lpstr>
      <vt:lpstr>Srovnání OA a AP</vt:lpstr>
      <vt:lpstr>Asistenční psi</vt:lpstr>
      <vt:lpstr>Prezentace aplikace PowerPoint</vt:lpstr>
      <vt:lpstr>Asistenční psi podle typu pomoci</vt:lpstr>
      <vt:lpstr>Prezentace aplikace PowerPoint</vt:lpstr>
      <vt:lpstr>Prezentace aplikace PowerPoint</vt:lpstr>
      <vt:lpstr>http://www.youtube.com/watch?v=nbw-h2iHwyA </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Asistenti</dc:title>
  <dc:creator>Lukáš</dc:creator>
  <cp:lastModifiedBy>Helena Hubatková Selucká</cp:lastModifiedBy>
  <cp:revision>12</cp:revision>
  <dcterms:created xsi:type="dcterms:W3CDTF">2014-04-08T10:20:25Z</dcterms:created>
  <dcterms:modified xsi:type="dcterms:W3CDTF">2014-04-08T13:47:25Z</dcterms:modified>
</cp:coreProperties>
</file>