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89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8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85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0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72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5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8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4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35D72C-6222-4C48-9C67-FCC95393417F}" type="datetimeFigureOut">
              <a:rPr lang="cs-CZ" smtClean="0"/>
              <a:t>2. 5. 2014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8B100A-9CC9-4BEB-852C-BBC7FC3349F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Procesní audit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VIKMA07 - 2. 5.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Analýza přidané hodnoty</a:t>
            </a:r>
          </a:p>
          <a:p>
            <a:r>
              <a:rPr lang="cs-CZ" dirty="0" smtClean="0"/>
              <a:t>Ke zvýšení účinnosti a kvality procesů a snižování jejich nákladnosti využíváme analýzu přidané hodnoty. Jejím cílem je odhalení příčin existence činností a procesů, které nepřinášejí žádnou hodnotu. Typickými činnostmi, nepřidávající hodnotu jsou např. přeprava, kontrola a administrativa. </a:t>
            </a:r>
          </a:p>
          <a:p>
            <a:r>
              <a:rPr lang="cs-CZ" dirty="0" smtClean="0"/>
              <a:t>Prvním </a:t>
            </a:r>
            <a:r>
              <a:rPr lang="cs-CZ" dirty="0"/>
              <a:t>krokem této analýzy je analýza modelů znázorňujících </a:t>
            </a:r>
            <a:r>
              <a:rPr lang="cs-CZ" dirty="0" err="1"/>
              <a:t>subprocesy</a:t>
            </a:r>
            <a:r>
              <a:rPr lang="cs-CZ" dirty="0"/>
              <a:t> a poté modelů znázorňujících jednotlivé činnosti, které následně vyhodnotíme. </a:t>
            </a:r>
          </a:p>
          <a:p>
            <a:r>
              <a:rPr lang="cs-CZ" dirty="0"/>
              <a:t>Výsledky </a:t>
            </a:r>
            <a:r>
              <a:rPr lang="cs-CZ" dirty="0" smtClean="0"/>
              <a:t>již </a:t>
            </a:r>
            <a:r>
              <a:rPr lang="cs-CZ" dirty="0"/>
              <a:t>provedených analýz mohou být výchozími údaji pro konstrukci procesního modelu. </a:t>
            </a:r>
          </a:p>
        </p:txBody>
      </p:sp>
    </p:spTree>
    <p:extLst>
      <p:ext uri="{BB962C8B-B14F-4D97-AF65-F5344CB8AC3E}">
        <p14:creationId xmlns:p14="http://schemas.microsoft.com/office/powerpoint/2010/main" val="2543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analýza </a:t>
            </a:r>
            <a:r>
              <a:rPr lang="cs-CZ" i="1" dirty="0"/>
              <a:t>struktury procesů</a:t>
            </a:r>
            <a:r>
              <a:rPr lang="cs-CZ" dirty="0"/>
              <a:t>, zahrnující rozpoznání skladby a hierarchie činností procesu, zkoumání aktuálnosti směrnic a dokumentů, ale i kooperaci a návaznost na jiné procesy. </a:t>
            </a:r>
          </a:p>
          <a:p>
            <a:r>
              <a:rPr lang="cs-CZ" i="1" dirty="0"/>
              <a:t>monitoring procesů</a:t>
            </a:r>
            <a:r>
              <a:rPr lang="cs-CZ" dirty="0"/>
              <a:t>, který je prováděn systematicky a dlouhodobě; u procesů jsou vytyčeny metriky charakterizující proces – např. spotřeba času a kvalita výstupu. </a:t>
            </a:r>
          </a:p>
          <a:p>
            <a:r>
              <a:rPr lang="cs-CZ" dirty="0"/>
              <a:t>analýza </a:t>
            </a:r>
            <a:r>
              <a:rPr lang="cs-CZ" i="1" dirty="0"/>
              <a:t>kritických míst </a:t>
            </a:r>
            <a:r>
              <a:rPr lang="cs-CZ" dirty="0"/>
              <a:t>a identifikace neefektivních činností </a:t>
            </a:r>
          </a:p>
          <a:p>
            <a:r>
              <a:rPr lang="cs-CZ" dirty="0"/>
              <a:t>zaznamenání </a:t>
            </a:r>
            <a:r>
              <a:rPr lang="cs-CZ" i="1" dirty="0"/>
              <a:t>výsledků</a:t>
            </a:r>
            <a:r>
              <a:rPr lang="cs-CZ" dirty="0"/>
              <a:t>, zahrnujících tvorbu dokumentu obsahující nové poznatky a z nich vyvozených důsledků pro dané procesy.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audit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48" y="1424276"/>
            <a:ext cx="62484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procesů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607" y="1846263"/>
            <a:ext cx="71291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&amp; zdroje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954" y="1846263"/>
            <a:ext cx="493441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1" y="909094"/>
            <a:ext cx="3848532" cy="49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72" y="324138"/>
            <a:ext cx="6988175" cy="2754313"/>
          </a:xfrm>
          <a:noFill/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882" y="3261752"/>
            <a:ext cx="6361834" cy="27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24" y="752191"/>
            <a:ext cx="3906549" cy="49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41" y="916420"/>
            <a:ext cx="4160549" cy="47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Analytické metody nevýrobních procesů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Snímek pracovního dne jednotlivce </a:t>
            </a:r>
            <a:r>
              <a:rPr lang="cs-CZ" dirty="0"/>
              <a:t>– cílem této časové studie je zjistit druh a velikost spotřebovávaného času pracovníka v průběhu </a:t>
            </a:r>
            <a:r>
              <a:rPr lang="cs-CZ" dirty="0" smtClean="0"/>
              <a:t>pracovní doby. Záznamy se zapisují do tzv. POZOROVACÍHO LISTU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8" y="2834697"/>
            <a:ext cx="6201833" cy="24955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1" y="2694497"/>
            <a:ext cx="4934383" cy="27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Analytické metody nevýrobních procesů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FREKVENČNÍ TABULKA – </a:t>
            </a:r>
            <a:r>
              <a:rPr lang="cs-CZ" dirty="0"/>
              <a:t>představuje četnost požadavků na vykonávané činnosti </a:t>
            </a:r>
            <a:r>
              <a:rPr lang="cs-CZ" dirty="0" smtClean="0"/>
              <a:t>administrativního </a:t>
            </a:r>
            <a:r>
              <a:rPr lang="cs-CZ" dirty="0"/>
              <a:t>pracovníka. V průběhu přímého </a:t>
            </a:r>
            <a:r>
              <a:rPr lang="cs-CZ" dirty="0" smtClean="0"/>
              <a:t>pozorování pracovníka </a:t>
            </a:r>
            <a:r>
              <a:rPr lang="cs-CZ" dirty="0"/>
              <a:t>zapisujeme výskyt a četnosti jednotlivých činností prováděné pracovníkem, můžeme je i následně zjistit z pozorovacího </a:t>
            </a:r>
            <a:r>
              <a:rPr lang="cs-CZ" dirty="0" smtClean="0"/>
              <a:t>listu.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28" y="2888673"/>
            <a:ext cx="5607113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Analytické metody nevýrobních procesů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265" y="2161309"/>
            <a:ext cx="7047679" cy="34160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74173" y="1737360"/>
            <a:ext cx="998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Rozklad činností do hlavních, podpůrných a vedlejších procesů.</a:t>
            </a: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8" y="4277150"/>
            <a:ext cx="4242089" cy="18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auditu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Procesní audit je zaměřen na relevantní firemní procesy – marketing, vývoj, nákup, servis apod. a jeho cílem je </a:t>
            </a:r>
            <a:r>
              <a:rPr lang="cs-CZ" dirty="0" smtClean="0"/>
              <a:t>průběžně </a:t>
            </a:r>
            <a:r>
              <a:rPr lang="cs-CZ" dirty="0"/>
              <a:t>kontrolovat jejich úroveň, aby bylo </a:t>
            </a:r>
            <a:r>
              <a:rPr lang="cs-CZ" dirty="0" smtClean="0"/>
              <a:t>možné </a:t>
            </a:r>
            <a:r>
              <a:rPr lang="cs-CZ" dirty="0"/>
              <a:t>při vzniku odchylek nasadit včas vhodné řídicí a zvláště pak nápravné mechanismy. </a:t>
            </a:r>
          </a:p>
        </p:txBody>
      </p:sp>
    </p:spTree>
    <p:extLst>
      <p:ext uri="{BB962C8B-B14F-4D97-AF65-F5344CB8AC3E}">
        <p14:creationId xmlns:p14="http://schemas.microsoft.com/office/powerpoint/2010/main" val="23280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pohledy na nevýrobní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230784" cy="40233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Procesní analýza – zobrazení procesu, jeho rozdělení do jednotlivých činností s chronologickým sledem, dobou jejich trvání a jinými číselnými údaji.</a:t>
            </a:r>
          </a:p>
          <a:p>
            <a:r>
              <a:rPr lang="cs-CZ" dirty="0" smtClean="0"/>
              <a:t>Na obr. je uveden proces </a:t>
            </a:r>
            <a:r>
              <a:rPr lang="cs-CZ" dirty="0"/>
              <a:t>výpočtu vnitropodnikové ceny objednávky, kterou provádí mistr. Procesní diagram </a:t>
            </a:r>
            <a:r>
              <a:rPr lang="cs-CZ" dirty="0" smtClean="0"/>
              <a:t>zobrazuje </a:t>
            </a:r>
            <a:r>
              <a:rPr lang="cs-CZ" dirty="0"/>
              <a:t>postupové kroky, kde zaznamenáváme dobu trvání činností a členíme tyto prováděné činnosti na operaci, transport, kontrolu či čekání. </a:t>
            </a:r>
            <a:r>
              <a:rPr lang="cs-CZ" dirty="0" smtClean="0"/>
              <a:t>U transportu </a:t>
            </a:r>
            <a:r>
              <a:rPr lang="cs-CZ" dirty="0"/>
              <a:t>zapisujeme i vzdálenost v metrech. Procesní diagram nám zobrazuje nedostatky v procesu a nabádá k nápadům na zkrácení doby </a:t>
            </a:r>
            <a:r>
              <a:rPr lang="cs-CZ" dirty="0" smtClean="0"/>
              <a:t>trvání tohoto </a:t>
            </a:r>
            <a:r>
              <a:rPr lang="cs-CZ" dirty="0"/>
              <a:t>procesu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73" y="1845734"/>
            <a:ext cx="5486400" cy="44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auditu podle zaměření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běžný</a:t>
            </a:r>
            <a:r>
              <a:rPr lang="cs-CZ" dirty="0" smtClean="0"/>
              <a:t>– </a:t>
            </a:r>
            <a:r>
              <a:rPr lang="cs-CZ" dirty="0"/>
              <a:t>vyvolán na základě zjištěné odchylky, </a:t>
            </a:r>
            <a:endParaRPr lang="cs-CZ" dirty="0" smtClean="0"/>
          </a:p>
          <a:p>
            <a:r>
              <a:rPr lang="cs-CZ" b="1" dirty="0" smtClean="0"/>
              <a:t>úplný</a:t>
            </a:r>
            <a:r>
              <a:rPr lang="cs-CZ" dirty="0" smtClean="0"/>
              <a:t> </a:t>
            </a:r>
            <a:r>
              <a:rPr lang="cs-CZ" dirty="0"/>
              <a:t>– komplexní kontrola za dané období, </a:t>
            </a:r>
            <a:endParaRPr lang="cs-CZ" dirty="0" smtClean="0"/>
          </a:p>
          <a:p>
            <a:r>
              <a:rPr lang="cs-CZ" b="1" dirty="0" smtClean="0"/>
              <a:t>cílený</a:t>
            </a:r>
            <a:r>
              <a:rPr lang="cs-CZ" dirty="0" smtClean="0"/>
              <a:t> </a:t>
            </a:r>
            <a:r>
              <a:rPr lang="cs-CZ" dirty="0"/>
              <a:t>– zaměřen na konkrétní problematiku, např. kontrola personálního a mzdového systému a minimalizace škod.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8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Modelování procesů bývá nazýváno procesním mapováním. Procesní mapa popisuje způsob transformace vstupů na výstupy prostřednictvím navazujících činností, </a:t>
            </a:r>
            <a:r>
              <a:rPr lang="cs-CZ" dirty="0" smtClean="0"/>
              <a:t>jež </a:t>
            </a:r>
            <a:r>
              <a:rPr lang="cs-CZ" dirty="0"/>
              <a:t>mají přesně definované vztahy a okolí procesu. </a:t>
            </a:r>
          </a:p>
          <a:p>
            <a:r>
              <a:rPr lang="cs-CZ" dirty="0"/>
              <a:t>Procesní mapování je významný proces, který </a:t>
            </a:r>
            <a:r>
              <a:rPr lang="cs-CZ" dirty="0" smtClean="0"/>
              <a:t>vyžaduje </a:t>
            </a:r>
            <a:r>
              <a:rPr lang="cs-CZ" dirty="0"/>
              <a:t>společnou kooperaci více lidí. Pro procesní mapy platí pravidla a </a:t>
            </a:r>
            <a:r>
              <a:rPr lang="cs-CZ" dirty="0" smtClean="0"/>
              <a:t>náležitosti </a:t>
            </a:r>
            <a:r>
              <a:rPr lang="cs-CZ" dirty="0"/>
              <a:t>jako pro ostatní modely. </a:t>
            </a:r>
            <a:r>
              <a:rPr lang="cs-CZ" dirty="0" smtClean="0"/>
              <a:t>Nejdůležitější </a:t>
            </a:r>
            <a:r>
              <a:rPr lang="cs-CZ" dirty="0"/>
              <a:t>však je přehlednost a srozumitelnost modelu. </a:t>
            </a:r>
          </a:p>
          <a:p>
            <a:r>
              <a:rPr lang="cs-CZ" dirty="0"/>
              <a:t>Mapování procesů lze definovat jako disciplínu procesní analýzy, která poskytuje nástroj a ověřenou metodologii k identifikaci stávajících procesů v podniku. Ty lze </a:t>
            </a:r>
            <a:r>
              <a:rPr lang="cs-CZ" dirty="0" smtClean="0"/>
              <a:t>použít </a:t>
            </a:r>
            <a:r>
              <a:rPr lang="cs-CZ" dirty="0"/>
              <a:t>i pro zlepšování podnikových procesů. </a:t>
            </a:r>
          </a:p>
        </p:txBody>
      </p:sp>
    </p:spTree>
    <p:extLst>
      <p:ext uri="{BB962C8B-B14F-4D97-AF65-F5344CB8AC3E}">
        <p14:creationId xmlns:p14="http://schemas.microsoft.com/office/powerpoint/2010/main" val="19520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mapy procesu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PROCES &amp; ČINNOST</a:t>
            </a:r>
          </a:p>
          <a:p>
            <a:r>
              <a:rPr lang="cs-CZ" dirty="0" smtClean="0"/>
              <a:t>Proces </a:t>
            </a:r>
            <a:r>
              <a:rPr lang="cs-CZ" dirty="0"/>
              <a:t>je </a:t>
            </a:r>
            <a:r>
              <a:rPr lang="cs-CZ" dirty="0" smtClean="0"/>
              <a:t>vždy </a:t>
            </a:r>
            <a:r>
              <a:rPr lang="cs-CZ" dirty="0"/>
              <a:t>namodelován jako struktura vzájemně provázaných činností. </a:t>
            </a:r>
            <a:r>
              <a:rPr lang="cs-CZ" dirty="0" smtClean="0"/>
              <a:t>Každá </a:t>
            </a:r>
            <a:r>
              <a:rPr lang="cs-CZ" dirty="0"/>
              <a:t>činnost však </a:t>
            </a:r>
            <a:r>
              <a:rPr lang="cs-CZ" dirty="0" smtClean="0"/>
              <a:t>může </a:t>
            </a:r>
            <a:r>
              <a:rPr lang="cs-CZ" dirty="0"/>
              <a:t>být samostatně popsána jako proces, a to závisí především na velikosti potřeby srozumitelnosti modelovaného procesu, </a:t>
            </a:r>
            <a:r>
              <a:rPr lang="cs-CZ" dirty="0" smtClean="0"/>
              <a:t>použitém </a:t>
            </a:r>
            <a:r>
              <a:rPr lang="cs-CZ" dirty="0"/>
              <a:t>nástroji, invenci a stylu autora. To znamená, </a:t>
            </a:r>
            <a:r>
              <a:rPr lang="cs-CZ" dirty="0" smtClean="0"/>
              <a:t>že </a:t>
            </a:r>
            <a:r>
              <a:rPr lang="cs-CZ" dirty="0"/>
              <a:t>to nezávisí tolik na obsahu procesu samotném, ale subjektivním pocitu autora. </a:t>
            </a:r>
          </a:p>
        </p:txBody>
      </p:sp>
    </p:spTree>
    <p:extLst>
      <p:ext uri="{BB962C8B-B14F-4D97-AF65-F5344CB8AC3E}">
        <p14:creationId xmlns:p14="http://schemas.microsoft.com/office/powerpoint/2010/main" val="13003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mapy procesu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PODNĚT</a:t>
            </a:r>
          </a:p>
          <a:p>
            <a:r>
              <a:rPr lang="cs-CZ" dirty="0" smtClean="0"/>
              <a:t>Jednotlivé </a:t>
            </a:r>
            <a:r>
              <a:rPr lang="cs-CZ" dirty="0"/>
              <a:t>činnosti zpravidla neprobíhají náhodně ale na základě definovaných podnětů neboli příčin. Obecně </a:t>
            </a:r>
            <a:r>
              <a:rPr lang="cs-CZ" dirty="0" smtClean="0"/>
              <a:t>může </a:t>
            </a:r>
            <a:r>
              <a:rPr lang="cs-CZ" dirty="0"/>
              <a:t>být podnětem vnitřní či vnější skutečnost. </a:t>
            </a:r>
          </a:p>
          <a:p>
            <a:r>
              <a:rPr lang="cs-CZ" dirty="0"/>
              <a:t>Vnější podněty přicházejí z okolí procesu, bývají nazývány událostmi. </a:t>
            </a:r>
          </a:p>
          <a:p>
            <a:r>
              <a:rPr lang="cs-CZ" dirty="0"/>
              <a:t>Vnitřním podnětem </a:t>
            </a:r>
            <a:r>
              <a:rPr lang="cs-CZ" dirty="0" smtClean="0"/>
              <a:t>může </a:t>
            </a:r>
            <a:r>
              <a:rPr lang="cs-CZ" dirty="0"/>
              <a:t>být subjektivní </a:t>
            </a:r>
            <a:r>
              <a:rPr lang="cs-CZ" dirty="0" smtClean="0"/>
              <a:t>záležitost </a:t>
            </a:r>
            <a:r>
              <a:rPr lang="cs-CZ" dirty="0"/>
              <a:t>neboli situace, v </a:t>
            </a:r>
            <a:r>
              <a:rPr lang="cs-CZ" dirty="0" smtClean="0"/>
              <a:t>níž </a:t>
            </a:r>
            <a:r>
              <a:rPr lang="cs-CZ" dirty="0"/>
              <a:t>se daný proces nachází. Tomu říkáme stav procesu. </a:t>
            </a:r>
          </a:p>
        </p:txBody>
      </p:sp>
    </p:spTree>
    <p:extLst>
      <p:ext uri="{BB962C8B-B14F-4D97-AF65-F5344CB8AC3E}">
        <p14:creationId xmlns:p14="http://schemas.microsoft.com/office/powerpoint/2010/main" val="701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mapy procesu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VAZBA</a:t>
            </a:r>
          </a:p>
          <a:p>
            <a:r>
              <a:rPr lang="cs-CZ" dirty="0" smtClean="0"/>
              <a:t>Činnosti </a:t>
            </a:r>
            <a:r>
              <a:rPr lang="cs-CZ" dirty="0"/>
              <a:t>procesu jsou řazeny dle vzájemných návazností. Tyto návaznosti činí z </a:t>
            </a:r>
            <a:r>
              <a:rPr lang="cs-CZ" dirty="0" smtClean="0"/>
              <a:t>množiny </a:t>
            </a:r>
            <a:r>
              <a:rPr lang="cs-CZ" dirty="0"/>
              <a:t>činností definovanou strukturu, která je popsána pomocí vazeb. Vazbami jsou definována různá typová uspořádání činností v procesu. </a:t>
            </a:r>
          </a:p>
        </p:txBody>
      </p:sp>
    </p:spTree>
    <p:extLst>
      <p:ext uri="{BB962C8B-B14F-4D97-AF65-F5344CB8AC3E}">
        <p14:creationId xmlns:p14="http://schemas.microsoft.com/office/powerpoint/2010/main" val="23013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Analýza časové náročnosti </a:t>
            </a:r>
            <a:endParaRPr lang="cs-CZ" dirty="0"/>
          </a:p>
          <a:p>
            <a:r>
              <a:rPr lang="cs-CZ" dirty="0"/>
              <a:t>Při zpracovávání jednotlivých činností se posuzuje spotřeba času jako výchozí část pro různá racionalizační opatření. Analýzy spotřeby času se provádějí přímou a nepřímou metodou. </a:t>
            </a:r>
          </a:p>
          <a:p>
            <a:r>
              <a:rPr lang="cs-CZ" dirty="0"/>
              <a:t>Přímá metoda snímá časy operací v celém pracovním dni. Zaměstnanec si zaznamenává časový průběh všech operací a ztrátových časů. </a:t>
            </a:r>
          </a:p>
          <a:p>
            <a:r>
              <a:rPr lang="cs-CZ" dirty="0"/>
              <a:t>K nepřímým metodám se řadí metody pozorování jinou osobou. Pozorování </a:t>
            </a:r>
            <a:r>
              <a:rPr lang="cs-CZ" dirty="0" smtClean="0"/>
              <a:t>může </a:t>
            </a:r>
            <a:r>
              <a:rPr lang="cs-CZ" dirty="0"/>
              <a:t>být soustavné či momentkové. </a:t>
            </a:r>
          </a:p>
        </p:txBody>
      </p:sp>
    </p:spTree>
    <p:extLst>
      <p:ext uri="{BB962C8B-B14F-4D97-AF65-F5344CB8AC3E}">
        <p14:creationId xmlns:p14="http://schemas.microsoft.com/office/powerpoint/2010/main" val="9343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7082" y="145472"/>
            <a:ext cx="10058400" cy="1450757"/>
          </a:xfrm>
          <a:ln>
            <a:noFill/>
          </a:ln>
        </p:spPr>
        <p:txBody>
          <a:bodyPr/>
          <a:lstStyle/>
          <a:p>
            <a:r>
              <a:rPr lang="cs-CZ" dirty="0" smtClean="0"/>
              <a:t>Předmět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082" y="2057400"/>
            <a:ext cx="10515600" cy="29453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Analýza </a:t>
            </a:r>
            <a:r>
              <a:rPr lang="cs-CZ" b="1" dirty="0"/>
              <a:t>nákladů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Posuzování </a:t>
            </a:r>
            <a:r>
              <a:rPr lang="cs-CZ" dirty="0"/>
              <a:t>rozsahu nákladů s kvalitou přínosů procesů je významné pro klíčové procesy organizace. Této analýze jde zejména o následné přijetí opatření vedoucích k odstranění nadbytečných nákladů a k optimálnímu </a:t>
            </a:r>
            <a:r>
              <a:rPr lang="cs-CZ" dirty="0" smtClean="0"/>
              <a:t>využívání </a:t>
            </a:r>
            <a:r>
              <a:rPr lang="cs-CZ" dirty="0"/>
              <a:t>času zaměstnanců.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457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799</Words>
  <Application>Microsoft Office PowerPoint</Application>
  <PresentationFormat>Širokoúhlá obrazovka</PresentationFormat>
  <Paragraphs>56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Retrospektiva</vt:lpstr>
      <vt:lpstr>Procesní audit</vt:lpstr>
      <vt:lpstr>Cíl auditu</vt:lpstr>
      <vt:lpstr>Dělení auditu podle zaměření</vt:lpstr>
      <vt:lpstr>Procesní mapy</vt:lpstr>
      <vt:lpstr>Náležitosti mapy procesu </vt:lpstr>
      <vt:lpstr>Náležitosti mapy procesu </vt:lpstr>
      <vt:lpstr>Náležitosti mapy procesu </vt:lpstr>
      <vt:lpstr>Předmět analýzy</vt:lpstr>
      <vt:lpstr>Předmět analýzy</vt:lpstr>
      <vt:lpstr>Předmět analýzy</vt:lpstr>
      <vt:lpstr>Postup</vt:lpstr>
      <vt:lpstr>Procesní audit</vt:lpstr>
      <vt:lpstr>Analýza procesů</vt:lpstr>
      <vt:lpstr>Procesy &amp; zdroje</vt:lpstr>
      <vt:lpstr>Prezentace aplikace PowerPoint</vt:lpstr>
      <vt:lpstr>Prezentace aplikace PowerPoint</vt:lpstr>
      <vt:lpstr>Analytické metody nevýrobních procesů</vt:lpstr>
      <vt:lpstr>Analytické metody nevýrobních procesů</vt:lpstr>
      <vt:lpstr>Analytické metody nevýrobních procesů</vt:lpstr>
      <vt:lpstr>Možné pohledy na nevýrobní proces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Procesní audit</dc:title>
  <dc:creator>Honza Matula</dc:creator>
  <cp:lastModifiedBy>Honza Matula</cp:lastModifiedBy>
  <cp:revision>8</cp:revision>
  <dcterms:created xsi:type="dcterms:W3CDTF">2014-04-17T13:06:14Z</dcterms:created>
  <dcterms:modified xsi:type="dcterms:W3CDTF">2014-05-02T07:41:39Z</dcterms:modified>
</cp:coreProperties>
</file>