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63" r:id="rId4"/>
    <p:sldId id="265" r:id="rId5"/>
    <p:sldId id="267" r:id="rId6"/>
    <p:sldId id="266" r:id="rId7"/>
    <p:sldId id="268" r:id="rId8"/>
    <p:sldId id="269" r:id="rId9"/>
    <p:sldId id="270" r:id="rId10"/>
    <p:sldId id="271" r:id="rId11"/>
    <p:sldId id="257" r:id="rId12"/>
    <p:sldId id="258" r:id="rId13"/>
    <p:sldId id="259" r:id="rId14"/>
    <p:sldId id="260" r:id="rId15"/>
    <p:sldId id="261" r:id="rId16"/>
    <p:sldId id="272" r:id="rId17"/>
    <p:sldId id="273" r:id="rId18"/>
    <p:sldId id="276" r:id="rId19"/>
    <p:sldId id="274" r:id="rId20"/>
    <p:sldId id="275" r:id="rId21"/>
    <p:sldId id="280" r:id="rId22"/>
    <p:sldId id="281" r:id="rId23"/>
    <p:sldId id="277" r:id="rId24"/>
    <p:sldId id="278" r:id="rId25"/>
    <p:sldId id="279"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Kliknutím lze upravit styl.</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043148CE-C845-4CAB-AAFA-03887E7C852A}" type="datetimeFigureOut">
              <a:rPr lang="cs-CZ" smtClean="0"/>
              <a:t>28. 2. 2014</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943B4CD-2BC2-402E-9F66-7922FFB54548}"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28. 2. 2014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28. 2. 2014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043148CE-C845-4CAB-AAFA-03887E7C852A}" type="datetimeFigureOut">
              <a:rPr lang="cs-CZ" smtClean="0"/>
              <a:t>28. 2. 2014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p:txBody>
          <a:bodyPr/>
          <a:lstStyle/>
          <a:p>
            <a:fld id="{043148CE-C845-4CAB-AAFA-03887E7C852A}" type="datetimeFigureOut">
              <a:rPr lang="cs-CZ" smtClean="0"/>
              <a:t>28. 2. 2014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43148CE-C845-4CAB-AAFA-03887E7C852A}" type="datetimeFigureOut">
              <a:rPr lang="cs-CZ" smtClean="0"/>
              <a:t>28. 2. 2014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Kliknutím lze upravit styl.</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043148CE-C845-4CAB-AAFA-03887E7C852A}" type="datetimeFigureOut">
              <a:rPr lang="cs-CZ" smtClean="0"/>
              <a:t>28. 2. 2014</a:t>
            </a:fld>
            <a:endParaRPr lang="cs-CZ"/>
          </a:p>
        </p:txBody>
      </p:sp>
      <p:sp>
        <p:nvSpPr>
          <p:cNvPr id="27" name="Zástupný symbol pro číslo snímku 26"/>
          <p:cNvSpPr>
            <a:spLocks noGrp="1"/>
          </p:cNvSpPr>
          <p:nvPr>
            <p:ph type="sldNum" sz="quarter" idx="11"/>
          </p:nvPr>
        </p:nvSpPr>
        <p:spPr/>
        <p:txBody>
          <a:bodyPr rtlCol="0"/>
          <a:lstStyle/>
          <a:p>
            <a:fld id="{9943B4CD-2BC2-402E-9F66-7922FFB54548}" type="slidenum">
              <a:rPr lang="cs-CZ" smtClean="0"/>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Kliknutím lze upravit styl.</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043148CE-C845-4CAB-AAFA-03887E7C852A}" type="datetimeFigureOut">
              <a:rPr lang="cs-CZ" smtClean="0"/>
              <a:t>28. 2. 2014</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9943B4CD-2BC2-402E-9F66-7922FFB54548}"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43148CE-C845-4CAB-AAFA-03887E7C852A}" type="datetimeFigureOut">
              <a:rPr lang="cs-CZ" smtClean="0"/>
              <a:t>28. 2. 2014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Kliknutím lze upravit styl.</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43148CE-C845-4CAB-AAFA-03887E7C852A}" type="datetimeFigureOut">
              <a:rPr lang="cs-CZ" smtClean="0"/>
              <a:t>28. 2. 2014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Kliknutím lze upravit styl.</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Kliknutím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Kliknutím lze upravit styly předlohy textu.</a:t>
            </a:r>
          </a:p>
        </p:txBody>
      </p:sp>
      <p:sp>
        <p:nvSpPr>
          <p:cNvPr id="5" name="Zástupný symbol pro datum 4"/>
          <p:cNvSpPr>
            <a:spLocks noGrp="1"/>
          </p:cNvSpPr>
          <p:nvPr>
            <p:ph type="dt" sz="half" idx="10"/>
          </p:nvPr>
        </p:nvSpPr>
        <p:spPr/>
        <p:txBody>
          <a:bodyPr/>
          <a:lstStyle/>
          <a:p>
            <a:fld id="{043148CE-C845-4CAB-AAFA-03887E7C852A}" type="datetimeFigureOut">
              <a:rPr lang="cs-CZ" smtClean="0"/>
              <a:t>28. 2. 2014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943B4CD-2BC2-402E-9F66-7922FFB54548}"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43148CE-C845-4CAB-AAFA-03887E7C852A}" type="datetimeFigureOut">
              <a:rPr lang="cs-CZ" smtClean="0"/>
              <a:t>28. 2. 2014</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9943B4CD-2BC2-402E-9F66-7922FFB54548}"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I. Proces, Procesní audit</a:t>
            </a:r>
            <a:endParaRPr lang="cs-CZ" b="1" dirty="0"/>
          </a:p>
        </p:txBody>
      </p:sp>
      <p:sp>
        <p:nvSpPr>
          <p:cNvPr id="3" name="Podnadpis 2"/>
          <p:cNvSpPr>
            <a:spLocks noGrp="1"/>
          </p:cNvSpPr>
          <p:nvPr>
            <p:ph type="subTitle" idx="1"/>
          </p:nvPr>
        </p:nvSpPr>
        <p:spPr/>
        <p:txBody>
          <a:bodyPr/>
          <a:lstStyle/>
          <a:p>
            <a:pPr algn="r"/>
            <a:r>
              <a:rPr lang="cs-CZ" dirty="0" smtClean="0"/>
              <a:t>VIKMA07, KISK </a:t>
            </a:r>
            <a:r>
              <a:rPr lang="cs-CZ" dirty="0" smtClean="0"/>
              <a:t>28</a:t>
            </a:r>
            <a:r>
              <a:rPr lang="cs-CZ" dirty="0" smtClean="0"/>
              <a:t>. 2. 2014</a:t>
            </a:r>
            <a:endParaRPr lang="cs-CZ" dirty="0"/>
          </a:p>
        </p:txBody>
      </p:sp>
    </p:spTree>
    <p:extLst>
      <p:ext uri="{BB962C8B-B14F-4D97-AF65-F5344CB8AC3E}">
        <p14:creationId xmlns:p14="http://schemas.microsoft.com/office/powerpoint/2010/main" val="2112385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0375" y="692696"/>
            <a:ext cx="8229600" cy="1066800"/>
          </a:xfrm>
        </p:spPr>
        <p:txBody>
          <a:bodyPr>
            <a:normAutofit fontScale="90000"/>
          </a:bodyPr>
          <a:lstStyle/>
          <a:p>
            <a:r>
              <a:rPr lang="cs-CZ" b="1" dirty="0"/>
              <a:t>Vývojový cyklus procesně řízené organizace</a:t>
            </a:r>
            <a:endParaRPr lang="cs-CZ" dirty="0"/>
          </a:p>
        </p:txBody>
      </p:sp>
      <p:sp>
        <p:nvSpPr>
          <p:cNvPr id="4" name="AutoShape 2" descr="management_mania_vyvojovy_cyklus_procesne_rizene_organizace_podle_davenporta"/>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2052" name="Picture 4" descr="management_mania_vyvojovy_cyklus_procesne_rizene_organizace_podle_davenpor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844824"/>
            <a:ext cx="5776193" cy="4565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4445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Procesní</a:t>
            </a:r>
            <a:r>
              <a:rPr lang="cs-CZ" dirty="0" smtClean="0"/>
              <a:t> </a:t>
            </a:r>
            <a:r>
              <a:rPr lang="cs-CZ" b="1" dirty="0" smtClean="0"/>
              <a:t>audit</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b="1" dirty="0"/>
              <a:t>Procesní audit</a:t>
            </a:r>
            <a:r>
              <a:rPr lang="cs-CZ" dirty="0"/>
              <a:t> (</a:t>
            </a:r>
            <a:r>
              <a:rPr lang="cs-CZ" b="1" dirty="0"/>
              <a:t>Audit procesů</a:t>
            </a:r>
            <a:r>
              <a:rPr lang="cs-CZ" dirty="0"/>
              <a:t>) je pojem používaný pro </a:t>
            </a:r>
            <a:r>
              <a:rPr lang="cs-CZ" b="1" dirty="0"/>
              <a:t>jednorázovou analýzu procesů v organizaci za určitým cílem</a:t>
            </a:r>
            <a:r>
              <a:rPr lang="cs-CZ" dirty="0"/>
              <a:t>, který může být různý podle potřeb managementu organizace - obvykle to bývá:</a:t>
            </a:r>
          </a:p>
          <a:p>
            <a:r>
              <a:rPr lang="cs-CZ" dirty="0" err="1"/>
              <a:t>Reengineering</a:t>
            </a:r>
            <a:r>
              <a:rPr lang="cs-CZ" dirty="0"/>
              <a:t> procesů</a:t>
            </a:r>
          </a:p>
          <a:p>
            <a:r>
              <a:rPr lang="cs-CZ" dirty="0"/>
              <a:t>Optimalizace (zlepšení)  procesů</a:t>
            </a:r>
          </a:p>
          <a:p>
            <a:r>
              <a:rPr lang="cs-CZ" dirty="0"/>
              <a:t>Zjištění nedostatků</a:t>
            </a:r>
          </a:p>
          <a:p>
            <a:r>
              <a:rPr lang="cs-CZ" dirty="0"/>
              <a:t>Zjednodušení některých činností</a:t>
            </a:r>
          </a:p>
          <a:p>
            <a:r>
              <a:rPr lang="cs-CZ" dirty="0"/>
              <a:t>Redukce pracovníků</a:t>
            </a:r>
          </a:p>
          <a:p>
            <a:r>
              <a:rPr lang="cs-CZ" dirty="0"/>
              <a:t>Snížení nákladů</a:t>
            </a:r>
          </a:p>
          <a:p>
            <a:r>
              <a:rPr lang="cs-CZ" dirty="0"/>
              <a:t>Přehled o vytíženosti vybraných částí organizace</a:t>
            </a:r>
          </a:p>
          <a:p>
            <a:pPr marL="0" indent="0">
              <a:buNone/>
            </a:pPr>
            <a:endParaRPr lang="cs-CZ" dirty="0"/>
          </a:p>
        </p:txBody>
      </p:sp>
    </p:spTree>
    <p:extLst>
      <p:ext uri="{BB962C8B-B14F-4D97-AF65-F5344CB8AC3E}">
        <p14:creationId xmlns:p14="http://schemas.microsoft.com/office/powerpoint/2010/main" val="36753323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Procesní audit</a:t>
            </a:r>
            <a:endParaRPr lang="cs-CZ" b="1" dirty="0"/>
          </a:p>
        </p:txBody>
      </p:sp>
      <p:sp>
        <p:nvSpPr>
          <p:cNvPr id="3" name="Zástupný symbol pro obsah 2"/>
          <p:cNvSpPr>
            <a:spLocks noGrp="1"/>
          </p:cNvSpPr>
          <p:nvPr>
            <p:ph idx="1"/>
          </p:nvPr>
        </p:nvSpPr>
        <p:spPr/>
        <p:txBody>
          <a:bodyPr>
            <a:normAutofit/>
          </a:bodyPr>
          <a:lstStyle/>
          <a:p>
            <a:pPr marL="0" indent="0" algn="just">
              <a:buNone/>
            </a:pPr>
            <a:r>
              <a:rPr lang="cs-CZ" dirty="0"/>
              <a:t>Procesní audit může být zaměřený na celou organizaci nebo pouze vybranou část organizace (vybrané procesy). Pro zacílení procesů zahrnutých do auditu se často používá </a:t>
            </a:r>
            <a:r>
              <a:rPr lang="cs-CZ" u="sng" dirty="0"/>
              <a:t>mapa procesů</a:t>
            </a:r>
            <a:r>
              <a:rPr lang="cs-CZ" dirty="0"/>
              <a:t>. Procesní audit zpravidla provádí skupina expertů nebo externí firma, která v souladu s definicí pojmu audit používá nějaký referenční model nebo zkušenost, vůči které porovnává skutečnost. V rámci procesního auditu se používá některá z metod analýzy procesů.</a:t>
            </a:r>
          </a:p>
        </p:txBody>
      </p:sp>
    </p:spTree>
    <p:extLst>
      <p:ext uri="{BB962C8B-B14F-4D97-AF65-F5344CB8AC3E}">
        <p14:creationId xmlns:p14="http://schemas.microsoft.com/office/powerpoint/2010/main" val="20864451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a:t>Mapa procesů</a:t>
            </a:r>
            <a:r>
              <a:rPr lang="cs-CZ" dirty="0"/>
              <a:t> (</a:t>
            </a:r>
            <a:r>
              <a:rPr lang="cs-CZ" dirty="0" err="1"/>
              <a:t>Process</a:t>
            </a:r>
            <a:r>
              <a:rPr lang="cs-CZ" dirty="0"/>
              <a:t> map) je pojem používaný pro </a:t>
            </a:r>
            <a:r>
              <a:rPr lang="cs-CZ" b="1" dirty="0"/>
              <a:t>přehledné členění všech procesů a činností v organizaci</a:t>
            </a:r>
            <a:r>
              <a:rPr lang="cs-CZ" dirty="0"/>
              <a:t>, na rozdíl od </a:t>
            </a:r>
            <a:r>
              <a:rPr lang="cs-CZ" b="1" dirty="0"/>
              <a:t>procesního modelu</a:t>
            </a:r>
            <a:r>
              <a:rPr lang="cs-CZ" dirty="0"/>
              <a:t>, což je pojem používaný pro detailní popis jednoho konkrétního </a:t>
            </a:r>
            <a:r>
              <a:rPr lang="cs-CZ" u="sng" dirty="0"/>
              <a:t>procesu</a:t>
            </a:r>
            <a:r>
              <a:rPr lang="cs-CZ" dirty="0"/>
              <a:t>. </a:t>
            </a:r>
            <a:endParaRPr lang="cs-CZ" dirty="0" smtClean="0"/>
          </a:p>
          <a:p>
            <a:pPr marL="0" indent="0" algn="just">
              <a:buNone/>
            </a:pPr>
            <a:r>
              <a:rPr lang="cs-CZ" dirty="0" smtClean="0"/>
              <a:t>Mapa </a:t>
            </a:r>
            <a:r>
              <a:rPr lang="cs-CZ" dirty="0"/>
              <a:t>procesů člení obvykle procesy dle přidané hodnoty v organizaci na:</a:t>
            </a:r>
          </a:p>
          <a:p>
            <a:r>
              <a:rPr lang="cs-CZ" dirty="0"/>
              <a:t>Hlavní procesy</a:t>
            </a:r>
          </a:p>
          <a:p>
            <a:r>
              <a:rPr lang="cs-CZ" dirty="0"/>
              <a:t>Řídicí procesy</a:t>
            </a:r>
          </a:p>
          <a:p>
            <a:r>
              <a:rPr lang="cs-CZ" dirty="0"/>
              <a:t>Podpůrné procesy</a:t>
            </a:r>
          </a:p>
          <a:p>
            <a:pPr marL="0" indent="0">
              <a:buNone/>
            </a:pPr>
            <a:endParaRPr lang="cs-CZ" dirty="0"/>
          </a:p>
        </p:txBody>
      </p:sp>
    </p:spTree>
    <p:extLst>
      <p:ext uri="{BB962C8B-B14F-4D97-AF65-F5344CB8AC3E}">
        <p14:creationId xmlns:p14="http://schemas.microsoft.com/office/powerpoint/2010/main" val="1684870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Mapa procesů může být na konceptuální úrovni univerzální, na úrovni detailní (logického, či fyzického popisu) se obvykle nazývá jako </a:t>
            </a:r>
            <a:r>
              <a:rPr lang="cs-CZ" b="1" dirty="0" smtClean="0"/>
              <a:t>referenční procesní mapa</a:t>
            </a:r>
            <a:r>
              <a:rPr lang="cs-CZ" dirty="0" smtClean="0"/>
              <a:t> nebo </a:t>
            </a:r>
            <a:r>
              <a:rPr lang="cs-CZ" b="1" dirty="0" smtClean="0"/>
              <a:t>referenční procesní model</a:t>
            </a:r>
            <a:r>
              <a:rPr lang="cs-CZ" dirty="0" smtClean="0"/>
              <a:t>.</a:t>
            </a:r>
          </a:p>
          <a:p>
            <a:pPr marL="0" indent="0" algn="just">
              <a:buNone/>
            </a:pPr>
            <a:endParaRPr lang="cs-CZ" dirty="0"/>
          </a:p>
        </p:txBody>
      </p:sp>
    </p:spTree>
    <p:extLst>
      <p:ext uri="{BB962C8B-B14F-4D97-AF65-F5344CB8AC3E}">
        <p14:creationId xmlns:p14="http://schemas.microsoft.com/office/powerpoint/2010/main" val="4035399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Mapa procesů</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a:t>Výhoda použití mapy procesů při analýze je rychlejší průběh. Praktické využití mapy procesů  je </a:t>
            </a:r>
            <a:r>
              <a:rPr lang="cs-CZ" dirty="0" smtClean="0"/>
              <a:t>možné </a:t>
            </a:r>
            <a:r>
              <a:rPr lang="cs-CZ" dirty="0"/>
              <a:t>v oblastech</a:t>
            </a:r>
            <a:r>
              <a:rPr lang="cs-CZ" dirty="0" smtClean="0"/>
              <a:t>:</a:t>
            </a:r>
          </a:p>
          <a:p>
            <a:pPr marL="0" indent="0">
              <a:buNone/>
            </a:pPr>
            <a:r>
              <a:rPr lang="cs-CZ" b="1" dirty="0" smtClean="0"/>
              <a:t>1) Procesní řízení</a:t>
            </a:r>
          </a:p>
          <a:p>
            <a:r>
              <a:rPr lang="cs-CZ" dirty="0" smtClean="0"/>
              <a:t>Analýza procesů (procesní analýza</a:t>
            </a:r>
          </a:p>
          <a:p>
            <a:r>
              <a:rPr lang="cs-CZ" dirty="0" err="1" smtClean="0"/>
              <a:t>Reengineering</a:t>
            </a:r>
            <a:r>
              <a:rPr lang="cs-CZ" dirty="0" smtClean="0"/>
              <a:t> procesů</a:t>
            </a:r>
          </a:p>
          <a:p>
            <a:r>
              <a:rPr lang="cs-CZ" dirty="0" err="1" smtClean="0"/>
              <a:t>Redesign</a:t>
            </a:r>
            <a:r>
              <a:rPr lang="cs-CZ" dirty="0" smtClean="0"/>
              <a:t> procesů</a:t>
            </a:r>
          </a:p>
          <a:p>
            <a:r>
              <a:rPr lang="cs-CZ" dirty="0" smtClean="0"/>
              <a:t>Optimalizace procesů</a:t>
            </a:r>
          </a:p>
          <a:p>
            <a:r>
              <a:rPr lang="cs-CZ" dirty="0" smtClean="0"/>
              <a:t>Řízení procesů</a:t>
            </a:r>
          </a:p>
          <a:p>
            <a:r>
              <a:rPr lang="cs-CZ" dirty="0" smtClean="0"/>
              <a:t>Procesní audit</a:t>
            </a:r>
          </a:p>
          <a:p>
            <a:pPr marL="0" indent="0">
              <a:buNone/>
            </a:pPr>
            <a:r>
              <a:rPr lang="cs-CZ" b="1" dirty="0" smtClean="0"/>
              <a:t>2) Řízení výkonnosti</a:t>
            </a:r>
          </a:p>
          <a:p>
            <a:r>
              <a:rPr lang="cs-CZ" dirty="0" smtClean="0"/>
              <a:t>Identifikace KPI (klíčové indikátory výkonnosti)</a:t>
            </a:r>
          </a:p>
          <a:p>
            <a:pPr marL="0" indent="0">
              <a:buNone/>
            </a:pPr>
            <a:r>
              <a:rPr lang="cs-CZ" b="1" dirty="0" smtClean="0"/>
              <a:t>3) Management organizace</a:t>
            </a:r>
          </a:p>
          <a:p>
            <a:r>
              <a:rPr lang="cs-CZ" dirty="0" smtClean="0"/>
              <a:t>Popis kompetencí v organizaci</a:t>
            </a:r>
            <a:endParaRPr lang="cs-CZ" dirty="0"/>
          </a:p>
        </p:txBody>
      </p:sp>
    </p:spTree>
    <p:extLst>
      <p:ext uri="{BB962C8B-B14F-4D97-AF65-F5344CB8AC3E}">
        <p14:creationId xmlns:p14="http://schemas.microsoft.com/office/powerpoint/2010/main" val="29230542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images.visual-paradigm.com/vpuml/provides/bpmodeling/process_map_diagram.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27384"/>
            <a:ext cx="8064896" cy="68891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497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Reengineering</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dirty="0"/>
              <a:t>je pojem používaný pro radikální změnu </a:t>
            </a:r>
            <a:r>
              <a:rPr lang="cs-CZ" u="sng" dirty="0"/>
              <a:t>procesů</a:t>
            </a:r>
            <a:r>
              <a:rPr lang="cs-CZ" dirty="0"/>
              <a:t> v organizaci. Někdy se používá pojem </a:t>
            </a:r>
            <a:r>
              <a:rPr lang="cs-CZ" b="1" dirty="0"/>
              <a:t>BPR</a:t>
            </a:r>
            <a:r>
              <a:rPr lang="cs-CZ" dirty="0"/>
              <a:t> (</a:t>
            </a:r>
            <a:r>
              <a:rPr lang="cs-CZ" b="1" dirty="0"/>
              <a:t>Business </a:t>
            </a:r>
            <a:r>
              <a:rPr lang="cs-CZ" b="1" dirty="0" err="1"/>
              <a:t>Process</a:t>
            </a:r>
            <a:r>
              <a:rPr lang="cs-CZ" b="1" dirty="0"/>
              <a:t> </a:t>
            </a:r>
            <a:r>
              <a:rPr lang="cs-CZ" b="1" dirty="0" err="1"/>
              <a:t>Reengineering</a:t>
            </a:r>
            <a:r>
              <a:rPr lang="cs-CZ" dirty="0"/>
              <a:t>) Autory </a:t>
            </a:r>
            <a:r>
              <a:rPr lang="cs-CZ" dirty="0" smtClean="0"/>
              <a:t>tohoto </a:t>
            </a:r>
            <a:r>
              <a:rPr lang="cs-CZ" dirty="0"/>
              <a:t>pojmu jsou američtí konzultanti Mike Hammer a James </a:t>
            </a:r>
            <a:r>
              <a:rPr lang="cs-CZ" dirty="0" err="1"/>
              <a:t>Champy</a:t>
            </a:r>
            <a:r>
              <a:rPr lang="cs-CZ" dirty="0"/>
              <a:t>, kteří vydali v roce 1993 nejslavnější dílo o </a:t>
            </a:r>
            <a:r>
              <a:rPr lang="cs-CZ" dirty="0" err="1" smtClean="0"/>
              <a:t>reengineeringu</a:t>
            </a:r>
            <a:r>
              <a:rPr lang="cs-CZ" dirty="0" smtClean="0"/>
              <a:t>.</a:t>
            </a:r>
          </a:p>
          <a:p>
            <a:pPr marL="0" indent="0" algn="just">
              <a:buNone/>
            </a:pPr>
            <a:r>
              <a:rPr lang="cs-CZ" dirty="0" smtClean="0"/>
              <a:t>"</a:t>
            </a:r>
            <a:r>
              <a:rPr lang="cs-CZ" i="1" dirty="0"/>
              <a:t>Radikální rekonstrukci (</a:t>
            </a:r>
            <a:r>
              <a:rPr lang="cs-CZ" i="1" dirty="0" err="1"/>
              <a:t>redesign</a:t>
            </a:r>
            <a:r>
              <a:rPr lang="cs-CZ" i="1" dirty="0"/>
              <a:t>) podnikových procesů tak, aby mohlo být dosaženo dramatického zdokonalení v </a:t>
            </a:r>
            <a:r>
              <a:rPr lang="cs-CZ" i="1" u="sng" dirty="0"/>
              <a:t>klíčových indikátorech </a:t>
            </a:r>
            <a:r>
              <a:rPr lang="cs-CZ" i="1" u="sng" dirty="0" smtClean="0"/>
              <a:t>výkonnosti</a:t>
            </a:r>
            <a:r>
              <a:rPr lang="cs-CZ" i="1" dirty="0" smtClean="0"/>
              <a:t>, </a:t>
            </a:r>
            <a:r>
              <a:rPr lang="cs-CZ" i="1" dirty="0"/>
              <a:t>jako jsou kvalita, služby a rychlost</a:t>
            </a:r>
            <a:r>
              <a:rPr lang="cs-CZ" dirty="0"/>
              <a:t>".</a:t>
            </a:r>
          </a:p>
        </p:txBody>
      </p:sp>
    </p:spTree>
    <p:extLst>
      <p:ext uri="{BB962C8B-B14F-4D97-AF65-F5344CB8AC3E}">
        <p14:creationId xmlns:p14="http://schemas.microsoft.com/office/powerpoint/2010/main" val="42834080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92696"/>
            <a:ext cx="8229600" cy="1066800"/>
          </a:xfrm>
        </p:spPr>
        <p:txBody>
          <a:bodyPr/>
          <a:lstStyle/>
          <a:p>
            <a:r>
              <a:rPr lang="cs-CZ" b="1" dirty="0" err="1"/>
              <a:t>Key</a:t>
            </a:r>
            <a:r>
              <a:rPr lang="cs-CZ" b="1" dirty="0"/>
              <a:t> Performance </a:t>
            </a:r>
            <a:r>
              <a:rPr lang="cs-CZ" b="1" dirty="0" err="1" smtClean="0"/>
              <a:t>Indicators</a:t>
            </a:r>
            <a:r>
              <a:rPr lang="cs-CZ" b="1" dirty="0" smtClean="0"/>
              <a:t> (KPI)</a:t>
            </a:r>
            <a:endParaRPr lang="cs-CZ" dirty="0"/>
          </a:p>
        </p:txBody>
      </p:sp>
      <p:sp>
        <p:nvSpPr>
          <p:cNvPr id="3" name="Zástupný symbol pro obsah 2"/>
          <p:cNvSpPr>
            <a:spLocks noGrp="1"/>
          </p:cNvSpPr>
          <p:nvPr>
            <p:ph idx="1"/>
          </p:nvPr>
        </p:nvSpPr>
        <p:spPr>
          <a:xfrm>
            <a:off x="395536" y="1988840"/>
            <a:ext cx="8013576" cy="4525963"/>
          </a:xfrm>
        </p:spPr>
        <p:txBody>
          <a:bodyPr>
            <a:normAutofit fontScale="85000" lnSpcReduction="20000"/>
          </a:bodyPr>
          <a:lstStyle/>
          <a:p>
            <a:pPr marL="0" indent="0" algn="just">
              <a:buNone/>
            </a:pPr>
            <a:r>
              <a:rPr lang="cs-CZ" dirty="0" smtClean="0"/>
              <a:t>Jedná </a:t>
            </a:r>
            <a:r>
              <a:rPr lang="cs-CZ" dirty="0"/>
              <a:t>se o indikátory / ukazatele / metriky výkonnosti přiřazené procesu, službě, organizačnímu útvaru, celé organizaci, které vyjadřují požadovanou výkonnost (kvalitu, efektivnost nebo hospodárnost). Používají se na všech úrovních řízení organizace, zejména ve strategickém řízení, řízení podle cílů a v řízení služeb (SOM).</a:t>
            </a:r>
          </a:p>
          <a:p>
            <a:pPr marL="0" indent="0">
              <a:buNone/>
            </a:pPr>
            <a:endParaRPr lang="cs-CZ" dirty="0"/>
          </a:p>
          <a:p>
            <a:r>
              <a:rPr lang="cs-CZ" dirty="0"/>
              <a:t>Ekonomické ukazatele</a:t>
            </a:r>
          </a:p>
          <a:p>
            <a:r>
              <a:rPr lang="cs-CZ" dirty="0"/>
              <a:t>Ukazatele kvality</a:t>
            </a:r>
          </a:p>
          <a:p>
            <a:r>
              <a:rPr lang="cs-CZ" dirty="0"/>
              <a:t>Ukazatele výkonnosti procesů</a:t>
            </a:r>
          </a:p>
          <a:p>
            <a:r>
              <a:rPr lang="cs-CZ" dirty="0"/>
              <a:t>Ukazatele IT služeb</a:t>
            </a:r>
          </a:p>
          <a:p>
            <a:r>
              <a:rPr lang="cs-CZ" dirty="0"/>
              <a:t>Ukazatele zásob</a:t>
            </a:r>
          </a:p>
          <a:p>
            <a:r>
              <a:rPr lang="cs-CZ" dirty="0"/>
              <a:t>Systém provázaných ukazatelů (BSC</a:t>
            </a:r>
            <a:r>
              <a:rPr lang="cs-CZ" dirty="0" smtClean="0"/>
              <a:t>)</a:t>
            </a:r>
            <a:endParaRPr lang="cs-CZ" dirty="0"/>
          </a:p>
        </p:txBody>
      </p:sp>
    </p:spTree>
    <p:extLst>
      <p:ext uri="{BB962C8B-B14F-4D97-AF65-F5344CB8AC3E}">
        <p14:creationId xmlns:p14="http://schemas.microsoft.com/office/powerpoint/2010/main" val="40346917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Reengineering</a:t>
            </a:r>
            <a:endParaRPr lang="cs-CZ" b="1" dirty="0"/>
          </a:p>
        </p:txBody>
      </p:sp>
      <p:sp>
        <p:nvSpPr>
          <p:cNvPr id="3" name="Zástupný symbol pro obsah 2"/>
          <p:cNvSpPr>
            <a:spLocks noGrp="1"/>
          </p:cNvSpPr>
          <p:nvPr>
            <p:ph idx="1"/>
          </p:nvPr>
        </p:nvSpPr>
        <p:spPr/>
        <p:txBody>
          <a:bodyPr>
            <a:normAutofit fontScale="92500"/>
          </a:bodyPr>
          <a:lstStyle/>
          <a:p>
            <a:pPr marL="0" indent="0">
              <a:buNone/>
            </a:pPr>
            <a:r>
              <a:rPr lang="cs-CZ" dirty="0" err="1"/>
              <a:t>Reengineering</a:t>
            </a:r>
            <a:r>
              <a:rPr lang="cs-CZ" dirty="0"/>
              <a:t> staví potřebu změny na </a:t>
            </a:r>
            <a:r>
              <a:rPr lang="cs-CZ" dirty="0" smtClean="0"/>
              <a:t>3C:</a:t>
            </a:r>
            <a:endParaRPr lang="cs-CZ" dirty="0"/>
          </a:p>
          <a:p>
            <a:pPr marL="0" indent="0">
              <a:buNone/>
            </a:pPr>
            <a:r>
              <a:rPr lang="cs-CZ" b="1" dirty="0"/>
              <a:t>Zákazníci (</a:t>
            </a:r>
            <a:r>
              <a:rPr lang="cs-CZ" b="1" dirty="0" err="1"/>
              <a:t>Customers</a:t>
            </a:r>
            <a:r>
              <a:rPr lang="cs-CZ" b="1" dirty="0"/>
              <a:t>)</a:t>
            </a:r>
          </a:p>
          <a:p>
            <a:pPr marL="0" indent="0">
              <a:buNone/>
            </a:pPr>
            <a:r>
              <a:rPr lang="cs-CZ" b="1" dirty="0"/>
              <a:t>Konkurence (</a:t>
            </a:r>
            <a:r>
              <a:rPr lang="cs-CZ" b="1" dirty="0" err="1"/>
              <a:t>Competition</a:t>
            </a:r>
            <a:r>
              <a:rPr lang="cs-CZ" b="1" dirty="0"/>
              <a:t>)</a:t>
            </a:r>
          </a:p>
          <a:p>
            <a:pPr marL="0" indent="0">
              <a:buNone/>
            </a:pPr>
            <a:r>
              <a:rPr lang="cs-CZ" b="1" dirty="0"/>
              <a:t>Změna (</a:t>
            </a:r>
            <a:r>
              <a:rPr lang="cs-CZ" b="1" dirty="0" err="1"/>
              <a:t>Change</a:t>
            </a:r>
            <a:r>
              <a:rPr lang="cs-CZ" b="1" dirty="0"/>
              <a:t>)</a:t>
            </a:r>
          </a:p>
          <a:p>
            <a:pPr marL="0" indent="0">
              <a:buNone/>
            </a:pPr>
            <a:r>
              <a:rPr lang="cs-CZ" dirty="0"/>
              <a:t>Organizace se podle tohoto přístupu musí soustředit na klíčové procesy s vysokou přidanou hodnotou a „osekat“ nepodstatné vedlejší procesy s minimální přidanou hodnotou</a:t>
            </a:r>
            <a:r>
              <a:rPr lang="cs-CZ" dirty="0" smtClean="0"/>
              <a:t>.</a:t>
            </a:r>
          </a:p>
          <a:p>
            <a:pPr marL="0" indent="0">
              <a:buNone/>
            </a:pPr>
            <a:r>
              <a:rPr lang="cs-CZ" dirty="0" smtClean="0"/>
              <a:t>Klíčové </a:t>
            </a:r>
            <a:r>
              <a:rPr lang="cs-CZ" dirty="0"/>
              <a:t>procesy jsou reorganizovány tak, aby plynuly hladce a aby byla eliminována </a:t>
            </a:r>
            <a:r>
              <a:rPr lang="cs-CZ" dirty="0" smtClean="0"/>
              <a:t>jejich </a:t>
            </a:r>
            <a:r>
              <a:rPr lang="cs-CZ" b="1" dirty="0" smtClean="0"/>
              <a:t>tzv. „úzká hrdla“.</a:t>
            </a:r>
            <a:endParaRPr lang="cs-CZ" b="1" dirty="0"/>
          </a:p>
        </p:txBody>
      </p:sp>
    </p:spTree>
    <p:extLst>
      <p:ext uri="{BB962C8B-B14F-4D97-AF65-F5344CB8AC3E}">
        <p14:creationId xmlns:p14="http://schemas.microsoft.com/office/powerpoint/2010/main" val="42890935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Proces</a:t>
            </a:r>
            <a:endParaRPr lang="cs-CZ" b="1" dirty="0"/>
          </a:p>
        </p:txBody>
      </p:sp>
      <p:sp>
        <p:nvSpPr>
          <p:cNvPr id="3" name="Zástupný symbol pro obsah 2"/>
          <p:cNvSpPr>
            <a:spLocks noGrp="1"/>
          </p:cNvSpPr>
          <p:nvPr>
            <p:ph idx="1"/>
          </p:nvPr>
        </p:nvSpPr>
        <p:spPr/>
        <p:txBody>
          <a:bodyPr>
            <a:normAutofit/>
          </a:bodyPr>
          <a:lstStyle/>
          <a:p>
            <a:pPr marL="0" indent="0" algn="just">
              <a:buNone/>
            </a:pPr>
            <a:r>
              <a:rPr lang="cs-CZ" sz="2800" dirty="0"/>
              <a:t>Proces může mít celou řadu podob a pojem proces se používá v různých významech. V reálném světě existuje více typů procesů  </a:t>
            </a:r>
            <a:r>
              <a:rPr lang="cs-CZ" sz="2800" dirty="0" smtClean="0"/>
              <a:t>např</a:t>
            </a:r>
            <a:r>
              <a:rPr lang="cs-CZ" sz="2800" dirty="0"/>
              <a:t>. chemický proces, výrobní proces,  biologický proces, technologický proces nebo třeba proces jako běh aplikace (software).</a:t>
            </a:r>
          </a:p>
          <a:p>
            <a:pPr marL="0" indent="0" algn="just">
              <a:buNone/>
            </a:pPr>
            <a:r>
              <a:rPr lang="cs-CZ" sz="2800" dirty="0" smtClean="0"/>
              <a:t>Z </a:t>
            </a:r>
            <a:r>
              <a:rPr lang="cs-CZ" sz="2800" dirty="0"/>
              <a:t>hlediska řízení je </a:t>
            </a:r>
            <a:r>
              <a:rPr lang="cs-CZ" sz="2800" dirty="0" smtClean="0"/>
              <a:t>nejdůležitější </a:t>
            </a:r>
            <a:r>
              <a:rPr lang="cs-CZ" sz="2800" dirty="0"/>
              <a:t>výklad procesu jako toku práce nebo činností (tzv. business </a:t>
            </a:r>
            <a:r>
              <a:rPr lang="cs-CZ" sz="2800" dirty="0" err="1"/>
              <a:t>process</a:t>
            </a:r>
            <a:r>
              <a:rPr lang="cs-CZ" sz="2800" dirty="0"/>
              <a:t>), v překladu se někdy používá pojem podnikový proces. </a:t>
            </a:r>
          </a:p>
        </p:txBody>
      </p:sp>
    </p:spTree>
    <p:extLst>
      <p:ext uri="{BB962C8B-B14F-4D97-AF65-F5344CB8AC3E}">
        <p14:creationId xmlns:p14="http://schemas.microsoft.com/office/powerpoint/2010/main" val="28169747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Úzké hrdlo (</a:t>
            </a:r>
            <a:r>
              <a:rPr lang="cs-CZ" b="1" dirty="0" err="1"/>
              <a:t>Bottleneck</a:t>
            </a:r>
            <a:r>
              <a:rPr lang="cs-CZ" b="1" dirty="0"/>
              <a:t>)</a:t>
            </a:r>
            <a:endParaRPr lang="cs-CZ" dirty="0"/>
          </a:p>
        </p:txBody>
      </p:sp>
      <p:sp>
        <p:nvSpPr>
          <p:cNvPr id="3" name="Zástupný symbol pro obsah 2"/>
          <p:cNvSpPr>
            <a:spLocks noGrp="1"/>
          </p:cNvSpPr>
          <p:nvPr>
            <p:ph idx="1"/>
          </p:nvPr>
        </p:nvSpPr>
        <p:spPr/>
        <p:txBody>
          <a:bodyPr>
            <a:normAutofit/>
          </a:bodyPr>
          <a:lstStyle/>
          <a:p>
            <a:pPr marL="0" indent="0">
              <a:buNone/>
            </a:pPr>
            <a:r>
              <a:rPr lang="cs-CZ" b="1" dirty="0"/>
              <a:t>Úzké hrdlo (</a:t>
            </a:r>
            <a:r>
              <a:rPr lang="cs-CZ" b="1" dirty="0" err="1"/>
              <a:t>Bottleneck</a:t>
            </a:r>
            <a:r>
              <a:rPr lang="cs-CZ" b="1" dirty="0"/>
              <a:t>)</a:t>
            </a:r>
            <a:r>
              <a:rPr lang="cs-CZ" dirty="0"/>
              <a:t> je v určitém ohledu limitujícím a rizikovým prvkem systému.</a:t>
            </a:r>
          </a:p>
          <a:p>
            <a:pPr marL="0" indent="0">
              <a:buNone/>
            </a:pPr>
            <a:r>
              <a:rPr lang="cs-CZ" dirty="0"/>
              <a:t>Pravidlo </a:t>
            </a:r>
            <a:r>
              <a:rPr lang="cs-CZ" b="1" dirty="0"/>
              <a:t>úzkého hrdla</a:t>
            </a:r>
            <a:r>
              <a:rPr lang="cs-CZ" dirty="0"/>
              <a:t> se používá v systémové analýze a </a:t>
            </a:r>
            <a:r>
              <a:rPr lang="cs-CZ" dirty="0" smtClean="0"/>
              <a:t>můžeme </a:t>
            </a:r>
            <a:r>
              <a:rPr lang="cs-CZ" dirty="0"/>
              <a:t>si ho představit analogicky k toku </a:t>
            </a:r>
            <a:r>
              <a:rPr lang="cs-CZ" dirty="0" smtClean="0"/>
              <a:t> vody v </a:t>
            </a:r>
            <a:r>
              <a:rPr lang="cs-CZ" dirty="0"/>
              <a:t>potrubí, který je jen tak rychlý, jako je rychlý tok vody v </a:t>
            </a:r>
            <a:r>
              <a:rPr lang="cs-CZ" dirty="0" smtClean="0"/>
              <a:t>nejužším </a:t>
            </a:r>
            <a:r>
              <a:rPr lang="cs-CZ" dirty="0"/>
              <a:t>místě potrubí.</a:t>
            </a:r>
          </a:p>
          <a:p>
            <a:pPr marL="0" indent="0">
              <a:buNone/>
            </a:pPr>
            <a:r>
              <a:rPr lang="cs-CZ" dirty="0"/>
              <a:t>Ve výrobním či procesním pojetí pravidlo říká, že výrobní či jiný proces (řetězec) je tak rychlý, jak rychlá je jeho nejpomalejší část (článek řetězu).</a:t>
            </a:r>
          </a:p>
          <a:p>
            <a:pPr marL="0" indent="0">
              <a:buNone/>
            </a:pPr>
            <a:endParaRPr lang="cs-CZ" dirty="0"/>
          </a:p>
        </p:txBody>
      </p:sp>
    </p:spTree>
    <p:extLst>
      <p:ext uri="{BB962C8B-B14F-4D97-AF65-F5344CB8AC3E}">
        <p14:creationId xmlns:p14="http://schemas.microsoft.com/office/powerpoint/2010/main" val="30784794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Total</a:t>
            </a:r>
            <a:r>
              <a:rPr lang="cs-CZ" b="1" dirty="0"/>
              <a:t> </a:t>
            </a:r>
            <a:r>
              <a:rPr lang="cs-CZ" b="1" dirty="0" err="1"/>
              <a:t>Quality</a:t>
            </a:r>
            <a:r>
              <a:rPr lang="cs-CZ" b="1" dirty="0"/>
              <a:t> Management (TQM)</a:t>
            </a:r>
          </a:p>
        </p:txBody>
      </p:sp>
      <p:sp>
        <p:nvSpPr>
          <p:cNvPr id="3" name="Zástupný symbol pro obsah 2"/>
          <p:cNvSpPr>
            <a:spLocks noGrp="1"/>
          </p:cNvSpPr>
          <p:nvPr>
            <p:ph idx="1"/>
          </p:nvPr>
        </p:nvSpPr>
        <p:spPr/>
        <p:txBody>
          <a:bodyPr>
            <a:normAutofit/>
          </a:bodyPr>
          <a:lstStyle/>
          <a:p>
            <a:pPr algn="just"/>
            <a:r>
              <a:rPr lang="cs-CZ" dirty="0"/>
              <a:t>k</a:t>
            </a:r>
            <a:r>
              <a:rPr lang="cs-CZ" dirty="0" smtClean="0"/>
              <a:t>ořeny v 50. letech v USA</a:t>
            </a:r>
          </a:p>
          <a:p>
            <a:pPr algn="just"/>
            <a:r>
              <a:rPr lang="cs-CZ" b="1" dirty="0" err="1" smtClean="0"/>
              <a:t>Total</a:t>
            </a:r>
            <a:r>
              <a:rPr lang="cs-CZ" b="1" dirty="0" smtClean="0"/>
              <a:t> </a:t>
            </a:r>
            <a:r>
              <a:rPr lang="cs-CZ" b="1" dirty="0" err="1"/>
              <a:t>Quality</a:t>
            </a:r>
            <a:r>
              <a:rPr lang="cs-CZ" b="1" dirty="0"/>
              <a:t> Management (TQM)</a:t>
            </a:r>
            <a:r>
              <a:rPr lang="cs-CZ" dirty="0"/>
              <a:t> je velmi komplexní technika, která klade důraz na řízení kvality ve všech dimenzích života organizace. Překračuje tak rámec řízení kvality a stává se metodou strategického řízení a manažerskou filozofií pro veškeré konání organizace</a:t>
            </a:r>
            <a:r>
              <a:rPr lang="cs-CZ" dirty="0" smtClean="0"/>
              <a:t>.</a:t>
            </a:r>
            <a:endParaRPr lang="cs-CZ" dirty="0"/>
          </a:p>
        </p:txBody>
      </p:sp>
    </p:spTree>
    <p:extLst>
      <p:ext uri="{BB962C8B-B14F-4D97-AF65-F5344CB8AC3E}">
        <p14:creationId xmlns:p14="http://schemas.microsoft.com/office/powerpoint/2010/main" val="3834318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Total</a:t>
            </a:r>
            <a:r>
              <a:rPr lang="cs-CZ" b="1" dirty="0"/>
              <a:t> </a:t>
            </a:r>
            <a:r>
              <a:rPr lang="cs-CZ" b="1" dirty="0" err="1"/>
              <a:t>Quality</a:t>
            </a:r>
            <a:r>
              <a:rPr lang="cs-CZ" b="1" dirty="0"/>
              <a:t> Management (TQM)</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Japonské pojetí TQM pracuje se čtyřmi základními principy (ideami):</a:t>
            </a:r>
          </a:p>
          <a:p>
            <a:pPr marL="0" indent="0">
              <a:buNone/>
            </a:pPr>
            <a:endParaRPr lang="cs-CZ" dirty="0"/>
          </a:p>
          <a:p>
            <a:pPr marL="0" indent="0">
              <a:buNone/>
            </a:pPr>
            <a:r>
              <a:rPr lang="cs-CZ" b="1" dirty="0" err="1"/>
              <a:t>Kaizen</a:t>
            </a:r>
            <a:r>
              <a:rPr lang="cs-CZ" dirty="0"/>
              <a:t> – idea, že je nutné kontinuálně zlepšovat procesy, jasně je popsat, změřit a zajistit jejich opakovatelnost;</a:t>
            </a:r>
          </a:p>
          <a:p>
            <a:pPr marL="0" indent="0">
              <a:buNone/>
            </a:pPr>
            <a:r>
              <a:rPr lang="cs-CZ" b="1" dirty="0" err="1"/>
              <a:t>Atarimae</a:t>
            </a:r>
            <a:r>
              <a:rPr lang="cs-CZ" b="1" dirty="0"/>
              <a:t> </a:t>
            </a:r>
            <a:r>
              <a:rPr lang="cs-CZ" b="1" dirty="0" err="1"/>
              <a:t>Hinshitsu</a:t>
            </a:r>
            <a:r>
              <a:rPr lang="cs-CZ" b="1" dirty="0"/>
              <a:t> </a:t>
            </a:r>
            <a:r>
              <a:rPr lang="cs-CZ" dirty="0"/>
              <a:t>– idea, že věci budou fungovat tak, jak se předpokládá (nůž bude řezat);</a:t>
            </a:r>
          </a:p>
          <a:p>
            <a:pPr marL="0" indent="0">
              <a:buNone/>
            </a:pPr>
            <a:r>
              <a:rPr lang="cs-CZ" b="1" dirty="0" err="1"/>
              <a:t>Kansei</a:t>
            </a:r>
            <a:r>
              <a:rPr lang="cs-CZ" dirty="0"/>
              <a:t> – idea, že zkoumání, jak zákazník používá produkt, vede ke zlepšení produktu;</a:t>
            </a:r>
          </a:p>
          <a:p>
            <a:pPr marL="0" indent="0">
              <a:buNone/>
            </a:pPr>
            <a:r>
              <a:rPr lang="cs-CZ" b="1" dirty="0" err="1"/>
              <a:t>Miryokuteki</a:t>
            </a:r>
            <a:r>
              <a:rPr lang="cs-CZ" b="1" dirty="0"/>
              <a:t> </a:t>
            </a:r>
            <a:r>
              <a:rPr lang="cs-CZ" b="1" dirty="0" err="1"/>
              <a:t>Hinshitsu</a:t>
            </a:r>
            <a:r>
              <a:rPr lang="cs-CZ" b="1" dirty="0"/>
              <a:t> </a:t>
            </a:r>
            <a:r>
              <a:rPr lang="cs-CZ" dirty="0"/>
              <a:t>– idea, že věci musí mít estetickou kvalitu (vzhled nástroje musí přinášet jeho uživateli potěšení i ergonomii).</a:t>
            </a:r>
          </a:p>
        </p:txBody>
      </p:sp>
    </p:spTree>
    <p:extLst>
      <p:ext uri="{BB962C8B-B14F-4D97-AF65-F5344CB8AC3E}">
        <p14:creationId xmlns:p14="http://schemas.microsoft.com/office/powerpoint/2010/main" val="17933492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KAIZEN - Metody</a:t>
            </a:r>
            <a:endParaRPr lang="cs-CZ" b="1" dirty="0"/>
          </a:p>
        </p:txBody>
      </p:sp>
      <p:sp>
        <p:nvSpPr>
          <p:cNvPr id="3" name="Zástupný symbol pro obsah 2"/>
          <p:cNvSpPr>
            <a:spLocks noGrp="1"/>
          </p:cNvSpPr>
          <p:nvPr>
            <p:ph idx="1"/>
          </p:nvPr>
        </p:nvSpPr>
        <p:spPr/>
        <p:txBody>
          <a:bodyPr>
            <a:normAutofit fontScale="85000" lnSpcReduction="20000"/>
          </a:bodyPr>
          <a:lstStyle/>
          <a:p>
            <a:pPr algn="just"/>
            <a:r>
              <a:rPr lang="cs-CZ" b="1" dirty="0" err="1"/>
              <a:t>Kaizen</a:t>
            </a:r>
            <a:r>
              <a:rPr lang="cs-CZ" dirty="0"/>
              <a:t> je </a:t>
            </a:r>
            <a:r>
              <a:rPr lang="cs-CZ" b="1" dirty="0"/>
              <a:t>metoda postupného zlepšování</a:t>
            </a:r>
            <a:r>
              <a:rPr lang="cs-CZ" dirty="0"/>
              <a:t> založená na kulturních tradicích </a:t>
            </a:r>
            <a:r>
              <a:rPr lang="cs-CZ" dirty="0" smtClean="0"/>
              <a:t>Japonska. </a:t>
            </a:r>
            <a:r>
              <a:rPr lang="cs-CZ" dirty="0"/>
              <a:t>Zlepšování se zaměřuje na postupné optimalizování procesů a pracovních postupů, zvyšování kvality a snižování zmetkovitosti, úspory materiálu a času vedoucí ke snižování nákladů nebo na bezpečnost práce a snižování úrazovosti na pracovišti.</a:t>
            </a:r>
          </a:p>
          <a:p>
            <a:pPr algn="just"/>
            <a:r>
              <a:rPr lang="cs-CZ" dirty="0"/>
              <a:t>Podstatou metody je zapojení mnoha pracovníků z daného organizačního útvaru, od řadových po manažery. Účastnit se může kdokoli, všichni mohou přicházet s nápady na zlepšení, které jsou kolektivně diskutovány</a:t>
            </a:r>
            <a:r>
              <a:rPr lang="cs-CZ" dirty="0" smtClean="0"/>
              <a:t>.</a:t>
            </a:r>
          </a:p>
          <a:p>
            <a:pPr algn="just"/>
            <a:r>
              <a:rPr lang="cs-CZ" b="1" dirty="0" err="1"/>
              <a:t>Kaizen</a:t>
            </a:r>
            <a:r>
              <a:rPr lang="cs-CZ" dirty="0"/>
              <a:t> kromě vlastních zlepšení stimuluje komunikaci, zlepšuje klima i kulturu organizace a působí motivačně na pracovní výkon.</a:t>
            </a:r>
          </a:p>
          <a:p>
            <a:pPr marL="0" indent="0" algn="just">
              <a:buNone/>
            </a:pPr>
            <a:endParaRPr lang="cs-CZ" dirty="0"/>
          </a:p>
        </p:txBody>
      </p:sp>
    </p:spTree>
    <p:extLst>
      <p:ext uri="{BB962C8B-B14F-4D97-AF65-F5344CB8AC3E}">
        <p14:creationId xmlns:p14="http://schemas.microsoft.com/office/powerpoint/2010/main" val="2446095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Demingův</a:t>
            </a:r>
            <a:r>
              <a:rPr lang="cs-CZ" b="1" dirty="0"/>
              <a:t> cyklus (PDCA) - Metody</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err="1"/>
              <a:t>Demingův</a:t>
            </a:r>
            <a:r>
              <a:rPr lang="cs-CZ" dirty="0"/>
              <a:t> cyklus (PDCA Cyklus) je metoda postupného zlepšování například kvality výrobků, služeb, </a:t>
            </a:r>
            <a:r>
              <a:rPr lang="cs-CZ" u="sng" dirty="0"/>
              <a:t>procesů,</a:t>
            </a:r>
            <a:r>
              <a:rPr lang="cs-CZ" dirty="0"/>
              <a:t> aplikací, </a:t>
            </a:r>
            <a:r>
              <a:rPr lang="cs-CZ" u="sng" dirty="0"/>
              <a:t>dat,</a:t>
            </a:r>
            <a:r>
              <a:rPr lang="cs-CZ" dirty="0"/>
              <a:t> probíhající formou opakovaného provádění čtyř základních činností:</a:t>
            </a:r>
          </a:p>
          <a:p>
            <a:r>
              <a:rPr lang="cs-CZ" dirty="0" smtClean="0"/>
              <a:t>P </a:t>
            </a:r>
            <a:r>
              <a:rPr lang="cs-CZ" dirty="0"/>
              <a:t>– </a:t>
            </a:r>
            <a:r>
              <a:rPr lang="cs-CZ" b="1" dirty="0" err="1"/>
              <a:t>Plan</a:t>
            </a:r>
            <a:r>
              <a:rPr lang="cs-CZ" dirty="0"/>
              <a:t> – naplánování zamýšleného zlepšení (záměr)</a:t>
            </a:r>
          </a:p>
          <a:p>
            <a:r>
              <a:rPr lang="cs-CZ" dirty="0"/>
              <a:t>D – </a:t>
            </a:r>
            <a:r>
              <a:rPr lang="cs-CZ" b="1" dirty="0"/>
              <a:t>Do</a:t>
            </a:r>
            <a:r>
              <a:rPr lang="cs-CZ" dirty="0"/>
              <a:t> – realizace plánu</a:t>
            </a:r>
          </a:p>
          <a:p>
            <a:r>
              <a:rPr lang="cs-CZ" dirty="0"/>
              <a:t>C – </a:t>
            </a:r>
            <a:r>
              <a:rPr lang="cs-CZ" b="1" dirty="0" err="1"/>
              <a:t>Check</a:t>
            </a:r>
            <a:r>
              <a:rPr lang="cs-CZ" dirty="0"/>
              <a:t> – ověření výsledku realizace oproti původnímu záměru</a:t>
            </a:r>
          </a:p>
          <a:p>
            <a:r>
              <a:rPr lang="cs-CZ" dirty="0"/>
              <a:t>A – </a:t>
            </a:r>
            <a:r>
              <a:rPr lang="cs-CZ" b="1" dirty="0" err="1"/>
              <a:t>Act</a:t>
            </a:r>
            <a:r>
              <a:rPr lang="cs-CZ" dirty="0"/>
              <a:t> – provedení úprav záměru i vlastního provedení na základě </a:t>
            </a:r>
            <a:r>
              <a:rPr lang="cs-CZ" dirty="0" smtClean="0"/>
              <a:t>ověření </a:t>
            </a:r>
            <a:r>
              <a:rPr lang="cs-CZ" dirty="0"/>
              <a:t>a implementace zlepšení plošně do praxe</a:t>
            </a:r>
          </a:p>
        </p:txBody>
      </p:sp>
    </p:spTree>
    <p:extLst>
      <p:ext uri="{BB962C8B-B14F-4D97-AF65-F5344CB8AC3E}">
        <p14:creationId xmlns:p14="http://schemas.microsoft.com/office/powerpoint/2010/main" val="382936111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EFQM Excellence Model</a:t>
            </a:r>
          </a:p>
        </p:txBody>
      </p:sp>
      <p:sp>
        <p:nvSpPr>
          <p:cNvPr id="3" name="Zástupný symbol pro obsah 2"/>
          <p:cNvSpPr>
            <a:spLocks noGrp="1"/>
          </p:cNvSpPr>
          <p:nvPr>
            <p:ph idx="1"/>
          </p:nvPr>
        </p:nvSpPr>
        <p:spPr/>
        <p:txBody>
          <a:bodyPr>
            <a:normAutofit lnSpcReduction="10000"/>
          </a:bodyPr>
          <a:lstStyle/>
          <a:p>
            <a:pPr marL="0" indent="0">
              <a:buNone/>
            </a:pPr>
            <a:r>
              <a:rPr lang="cs-CZ" b="1" dirty="0"/>
              <a:t>EFQM</a:t>
            </a:r>
            <a:r>
              <a:rPr lang="cs-CZ" dirty="0"/>
              <a:t> (</a:t>
            </a:r>
            <a:r>
              <a:rPr lang="cs-CZ" b="1" dirty="0" err="1"/>
              <a:t>European</a:t>
            </a:r>
            <a:r>
              <a:rPr lang="cs-CZ" b="1" dirty="0"/>
              <a:t> </a:t>
            </a:r>
            <a:r>
              <a:rPr lang="cs-CZ" b="1" dirty="0" err="1"/>
              <a:t>Foundation</a:t>
            </a:r>
            <a:r>
              <a:rPr lang="cs-CZ" b="1" dirty="0"/>
              <a:t> </a:t>
            </a:r>
            <a:r>
              <a:rPr lang="cs-CZ" b="1" dirty="0" err="1"/>
              <a:t>for</a:t>
            </a:r>
            <a:r>
              <a:rPr lang="cs-CZ" b="1" dirty="0"/>
              <a:t> </a:t>
            </a:r>
            <a:r>
              <a:rPr lang="cs-CZ" b="1" dirty="0" err="1"/>
              <a:t>Quality</a:t>
            </a:r>
            <a:r>
              <a:rPr lang="cs-CZ" b="1" dirty="0"/>
              <a:t> Management</a:t>
            </a:r>
            <a:r>
              <a:rPr lang="cs-CZ" dirty="0"/>
              <a:t>) je nezisková organizace založená v roce 1988 s cílem prosazovat do praxe principy </a:t>
            </a:r>
            <a:r>
              <a:rPr lang="cs-CZ" u="sng" dirty="0"/>
              <a:t>TQM</a:t>
            </a:r>
            <a:r>
              <a:rPr lang="cs-CZ" dirty="0"/>
              <a:t>.</a:t>
            </a:r>
          </a:p>
          <a:p>
            <a:pPr marL="0" indent="0">
              <a:buNone/>
            </a:pPr>
            <a:r>
              <a:rPr lang="cs-CZ" b="1" dirty="0"/>
              <a:t>EFQM Excellence Model</a:t>
            </a:r>
            <a:r>
              <a:rPr lang="cs-CZ" dirty="0"/>
              <a:t> je model vyvinutý touto organizací jako rámec pro uplatňování metod řízení jakosti v organizaci. Jde o:</a:t>
            </a:r>
          </a:p>
          <a:p>
            <a:r>
              <a:rPr lang="cs-CZ" dirty="0"/>
              <a:t>Praktický nástroj pro sebehodnocení</a:t>
            </a:r>
          </a:p>
          <a:p>
            <a:r>
              <a:rPr lang="cs-CZ" dirty="0"/>
              <a:t>Návod pro zlepšování</a:t>
            </a:r>
          </a:p>
          <a:p>
            <a:r>
              <a:rPr lang="cs-CZ" dirty="0"/>
              <a:t>Rámec pro manažerský systém organizace</a:t>
            </a:r>
          </a:p>
          <a:p>
            <a:r>
              <a:rPr lang="cs-CZ" dirty="0"/>
              <a:t>Způsob sjednocení terminologie</a:t>
            </a:r>
          </a:p>
          <a:p>
            <a:pPr marL="0" indent="0">
              <a:buNone/>
            </a:pPr>
            <a:endParaRPr lang="cs-CZ" dirty="0"/>
          </a:p>
        </p:txBody>
      </p:sp>
    </p:spTree>
    <p:extLst>
      <p:ext uri="{BB962C8B-B14F-4D97-AF65-F5344CB8AC3E}">
        <p14:creationId xmlns:p14="http://schemas.microsoft.com/office/powerpoint/2010/main" val="3842182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EFQM Excellence Model</a:t>
            </a:r>
            <a:endParaRPr lang="cs-CZ" dirty="0"/>
          </a:p>
        </p:txBody>
      </p:sp>
      <p:pic>
        <p:nvPicPr>
          <p:cNvPr id="1026" name="Picture 2" descr="management_mania_efq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8568952" cy="50128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8953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a:t>
            </a:r>
            <a:r>
              <a:rPr lang="cs-CZ" b="1" dirty="0" smtClean="0"/>
              <a:t>management</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b="1" dirty="0" err="1"/>
              <a:t>Lean</a:t>
            </a:r>
            <a:r>
              <a:rPr lang="cs-CZ" dirty="0"/>
              <a:t>, používá se také pojem </a:t>
            </a:r>
            <a:r>
              <a:rPr lang="cs-CZ" b="1" dirty="0" err="1"/>
              <a:t>Lean</a:t>
            </a:r>
            <a:r>
              <a:rPr lang="cs-CZ" b="1" dirty="0"/>
              <a:t> management</a:t>
            </a:r>
            <a:r>
              <a:rPr lang="cs-CZ" dirty="0"/>
              <a:t>, je velmi široká metoda řízení, nejčastěji se v souvislosti s </a:t>
            </a:r>
            <a:r>
              <a:rPr lang="cs-CZ" dirty="0" err="1"/>
              <a:t>Lean</a:t>
            </a:r>
            <a:r>
              <a:rPr lang="cs-CZ" dirty="0"/>
              <a:t> užívá pojem </a:t>
            </a:r>
            <a:r>
              <a:rPr lang="cs-CZ" b="1" dirty="0"/>
              <a:t>filosofie</a:t>
            </a:r>
            <a:r>
              <a:rPr lang="cs-CZ" dirty="0"/>
              <a:t>, kterou musí organizace (podnik) přijmout. </a:t>
            </a:r>
            <a:endParaRPr lang="cs-CZ" dirty="0" smtClean="0"/>
          </a:p>
          <a:p>
            <a:pPr marL="0" indent="0" algn="just">
              <a:buNone/>
            </a:pPr>
            <a:r>
              <a:rPr lang="cs-CZ" dirty="0" err="1" smtClean="0"/>
              <a:t>Lean</a:t>
            </a:r>
            <a:r>
              <a:rPr lang="cs-CZ" dirty="0" smtClean="0"/>
              <a:t> </a:t>
            </a:r>
            <a:r>
              <a:rPr lang="cs-CZ" dirty="0"/>
              <a:t>je založena na několika základních principech. </a:t>
            </a:r>
            <a:r>
              <a:rPr lang="cs-CZ" u="sng" dirty="0"/>
              <a:t>Primárně </a:t>
            </a:r>
            <a:r>
              <a:rPr lang="cs-CZ" dirty="0"/>
              <a:t>jde o snahu celé organizace se </a:t>
            </a:r>
            <a:r>
              <a:rPr lang="cs-CZ" u="sng" dirty="0"/>
              <a:t>trvale zlepšovat ve všech oblastech.</a:t>
            </a:r>
            <a:r>
              <a:rPr lang="cs-CZ" dirty="0"/>
              <a:t> </a:t>
            </a:r>
            <a:r>
              <a:rPr lang="cs-CZ" u="sng" dirty="0"/>
              <a:t>Druhý princip je co nejlepší uspokojení potřeb zákazníka</a:t>
            </a:r>
            <a:r>
              <a:rPr lang="cs-CZ" dirty="0"/>
              <a:t> bez ohledu na to, jakým způsobem. </a:t>
            </a:r>
          </a:p>
        </p:txBody>
      </p:sp>
    </p:spTree>
    <p:extLst>
      <p:ext uri="{BB962C8B-B14F-4D97-AF65-F5344CB8AC3E}">
        <p14:creationId xmlns:p14="http://schemas.microsoft.com/office/powerpoint/2010/main" val="36970164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management</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err="1"/>
              <a:t>Lean</a:t>
            </a:r>
            <a:r>
              <a:rPr lang="cs-CZ" dirty="0"/>
              <a:t> se často používá s různými přívlastky, podle toho na jakou oblast je tato filosofie uplatněna.</a:t>
            </a:r>
          </a:p>
          <a:p>
            <a:r>
              <a:rPr lang="en-US" dirty="0"/>
              <a:t>Lean Production</a:t>
            </a:r>
          </a:p>
          <a:p>
            <a:r>
              <a:rPr lang="en-US" dirty="0"/>
              <a:t>Lean Manufacturing</a:t>
            </a:r>
          </a:p>
          <a:p>
            <a:r>
              <a:rPr lang="en-US" dirty="0"/>
              <a:t>Lean Administration</a:t>
            </a:r>
          </a:p>
          <a:p>
            <a:r>
              <a:rPr lang="en-US" dirty="0"/>
              <a:t>Lean Leadership</a:t>
            </a:r>
          </a:p>
          <a:p>
            <a:r>
              <a:rPr lang="en-US" dirty="0"/>
              <a:t>Lean Marketing</a:t>
            </a:r>
          </a:p>
          <a:p>
            <a:r>
              <a:rPr lang="en-US" dirty="0"/>
              <a:t>Lean Integration</a:t>
            </a:r>
          </a:p>
          <a:p>
            <a:r>
              <a:rPr lang="en-US" dirty="0"/>
              <a:t>Lean Programming</a:t>
            </a:r>
          </a:p>
          <a:p>
            <a:r>
              <a:rPr lang="en-US" dirty="0"/>
              <a:t>Lean Construction management</a:t>
            </a:r>
          </a:p>
          <a:p>
            <a:r>
              <a:rPr lang="en-US" dirty="0"/>
              <a:t>Lean Services</a:t>
            </a:r>
          </a:p>
          <a:p>
            <a:r>
              <a:rPr lang="en-US" dirty="0"/>
              <a:t>Lean Six Sigma</a:t>
            </a:r>
          </a:p>
          <a:p>
            <a:r>
              <a:rPr lang="en-US" dirty="0"/>
              <a:t>Lean Audit</a:t>
            </a:r>
          </a:p>
          <a:p>
            <a:pPr marL="0" indent="0">
              <a:buNone/>
            </a:pPr>
            <a:endParaRPr lang="cs-CZ" dirty="0"/>
          </a:p>
        </p:txBody>
      </p:sp>
    </p:spTree>
    <p:extLst>
      <p:ext uri="{BB962C8B-B14F-4D97-AF65-F5344CB8AC3E}">
        <p14:creationId xmlns:p14="http://schemas.microsoft.com/office/powerpoint/2010/main" val="706859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Lean</a:t>
            </a:r>
            <a:r>
              <a:rPr lang="cs-CZ" b="1" dirty="0"/>
              <a:t> management</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b="1" dirty="0" err="1"/>
              <a:t>Lean</a:t>
            </a:r>
            <a:r>
              <a:rPr lang="cs-CZ" dirty="0"/>
              <a:t> má kořeny v poválečném Japonsku, zejména ve firmě Toyota, kde vznikla v 50 letech 20. století jako alternativa k hromadné výrobě v prostředí, které vyžadovalo vysokou úroveň flexibility a postrádalo finance na nákladné investice. Kořeny </a:t>
            </a:r>
            <a:r>
              <a:rPr lang="cs-CZ" dirty="0" err="1"/>
              <a:t>Lean</a:t>
            </a:r>
            <a:r>
              <a:rPr lang="cs-CZ" dirty="0"/>
              <a:t> (</a:t>
            </a:r>
            <a:r>
              <a:rPr lang="cs-CZ" b="1" dirty="0" err="1"/>
              <a:t>Lean</a:t>
            </a:r>
            <a:r>
              <a:rPr lang="cs-CZ" b="1" dirty="0"/>
              <a:t> </a:t>
            </a:r>
            <a:r>
              <a:rPr lang="cs-CZ" b="1" dirty="0" err="1"/>
              <a:t>Production</a:t>
            </a:r>
            <a:r>
              <a:rPr lang="cs-CZ" dirty="0"/>
              <a:t>) jsou spojeny se </a:t>
            </a:r>
            <a:r>
              <a:rPr lang="cs-CZ" dirty="0" err="1"/>
              <a:t>systémem</a:t>
            </a:r>
            <a:r>
              <a:rPr lang="cs-CZ" b="1" dirty="0" err="1"/>
              <a:t>Toyota</a:t>
            </a:r>
            <a:r>
              <a:rPr lang="cs-CZ" b="1" dirty="0"/>
              <a:t> </a:t>
            </a:r>
            <a:r>
              <a:rPr lang="cs-CZ" b="1" dirty="0" err="1"/>
              <a:t>Production</a:t>
            </a:r>
            <a:r>
              <a:rPr lang="cs-CZ" b="1" dirty="0"/>
              <a:t> </a:t>
            </a:r>
            <a:r>
              <a:rPr lang="cs-CZ" b="1" dirty="0" err="1"/>
              <a:t>System</a:t>
            </a:r>
            <a:r>
              <a:rPr lang="cs-CZ" dirty="0"/>
              <a:t> (</a:t>
            </a:r>
            <a:r>
              <a:rPr lang="cs-CZ" b="1" dirty="0"/>
              <a:t>TPS</a:t>
            </a:r>
            <a:r>
              <a:rPr lang="cs-CZ" dirty="0"/>
              <a:t>).</a:t>
            </a:r>
          </a:p>
          <a:p>
            <a:pPr algn="just"/>
            <a:r>
              <a:rPr lang="cs-CZ" dirty="0" err="1"/>
              <a:t>Lean</a:t>
            </a:r>
            <a:r>
              <a:rPr lang="cs-CZ" dirty="0"/>
              <a:t> je metoda stavějící na kultuře neustálého zlepšování, podpoře zaměstnanců, soustředění na tok hodnoty (</a:t>
            </a:r>
            <a:r>
              <a:rPr lang="cs-CZ" dirty="0" err="1"/>
              <a:t>Value</a:t>
            </a:r>
            <a:r>
              <a:rPr lang="cs-CZ" dirty="0"/>
              <a:t> </a:t>
            </a:r>
            <a:r>
              <a:rPr lang="cs-CZ" dirty="0" err="1"/>
              <a:t>Stream</a:t>
            </a:r>
            <a:r>
              <a:rPr lang="cs-CZ" dirty="0"/>
              <a:t>) a zvyšování této hodnoty. Je synonymem pro rychlost, jednoduchost, přehlednost, vytváření produktů a služeb bez zbytečných činností a zásob, omezení </a:t>
            </a:r>
            <a:r>
              <a:rPr lang="cs-CZ" b="1" dirty="0"/>
              <a:t>plýtvání</a:t>
            </a:r>
            <a:r>
              <a:rPr lang="cs-CZ" dirty="0"/>
              <a:t>, vyvažování procesů a navázání procesů na zákazníka.</a:t>
            </a:r>
          </a:p>
          <a:p>
            <a:pPr marL="0" indent="0">
              <a:buNone/>
            </a:pPr>
            <a:endParaRPr lang="cs-CZ" dirty="0"/>
          </a:p>
        </p:txBody>
      </p:sp>
    </p:spTree>
    <p:extLst>
      <p:ext uri="{BB962C8B-B14F-4D97-AF65-F5344CB8AC3E}">
        <p14:creationId xmlns:p14="http://schemas.microsoft.com/office/powerpoint/2010/main" val="1661027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Proces</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smtClean="0"/>
              <a:t>Existuje </a:t>
            </a:r>
            <a:r>
              <a:rPr lang="cs-CZ" dirty="0"/>
              <a:t>celá řada definic:</a:t>
            </a:r>
          </a:p>
          <a:p>
            <a:pPr marL="0" indent="0" algn="just">
              <a:buNone/>
            </a:pPr>
            <a:r>
              <a:rPr lang="cs-CZ" dirty="0"/>
              <a:t>Norma </a:t>
            </a:r>
            <a:r>
              <a:rPr lang="cs-CZ" b="1" dirty="0"/>
              <a:t>ČSN EN ISO 9001 </a:t>
            </a:r>
            <a:r>
              <a:rPr lang="cs-CZ" dirty="0"/>
              <a:t>definuje proces jako: „soubor vzájemně působících činností, který přeměňuje vstupy na výstupy.“</a:t>
            </a:r>
          </a:p>
          <a:p>
            <a:pPr marL="0" indent="0" algn="just">
              <a:buNone/>
            </a:pPr>
            <a:r>
              <a:rPr lang="cs-CZ" b="1" dirty="0"/>
              <a:t>Hammer, M., </a:t>
            </a:r>
            <a:r>
              <a:rPr lang="cs-CZ" b="1" dirty="0" err="1"/>
              <a:t>Champy</a:t>
            </a:r>
            <a:r>
              <a:rPr lang="cs-CZ" b="1" dirty="0"/>
              <a:t>, J., </a:t>
            </a:r>
            <a:r>
              <a:rPr lang="cs-CZ" dirty="0"/>
              <a:t>1996: „Proces je soubor činností, který vyžaduje jeden nebo více druhů vstupů a tvoří výstup, který má pro zákazníka hodnotu“.</a:t>
            </a:r>
          </a:p>
          <a:p>
            <a:pPr marL="0" indent="0" algn="just">
              <a:buNone/>
            </a:pPr>
            <a:r>
              <a:rPr lang="cs-CZ" b="1" dirty="0"/>
              <a:t>Řepa, V., </a:t>
            </a:r>
            <a:r>
              <a:rPr lang="cs-CZ" dirty="0"/>
              <a:t>2006 definuje proces jako: „souhrn činností transformujících souhrn vstupů na souhrn výstupů (zboží nebo služeb) pro jiné lidi nebo procesy, používajíce k tomu lidi nebo nástroje“.</a:t>
            </a:r>
          </a:p>
          <a:p>
            <a:pPr marL="0" indent="0">
              <a:buNone/>
            </a:pPr>
            <a:endParaRPr lang="cs-CZ" dirty="0"/>
          </a:p>
        </p:txBody>
      </p:sp>
    </p:spTree>
    <p:extLst>
      <p:ext uri="{BB962C8B-B14F-4D97-AF65-F5344CB8AC3E}">
        <p14:creationId xmlns:p14="http://schemas.microsoft.com/office/powerpoint/2010/main" val="211957301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Six</a:t>
            </a:r>
            <a:r>
              <a:rPr lang="cs-CZ" b="1" dirty="0"/>
              <a:t> Sigma</a:t>
            </a:r>
          </a:p>
        </p:txBody>
      </p:sp>
      <p:sp>
        <p:nvSpPr>
          <p:cNvPr id="3" name="Zástupný symbol pro obsah 2"/>
          <p:cNvSpPr>
            <a:spLocks noGrp="1"/>
          </p:cNvSpPr>
          <p:nvPr>
            <p:ph idx="1"/>
          </p:nvPr>
        </p:nvSpPr>
        <p:spPr/>
        <p:txBody>
          <a:bodyPr>
            <a:normAutofit lnSpcReduction="10000"/>
          </a:bodyPr>
          <a:lstStyle/>
          <a:p>
            <a:pPr marL="0" indent="0" algn="just">
              <a:buNone/>
            </a:pPr>
            <a:r>
              <a:rPr lang="cs-CZ" dirty="0" err="1"/>
              <a:t>Six</a:t>
            </a:r>
            <a:r>
              <a:rPr lang="cs-CZ" dirty="0"/>
              <a:t> Sigma je komplexní metoda řízení a podobně jako </a:t>
            </a:r>
            <a:r>
              <a:rPr lang="cs-CZ" dirty="0" err="1"/>
              <a:t>Lean</a:t>
            </a:r>
            <a:r>
              <a:rPr lang="cs-CZ" dirty="0"/>
              <a:t> je označována spíše jako filosofie, kterou musí organizace (podnik) přijmout, je zaměřená na neustálé průběžné zlepšování (inovace) organizace pomocí porozumění potřeb zákazníků, analýzy procesů a standardizace metod měření</a:t>
            </a:r>
            <a:r>
              <a:rPr lang="cs-CZ" dirty="0" smtClean="0"/>
              <a:t>.</a:t>
            </a:r>
          </a:p>
          <a:p>
            <a:pPr marL="0" indent="0" algn="just">
              <a:buNone/>
            </a:pPr>
            <a:r>
              <a:rPr lang="cs-CZ" dirty="0" smtClean="0"/>
              <a:t>Jedná </a:t>
            </a:r>
            <a:r>
              <a:rPr lang="cs-CZ" dirty="0"/>
              <a:t>se o komplexní, pružný systém řízení, který je založen na porozumění potřeb a očekávání zákazníků, disciplinovaném používání informací, dat k řízení a rozhodování.</a:t>
            </a:r>
          </a:p>
        </p:txBody>
      </p:sp>
    </p:spTree>
    <p:extLst>
      <p:ext uri="{BB962C8B-B14F-4D97-AF65-F5344CB8AC3E}">
        <p14:creationId xmlns:p14="http://schemas.microsoft.com/office/powerpoint/2010/main" val="191362953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Six</a:t>
            </a:r>
            <a:r>
              <a:rPr lang="cs-CZ" b="1" dirty="0"/>
              <a:t> Sigma</a:t>
            </a:r>
            <a:endParaRPr lang="cs-CZ" dirty="0"/>
          </a:p>
        </p:txBody>
      </p:sp>
      <p:sp>
        <p:nvSpPr>
          <p:cNvPr id="3" name="Zástupný symbol pro obsah 2"/>
          <p:cNvSpPr>
            <a:spLocks noGrp="1"/>
          </p:cNvSpPr>
          <p:nvPr>
            <p:ph idx="1"/>
          </p:nvPr>
        </p:nvSpPr>
        <p:spPr/>
        <p:txBody>
          <a:bodyPr/>
          <a:lstStyle/>
          <a:p>
            <a:pPr marL="0" indent="0" algn="just">
              <a:buNone/>
            </a:pPr>
            <a:r>
              <a:rPr lang="cs-CZ" dirty="0"/>
              <a:t>Inovace jsou v </a:t>
            </a:r>
            <a:r>
              <a:rPr lang="cs-CZ" dirty="0" err="1"/>
              <a:t>Six</a:t>
            </a:r>
            <a:r>
              <a:rPr lang="cs-CZ" dirty="0"/>
              <a:t> Sigma je založeny na cyklu zlepšování </a:t>
            </a:r>
            <a:r>
              <a:rPr lang="cs-CZ" b="1" dirty="0"/>
              <a:t>DMAIC</a:t>
            </a:r>
            <a:r>
              <a:rPr lang="cs-CZ" dirty="0"/>
              <a:t>, který je zaměřený na vyhledávání slabých míst (</a:t>
            </a:r>
            <a:r>
              <a:rPr lang="cs-CZ" b="1" dirty="0" err="1"/>
              <a:t>bottleneck</a:t>
            </a:r>
            <a:r>
              <a:rPr lang="cs-CZ" dirty="0"/>
              <a:t>), jejich odstraňování a je jedním ze stavebních kamenů </a:t>
            </a:r>
            <a:r>
              <a:rPr lang="cs-CZ" dirty="0" err="1"/>
              <a:t>Six</a:t>
            </a:r>
            <a:r>
              <a:rPr lang="cs-CZ" dirty="0"/>
              <a:t> Sigma.</a:t>
            </a:r>
          </a:p>
        </p:txBody>
      </p:sp>
    </p:spTree>
    <p:extLst>
      <p:ext uri="{BB962C8B-B14F-4D97-AF65-F5344CB8AC3E}">
        <p14:creationId xmlns:p14="http://schemas.microsoft.com/office/powerpoint/2010/main" val="20141235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DMAIC - cyklus zlepšování</a:t>
            </a:r>
          </a:p>
        </p:txBody>
      </p:sp>
      <p:sp>
        <p:nvSpPr>
          <p:cNvPr id="3" name="Zástupný symbol pro obsah 2"/>
          <p:cNvSpPr>
            <a:spLocks noGrp="1"/>
          </p:cNvSpPr>
          <p:nvPr>
            <p:ph idx="1"/>
          </p:nvPr>
        </p:nvSpPr>
        <p:spPr/>
        <p:txBody>
          <a:bodyPr/>
          <a:lstStyle/>
          <a:p>
            <a:pPr marL="0" indent="0" algn="just">
              <a:buNone/>
            </a:pPr>
            <a:r>
              <a:rPr lang="cs-CZ" b="1" dirty="0"/>
              <a:t>DMAIC</a:t>
            </a:r>
            <a:r>
              <a:rPr lang="cs-CZ" dirty="0"/>
              <a:t> - cyklus zlepšování je univerzálně použitelná metoda postupného zlepšování, která je integrální součástí metody </a:t>
            </a:r>
            <a:r>
              <a:rPr lang="cs-CZ" dirty="0" err="1"/>
              <a:t>SixSigma</a:t>
            </a:r>
            <a:r>
              <a:rPr lang="cs-CZ" dirty="0"/>
              <a:t>. </a:t>
            </a:r>
            <a:endParaRPr lang="cs-CZ" dirty="0" smtClean="0"/>
          </a:p>
          <a:p>
            <a:pPr marL="0" indent="0" algn="just">
              <a:buNone/>
            </a:pPr>
            <a:r>
              <a:rPr lang="cs-CZ" dirty="0" smtClean="0"/>
              <a:t>Používá </a:t>
            </a:r>
            <a:r>
              <a:rPr lang="cs-CZ" dirty="0"/>
              <a:t>se pro jakékoliv zlepšování - například kvality výrobků, služeb, </a:t>
            </a:r>
            <a:r>
              <a:rPr lang="cs-CZ" u="sng" dirty="0"/>
              <a:t>procesů,</a:t>
            </a:r>
            <a:r>
              <a:rPr lang="cs-CZ" dirty="0"/>
              <a:t> aplikací, </a:t>
            </a:r>
            <a:r>
              <a:rPr lang="cs-CZ" u="sng" dirty="0"/>
              <a:t>dat.</a:t>
            </a:r>
            <a:r>
              <a:rPr lang="cs-CZ" dirty="0"/>
              <a:t> Jednotlivé fáze celého cyklu pomáhají docílit skutečného zlepšení. </a:t>
            </a:r>
            <a:r>
              <a:rPr lang="cs-CZ" b="1" dirty="0"/>
              <a:t>Jedná se o zdokonalený PDCA cyklus.</a:t>
            </a:r>
          </a:p>
        </p:txBody>
      </p:sp>
    </p:spTree>
    <p:extLst>
      <p:ext uri="{BB962C8B-B14F-4D97-AF65-F5344CB8AC3E}">
        <p14:creationId xmlns:p14="http://schemas.microsoft.com/office/powerpoint/2010/main" val="36998785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764704"/>
            <a:ext cx="8229600" cy="1066800"/>
          </a:xfrm>
        </p:spPr>
        <p:txBody>
          <a:bodyPr/>
          <a:lstStyle/>
          <a:p>
            <a:r>
              <a:rPr lang="cs-CZ" b="1" dirty="0"/>
              <a:t>DMAIC - cyklus zlepšování</a:t>
            </a:r>
            <a:endParaRPr lang="cs-CZ" dirty="0"/>
          </a:p>
        </p:txBody>
      </p:sp>
      <p:sp>
        <p:nvSpPr>
          <p:cNvPr id="3" name="Zástupný symbol pro obsah 2"/>
          <p:cNvSpPr>
            <a:spLocks noGrp="1"/>
          </p:cNvSpPr>
          <p:nvPr>
            <p:ph idx="1"/>
          </p:nvPr>
        </p:nvSpPr>
        <p:spPr>
          <a:xfrm>
            <a:off x="323528" y="1844824"/>
            <a:ext cx="8229600" cy="4525963"/>
          </a:xfrm>
        </p:spPr>
        <p:txBody>
          <a:bodyPr>
            <a:normAutofit fontScale="85000" lnSpcReduction="20000"/>
          </a:bodyPr>
          <a:lstStyle/>
          <a:p>
            <a:pPr marL="0" indent="0" algn="just">
              <a:buNone/>
            </a:pPr>
            <a:r>
              <a:rPr lang="cs-CZ" dirty="0"/>
              <a:t>Fáze cyklu zlepšení jsou:</a:t>
            </a:r>
          </a:p>
          <a:p>
            <a:pPr marL="514350" indent="-514350" algn="just">
              <a:buFont typeface="+mj-lt"/>
              <a:buAutoNum type="arabicPeriod"/>
            </a:pPr>
            <a:r>
              <a:rPr lang="cs-CZ" b="1" dirty="0" smtClean="0"/>
              <a:t>D </a:t>
            </a:r>
            <a:r>
              <a:rPr lang="cs-CZ" b="1" dirty="0"/>
              <a:t>(</a:t>
            </a:r>
            <a:r>
              <a:rPr lang="cs-CZ" b="1" dirty="0" err="1"/>
              <a:t>Define</a:t>
            </a:r>
            <a:r>
              <a:rPr lang="cs-CZ" b="1" dirty="0"/>
              <a:t>) </a:t>
            </a:r>
            <a:r>
              <a:rPr lang="cs-CZ" dirty="0"/>
              <a:t>definovat – definují se cíle, popisuje se předmět a cíle zlepšení (výrobek, služba, proces, data, atd.)</a:t>
            </a:r>
          </a:p>
          <a:p>
            <a:pPr marL="514350" indent="-514350" algn="just">
              <a:buFont typeface="+mj-lt"/>
              <a:buAutoNum type="arabicPeriod"/>
            </a:pPr>
            <a:r>
              <a:rPr lang="cs-CZ" b="1" dirty="0"/>
              <a:t>M (</a:t>
            </a:r>
            <a:r>
              <a:rPr lang="cs-CZ" b="1" dirty="0" err="1"/>
              <a:t>Measure</a:t>
            </a:r>
            <a:r>
              <a:rPr lang="cs-CZ" b="1" dirty="0"/>
              <a:t>) </a:t>
            </a:r>
            <a:r>
              <a:rPr lang="cs-CZ" dirty="0"/>
              <a:t>měřit – měření výchozích podmínek ve smyslu principu "co neměřím, neřídím"</a:t>
            </a:r>
          </a:p>
          <a:p>
            <a:pPr marL="514350" indent="-514350" algn="just">
              <a:buFont typeface="+mj-lt"/>
              <a:buAutoNum type="arabicPeriod"/>
            </a:pPr>
            <a:r>
              <a:rPr lang="cs-CZ" b="1" dirty="0"/>
              <a:t>A (</a:t>
            </a:r>
            <a:r>
              <a:rPr lang="cs-CZ" b="1" dirty="0" err="1"/>
              <a:t>Analyze</a:t>
            </a:r>
            <a:r>
              <a:rPr lang="cs-CZ" dirty="0"/>
              <a:t>) analyzovat – analýza zjištěných skutečností, příčin nedostatků</a:t>
            </a:r>
          </a:p>
          <a:p>
            <a:pPr marL="514350" indent="-514350" algn="just">
              <a:buFont typeface="+mj-lt"/>
              <a:buAutoNum type="arabicPeriod"/>
            </a:pPr>
            <a:r>
              <a:rPr lang="cs-CZ" b="1" dirty="0"/>
              <a:t>I (</a:t>
            </a:r>
            <a:r>
              <a:rPr lang="cs-CZ" b="1" dirty="0" err="1"/>
              <a:t>Improve</a:t>
            </a:r>
            <a:r>
              <a:rPr lang="cs-CZ" b="1" dirty="0"/>
              <a:t>) </a:t>
            </a:r>
            <a:r>
              <a:rPr lang="cs-CZ" dirty="0"/>
              <a:t>zlepšovat – klíčová fáze celého cyklu, ve které dochází ke zlepšení na základě analyzovaných a změřených skutečností.</a:t>
            </a:r>
          </a:p>
          <a:p>
            <a:pPr marL="514350" indent="-514350" algn="just">
              <a:buFont typeface="+mj-lt"/>
              <a:buAutoNum type="arabicPeriod"/>
            </a:pPr>
            <a:r>
              <a:rPr lang="cs-CZ" b="1" dirty="0"/>
              <a:t>C (</a:t>
            </a:r>
            <a:r>
              <a:rPr lang="cs-CZ" b="1" dirty="0" err="1"/>
              <a:t>Control</a:t>
            </a:r>
            <a:r>
              <a:rPr lang="cs-CZ" b="1" dirty="0"/>
              <a:t>) </a:t>
            </a:r>
            <a:r>
              <a:rPr lang="cs-CZ" dirty="0"/>
              <a:t>řídit – zlepšený nedostatek je třeba zavést - uřídit, udržet zlepšení při životě.</a:t>
            </a:r>
          </a:p>
        </p:txBody>
      </p:sp>
    </p:spTree>
    <p:extLst>
      <p:ext uri="{BB962C8B-B14F-4D97-AF65-F5344CB8AC3E}">
        <p14:creationId xmlns:p14="http://schemas.microsoft.com/office/powerpoint/2010/main" val="31801611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Six</a:t>
            </a:r>
            <a:r>
              <a:rPr lang="cs-CZ" b="1" dirty="0" smtClean="0"/>
              <a:t> Sigma + </a:t>
            </a:r>
            <a:r>
              <a:rPr lang="cs-CZ" b="1" dirty="0" err="1" smtClean="0"/>
              <a:t>Lean</a:t>
            </a:r>
            <a:r>
              <a:rPr lang="cs-CZ" b="1" dirty="0" smtClean="0"/>
              <a:t> = </a:t>
            </a:r>
            <a:r>
              <a:rPr lang="cs-CZ" b="1" dirty="0" err="1" smtClean="0"/>
              <a:t>Lean</a:t>
            </a:r>
            <a:r>
              <a:rPr lang="cs-CZ" b="1" dirty="0" smtClean="0"/>
              <a:t> Sigma</a:t>
            </a:r>
            <a:endParaRPr lang="cs-CZ" b="1" dirty="0"/>
          </a:p>
        </p:txBody>
      </p:sp>
      <p:sp>
        <p:nvSpPr>
          <p:cNvPr id="3" name="Zástupný symbol pro obsah 2"/>
          <p:cNvSpPr>
            <a:spLocks noGrp="1"/>
          </p:cNvSpPr>
          <p:nvPr>
            <p:ph idx="1"/>
          </p:nvPr>
        </p:nvSpPr>
        <p:spPr/>
        <p:txBody>
          <a:bodyPr>
            <a:normAutofit/>
          </a:bodyPr>
          <a:lstStyle/>
          <a:p>
            <a:pPr marL="0" indent="0">
              <a:buNone/>
            </a:pPr>
            <a:r>
              <a:rPr lang="cs-CZ" b="1" dirty="0"/>
              <a:t>Cíle a charakteristika </a:t>
            </a:r>
            <a:r>
              <a:rPr lang="cs-CZ" b="1" dirty="0" err="1"/>
              <a:t>Six</a:t>
            </a:r>
            <a:r>
              <a:rPr lang="cs-CZ" b="1" dirty="0"/>
              <a:t> Sigma:</a:t>
            </a:r>
          </a:p>
          <a:p>
            <a:r>
              <a:rPr lang="cs-CZ" dirty="0" smtClean="0"/>
              <a:t>Maximalizace </a:t>
            </a:r>
            <a:r>
              <a:rPr lang="cs-CZ" dirty="0"/>
              <a:t>zisku</a:t>
            </a:r>
          </a:p>
          <a:p>
            <a:r>
              <a:rPr lang="cs-CZ" dirty="0"/>
              <a:t>Efektivní využívání zdrojů a zvyšování produktivity</a:t>
            </a:r>
          </a:p>
          <a:p>
            <a:r>
              <a:rPr lang="cs-CZ" dirty="0"/>
              <a:t>Redukce podpůrných procesů</a:t>
            </a:r>
          </a:p>
          <a:p>
            <a:r>
              <a:rPr lang="cs-CZ" dirty="0"/>
              <a:t>Minimalizace negativních jevů - defektů, neshod, ztrát, reklamací a nákladů</a:t>
            </a:r>
          </a:p>
          <a:p>
            <a:pPr marL="0" indent="0">
              <a:buNone/>
            </a:pPr>
            <a:r>
              <a:rPr lang="cs-CZ" dirty="0"/>
              <a:t>Spojením </a:t>
            </a:r>
            <a:r>
              <a:rPr lang="cs-CZ" b="1" dirty="0" err="1"/>
              <a:t>Six</a:t>
            </a:r>
            <a:r>
              <a:rPr lang="cs-CZ" b="1" dirty="0"/>
              <a:t> Sigma</a:t>
            </a:r>
            <a:r>
              <a:rPr lang="cs-CZ" dirty="0"/>
              <a:t> a zásad štíhlého přístupu </a:t>
            </a:r>
            <a:r>
              <a:rPr lang="cs-CZ" dirty="0" err="1"/>
              <a:t>přístupu</a:t>
            </a:r>
            <a:r>
              <a:rPr lang="cs-CZ" dirty="0"/>
              <a:t> </a:t>
            </a:r>
            <a:r>
              <a:rPr lang="cs-CZ" b="1" dirty="0" err="1"/>
              <a:t>Lean</a:t>
            </a:r>
            <a:r>
              <a:rPr lang="cs-CZ" dirty="0"/>
              <a:t> vzniká </a:t>
            </a:r>
            <a:r>
              <a:rPr lang="cs-CZ" b="1" dirty="0" err="1"/>
              <a:t>Lean</a:t>
            </a:r>
            <a:r>
              <a:rPr lang="cs-CZ" b="1" dirty="0"/>
              <a:t> Sigma.</a:t>
            </a:r>
          </a:p>
        </p:txBody>
      </p:sp>
    </p:spTree>
    <p:extLst>
      <p:ext uri="{BB962C8B-B14F-4D97-AF65-F5344CB8AC3E}">
        <p14:creationId xmlns:p14="http://schemas.microsoft.com/office/powerpoint/2010/main" val="151436734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M</a:t>
            </a:r>
            <a:r>
              <a:rPr lang="cs-CZ" b="1" dirty="0" smtClean="0"/>
              <a:t>etody </a:t>
            </a:r>
            <a:r>
              <a:rPr lang="cs-CZ" b="1" dirty="0"/>
              <a:t>a </a:t>
            </a:r>
            <a:r>
              <a:rPr lang="cs-CZ" b="1" dirty="0" smtClean="0"/>
              <a:t>standardy </a:t>
            </a:r>
            <a:r>
              <a:rPr lang="cs-CZ" b="1" dirty="0" err="1" smtClean="0"/>
              <a:t>Six</a:t>
            </a:r>
            <a:r>
              <a:rPr lang="cs-CZ" b="1" dirty="0" smtClean="0"/>
              <a:t> sigma</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b="1" dirty="0" err="1"/>
              <a:t>Six</a:t>
            </a:r>
            <a:r>
              <a:rPr lang="cs-CZ" b="1" dirty="0"/>
              <a:t> Sigma </a:t>
            </a:r>
            <a:r>
              <a:rPr lang="cs-CZ" dirty="0"/>
              <a:t>využívá k dosažení cílů další metody a standardy:</a:t>
            </a:r>
          </a:p>
          <a:p>
            <a:r>
              <a:rPr lang="cs-CZ" dirty="0" smtClean="0"/>
              <a:t>DMAIC</a:t>
            </a:r>
            <a:endParaRPr lang="cs-CZ" dirty="0"/>
          </a:p>
          <a:p>
            <a:r>
              <a:rPr lang="cs-CZ" dirty="0"/>
              <a:t>ISO 9001</a:t>
            </a:r>
          </a:p>
          <a:p>
            <a:r>
              <a:rPr lang="cs-CZ" dirty="0"/>
              <a:t>Mapa procesů</a:t>
            </a:r>
          </a:p>
          <a:p>
            <a:r>
              <a:rPr lang="cs-CZ" dirty="0"/>
              <a:t>KPI</a:t>
            </a:r>
          </a:p>
          <a:p>
            <a:r>
              <a:rPr lang="cs-CZ" dirty="0"/>
              <a:t>CED (Cause-and-</a:t>
            </a:r>
            <a:r>
              <a:rPr lang="cs-CZ" dirty="0" err="1"/>
              <a:t>effect</a:t>
            </a:r>
            <a:r>
              <a:rPr lang="cs-CZ" dirty="0"/>
              <a:t> diagram)</a:t>
            </a:r>
          </a:p>
          <a:p>
            <a:r>
              <a:rPr lang="cs-CZ" dirty="0" err="1"/>
              <a:t>Paretovo</a:t>
            </a:r>
            <a:r>
              <a:rPr lang="cs-CZ" dirty="0"/>
              <a:t> pravidlo</a:t>
            </a:r>
          </a:p>
          <a:p>
            <a:r>
              <a:rPr lang="cs-CZ" dirty="0"/>
              <a:t>DOE (Design </a:t>
            </a:r>
            <a:r>
              <a:rPr lang="cs-CZ" dirty="0" err="1"/>
              <a:t>of</a:t>
            </a:r>
            <a:r>
              <a:rPr lang="cs-CZ" dirty="0"/>
              <a:t> </a:t>
            </a:r>
            <a:r>
              <a:rPr lang="cs-CZ" dirty="0" err="1"/>
              <a:t>Experiments</a:t>
            </a:r>
            <a:r>
              <a:rPr lang="cs-CZ" dirty="0"/>
              <a:t>)</a:t>
            </a:r>
          </a:p>
          <a:p>
            <a:r>
              <a:rPr lang="cs-CZ" dirty="0"/>
              <a:t>FMEA (</a:t>
            </a:r>
            <a:r>
              <a:rPr lang="cs-CZ" dirty="0" err="1"/>
              <a:t>Failure</a:t>
            </a:r>
            <a:r>
              <a:rPr lang="cs-CZ" dirty="0"/>
              <a:t> Mode and </a:t>
            </a:r>
            <a:r>
              <a:rPr lang="cs-CZ" dirty="0" err="1"/>
              <a:t>Effect</a:t>
            </a:r>
            <a:r>
              <a:rPr lang="cs-CZ" dirty="0"/>
              <a:t> </a:t>
            </a:r>
            <a:r>
              <a:rPr lang="cs-CZ" dirty="0" err="1"/>
              <a:t>Analysis</a:t>
            </a:r>
            <a:r>
              <a:rPr lang="cs-CZ" dirty="0"/>
              <a:t>)</a:t>
            </a:r>
          </a:p>
          <a:p>
            <a:r>
              <a:rPr lang="cs-CZ" dirty="0"/>
              <a:t>QFD (</a:t>
            </a:r>
            <a:r>
              <a:rPr lang="cs-CZ" dirty="0" err="1"/>
              <a:t>Quality</a:t>
            </a:r>
            <a:r>
              <a:rPr lang="cs-CZ" dirty="0"/>
              <a:t> </a:t>
            </a:r>
            <a:r>
              <a:rPr lang="cs-CZ" dirty="0" err="1"/>
              <a:t>Function</a:t>
            </a:r>
            <a:r>
              <a:rPr lang="cs-CZ" dirty="0"/>
              <a:t> </a:t>
            </a:r>
            <a:r>
              <a:rPr lang="cs-CZ" dirty="0" err="1"/>
              <a:t>Deployment</a:t>
            </a:r>
            <a:r>
              <a:rPr lang="cs-CZ" dirty="0"/>
              <a:t>)</a:t>
            </a:r>
          </a:p>
          <a:p>
            <a:r>
              <a:rPr lang="cs-CZ" dirty="0"/>
              <a:t>SOP (Standard </a:t>
            </a:r>
            <a:r>
              <a:rPr lang="cs-CZ" dirty="0" err="1"/>
              <a:t>Operating</a:t>
            </a:r>
            <a:r>
              <a:rPr lang="cs-CZ" dirty="0"/>
              <a:t> </a:t>
            </a:r>
            <a:r>
              <a:rPr lang="cs-CZ" dirty="0" err="1"/>
              <a:t>Procedure</a:t>
            </a:r>
            <a:r>
              <a:rPr lang="cs-CZ" dirty="0"/>
              <a:t>)</a:t>
            </a:r>
          </a:p>
        </p:txBody>
      </p:sp>
    </p:spTree>
    <p:extLst>
      <p:ext uri="{BB962C8B-B14F-4D97-AF65-F5344CB8AC3E}">
        <p14:creationId xmlns:p14="http://schemas.microsoft.com/office/powerpoint/2010/main" val="13624739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Analytické techniky a </a:t>
            </a:r>
            <a:r>
              <a:rPr lang="cs-CZ" b="1" dirty="0" smtClean="0"/>
              <a:t>diagramy </a:t>
            </a:r>
            <a:r>
              <a:rPr lang="cs-CZ" b="1" dirty="0" err="1" smtClean="0"/>
              <a:t>Six</a:t>
            </a:r>
            <a:r>
              <a:rPr lang="cs-CZ" b="1" dirty="0" smtClean="0"/>
              <a:t> sigma</a:t>
            </a:r>
            <a:endParaRPr lang="cs-CZ" b="1" dirty="0"/>
          </a:p>
        </p:txBody>
      </p:sp>
      <p:sp>
        <p:nvSpPr>
          <p:cNvPr id="3" name="Zástupný symbol pro obsah 2"/>
          <p:cNvSpPr>
            <a:spLocks noGrp="1"/>
          </p:cNvSpPr>
          <p:nvPr>
            <p:ph idx="1"/>
          </p:nvPr>
        </p:nvSpPr>
        <p:spPr/>
        <p:txBody>
          <a:bodyPr/>
          <a:lstStyle/>
          <a:p>
            <a:r>
              <a:rPr lang="cs-CZ" dirty="0"/>
              <a:t>Histogram (Histogram)</a:t>
            </a:r>
          </a:p>
          <a:p>
            <a:r>
              <a:rPr lang="cs-CZ" dirty="0"/>
              <a:t>Průběhový diagram (Run chart)</a:t>
            </a:r>
          </a:p>
          <a:p>
            <a:r>
              <a:rPr lang="cs-CZ" dirty="0"/>
              <a:t>Řídící graf (</a:t>
            </a:r>
            <a:r>
              <a:rPr lang="cs-CZ" dirty="0" err="1"/>
              <a:t>Control</a:t>
            </a:r>
            <a:r>
              <a:rPr lang="cs-CZ" dirty="0"/>
              <a:t> chart)</a:t>
            </a:r>
          </a:p>
          <a:p>
            <a:r>
              <a:rPr lang="cs-CZ" dirty="0"/>
              <a:t>Korelační diagram (</a:t>
            </a:r>
            <a:r>
              <a:rPr lang="cs-CZ" dirty="0" err="1"/>
              <a:t>Scatter</a:t>
            </a:r>
            <a:r>
              <a:rPr lang="cs-CZ" dirty="0"/>
              <a:t> diagram)</a:t>
            </a:r>
          </a:p>
          <a:p>
            <a:r>
              <a:rPr lang="cs-CZ" dirty="0"/>
              <a:t>Regresní analýza (</a:t>
            </a:r>
            <a:r>
              <a:rPr lang="cs-CZ" dirty="0" err="1"/>
              <a:t>Regression</a:t>
            </a:r>
            <a:r>
              <a:rPr lang="cs-CZ" dirty="0"/>
              <a:t> </a:t>
            </a:r>
            <a:r>
              <a:rPr lang="cs-CZ" dirty="0" err="1"/>
              <a:t>Analysis</a:t>
            </a:r>
            <a:r>
              <a:rPr lang="cs-CZ" dirty="0"/>
              <a:t>)</a:t>
            </a:r>
          </a:p>
        </p:txBody>
      </p:sp>
    </p:spTree>
    <p:extLst>
      <p:ext uri="{BB962C8B-B14F-4D97-AF65-F5344CB8AC3E}">
        <p14:creationId xmlns:p14="http://schemas.microsoft.com/office/powerpoint/2010/main" val="36867198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0533" y="562000"/>
            <a:ext cx="8229600" cy="1066800"/>
          </a:xfrm>
        </p:spPr>
        <p:txBody>
          <a:bodyPr>
            <a:normAutofit/>
          </a:bodyPr>
          <a:lstStyle/>
          <a:p>
            <a:r>
              <a:rPr lang="cs-CZ" b="1" dirty="0"/>
              <a:t>Analytické techniky a </a:t>
            </a:r>
            <a:r>
              <a:rPr lang="cs-CZ" b="1" dirty="0" smtClean="0"/>
              <a:t>diagramy</a:t>
            </a:r>
            <a:endParaRPr lang="cs-CZ" dirty="0"/>
          </a:p>
        </p:txBody>
      </p:sp>
      <p:pic>
        <p:nvPicPr>
          <p:cNvPr id="2050" name="Picture 2" descr="http://t3.gstatic.com/images?q=tbn:ANd9GcT0X4Qf0sMuDBrBHX1pANPswKINqxBMvlehXYOFjUsqPYn_qhTvS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21431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t3.gstatic.com/images?q=tbn:ANd9GcRSKoUCehdFBlbIZvXj3Dm2F9QxOdj8AEZn-TcQ0O0-7rVhHI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628800"/>
            <a:ext cx="24479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t3.gstatic.com/images?q=tbn:ANd9GcRSQN4yTuLNfwchT3trDHIAYnLoveMasplfpW9zZfbTv0hLhM_iMw"/>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2120" y="1628800"/>
            <a:ext cx="2409825" cy="2133601"/>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http://t2.gstatic.com/images?q=tbn:ANd9GcQwRLIjzBE3bB8ZTlKQmZDlQHvrMncBHeZiE-A-fJy96tqykT-Z"/>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3382" y="4218127"/>
            <a:ext cx="3176396" cy="2016224"/>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10" descr="data:image/jpg;base64,/9j/4AAQSkZJRgABAQAAAQABAAD/2wBDAAkGBwgHBgkIBwgKCgkLDRYPDQwMDRsUFRAWIB0iIiAdHx8kKDQsJCYxJx8fLT0tMTU3Ojo6Iys/RD84QzQ5Ojf/2wBDAQoKCg0MDRoPDxo3JR8lNzc3Nzc3Nzc3Nzc3Nzc3Nzc3Nzc3Nzc3Nzc3Nzc3Nzc3Nzc3Nzc3Nzc3Nzc3Nzc3Nzf/wAARCACdAKUDASIAAhEBAxEB/8QAGwABAAMBAQEBAAAAAAAAAAAAAAIEBQEDBgf/xABGEAABBAEBAwUOBAELBQEAAAABAAIDBBEFEiExExRBUVMGFSIzNGFzdJOUsrPR0jJCcZGBJDVDUnKhscHC4fAWJSZFYmT/xAAWAQEBAQAAAAAAAAAAAAAAAAAAAQL/xAAZEQEBAAMBAAAAAAAAAAAAAAAAAQIRITH/2gAMAwEAAhEDEQA/AP12pWFkTSSz2c8vI0Bs72gAOIG4FWO90fb2/eX/AFTS/EzesS/GVcQU+90fb2/eX/VO90fb2/eX/VXEQU+90fb2/eX/AFXnPUr14JJprNpkcbS97jZk3ADJPFaCjJGyWN0cjWvY4EOa4ZBB6CEGILeibO0dZDRgE7V8tx+uXbk55ofhZ1to2SQc6gRgjj+ZXho2m8o+Q0a5e9oa4mIHIGfqVI6TpxcXGjWJJJJMLd5PHo6UGdz7RMZGrud+L8Nx53NOHHceAO7KmLOjlue++7ODm+4YO84PhbjuP7K8NJ04bZFGsC9hY4iFvhNPEHdwOTu866/S6Dw4Pp13BxLnAxN3k5yTu85/coM429FE0cR1d23ICWfy12HYODv2scVDvhoRe5g1rLm7OQLzj+LGMeFv4j91qjTaTW7IqQAHo5Jv0URpOnB5fzGttHcTyLc4/ZBly6loMIJfrLtkAHaFx7hvGeIOOAU33NGj2OU1SZgeSGl1mQAkO2Tvz1jC0e9OnkYNKtjq5Fv0UpNNoygCSpA8AkgOjacEnJPDpKDP06fSdTGaGpyz9OGW35xu34zw3jf51f73R9vb95f9VOCjUrnNetDEQ3ZBjYG4G7du/QfsFZQU+90fb2/eX/VO90fb2/eX/VXEQU+90fb2/eX/AFTvdH29v3l/1VxEFDT2ujltxCSV7WSgN23lxA2Gnid/ElFOl5Ve9K35bEQNL8TN6xL8ZUNUOpAxd7REeO3yn8Mb/wDY/wCSnpfiZvWJfjKuIKNWxY5WOvaY3lTCHuc09OcEY/3V5Uj/ADyPVj8QV1AREQEREBERAREQEREBERAREQEUGyMc9zA4bTeIzvHUpoKdLyq96Vvy2IlLyq96Vvy2IgaX4mb1iX4yoapZu1+T5jUFkuztAu2cdX0/v6FPS/EzesS/GVcQZdWSaXUYnzxcm81AXDOcHa3haipH+eR6sfiCuoCIiAiIgIiICIiAiIgIihLIyNjnPcGtaMlzjgAdZKDriQFgRarqOqCSrTrNqzskfHPO57ZWQYcQAMbnvIwdng3Phb/BMzJY147NSSSvpf5rDSWyWR1R9LWf/fE/lxuctirWhqV469aJkUUY2WsYMBo8wQZPcywVRZoStabsT+UsTMikAl2ydlxe78btkDODuxjAGAtxEQU6XlV70rflsRKXlV70rflsRA0vxM3rEvxlQ1O/LSMYiqSWC/ORHnIxjzef9f78T0zxM3rEvxlXEGZVmdY1GKV8T4i6oHFrujLuH/Otaaokf95Hq3+oK8gIiICIiAiIgIiIC4ThdysrXtUk06KvzWJlixNM1ja+0Q+Rv5tgAHJA378NHSQEE5dc02J9xj7kQfS2BYZnLoy8ZaMcST0AbzwG9VG1J9acyXVI3QUAdqOi78UnU6b/ACZw6XZO5vrR0yWW03UdW5OS2N8ULDmOv/Z3Dadg73kfoGgkHXAQAMLqIgIiIKdLyq96Vvy2IlLyq96Vvy2IgqPt8w0XUbmCeQfYkwG5zhzjw6V5w69HFpVCzaDpH2Yg/MTRv3DJAznG/wA/EDiQu2QToOpAF48OfOwMnG07ON4/xCsdzrY26HRbA5zohAzYLmhpIxu3AkD+CDlWyy1qUczA4B9QOAcOt3XwP8CtNUcY1kerH4gryAiIgIiICIiAovc1jS5xAAGST0Lp3BfLd0Oo2bMrYNNke6rE8wX3tqc4advwNkDpc0nJ/KBna/qmybGre1bD21dMay3dkYHsaH+Axh4Pe4Zw3qxvd0A7yI6docda67UrM0lnUnxGKSw5zmt2cg7LWZ2WtBAx09ZJJJs6RpVPSKTKlGIRxtxnrccAZPWcAD9AANwAV5QcG5dREBERAREQU6XlV70rflsRKXlV70rflsRBQtEt7n9UIDjvs7mYzxdwzu/deei6lWqdzumPsnkg+q1wAaXAAbIO8bsDaH+PQVaEEtnSb0EEoilkkna17hkNy5wzhWaNJsOnV6swjfyUbWHAJBxjhnJ6Ag8a9iKzqkckLstdU2huwcF3UtJUGtazVmsY0NaK2AAMAeEFfQEREBEXCgAjKjK9sbXOcQGtGSScYCoyys019q9dvSc2fsBkT2jZiI3YbgbTi4kbt5J3DqWLbms6lq2mwalHBFTsmR7KEryJHtY0EOeACHHJb4BIAzk7R3NSDzg10d0U1Ko02NMguxySNjkGzPYawgODS3IYzePCzl2fBx+JfU1a8VWBkFeJkUTBhjGDAaOoBTEbdoOwMgYBI34U0oIiICIiAiIgIiIKdLyq96Vvy2IlLyq96Vvy2IgaZ4mb1iX4yvS1cr1SOcTMjyCRtHG4Yyf7wvPS/EzesS/GV62akFoAWIWSAcA8Z6voEFaKVk2qMkicHMdVyCP7S0FnQwxwaq1kbGtAq7IwOgOWigIi4dwQeVyzDTrS2bMrYoIWF8kjjgNaBkkqpd1WvVhhe0unkseTQw+E6Y4yNnzY3knAA3kgLz1LU9ibmNGJtm85ueTJwyJp/NIfyjjgcXcAOJHppumCo91ieU2bsgxLYcMEjjstH5WjoaP1OTkoMXuR7kYtEZJLYe+aeSxJYYxzy5ldzzvDdwy7G7bIB44xkhfRadRradTip04uSgiGGMBJwM56f1VlFbbe0ERFAREQEREBERAREQU6XlV70rflsRKXlV70rflsRA0vxM3rEvxlWZZGxN2nua0ZxlxwM9CraX4mb1iX4yvW7UhuwGGwzbjJBIzjggrtcH6sx7CHNdWyCDkEbQV9ZlevFW1NkcLNlrauyN+dwcrtyxDUrS2LMrIYImF8kj3YaxoGSSehBDULsdCnNambI6OJm04RRl7iPM0byV83F3WDXtOmn0CK02CNhdPafWJMfgglsbP6STfw3gdOdwPyTbLe6K9ajtanqcfctp9Frp5p3SNlvse4uB3Y8DwcZDQ4jd05X6lTrQVK0VerEyKCNobHGxuGtaOAA6FuyYzvoo9zbK3exr61W3XD3uc8XGFsz3ZwXvzvJOAcnoxwG5awXAurAIiICIiAiIgIiICLwvSGKpNIJBHsRudtkZDcDjhY77wlibMNWDGb3AGLBc3ZaMgcSNpwOcdOEG+i+SF0QymL/qEvlYCHAwOcdpoOcAcejd593EL6tn4Rvygq0vKr3pW/LYiUvKr3pW/LYiBpfiZvWJfjKtk4KqaX4mb1iX4yrMrA9jmHOHDBwgqf+4B//N/qVuRrZGFj2hzXDBBAIIWTHUqtvMqNdbEkNYNDhIWtLc+bpVzvfH21r3h/1QcipPj1GW0Lk5ifEyNtU7PJx7JPhN3Zyc9fQroKytRihp1XSvlvubkNPJTuLhndnivSrWisV45my3AHtBAdYdn+O9Bo5TKp974x/TWveH/VZlaetYv82adTa94z4crg1uAT1/8ANyDfymVT73x9ta94f9VS1MQUmsMkmoEHeTHM44w5u47/AD/tlBs5TKzqtaG1XjnZLca17Q4B1h2f8V2zVhrwSTPntbLGlx/lLhw/UoNDKZWFpcte++Rkb9RaW+EeVmcOPRuP/N/UVo974+3te8P+qC5lMrA1CxUpWWwyP1Fxbgnk5iRvBwDv8x/Zafe+PtrXvD/qgtvAe0tcAQeIK83wRPZsPjY5mMbJaCMdSpXYIadZ9iSS45rBktbO4k/oM8V4aXze9G8xyagOTOyTLO7f+mCg0eZVdva5tDtE5zyYzlWAqfe+PtrXvD/qqHfCvT1Lm4F57shhLnbbMnG/ef8An8UGhS8qvelb8tiJS8qvelb8tqIGl+Jm9Yl+Mq4skG1VfKyKWEsMjnjaiJI2jn+t513nd3tK/sXfcg1Mb8rqyud3e0r+xd9yc7u9pX9i77kGoRlAMLL53d7Sv7F33Jzu72lf2LvuQahTCy+d3e0r+xd9yc7u9pX9i77kGnIXBjiwZdjcOtfPx6vreGsf3PO5Tk2uJbZaG7R4jJ6j+/HgrhtXTxkr+yd9yc6u58ZX9ifuQVX6prjWyf8AjrnkE7OLkY2vout1HXHl7ToYZhkjg51lrgSPwjdvy7j5lZNm72lf2TvuTnV3tK/sT9yCk3U+6LliHaAwRNackWm5cfCxgfwaN/8AW8y+hHDz+dZfOrvaV/Yu+5OdXe0r+xd9yDU2RxxvUllc7u9pX9i77k53d7Sv7F33INQjKYxwWXzu72lf2LvuTnd3tK/sXfcg1SolqzOd3e0r+xd9yc7u9pX9i77kFml5Ve9K35bEUaDZGCaWV7XvmeHHZbsgYa0dZ6kQ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5" name="AutoShape 12" descr="data:image/jpg;base64,/9j/4AAQSkZJRgABAQAAAQABAAD/2wBDAAkGBwgHBgkIBwgKCgkLDRYPDQwMDRsUFRAWIB0iIiAdHx8kKDQsJCYxJx8fLT0tMTU3Ojo6Iys/RD84QzQ5Ojf/2wBDAQoKCg0MDRoPDxo3JR8lNzc3Nzc3Nzc3Nzc3Nzc3Nzc3Nzc3Nzc3Nzc3Nzc3Nzc3Nzc3Nzc3Nzc3Nzc3Nzc3Nzf/wAARCACOALcDASIAAhEBAxEB/8QAGwAAAgMBAQEAAAAAAAAAAAAAAAQCAwUBBgf/xAA8EAABAwIDBgIHBgYCAwAAAAABAgMEABEFEiETFDFRYZEiQRUzNFJUcdIGYoGCkrIjMkKhsfAkk8LR4f/EABcBAQEBAQAAAAAAAAAAAAAAAAABAgP/xAAcEQEBAQACAwEAAAAAAAAAAAAAEQExQQISIVH/2gAMAwEAAhEDEQA/APsUmQppxfjCUJ1ubAAWqlM7M3tEvoU3e2dKgRxtxHWoYqyZDb7IUElabXI4cKyxCci4Utp+QtxzapcUsKIKjmQNTxPDtYeVb6ZbuaTyV2ozSeSu1O5RzPejL1Pes1SWaTyV2ozSeSu1PZep70Zep70qkc0nkrtRmk8ldqey9T3oy9T3pQjmk8ldqM0nkrtT2Xqe9cy9T3pQlmk8ldqM0nkrtT2Xqe9cy9T3pUJZpPJXajNJ5K7U9l6nvRl6nvSqRzSeSu1GaTyV2p7L1PeuZep70oSzSeSu1GaTyV2p7L1PeuZep70oSzSeSu1GaTyV2p3L1PejL1PelCWaTyV2ozSeSu1O5ep70EAeZ70qFGXXC8ErVz0tRXG/bFfM0VdFcn16qTn+xufk/emnJPr1UnP9jc/J+9Na6Ru12uV2ubQooooCiiigKKKKAooooCiiigKKKo3uPvW6bZveMm02WcZst7ZrcbX86C+uceFcUCoWBtSuExZMPD2o82auc+i+aQtAQV68hp0oEcalYgZDOH4Yl1mQ8kuCYqNtWGwlQulWosVC9q2RUXcwbUptIU4AcoJtc8r+VZ7C8VkYGFuNR4uKqZPgKi42hy2lyLEi9VGnSU6AmY/DdVIkNmK9tQlpzKlw2IsseY14VY0qS1ASX0pelJa8aW9AtYGtr8ATwvSTWJytlhqn8KlNuSzleQkpWIpyk+Mg8NLXFFMN+2HTzNFDftivmaKuoqlkJdWVEJA1JJsBpSMxxDkFxbS0LSctlIUCD40+YpnFWi+2+0nLdabDNw8qy0xHmMKcRJc/il1K1KbWTfxIGpIF+Haw1sSddI9XXajl6nvRbqe9c2kqKjbqe9Fup70EqKjbqe9Fup70EqKjbqe9Fup70EqKjbqe9BHU96CVFIYViDeJxS+y3JaSlxbeV9soVdKiDofLTQ07bqe9BKqN0jb3vmwa3nZ7PbZBnyXvlvxtfW1Yv2gah4pPiYSrEZkOej/lsmKopNknKbmxSRrwNaIlvKxNyGIj4aSyHBKVbZqUTbLzv51YlaFFZcF+U1DaaxR1p/EB61MRJy3ubaHgLW40wG5Tw8a9gg/0oN1dzoPwH41FQxfEU4bCVILD0hQKQGWAC4u5A8I87Xv8hUJuIPMRH5EaA/I2aCpKAMql28kg6k/gKjIK4T0YRYDkkvPBt11KxdpNic6idSOg51fhYnGC36VSwmZY7QRlKLd76WvrwtQZWHqk49sJzi8Rw3dnlAxlNhraaW8QJOZOuh04VowMHiQZcmUxti9JUFvKW8ohSgLXte3DpT+X596LdT3ppSbfth+Zoob9sPzNFa1MVyfXqpOf7G5+T96ack+vVSc/2Nz8n701rpG7Xa5SmLMzX4LjeGy0xJJtkeU0HAnUX8J43FxXNo5RXE3trxrt6ApKTv2/xd33fc/HvOe+04eHJbTjxvTt65YUHaKpmyWoUR6VIVkZZQVuKsTZIFybCq04hFMBM9T6ERFIDgecOROUgEEk2tx86BqonXnXbgi4NYmCOQo0OZBwhTr6oDq0KQ+4onaHx5c6r3GvHW1AIx1MWYIuNJZguyJDjcIF3MH0JAsom1kk34Gts15TG0YjjGEYc0lvD2JSnkOyWHk7yWspucgAsSFC1zYcda9CEyH/AFiiy37iT4z8z5fh3q7Ewu7OeRi6o5h5mQwFIeQsFRUVWKcvkLAG5Nq5GYxF2TKVPfaTFWsGO0yLLSnKLhSvPW5058asjx5TOIuZVRxALScqEoO02lzclV9Ra3WnwAPKoqtthttvZtpCU8k6VRhWHMYVAahRS6WWgQnauKcVqb8TrTlJqbm+lEuJkNiCGClTGy8ZcvorNfha4tagWwOPisaO8nGZzMx0uktraZDeVGlgR5m96Yw5+Y9vO/RER8j6kM5Xc+0bFrKPInXSnLUWFAnhs52ZvBdhPxdk8ptO2t/FA/rTY8DXJciY3Mhtx4iHY7i1CQ6XcpZSE3BAt4rnSnbCggUCTftivmaKG/bVfM0VrUVyiA8skgAcSfLSkZq0rguLQpKkko8STcfzppnE2d4S+zcDOnKCQSAbaGwI/wAispMJ2NhKm3ngXA8HFKZuAr+IAAc1zwAv8q10j1ddvUSND4jWHjOKTYWLQIbDbBbmodShxzOSHkpukEJFsvMk/KueZWm7SeHxHIe8F2Y9JDr63U7Uj+Ek8EJt/SPKpQzJRBaViLjQkBsF9TVw2FW1tfW3zrEl4q9i2KvYNg8kJS00oTpKQczGdB2ezVYpK72JB8rVcwa8xEnfY8hEwNQ2kObePsQou3AynNxTlsTpxvS7P2kwlyNh7+9oQnEFZIocBSp1XCwB1/0Us9LCozkaFjjbb+GONCe8+2FeEAKUFE2AKhrccOnlHCGSwqQ5iOJMT2VyC/AcWQpxtCxewNuumXypPifXoTYi1r0tOjxZMRyPOaadirT/ABEOgFBT53B8qzsSxhKEvxYshhmaIyn0GWrKlCRpnUnRWUHjpSEV7E8cjthLqEstvIS+tbVmZrJRdSmiDcgk6G/O/Kk1V/2ZSqDAdD8hEpyRIcfbTGeU8kNqV4Am/BOW2nCnsQiTMRiLZTMcw/MQQ4wQXBYg8ToL2tbX50nBxjCGUIw7CcqXQp5mNGDSmkqW0PEkHLYAc/8ANPoRLn4NllJVAlPsFK0trDhZURbQ2sSO1N5umb+KmmsL+zmEPvR2ksQm88hzZJKr31UbC5JqX2cxV3GcNEx6E7DzOLSht3+YpBsFagcbUYbChYBgcSDtkNxozaGUrcIQD5Dpcn/NaKgEi5UdPOgnXb0nhc+LisJuZAkpfjuXyuIOhsbHy5imsv3jUEr0VHL940ZfvGglei9Ry/eNGX7xoJXrlcy/eNFupoE2/bVfM0Vxv21XzNFa1MQk+vVSc/2Nz5o/emnJPr1UnP8AY3PyfvTWukbEuSxDivSZTqGmGkFbjizYJSBckms2Fh4VKkTG5ylxJCW1R2WRkS2LakEHxZrg6itV1tDrakOJStCgQpKhcEciKTKp6MVaaajR/R2wOd3PZaVgiyQm3C3+8+bQk4cmTHdjvvPOMupKFoURZSToRw86QLGGfZ6NHZQ6uI0663HbS0geJZASkGySeAAue9aOJyJUaOFwYe9vZ0jZbUN+EkBRueQ1t0rGwx9+G7i+HxsOxBxyOpb7Dsx7MiSpeoCVngL6AeQFXOCn8XhqThslUeGcRfKNIzz+RL54WVfw8OY8qveegYPBD8nYQmE5UE2CUpJIAFx1IFQlYsjDsITiGJtLZAQguttgulClWGUZeNibXp5aG5DeVxCHGzY5VC4PmKFY2GYS/HxGWJaES4y0HYyZLm0fOdRK2jdOjY0sLmtCeiWxhrqcHZjbyhFmG3bpbuPI5eAtyp21dpUhHCMNj4XCbixWUtIQVKyhRUApRKlWJ14k06ocq7RUVhR0S8TkYhBx7Co5htPJVFcJDiHk3um6TqFAgX4C50rdrlq7Vo4hKUJyoSEgeQFq7RRUBRRRQFFFFAUGig0CLftqvmaKG/bVfM0VrUxXJ9eq1JT/AGN35o/emrsXZMlqQwkgFxOUZuHl/v8A7GlZyMPej4c9GbWCdsHEbNKU5wMmhBGUE5Twt5ajU1rpHqaLDlWS3i7jgUUwJdkqKdVMjUfnqfpN34GV+tj66xGjDWHRmcRkz20qEiQhCHSVkghN8thwHE03YcqzPSbvwMr9bH10ek3fgZX62PrpNGkoA6WpbCsOi4VBahQWtlHavkRmJtcknU9SaTaxdxxAUIEwAk/zKZB0Nvf6VP0m78DK/Wx9dJo1KKy/SbvwMr9bH11z0m78BKP52PrpBq0VkNYu442lwQJgCkhQzKZB1F9Rn0qfpN34GV+tj66QalFZfpN34GV+tj66g7i7jTa3FYfMISkqISpkk2F9BnpNGvRWWcTduQYMrQ++x9dHpN34GV+tj66QalFZfpN34GV+tj66g5i7jbZWcPmED3VMk9s9Jo16KyzibvwEr9bH10ek3fgZX62PrpNGpXKzPSbvwMr/ALGPrqK8WcQBmw+YcygkWUydT8l0gYb9tV8zRUY6tpIC7FOa5sq1x2oq6iMn16qrGhFWSfXqqut5whTDWJMdlaZjodWXCQoKJ8OnG/8Agf3403RRQFRXmKFBJsog2PI86lRQLYay/Hhobku7RwE+LMVaeQuQL9qZoqDi0tNOOquUoSVEDkBeghMlNQorkiQvI22Lk2v/AG86UlT4ryQwzPbQ6pacpSo3NlpuNOfD8eV6aKZLyEFeGLWAQpIUtsi/P+brVKYKkKSpGCpSpIsCNkLC9+fOpQthM6Ohhph6c268tQAIWpVyRwuoDqdeFwOV2Bi8ArCBJQbhRzAG3hIB1tpxqDGFIjvB1rBsik2yWU3ZFgQMozWHE1L0anQ+hG9Bbi1zzc+etSqk5isJpaELkJCl6i6SNNTfhw0P+kXhIlNSYrio8pI2CkrcOdSAEjxEKIFwCL/6K6cNTcKOCIukAAnZXsL28+p71IwV7NTaMJW2lSCg7NxtNwRbyVy+dKiqDiMREZhtcxpTn8hspSgVXAsCQCdSAL6/OxNPsvIfbS6yrO2oXCgCL96UTAyOJcTgiQ4glSVDZXSSbkjxcwKtSl+JGIbwxaGm0k5ELbAA4+986UM0tMafdCN2e2S0lRub2N0KAuPOxIP4Ve2sOIQtN8qkgi9SrQphtuNRGG317R5LSErXcnMoJAJuddSDV1FFAX50hikWVJCDEfLRAOYZ1JCvEgjh0Chfr1NP0URZDvtUZiCq2pHmbUV2L69P40Vjy5ack+vVVdNPR1LcKgUi9Q3VfvJrWaiiirt1X7yaN1X7yaUU0Vduq/eTRuq/eTSimqpSVLiyEJF1KZWAB5kpIApvdV+8mjdV+8mgizibIZQC1LuEgH/iOn/xpaE5ChPS3WkYipUp3aubSO8oA2AskFOg04U3uiuaaN0VzTWZi0pickS4wajrnMKzpJcRFeBAB1Asn/5zqqEWosgOl/FXRZQyOMPEEm2uo8rf3NaG6K5po3RXNNPXCq3ZsV22ZvEBbhlYfT/ga1XvEP3cT/65FMbormmjdFc009cLqgy46EOBoYgFqQQCpl9Vjz1BrNab2LRWqVirzgbUChUd7Iq6bWsRz8zrWzuiuaaN0VzTT1wpWMkojspULEISCD5G1WVfuq/eFc3VfvJrVRTRV26r95NG6r95NKKaKu3VfvJru6r95NKIxfXp/GirWWFNuBRIPGis6r//2Q=="/>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6" name="AutoShape 14" descr="data:image/jpg;base64,/9j/4AAQSkZJRgABAQAAAQABAAD/2wBDAAkGBwgHBgkIBwgKCgkLDRYPDQwMDRsUFRAWIB0iIiAdHx8kKDQsJCYxJx8fLT0tMTU3Ojo6Iys/RD84QzQ5Ojf/2wBDAQoKCg0MDRoPDxo3JR8lNzc3Nzc3Nzc3Nzc3Nzc3Nzc3Nzc3Nzc3Nzc3Nzc3Nzc3Nzc3Nzc3Nzc3Nzc3Nzc3Nzf/wAARCACOALcDASIAAhEBAxEB/8QAGwAAAgMBAQEAAAAAAAAAAAAAAAQCAwUBBgf/xAA8EAABAwIDBgIHBgYCAwAAAAABAgMEABEFEiETFDFRYZEiQRUzNFJUcdIGYoGCkrIjMkKhsfAkk8LR4f/EABcBAQEBAQAAAAAAAAAAAAAAAAABAgP/xAAcEQEBAQACAwEAAAAAAAAAAAAAEQExQQISIVH/2gAMAwEAAhEDEQA/APsUmQppxfjCUJ1ubAAWqlM7M3tEvoU3e2dKgRxtxHWoYqyZDb7IUElabXI4cKyxCci4Utp+QtxzapcUsKIKjmQNTxPDtYeVb6ZbuaTyV2ozSeSu1O5RzPejL1Pes1SWaTyV2ozSeSu1PZep70Zep70qkc0nkrtRmk8ldqey9T3oy9T3pQjmk8ldqM0nkrtT2Xqe9cy9T3pQlmk8ldqM0nkrtT2Xqe9cy9T3pUJZpPJXajNJ5K7U9l6nvRl6nvSqRzSeSu1GaTyV2p7L1PeuZep70oSzSeSu1GaTyV2p7L1PeuZep70oSzSeSu1GaTyV2p3L1PejL1PelCWaTyV2ozSeSu1O5ep70EAeZ70qFGXXC8ErVz0tRXG/bFfM0VdFcn16qTn+xufk/emnJPr1UnP9jc/J+9Na6Ru12uV2ubQooooCiiigKKKKAooooCiiigKKKo3uPvW6bZveMm02WcZst7ZrcbX86C+uceFcUCoWBtSuExZMPD2o82auc+i+aQtAQV68hp0oEcalYgZDOH4Yl1mQ8kuCYqNtWGwlQulWosVC9q2RUXcwbUptIU4AcoJtc8r+VZ7C8VkYGFuNR4uKqZPgKi42hy2lyLEi9VGnSU6AmY/DdVIkNmK9tQlpzKlw2IsseY14VY0qS1ASX0pelJa8aW9AtYGtr8ATwvSTWJytlhqn8KlNuSzleQkpWIpyk+Mg8NLXFFMN+2HTzNFDftivmaKuoqlkJdWVEJA1JJsBpSMxxDkFxbS0LSctlIUCD40+YpnFWi+2+0nLdabDNw8qy0xHmMKcRJc/il1K1KbWTfxIGpIF+Haw1sSddI9XXajl6nvRbqe9c2kqKjbqe9Fup70EqKjbqe9Fup70EqKjbqe9Fup70EqKjbqe9BHU96CVFIYViDeJxS+y3JaSlxbeV9soVdKiDofLTQ07bqe9BKqN0jb3vmwa3nZ7PbZBnyXvlvxtfW1Yv2gah4pPiYSrEZkOej/lsmKopNknKbmxSRrwNaIlvKxNyGIj4aSyHBKVbZqUTbLzv51YlaFFZcF+U1DaaxR1p/EB61MRJy3ubaHgLW40wG5Tw8a9gg/0oN1dzoPwH41FQxfEU4bCVILD0hQKQGWAC4u5A8I87Xv8hUJuIPMRH5EaA/I2aCpKAMql28kg6k/gKjIK4T0YRYDkkvPBt11KxdpNic6idSOg51fhYnGC36VSwmZY7QRlKLd76WvrwtQZWHqk49sJzi8Rw3dnlAxlNhraaW8QJOZOuh04VowMHiQZcmUxti9JUFvKW8ohSgLXte3DpT+X596LdT3ppSbfth+Zoob9sPzNFa1MVyfXqpOf7G5+T96ack+vVSc/2Nz8n701rpG7Xa5SmLMzX4LjeGy0xJJtkeU0HAnUX8J43FxXNo5RXE3trxrt6ApKTv2/xd33fc/HvOe+04eHJbTjxvTt65YUHaKpmyWoUR6VIVkZZQVuKsTZIFybCq04hFMBM9T6ERFIDgecOROUgEEk2tx86BqonXnXbgi4NYmCOQo0OZBwhTr6oDq0KQ+4onaHx5c6r3GvHW1AIx1MWYIuNJZguyJDjcIF3MH0JAsom1kk34Gts15TG0YjjGEYc0lvD2JSnkOyWHk7yWspucgAsSFC1zYcda9CEyH/AFiiy37iT4z8z5fh3q7Ewu7OeRi6o5h5mQwFIeQsFRUVWKcvkLAG5Nq5GYxF2TKVPfaTFWsGO0yLLSnKLhSvPW5058asjx5TOIuZVRxALScqEoO02lzclV9Ra3WnwAPKoqtthttvZtpCU8k6VRhWHMYVAahRS6WWgQnauKcVqb8TrTlJqbm+lEuJkNiCGClTGy8ZcvorNfha4tagWwOPisaO8nGZzMx0uktraZDeVGlgR5m96Yw5+Y9vO/RER8j6kM5Xc+0bFrKPInXSnLUWFAnhs52ZvBdhPxdk8ptO2t/FA/rTY8DXJciY3Mhtx4iHY7i1CQ6XcpZSE3BAt4rnSnbCggUCTftivmaKG/bVfM0VrUVyiA8skgAcSfLSkZq0rguLQpKkko8STcfzppnE2d4S+zcDOnKCQSAbaGwI/wAispMJ2NhKm3ngXA8HFKZuAr+IAAc1zwAv8q10j1ddvUSND4jWHjOKTYWLQIbDbBbmodShxzOSHkpukEJFsvMk/KueZWm7SeHxHIe8F2Y9JDr63U7Uj+Ek8EJt/SPKpQzJRBaViLjQkBsF9TVw2FW1tfW3zrEl4q9i2KvYNg8kJS00oTpKQczGdB2ezVYpK72JB8rVcwa8xEnfY8hEwNQ2kObePsQou3AynNxTlsTpxvS7P2kwlyNh7+9oQnEFZIocBSp1XCwB1/0Us9LCozkaFjjbb+GONCe8+2FeEAKUFE2AKhrccOnlHCGSwqQ5iOJMT2VyC/AcWQpxtCxewNuumXypPifXoTYi1r0tOjxZMRyPOaadirT/ABEOgFBT53B8qzsSxhKEvxYshhmaIyn0GWrKlCRpnUnRWUHjpSEV7E8cjthLqEstvIS+tbVmZrJRdSmiDcgk6G/O/Kk1V/2ZSqDAdD8hEpyRIcfbTGeU8kNqV4Am/BOW2nCnsQiTMRiLZTMcw/MQQ4wQXBYg8ToL2tbX50nBxjCGUIw7CcqXQp5mNGDSmkqW0PEkHLYAc/8ANPoRLn4NllJVAlPsFK0trDhZURbQ2sSO1N5umb+KmmsL+zmEPvR2ksQm88hzZJKr31UbC5JqX2cxV3GcNEx6E7DzOLSht3+YpBsFagcbUYbChYBgcSDtkNxozaGUrcIQD5Dpcn/NaKgEi5UdPOgnXb0nhc+LisJuZAkpfjuXyuIOhsbHy5imsv3jUEr0VHL940ZfvGglei9Ry/eNGX7xoJXrlcy/eNFupoE2/bVfM0Vxv21XzNFa1MQk+vVSc/2Nz5o/emnJPr1UnP8AY3PyfvTWukbEuSxDivSZTqGmGkFbjizYJSBckms2Fh4VKkTG5ylxJCW1R2WRkS2LakEHxZrg6itV1tDrakOJStCgQpKhcEciKTKp6MVaaajR/R2wOd3PZaVgiyQm3C3+8+bQk4cmTHdjvvPOMupKFoURZSToRw86QLGGfZ6NHZQ6uI0663HbS0geJZASkGySeAAue9aOJyJUaOFwYe9vZ0jZbUN+EkBRueQ1t0rGwx9+G7i+HxsOxBxyOpb7Dsx7MiSpeoCVngL6AeQFXOCn8XhqThslUeGcRfKNIzz+RL54WVfw8OY8qveegYPBD8nYQmE5UE2CUpJIAFx1IFQlYsjDsITiGJtLZAQguttgulClWGUZeNibXp5aG5DeVxCHGzY5VC4PmKFY2GYS/HxGWJaES4y0HYyZLm0fOdRK2jdOjY0sLmtCeiWxhrqcHZjbyhFmG3bpbuPI5eAtyp21dpUhHCMNj4XCbixWUtIQVKyhRUApRKlWJ14k06ocq7RUVhR0S8TkYhBx7Co5htPJVFcJDiHk3um6TqFAgX4C50rdrlq7Vo4hKUJyoSEgeQFq7RRUBRRRQFFFFAUGig0CLftqvmaKG/bVfM0VrUxXJ9eq1JT/AGN35o/emrsXZMlqQwkgFxOUZuHl/v8A7GlZyMPej4c9GbWCdsHEbNKU5wMmhBGUE5Twt5ajU1rpHqaLDlWS3i7jgUUwJdkqKdVMjUfnqfpN34GV+tj66xGjDWHRmcRkz20qEiQhCHSVkghN8thwHE03YcqzPSbvwMr9bH10ek3fgZX62PrpNGkoA6WpbCsOi4VBahQWtlHavkRmJtcknU9SaTaxdxxAUIEwAk/zKZB0Nvf6VP0m78DK/Wx9dJo1KKy/SbvwMr9bH11z0m78BKP52PrpBq0VkNYu442lwQJgCkhQzKZB1F9Rn0qfpN34GV+tj66QalFZfpN34GV+tj66g7i7jTa3FYfMISkqISpkk2F9BnpNGvRWWcTduQYMrQ++x9dHpN34GV+tj66QalFZfpN34GV+tj66g5i7jbZWcPmED3VMk9s9Jo16KyzibvwEr9bH10ek3fgZX62PrpNGpXKzPSbvwMr/ALGPrqK8WcQBmw+YcygkWUydT8l0gYb9tV8zRUY6tpIC7FOa5sq1x2oq6iMn16qrGhFWSfXqqut5whTDWJMdlaZjodWXCQoKJ8OnG/8Agf3403RRQFRXmKFBJsog2PI86lRQLYay/Hhobku7RwE+LMVaeQuQL9qZoqDi0tNOOquUoSVEDkBeghMlNQorkiQvI22Lk2v/AG86UlT4ryQwzPbQ6pacpSo3NlpuNOfD8eV6aKZLyEFeGLWAQpIUtsi/P+brVKYKkKSpGCpSpIsCNkLC9+fOpQthM6Ohhph6c268tQAIWpVyRwuoDqdeFwOV2Bi8ArCBJQbhRzAG3hIB1tpxqDGFIjvB1rBsik2yWU3ZFgQMozWHE1L0anQ+hG9Bbi1zzc+etSqk5isJpaELkJCl6i6SNNTfhw0P+kXhIlNSYrio8pI2CkrcOdSAEjxEKIFwCL/6K6cNTcKOCIukAAnZXsL28+p71IwV7NTaMJW2lSCg7NxtNwRbyVy+dKiqDiMREZhtcxpTn8hspSgVXAsCQCdSAL6/OxNPsvIfbS6yrO2oXCgCL96UTAyOJcTgiQ4glSVDZXSSbkjxcwKtSl+JGIbwxaGm0k5ELbAA4+986UM0tMafdCN2e2S0lRub2N0KAuPOxIP4Ve2sOIQtN8qkgi9SrQphtuNRGG317R5LSErXcnMoJAJuddSDV1FFAX50hikWVJCDEfLRAOYZ1JCvEgjh0Chfr1NP0URZDvtUZiCq2pHmbUV2L69P40Vjy5ack+vVVdNPR1LcKgUi9Q3VfvJrWaiiirt1X7yaN1X7yaUU0Vduq/eTRuq/eTSimqpSVLiyEJF1KZWAB5kpIApvdV+8mjdV+8mgizibIZQC1LuEgH/iOn/xpaE5ChPS3WkYipUp3aubSO8oA2AskFOg04U3uiuaaN0VzTWZi0pickS4wajrnMKzpJcRFeBAB1Asn/5zqqEWosgOl/FXRZQyOMPEEm2uo8rf3NaG6K5po3RXNNPXCq3ZsV22ZvEBbhlYfT/ga1XvEP3cT/65FMbormmjdFc009cLqgy46EOBoYgFqQQCpl9Vjz1BrNab2LRWqVirzgbUChUd7Iq6bWsRz8zrWzuiuaaN0VzTT1wpWMkojspULEISCD5G1WVfuq/eFc3VfvJrVRTRV26r95NG6r95NKKaKu3VfvJru6r95NKIxfXp/GirWWFNuBRIPGis6r//2Q=="/>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2064" name="Picture 16" descr="http://t1.gstatic.com/images?q=tbn:ANd9GcTc_rOg79uXFM2riRGD6jhzh9Ub46o2Fqc-yRWm2RfhB0HgPOCNX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886" y="4004929"/>
            <a:ext cx="3281548" cy="24485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1644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Proces</a:t>
            </a:r>
            <a:endParaRPr lang="cs-CZ"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b="1" dirty="0"/>
              <a:t>Basl, J., Tůma, M., </a:t>
            </a:r>
            <a:r>
              <a:rPr lang="cs-CZ" b="1" dirty="0" err="1"/>
              <a:t>Glasl</a:t>
            </a:r>
            <a:r>
              <a:rPr lang="cs-CZ" b="1" dirty="0"/>
              <a:t>, V., </a:t>
            </a:r>
            <a:r>
              <a:rPr lang="cs-CZ" dirty="0"/>
              <a:t>2002: „Proces je tok práce, postupující od jednoho člověka k druhému a v případě větších procesů pravděpodobně z jednoho útvaru do druhého“.</a:t>
            </a:r>
          </a:p>
          <a:p>
            <a:pPr marL="0" indent="0" algn="just">
              <a:buNone/>
            </a:pPr>
            <a:r>
              <a:rPr lang="cs-CZ" b="1" dirty="0" err="1"/>
              <a:t>Grasserová</a:t>
            </a:r>
            <a:r>
              <a:rPr lang="cs-CZ" b="1" dirty="0"/>
              <a:t>, M. a kol. </a:t>
            </a:r>
            <a:r>
              <a:rPr lang="cs-CZ" dirty="0"/>
              <a:t>2008: „Proces chápeme jako strukturovaný sled navazujících činností popisujících tok práce – postup tvorby přidané hodnoty – postupující od jednoho pracovníka ke druhému (v případě složitých procesů z jednoho útvaru do druhého), poskytující měřitelnou službu / výrobek internímu nebo externímu zákazníkovi za předpokladu přeměny vstupů na výstupy a využívání zdrojů.“</a:t>
            </a:r>
          </a:p>
          <a:p>
            <a:pPr marL="0" indent="0" algn="just">
              <a:buNone/>
            </a:pPr>
            <a:r>
              <a:rPr lang="cs-CZ" b="1" dirty="0"/>
              <a:t>Petráčková, Krause, </a:t>
            </a:r>
            <a:r>
              <a:rPr lang="cs-CZ" dirty="0"/>
              <a:t>1995, s. 620 jde o „zákonité, postupně na sebe navazující a vnitřně spojené,  vzájemně spojené změny jevů, věcí a systémů“.  (Zdroj Akademický slovník cizích slov)</a:t>
            </a:r>
          </a:p>
          <a:p>
            <a:pPr marL="0" indent="0">
              <a:buNone/>
            </a:pPr>
            <a:endParaRPr lang="cs-CZ" dirty="0"/>
          </a:p>
        </p:txBody>
      </p:sp>
    </p:spTree>
    <p:extLst>
      <p:ext uri="{BB962C8B-B14F-4D97-AF65-F5344CB8AC3E}">
        <p14:creationId xmlns:p14="http://schemas.microsoft.com/office/powerpoint/2010/main" val="1246827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Podnikový proces</a:t>
            </a:r>
            <a:endParaRPr lang="cs-CZ" b="1" dirty="0"/>
          </a:p>
        </p:txBody>
      </p:sp>
      <p:sp>
        <p:nvSpPr>
          <p:cNvPr id="3" name="Zástupný symbol pro obsah 2"/>
          <p:cNvSpPr>
            <a:spLocks noGrp="1"/>
          </p:cNvSpPr>
          <p:nvPr>
            <p:ph idx="1"/>
          </p:nvPr>
        </p:nvSpPr>
        <p:spPr/>
        <p:txBody>
          <a:bodyPr/>
          <a:lstStyle/>
          <a:p>
            <a:pPr marL="0" indent="0" algn="just">
              <a:buNone/>
            </a:pPr>
            <a:r>
              <a:rPr lang="cs-CZ" b="1" dirty="0"/>
              <a:t>Podnikový proces</a:t>
            </a:r>
            <a:r>
              <a:rPr lang="cs-CZ" dirty="0"/>
              <a:t> je formou organizace výrobních, podpůrných a podle některých autorů také řídících funkcí podniku (resp. organizace</a:t>
            </a:r>
            <a:r>
              <a:rPr lang="cs-CZ" dirty="0" smtClean="0"/>
              <a:t>).</a:t>
            </a:r>
          </a:p>
          <a:p>
            <a:pPr marL="0" indent="0">
              <a:buNone/>
            </a:pPr>
            <a:endParaRPr lang="cs-CZ" dirty="0"/>
          </a:p>
        </p:txBody>
      </p:sp>
    </p:spTree>
    <p:extLst>
      <p:ext uri="{BB962C8B-B14F-4D97-AF65-F5344CB8AC3E}">
        <p14:creationId xmlns:p14="http://schemas.microsoft.com/office/powerpoint/2010/main" val="2522106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anagement_mania_proces_schema"/>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0" y="188640"/>
            <a:ext cx="9144000" cy="6381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574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Podnikový proces</a:t>
            </a:r>
            <a:endParaRPr lang="cs-CZ" b="1" dirty="0"/>
          </a:p>
        </p:txBody>
      </p:sp>
      <p:sp>
        <p:nvSpPr>
          <p:cNvPr id="3" name="Zástupný symbol pro obsah 2"/>
          <p:cNvSpPr>
            <a:spLocks noGrp="1"/>
          </p:cNvSpPr>
          <p:nvPr>
            <p:ph idx="1"/>
          </p:nvPr>
        </p:nvSpPr>
        <p:spPr/>
        <p:txBody>
          <a:bodyPr/>
          <a:lstStyle/>
          <a:p>
            <a:pPr marL="0" indent="0" algn="just">
              <a:buNone/>
            </a:pPr>
            <a:r>
              <a:rPr lang="cs-CZ" dirty="0"/>
              <a:t>Mechanismus postupného zlepšování procesů organizace popisuje </a:t>
            </a:r>
            <a:r>
              <a:rPr lang="cs-CZ" u="sng" dirty="0"/>
              <a:t>K</a:t>
            </a:r>
            <a:r>
              <a:rPr lang="cs-CZ" u="sng" dirty="0" smtClean="0"/>
              <a:t>oncept </a:t>
            </a:r>
            <a:r>
              <a:rPr lang="cs-CZ" u="sng" dirty="0"/>
              <a:t>vývojového cyklu procesně řízené </a:t>
            </a:r>
            <a:r>
              <a:rPr lang="cs-CZ" u="sng" dirty="0" smtClean="0"/>
              <a:t>organizace</a:t>
            </a:r>
            <a:r>
              <a:rPr lang="cs-CZ" dirty="0"/>
              <a:t> </a:t>
            </a:r>
            <a:r>
              <a:rPr lang="cs-CZ" dirty="0" smtClean="0"/>
              <a:t>(autorem Thomas </a:t>
            </a:r>
            <a:r>
              <a:rPr lang="cs-CZ" dirty="0"/>
              <a:t>H. </a:t>
            </a:r>
            <a:r>
              <a:rPr lang="cs-CZ" dirty="0" err="1" smtClean="0"/>
              <a:t>Davenport</a:t>
            </a:r>
            <a:r>
              <a:rPr lang="cs-CZ" dirty="0" smtClean="0"/>
              <a:t>).</a:t>
            </a:r>
            <a:endParaRPr lang="cs-CZ" dirty="0"/>
          </a:p>
        </p:txBody>
      </p:sp>
    </p:spTree>
    <p:extLst>
      <p:ext uri="{BB962C8B-B14F-4D97-AF65-F5344CB8AC3E}">
        <p14:creationId xmlns:p14="http://schemas.microsoft.com/office/powerpoint/2010/main" val="42902551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Vývojový cyklus procesně řízené organizace</a:t>
            </a:r>
          </a:p>
        </p:txBody>
      </p:sp>
      <p:sp>
        <p:nvSpPr>
          <p:cNvPr id="3" name="Zástupný symbol pro obsah 2"/>
          <p:cNvSpPr>
            <a:spLocks noGrp="1"/>
          </p:cNvSpPr>
          <p:nvPr>
            <p:ph idx="1"/>
          </p:nvPr>
        </p:nvSpPr>
        <p:spPr/>
        <p:txBody>
          <a:bodyPr>
            <a:normAutofit/>
          </a:bodyPr>
          <a:lstStyle/>
          <a:p>
            <a:pPr marL="0" indent="0" algn="just">
              <a:buNone/>
            </a:pPr>
            <a:r>
              <a:rPr lang="cs-CZ" b="1" dirty="0"/>
              <a:t>Vývojový cyklus procesně řízené organizace</a:t>
            </a:r>
            <a:r>
              <a:rPr lang="cs-CZ" dirty="0"/>
              <a:t> =</a:t>
            </a:r>
            <a:r>
              <a:rPr lang="cs-CZ" dirty="0" smtClean="0"/>
              <a:t> </a:t>
            </a:r>
            <a:r>
              <a:rPr lang="cs-CZ" dirty="0"/>
              <a:t>koncept popisující mechanismus postupného zlepšování procesů organizace. </a:t>
            </a:r>
            <a:endParaRPr lang="cs-CZ" dirty="0" smtClean="0"/>
          </a:p>
          <a:p>
            <a:pPr marL="0" indent="0">
              <a:buNone/>
            </a:pPr>
            <a:r>
              <a:rPr lang="cs-CZ" dirty="0" smtClean="0"/>
              <a:t>Zlepšování </a:t>
            </a:r>
            <a:r>
              <a:rPr lang="cs-CZ" dirty="0"/>
              <a:t>procesů pojímá jako cyklickou záležitost. Během jedné periody cyklu se vystřídají dvě fáze:</a:t>
            </a:r>
          </a:p>
          <a:p>
            <a:r>
              <a:rPr lang="cs-CZ" b="1" dirty="0"/>
              <a:t>evoluční fáze</a:t>
            </a:r>
            <a:r>
              <a:rPr lang="cs-CZ" dirty="0"/>
              <a:t> – zahrnuje kroky pozvolného průběžného vylepšování procesů organizace;</a:t>
            </a:r>
          </a:p>
          <a:p>
            <a:r>
              <a:rPr lang="cs-CZ" b="1" dirty="0"/>
              <a:t>revoluční fáze</a:t>
            </a:r>
            <a:r>
              <a:rPr lang="cs-CZ" dirty="0"/>
              <a:t> – zahrnuje rychlou radikální změnu procesů organizace.</a:t>
            </a:r>
          </a:p>
          <a:p>
            <a:pPr marL="0" indent="0">
              <a:buNone/>
            </a:pPr>
            <a:endParaRPr lang="cs-CZ" dirty="0"/>
          </a:p>
        </p:txBody>
      </p:sp>
    </p:spTree>
    <p:extLst>
      <p:ext uri="{BB962C8B-B14F-4D97-AF65-F5344CB8AC3E}">
        <p14:creationId xmlns:p14="http://schemas.microsoft.com/office/powerpoint/2010/main" val="40044736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Vývojový cyklus procesně řízené organizace</a:t>
            </a:r>
            <a:endParaRPr lang="cs-CZ" dirty="0"/>
          </a:p>
        </p:txBody>
      </p:sp>
      <p:sp>
        <p:nvSpPr>
          <p:cNvPr id="3" name="Zástupný symbol pro obsah 2"/>
          <p:cNvSpPr>
            <a:spLocks noGrp="1"/>
          </p:cNvSpPr>
          <p:nvPr>
            <p:ph idx="1"/>
          </p:nvPr>
        </p:nvSpPr>
        <p:spPr/>
        <p:txBody>
          <a:bodyPr/>
          <a:lstStyle/>
          <a:p>
            <a:pPr marL="0" indent="0" algn="just">
              <a:buNone/>
            </a:pPr>
            <a:r>
              <a:rPr lang="cs-CZ" dirty="0"/>
              <a:t>Po provedení radikální změny procesů dochází </a:t>
            </a:r>
            <a:r>
              <a:rPr lang="cs-CZ" dirty="0" smtClean="0"/>
              <a:t>(po </a:t>
            </a:r>
            <a:r>
              <a:rPr lang="cs-CZ" dirty="0"/>
              <a:t>nějakou </a:t>
            </a:r>
            <a:r>
              <a:rPr lang="cs-CZ" dirty="0" smtClean="0"/>
              <a:t>dobu) </a:t>
            </a:r>
            <a:r>
              <a:rPr lang="cs-CZ" dirty="0"/>
              <a:t>k usazování kvality změněných procesů. Evoluční fáze odpovídá metodám jako je </a:t>
            </a:r>
            <a:r>
              <a:rPr lang="cs-CZ" b="1" dirty="0" err="1" smtClean="0"/>
              <a:t>Kaizen</a:t>
            </a:r>
            <a:r>
              <a:rPr lang="cs-CZ" dirty="0" smtClean="0"/>
              <a:t> apod. </a:t>
            </a:r>
            <a:r>
              <a:rPr lang="cs-CZ" dirty="0"/>
              <a:t>Odpovídající metodou řízení je </a:t>
            </a:r>
            <a:r>
              <a:rPr lang="cs-CZ" b="1" dirty="0" err="1" smtClean="0"/>
              <a:t>reengineering</a:t>
            </a:r>
            <a:r>
              <a:rPr lang="cs-CZ" b="1" dirty="0" smtClean="0"/>
              <a:t> procesů.</a:t>
            </a:r>
            <a:r>
              <a:rPr lang="cs-CZ" dirty="0" smtClean="0"/>
              <a:t> </a:t>
            </a:r>
            <a:endParaRPr lang="cs-CZ" u="sng" dirty="0"/>
          </a:p>
        </p:txBody>
      </p:sp>
    </p:spTree>
    <p:extLst>
      <p:ext uri="{BB962C8B-B14F-4D97-AF65-F5344CB8AC3E}">
        <p14:creationId xmlns:p14="http://schemas.microsoft.com/office/powerpoint/2010/main" val="211246657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Jmění">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215</TotalTime>
  <Words>1296</Words>
  <Application>Microsoft Office PowerPoint</Application>
  <PresentationFormat>Předvádění na obrazovce (4:3)</PresentationFormat>
  <Paragraphs>169</Paragraphs>
  <Slides>37</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37</vt:i4>
      </vt:variant>
    </vt:vector>
  </HeadingPairs>
  <TitlesOfParts>
    <vt:vector size="42" baseType="lpstr">
      <vt:lpstr>Calibri</vt:lpstr>
      <vt:lpstr>Cambria</vt:lpstr>
      <vt:lpstr>Georgia</vt:lpstr>
      <vt:lpstr>Wingdings 2</vt:lpstr>
      <vt:lpstr>Urbanistický</vt:lpstr>
      <vt:lpstr>I. Proces, Procesní audit</vt:lpstr>
      <vt:lpstr>Proces</vt:lpstr>
      <vt:lpstr>Proces</vt:lpstr>
      <vt:lpstr>Proces</vt:lpstr>
      <vt:lpstr>Podnikový proces</vt:lpstr>
      <vt:lpstr>Prezentace aplikace PowerPoint</vt:lpstr>
      <vt:lpstr>Podnikový proces</vt:lpstr>
      <vt:lpstr>Vývojový cyklus procesně řízené organizace</vt:lpstr>
      <vt:lpstr>Vývojový cyklus procesně řízené organizace</vt:lpstr>
      <vt:lpstr>Vývojový cyklus procesně řízené organizace</vt:lpstr>
      <vt:lpstr>Procesní audit</vt:lpstr>
      <vt:lpstr>Procesní audit</vt:lpstr>
      <vt:lpstr>Mapa procesů</vt:lpstr>
      <vt:lpstr>Mapa procesů</vt:lpstr>
      <vt:lpstr>Mapa procesů</vt:lpstr>
      <vt:lpstr>Prezentace aplikace PowerPoint</vt:lpstr>
      <vt:lpstr>Reengineering</vt:lpstr>
      <vt:lpstr>Key Performance Indicators (KPI)</vt:lpstr>
      <vt:lpstr>Reengineering</vt:lpstr>
      <vt:lpstr>Úzké hrdlo (Bottleneck)</vt:lpstr>
      <vt:lpstr>Total Quality Management (TQM)</vt:lpstr>
      <vt:lpstr>Total Quality Management (TQM)</vt:lpstr>
      <vt:lpstr>KAIZEN - Metody</vt:lpstr>
      <vt:lpstr>Demingův cyklus (PDCA) - Metody</vt:lpstr>
      <vt:lpstr>EFQM Excellence Model</vt:lpstr>
      <vt:lpstr>EFQM Excellence Model</vt:lpstr>
      <vt:lpstr>Lean management</vt:lpstr>
      <vt:lpstr>Lean management</vt:lpstr>
      <vt:lpstr>Lean management</vt:lpstr>
      <vt:lpstr>Six Sigma</vt:lpstr>
      <vt:lpstr>Six Sigma</vt:lpstr>
      <vt:lpstr>DMAIC - cyklus zlepšování</vt:lpstr>
      <vt:lpstr>DMAIC - cyklus zlepšování</vt:lpstr>
      <vt:lpstr>Six Sigma + Lean = Lean Sigma</vt:lpstr>
      <vt:lpstr>Metody a standardy Six sigma</vt:lpstr>
      <vt:lpstr>Analytické techniky a diagramy Six sigma</vt:lpstr>
      <vt:lpstr>Analytické techniky a diagramy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Informační management</dc:title>
  <dc:creator>Jan Matula</dc:creator>
  <cp:lastModifiedBy>Honza Matula</cp:lastModifiedBy>
  <cp:revision>18</cp:revision>
  <dcterms:created xsi:type="dcterms:W3CDTF">2011-03-25T06:47:09Z</dcterms:created>
  <dcterms:modified xsi:type="dcterms:W3CDTF">2014-02-28T07:05:17Z</dcterms:modified>
</cp:coreProperties>
</file>