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64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83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79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8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0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9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03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0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37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1E3E41-23E2-4005-971A-69450B6B6B1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21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IV – Podnikové 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28. </a:t>
            </a:r>
            <a:r>
              <a:rPr lang="cs-CZ" dirty="0" smtClean="0"/>
              <a:t>4. </a:t>
            </a:r>
            <a:r>
              <a:rPr lang="cs-CZ" dirty="0" smtClean="0"/>
              <a:t>2014 </a:t>
            </a:r>
            <a:r>
              <a:rPr lang="cs-CZ" dirty="0" smtClean="0"/>
              <a:t>– VIKMA07 - 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7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Vylepšení metodologie prostřednictvím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(</a:t>
            </a:r>
            <a:r>
              <a:rPr lang="cs-CZ" dirty="0" err="1" smtClean="0"/>
              <a:t>Manufactoring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nad rámec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(tj. potřeby materiálu) stanovit i předpokládanou potřebu kapacit (kdy?, kolik?).</a:t>
            </a:r>
          </a:p>
          <a:p>
            <a:r>
              <a:rPr lang="cs-CZ" dirty="0" smtClean="0"/>
              <a:t>Nebyla však zohledněna skutečnost, že kapacity jsou na rozdíl od materiálu výrazně limitovaným zdrojem (materiál mohu dle potřeby dokupovat, kapacity však nelze „nafukovat“).</a:t>
            </a:r>
          </a:p>
          <a:p>
            <a:r>
              <a:rPr lang="cs-CZ" dirty="0" smtClean="0"/>
              <a:t>MRPII plánuje zdroje jako neomezené = neposkytuje efektivní nástroje pro dopracování plánu.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114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dle konceptu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je spojeno se sekvenčním postupem výpočtu (oddělená výpočtu materiálu od kapacit) tzn. nemohou být uplatněny optimalizační metody, taktéž časově náročná metoda.</a:t>
            </a:r>
          </a:p>
          <a:p>
            <a:r>
              <a:rPr lang="cs-CZ" dirty="0" smtClean="0"/>
              <a:t>Úlohy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byly implementovány do TPS či ERP systémů. </a:t>
            </a:r>
          </a:p>
          <a:p>
            <a:r>
              <a:rPr lang="cs-CZ" dirty="0" smtClean="0"/>
              <a:t>Práce s daty probíhala prostřednictvím SQL (nevhodný jazyk pro takového úlohy).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nesplnila očekávání – zjednodušuje podnikové zdroje a v nejlepších případech generuje „snad proveditelné plány“.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65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MRP a MRPII byl obvykle obsažen v základní funkcionalitě podnikových systémů typu ERP, které nastupují v 90. letech.</a:t>
            </a:r>
          </a:p>
          <a:p>
            <a:r>
              <a:rPr lang="cs-CZ" dirty="0" smtClean="0"/>
              <a:t>Současný trend ve výrobě – APS (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APS pracují na základě kriteriálních funkcí a jsou schopny na základě váhových koeficientů těchto kritérií optimalizovat výrobní tok.</a:t>
            </a:r>
          </a:p>
          <a:p>
            <a:r>
              <a:rPr lang="cs-CZ" dirty="0" smtClean="0"/>
              <a:t>APS disponují schopností okamžité reakce (nebo s velmi krátkým prodlením) resp. odpovědi na otázky typu „Co se stane, když…?“.</a:t>
            </a:r>
          </a:p>
          <a:p>
            <a:r>
              <a:rPr lang="cs-CZ" dirty="0" smtClean="0"/>
              <a:t>Umožňuje návrh optimální varianty na základě změn váhových koeficientů u parametrů (časových, nákladových, kapacitních).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9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plánování a řízení všech klíčových interních podnikových procesů na všech úrovních řízení (operativní, taktická, strategická) tzn. zpracování agend typu logistika, personalistika, výroba, ekonomika, atd.</a:t>
            </a:r>
          </a:p>
          <a:p>
            <a:r>
              <a:rPr lang="cs-CZ" dirty="0" smtClean="0"/>
              <a:t>Současná podoba tzv. </a:t>
            </a:r>
            <a:r>
              <a:rPr lang="cs-CZ" dirty="0" smtClean="0">
                <a:solidFill>
                  <a:srgbClr val="FF0000"/>
                </a:solidFill>
              </a:rPr>
              <a:t>ERP II </a:t>
            </a:r>
            <a:r>
              <a:rPr lang="cs-CZ" dirty="0" smtClean="0"/>
              <a:t>neboli </a:t>
            </a:r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dirty="0" err="1" smtClean="0">
                <a:solidFill>
                  <a:srgbClr val="FF0000"/>
                </a:solidFill>
              </a:rPr>
              <a:t>Extended</a:t>
            </a:r>
            <a:r>
              <a:rPr lang="cs-CZ" dirty="0" smtClean="0">
                <a:solidFill>
                  <a:srgbClr val="FF0000"/>
                </a:solidFill>
              </a:rPr>
              <a:t>“ ERP</a:t>
            </a:r>
            <a:r>
              <a:rPr lang="cs-CZ" dirty="0" smtClean="0"/>
              <a:t> = důsledek požadavků z podnikové praxe = nutnost těsnějšího propojení s:</a:t>
            </a:r>
          </a:p>
          <a:p>
            <a:pPr lvl="1"/>
            <a:r>
              <a:rPr lang="cs-CZ" b="1" dirty="0" smtClean="0"/>
              <a:t>Externími procesy </a:t>
            </a:r>
            <a:r>
              <a:rPr lang="cs-CZ" dirty="0" smtClean="0"/>
              <a:t>(bez definovaného vlastníka, řízení nemá management pod kontrolou (oblast CRM a SCM)</a:t>
            </a:r>
          </a:p>
          <a:p>
            <a:pPr lvl="1"/>
            <a:r>
              <a:rPr lang="cs-CZ" b="1" dirty="0" smtClean="0"/>
              <a:t>Procesy podporujícími vrcholové rozhodování </a:t>
            </a:r>
            <a:r>
              <a:rPr lang="cs-CZ" dirty="0" smtClean="0"/>
              <a:t>(EIS, OLAP, DW)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280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požadavky na funkcionalitu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Automatizace a integrace hlavních podnikových procesů</a:t>
            </a:r>
          </a:p>
          <a:p>
            <a:r>
              <a:rPr lang="cs-CZ" dirty="0" smtClean="0"/>
              <a:t>Sdílení dat, postupů (know-how) a jejich standardizace uvnitř podniku</a:t>
            </a:r>
          </a:p>
          <a:p>
            <a:r>
              <a:rPr lang="cs-CZ" dirty="0" smtClean="0"/>
              <a:t>Vytváření a zpřístupňování informací v reálném čase</a:t>
            </a:r>
          </a:p>
          <a:p>
            <a:r>
              <a:rPr lang="cs-CZ" dirty="0" smtClean="0"/>
              <a:t>Schopnost zpracování historických dat</a:t>
            </a:r>
          </a:p>
          <a:p>
            <a:r>
              <a:rPr lang="cs-CZ" dirty="0" smtClean="0"/>
              <a:t>Celostní přístup (holistický) k řešení ERP koncepce.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51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přínos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měřitelných přínosů v oblasti snižování nákladů v důsledku neefektivního řízení podniku;</a:t>
            </a:r>
          </a:p>
          <a:p>
            <a:r>
              <a:rPr lang="cs-CZ" dirty="0" smtClean="0"/>
              <a:t>Realizace měřitelných přínosů v oblasti řízení podnikových procesů a dostupnosti v reálném čase.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ERP</a:t>
            </a:r>
            <a:r>
              <a:rPr lang="cs-CZ" dirty="0" smtClean="0"/>
              <a:t> je tedy </a:t>
            </a:r>
            <a:r>
              <a:rPr lang="cs-CZ" dirty="0" smtClean="0">
                <a:solidFill>
                  <a:srgbClr val="FF0000"/>
                </a:solidFill>
              </a:rPr>
              <a:t>finančně orientovaný IS </a:t>
            </a:r>
            <a:r>
              <a:rPr lang="cs-CZ" dirty="0" smtClean="0"/>
              <a:t>pro určení a plánování podnikových zdrojů potřebných k přijetí, zhotovení, dodání a zaúčtování zákaznického obchodního případu = jádro celého podnikového 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227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ERP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Evidence kódu DPH zákazníka v rámci EU na výstupních dokumentech (VAT </a:t>
            </a: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Správné účtování na účty DPH při importu zboží a služeb (postup tzv. dvouřádkového záznamu o DPH – import DPH EU vstup, import DPH EU výstup)</a:t>
            </a:r>
          </a:p>
          <a:p>
            <a:r>
              <a:rPr lang="cs-CZ" dirty="0" smtClean="0"/>
              <a:t>Podklady pro výkaz INTRASTAT</a:t>
            </a:r>
          </a:p>
          <a:p>
            <a:r>
              <a:rPr lang="cs-CZ" dirty="0" smtClean="0"/>
              <a:t>Podklady pro výkaz udávající objem exportu v rámci EU za sledované období</a:t>
            </a:r>
          </a:p>
          <a:p>
            <a:r>
              <a:rPr lang="cs-CZ" dirty="0" smtClean="0"/>
              <a:t>Měnová tabulka, Euro</a:t>
            </a:r>
          </a:p>
          <a:p>
            <a:r>
              <a:rPr lang="cs-CZ" dirty="0" smtClean="0"/>
              <a:t>Přechod na euroměnu, obchodování v Euro</a:t>
            </a:r>
          </a:p>
          <a:p>
            <a:r>
              <a:rPr lang="cs-CZ" dirty="0" smtClean="0"/>
              <a:t>Zánik lokální měny, konverze na Euro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68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ERP lze rozdělit dle funkcionality na 2 základní typy:</a:t>
            </a:r>
          </a:p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144" y="3169660"/>
            <a:ext cx="9335800" cy="26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10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 kategorie </a:t>
            </a:r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lze zařadit takové systémy, které může zákazník nasadit prostřednictvím jediného ERP projektu a pokrýt přitom všechny hlavní procesy.</a:t>
            </a:r>
          </a:p>
          <a:p>
            <a:pPr marL="0" indent="0">
              <a:buNone/>
            </a:pPr>
            <a:r>
              <a:rPr lang="cs-CZ" dirty="0" smtClean="0"/>
              <a:t>Nabízí širokou škálu oborových řešení ověřených u zákazníků na celém světě. Vysoká funkcionalita, vysoké pořizovací náklady.</a:t>
            </a:r>
          </a:p>
          <a:p>
            <a:pPr marL="0" indent="0">
              <a:buNone/>
            </a:pPr>
            <a:r>
              <a:rPr lang="cs-CZ" dirty="0" smtClean="0"/>
              <a:t>Příklady: SAP, </a:t>
            </a:r>
            <a:r>
              <a:rPr lang="cs-CZ" dirty="0" err="1" smtClean="0"/>
              <a:t>Peoplesoft</a:t>
            </a:r>
            <a:r>
              <a:rPr lang="cs-CZ" dirty="0" smtClean="0"/>
              <a:t>, SSA </a:t>
            </a:r>
            <a:r>
              <a:rPr lang="cs-CZ" dirty="0" err="1" smtClean="0"/>
              <a:t>Global</a:t>
            </a:r>
            <a:r>
              <a:rPr lang="cs-CZ" dirty="0" smtClean="0"/>
              <a:t>, MS Navision, SSA MAX+, LCS Helios IQ, K2, KARAT,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405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VEMA – zaměření na ekonomiku a personalistiku</a:t>
            </a:r>
          </a:p>
          <a:p>
            <a:r>
              <a:rPr lang="cs-CZ" dirty="0" smtClean="0"/>
              <a:t>IS FEIS – oblast ekonomiky, logistiky a obchodu (středně velké firmy)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70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struktura IS v podniku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241" y="2071687"/>
            <a:ext cx="6457517" cy="40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4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Nasazení ERP dle velikosti zákaznické organizace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84" y="2111532"/>
            <a:ext cx="6488257" cy="394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18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dle počtu implementací (malé fy)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892250"/>
            <a:ext cx="5715001" cy="411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50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dle počtu implementací (středně velké fy)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753" y="2028922"/>
            <a:ext cx="5459557" cy="382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22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CRM –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podnikatelského konceptu (Podnikatelské strategie)</a:t>
            </a:r>
          </a:p>
          <a:p>
            <a:r>
              <a:rPr lang="cs-CZ" dirty="0" smtClean="0"/>
              <a:t>Historie transakcí s odběratelem (dodavatelem)</a:t>
            </a:r>
          </a:p>
          <a:p>
            <a:r>
              <a:rPr lang="cs-CZ" dirty="0" smtClean="0"/>
              <a:t>Profil zákazníka – snaha reagovat na individuální potřeby zákazníka</a:t>
            </a:r>
          </a:p>
          <a:p>
            <a:r>
              <a:rPr lang="cs-CZ" dirty="0" smtClean="0"/>
              <a:t>Cílem je dosažení vyšší loajality zákazníků</a:t>
            </a:r>
          </a:p>
        </p:txBody>
      </p:sp>
    </p:spTree>
    <p:extLst>
      <p:ext uri="{BB962C8B-B14F-4D97-AF65-F5344CB8AC3E}">
        <p14:creationId xmlns:p14="http://schemas.microsoft.com/office/powerpoint/2010/main" val="382587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 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Jádro podnikových IS</a:t>
            </a:r>
          </a:p>
          <a:p>
            <a:r>
              <a:rPr lang="cs-CZ" dirty="0" smtClean="0"/>
              <a:t>Software určený ke koordinaci prodeje a objednávek k s výrobou</a:t>
            </a:r>
          </a:p>
          <a:p>
            <a:r>
              <a:rPr lang="cs-CZ" dirty="0" smtClean="0"/>
              <a:t>Umožňuje plánování objemů výroby, maximální využití výrobních kapacit, optimalizace skladových zásob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51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SCM – Supply </a:t>
            </a:r>
            <a:r>
              <a:rPr lang="cs-CZ" dirty="0" err="1" smtClean="0"/>
              <a:t>Chain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řízení dodavatelsko-odběratelských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28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 – Business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podporující oblast podnikání</a:t>
            </a:r>
          </a:p>
          <a:p>
            <a:r>
              <a:rPr lang="cs-CZ" dirty="0" smtClean="0"/>
              <a:t>Využívá nástroje typu Data </a:t>
            </a:r>
            <a:r>
              <a:rPr lang="cs-CZ" dirty="0" err="1" smtClean="0"/>
              <a:t>Warehouse</a:t>
            </a:r>
            <a:r>
              <a:rPr lang="cs-CZ" dirty="0" smtClean="0"/>
              <a:t> (DW) a Data </a:t>
            </a:r>
            <a:r>
              <a:rPr lang="cs-CZ" dirty="0" err="1" smtClean="0"/>
              <a:t>Mining</a:t>
            </a:r>
            <a:r>
              <a:rPr lang="cs-CZ" dirty="0" smtClean="0"/>
              <a:t> (DM) jako zdroje společně s ostatními složkami IS např. EIS (</a:t>
            </a:r>
            <a:r>
              <a:rPr lang="cs-CZ" dirty="0" err="1" smtClean="0"/>
              <a:t>Executive</a:t>
            </a:r>
            <a:r>
              <a:rPr lang="cs-CZ" dirty="0" smtClean="0"/>
              <a:t> IS) či </a:t>
            </a:r>
            <a:r>
              <a:rPr lang="cs-CZ" dirty="0" err="1" smtClean="0"/>
              <a:t>Knowledge</a:t>
            </a:r>
            <a:r>
              <a:rPr lang="cs-CZ" dirty="0" smtClean="0"/>
              <a:t> management.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83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Transaction</a:t>
            </a:r>
            <a:r>
              <a:rPr lang="cs-CZ" b="1" dirty="0" smtClean="0"/>
              <a:t> </a:t>
            </a:r>
            <a:r>
              <a:rPr lang="cs-CZ" b="1" dirty="0" err="1" smtClean="0"/>
              <a:t>Processing</a:t>
            </a:r>
            <a:r>
              <a:rPr lang="cs-CZ" b="1" dirty="0" smtClean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</a:t>
            </a:r>
            <a:r>
              <a:rPr lang="cs-CZ" dirty="0" smtClean="0"/>
              <a:t>– Transakčně procesní systém</a:t>
            </a:r>
          </a:p>
          <a:p>
            <a:r>
              <a:rPr lang="cs-CZ" dirty="0" smtClean="0"/>
              <a:t>Podpora hlavních činností na operativní úrovni řízení</a:t>
            </a:r>
          </a:p>
          <a:p>
            <a:r>
              <a:rPr lang="cs-CZ" dirty="0" smtClean="0"/>
              <a:t>Odlišnosti dle zaměření organizace (bankovnictví, logistika, výroba, obchod, apod.)</a:t>
            </a:r>
          </a:p>
          <a:p>
            <a:r>
              <a:rPr lang="cs-CZ" dirty="0" smtClean="0"/>
              <a:t>Patří zde i řízení zakázek, technické plánování výroby (tvorba projektové dokumentace), operativní řízení výroby, kontrola kvality produkce,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426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15" y="1955655"/>
            <a:ext cx="8401747" cy="389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6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pol. 20. stol. – 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 – upřesnění budoucí potřeby materiálu (kolik?, kdy?).</a:t>
            </a:r>
          </a:p>
          <a:p>
            <a:r>
              <a:rPr lang="cs-CZ" dirty="0" smtClean="0"/>
              <a:t>Snížení materiálových zásob (optimalizace, snížení pojistných zásob apod.)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nebrala však v úvahu dostupnost kapacit ani žádné jiné vlivy ovlivňující výrobu = plánování materiálu nezajišťuje dostatečný pohled dopředu.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3266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926</Words>
  <Application>Microsoft Office PowerPoint</Application>
  <PresentationFormat>Širokoúhlá obrazovka</PresentationFormat>
  <Paragraphs>81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Calibri</vt:lpstr>
      <vt:lpstr>Calibri Light</vt:lpstr>
      <vt:lpstr>Retrospektiva</vt:lpstr>
      <vt:lpstr>IV – Podnikové IS</vt:lpstr>
      <vt:lpstr>Současná struktura IS v podniku</vt:lpstr>
      <vt:lpstr>CRM – Customer Relationship Management</vt:lpstr>
      <vt:lpstr>ERP – Enterprise Resource Planning</vt:lpstr>
      <vt:lpstr>SCM – Supply Chain Management</vt:lpstr>
      <vt:lpstr>BI – Business Inteligence</vt:lpstr>
      <vt:lpstr>TPS a jeho složky</vt:lpstr>
      <vt:lpstr>TPS a jeho složky</vt:lpstr>
      <vt:lpstr>Historie ERP (Enterprise Resource Planning)</vt:lpstr>
      <vt:lpstr>Historie ERP (Enterprise Resource Planning)</vt:lpstr>
      <vt:lpstr>Historie ERP (Enterprise Resource Planning)</vt:lpstr>
      <vt:lpstr>Historie ERP (Enterprise Resource Planning)</vt:lpstr>
      <vt:lpstr>Charakteristika ERP</vt:lpstr>
      <vt:lpstr>Základní požadavky na funkcionalitu ERP</vt:lpstr>
      <vt:lpstr>Požadavky na přínos ERP</vt:lpstr>
      <vt:lpstr>Požadavky na ERP v EU</vt:lpstr>
      <vt:lpstr>ERP v ČR</vt:lpstr>
      <vt:lpstr>All-in-One ERP</vt:lpstr>
      <vt:lpstr>Best-of-Breed ERP</vt:lpstr>
      <vt:lpstr>Nasazení ERP dle velikosti zákaznické organizace</vt:lpstr>
      <vt:lpstr>All-in-One dle počtu implementací (malé fy)</vt:lpstr>
      <vt:lpstr>All-in-One dle počtu implementací (středně velké fy)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– Podnikové IS</dc:title>
  <dc:creator>Honza Matula</dc:creator>
  <cp:lastModifiedBy>Honza Matula</cp:lastModifiedBy>
  <cp:revision>13</cp:revision>
  <dcterms:created xsi:type="dcterms:W3CDTF">2013-04-25T16:12:45Z</dcterms:created>
  <dcterms:modified xsi:type="dcterms:W3CDTF">2014-03-27T19:49:32Z</dcterms:modified>
</cp:coreProperties>
</file>