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  <p:sldMasterId id="2147483687" r:id="rId2"/>
  </p:sldMasterIdLst>
  <p:notesMasterIdLst>
    <p:notesMasterId r:id="rId20"/>
  </p:notesMasterIdLst>
  <p:handoutMasterIdLst>
    <p:handoutMasterId r:id="rId21"/>
  </p:handoutMasterIdLst>
  <p:sldIdLst>
    <p:sldId id="281" r:id="rId3"/>
    <p:sldId id="257" r:id="rId4"/>
    <p:sldId id="259" r:id="rId5"/>
    <p:sldId id="261" r:id="rId6"/>
    <p:sldId id="260" r:id="rId7"/>
    <p:sldId id="278" r:id="rId8"/>
    <p:sldId id="258" r:id="rId9"/>
    <p:sldId id="279" r:id="rId10"/>
    <p:sldId id="275" r:id="rId11"/>
    <p:sldId id="273" r:id="rId12"/>
    <p:sldId id="274" r:id="rId13"/>
    <p:sldId id="276" r:id="rId14"/>
    <p:sldId id="277" r:id="rId15"/>
    <p:sldId id="262" r:id="rId16"/>
    <p:sldId id="263" r:id="rId17"/>
    <p:sldId id="270" r:id="rId18"/>
    <p:sldId id="271" r:id="rId19"/>
  </p:sldIdLst>
  <p:sldSz cx="9144000" cy="6858000" type="screen4x3"/>
  <p:notesSz cx="6797675" cy="9874250"/>
  <p:defaultTextStyle>
    <a:defPPr>
      <a:defRPr lang="en-GB"/>
    </a:defPPr>
    <a:lvl1pPr algn="l" defTabSz="71913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1pPr>
    <a:lvl2pPr marL="742950" indent="-285750" algn="l" defTabSz="71913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2pPr>
    <a:lvl3pPr marL="1143000" indent="-228600" algn="l" defTabSz="71913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3pPr>
    <a:lvl4pPr marL="1600200" indent="-228600" algn="l" defTabSz="71913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4pPr>
    <a:lvl5pPr marL="2057400" indent="-228600" algn="l" defTabSz="71913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Lucida Sans Unicode" panose="020B0602030504020204" pitchFamily="34" charset="0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79">
          <p15:clr>
            <a:srgbClr val="A4A3A4"/>
          </p15:clr>
        </p15:guide>
        <p15:guide id="2" pos="20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79"/>
        <p:guide pos="20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buFont typeface="Times New Roman" pitchFamily="16" charset="0"/>
              <a:buNone/>
              <a:defRPr sz="1200" smtClean="0">
                <a:latin typeface="Arial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buFont typeface="Times New Roman" pitchFamily="16" charset="0"/>
              <a:buNone/>
              <a:defRPr sz="1200" smtClean="0">
                <a:latin typeface="Arial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6B481C48-4480-4F33-A87A-7F80C84FF972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buFont typeface="Times New Roman" pitchFamily="16" charset="0"/>
              <a:buNone/>
              <a:defRPr sz="1200" smtClean="0">
                <a:latin typeface="Arial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87947" tIns="43973" rIns="87947" bIns="439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2E20CB-9C3A-4723-9E3C-A938FDE0DC3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3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"/>
          <p:cNvSpPr>
            <a:spLocks noChangeArrowheads="1"/>
          </p:cNvSpPr>
          <p:nvPr/>
        </p:nvSpPr>
        <p:spPr bwMode="auto">
          <a:xfrm>
            <a:off x="0" y="0"/>
            <a:ext cx="6797675" cy="9874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47" tIns="43973" rIns="87947" bIns="43973" anchor="ctr"/>
          <a:lstStyle/>
          <a:p>
            <a:endParaRPr lang="cs-CZ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0" y="0"/>
            <a:ext cx="6797675" cy="9874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7947" tIns="43973" rIns="87947" bIns="43973" anchor="ctr"/>
          <a:lstStyle/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32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218" tIns="47782" rIns="95218" bIns="47782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690140" algn="l"/>
                <a:tab pos="1381807" algn="l"/>
                <a:tab pos="2073472" algn="l"/>
                <a:tab pos="2765139" algn="l"/>
                <a:tab pos="3456805" algn="l"/>
                <a:tab pos="4148472" algn="l"/>
                <a:tab pos="4840138" algn="l"/>
                <a:tab pos="5531805" algn="l"/>
                <a:tab pos="6223471" algn="l"/>
                <a:tab pos="6915138" algn="l"/>
                <a:tab pos="7606804" algn="l"/>
                <a:tab pos="8298471" algn="l"/>
                <a:tab pos="8990137" algn="l"/>
                <a:tab pos="9681804" algn="l"/>
                <a:tab pos="10373470" algn="l"/>
              </a:tabLst>
              <a:defRPr sz="1300">
                <a:solidFill>
                  <a:srgbClr val="000000"/>
                </a:solidFill>
                <a:latin typeface="Arial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32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218" tIns="47782" rIns="95218" bIns="47782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690140" algn="l"/>
                <a:tab pos="1381807" algn="l"/>
                <a:tab pos="2073472" algn="l"/>
                <a:tab pos="2765139" algn="l"/>
                <a:tab pos="3456805" algn="l"/>
                <a:tab pos="4148472" algn="l"/>
                <a:tab pos="4840138" algn="l"/>
                <a:tab pos="5531805" algn="l"/>
                <a:tab pos="6223471" algn="l"/>
                <a:tab pos="6915138" algn="l"/>
                <a:tab pos="7606804" algn="l"/>
                <a:tab pos="8298471" algn="l"/>
                <a:tab pos="8990137" algn="l"/>
                <a:tab pos="9681804" algn="l"/>
                <a:tab pos="10373470" algn="l"/>
              </a:tabLst>
              <a:defRPr sz="1300">
                <a:solidFill>
                  <a:srgbClr val="000000"/>
                </a:solidFill>
                <a:latin typeface="Arial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931863" y="741363"/>
            <a:ext cx="4930775" cy="3698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9475"/>
            <a:ext cx="5435600" cy="444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218" tIns="47782" rIns="95218" bIns="47782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378950"/>
            <a:ext cx="29432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218" tIns="47782" rIns="95218" bIns="47782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690140" algn="l"/>
                <a:tab pos="1381807" algn="l"/>
                <a:tab pos="2073472" algn="l"/>
                <a:tab pos="2765139" algn="l"/>
                <a:tab pos="3456805" algn="l"/>
                <a:tab pos="4148472" algn="l"/>
                <a:tab pos="4840138" algn="l"/>
                <a:tab pos="5531805" algn="l"/>
                <a:tab pos="6223471" algn="l"/>
                <a:tab pos="6915138" algn="l"/>
                <a:tab pos="7606804" algn="l"/>
                <a:tab pos="8298471" algn="l"/>
                <a:tab pos="8990137" algn="l"/>
                <a:tab pos="9681804" algn="l"/>
                <a:tab pos="10373470" algn="l"/>
              </a:tabLst>
              <a:defRPr sz="1300">
                <a:solidFill>
                  <a:srgbClr val="000000"/>
                </a:solidFill>
                <a:latin typeface="Arial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78950"/>
            <a:ext cx="2943225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218" tIns="47782" rIns="95218" bIns="47782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8049CD76-B603-4191-A798-D204E16699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766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E780D86F-6EBF-48A6-A56E-918F54B85473}" type="slidenum">
              <a:rPr lang="cs-CZ">
                <a:solidFill>
                  <a:srgbClr val="000000"/>
                </a:solidFill>
              </a:rPr>
              <a:pPr eaLnBrk="1" hangingPunct="1"/>
              <a:t>2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29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D471489D-AFB8-42F2-9351-361B08126CB2}" type="slidenum">
              <a:rPr lang="cs-CZ">
                <a:solidFill>
                  <a:srgbClr val="000000"/>
                </a:solidFill>
              </a:rPr>
              <a:pPr eaLnBrk="1" hangingPunct="1"/>
              <a:t>17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13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233DFF7B-C6A1-45D0-8C10-19BB6B460E26}" type="slidenum">
              <a:rPr lang="cs-CZ">
                <a:solidFill>
                  <a:srgbClr val="000000"/>
                </a:solidFill>
              </a:rPr>
              <a:pPr eaLnBrk="1" hangingPunct="1"/>
              <a:t>3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08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193B66C9-4A05-4F52-A237-4C8909A29C75}" type="slidenum">
              <a:rPr lang="cs-CZ">
                <a:solidFill>
                  <a:srgbClr val="000000"/>
                </a:solidFill>
              </a:rPr>
              <a:pPr eaLnBrk="1" hangingPunct="1"/>
              <a:t>4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14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CE24F322-C2EA-4D79-A501-112569D86BDC}" type="slidenum">
              <a:rPr lang="cs-CZ">
                <a:solidFill>
                  <a:srgbClr val="000000"/>
                </a:solidFill>
              </a:rPr>
              <a:pPr eaLnBrk="1" hangingPunct="1"/>
              <a:t>5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597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D1B7210B-5979-48E6-B0C9-8A60B005D45F}" type="slidenum">
              <a:rPr lang="cs-CZ">
                <a:solidFill>
                  <a:srgbClr val="000000"/>
                </a:solidFill>
              </a:rPr>
              <a:pPr eaLnBrk="1" hangingPunct="1"/>
              <a:t>7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23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BB752B95-C68C-4FD9-84CD-2AC64675A817}" type="slidenum">
              <a:rPr lang="cs-CZ">
                <a:solidFill>
                  <a:srgbClr val="000000"/>
                </a:solidFill>
              </a:rPr>
              <a:pPr eaLnBrk="1" hangingPunct="1"/>
              <a:t>10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558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62C60F65-E6C1-4E51-8282-B8E361CA2552}" type="slidenum">
              <a:rPr lang="cs-CZ">
                <a:solidFill>
                  <a:srgbClr val="000000"/>
                </a:solidFill>
              </a:rPr>
              <a:pPr eaLnBrk="1" hangingPunct="1"/>
              <a:t>14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55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E6221655-CDCA-4BC2-9094-30E46CB9474E}" type="slidenum">
              <a:rPr lang="cs-CZ">
                <a:solidFill>
                  <a:srgbClr val="000000"/>
                </a:solidFill>
              </a:rPr>
              <a:pPr eaLnBrk="1" hangingPunct="1"/>
              <a:t>15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8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88975" algn="l"/>
                <a:tab pos="1381125" algn="l"/>
                <a:tab pos="2073275" algn="l"/>
                <a:tab pos="2763838" algn="l"/>
                <a:tab pos="3455988" algn="l"/>
                <a:tab pos="4148138" algn="l"/>
                <a:tab pos="4838700" algn="l"/>
                <a:tab pos="5530850" algn="l"/>
                <a:tab pos="6223000" algn="l"/>
                <a:tab pos="6913563" algn="l"/>
                <a:tab pos="7605713" algn="l"/>
                <a:tab pos="8297863" algn="l"/>
                <a:tab pos="8990013" algn="l"/>
                <a:tab pos="9680575" algn="l"/>
                <a:tab pos="10372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2E5BFDA7-C86B-4FBF-8669-1564AC99349A}" type="slidenum">
              <a:rPr lang="cs-CZ">
                <a:solidFill>
                  <a:srgbClr val="000000"/>
                </a:solidFill>
              </a:rPr>
              <a:pPr eaLnBrk="1" hangingPunct="1"/>
              <a:t>16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ln/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679450" y="4689475"/>
            <a:ext cx="5437188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09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0D6ECD-77CB-40D4-A775-86FE3BCC63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2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4000-E204-4FBC-B431-EF42A0E0B3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60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31DB2-64E8-40C4-84FD-517645F542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77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6578E-2F73-4C78-9AE2-7EB7017413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23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16200000">
            <a:off x="8227219" y="5885656"/>
            <a:ext cx="1316038" cy="365125"/>
          </a:xfrm>
        </p:spPr>
        <p:txBody>
          <a:bodyPr/>
          <a:lstStyle>
            <a:lvl1pPr>
              <a:defRPr smtClean="0"/>
            </a:lvl1pPr>
          </a:lstStyle>
          <a:p>
            <a:fld id="{7E76578E-2F73-4C78-9AE2-7EB7017413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16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61356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70151-9556-49E9-A8C7-82C29B78F699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A6E2D4-59C8-4AB8-9F14-28B46BF53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758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466E-28FF-4429-8E1D-951FC7E62AE6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DF52-BE5F-44F9-B6C5-05B40DA69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245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B90A-57D8-4622-958B-78B4E39C59E4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0976-F543-4AB0-A7D1-5F88AD5F40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334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B572-059D-4C4B-82BE-745CA408E135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9EF9-2ECE-49D5-B2FB-065A7102C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57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17A3-2C8B-4934-923E-10E2E7952A01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2457-F3E4-46D2-B9D9-92DF5508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76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75EB-7129-4C89-BF7F-3E9D544E6659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7BDC-F929-4FCD-84D9-B1E298238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29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7560E-2DA3-48E1-9D42-54652C2310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29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1686-5F31-4E7B-B656-E393909B8978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6DFD-4CB1-495B-929C-DD070FA57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178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DA9A2-0484-49FD-BCBB-33446411C3E3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CE9-BB86-4818-B8EB-58582DA2B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1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7018AE-A46D-47BA-94A2-69A2FC97C959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762AF7-70A3-4D8D-9569-B1046BAD43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954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7727-5D64-417A-9025-8EE226F57EB9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F3E3-5B23-47D6-9F95-7D6E8B976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00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0024-71C1-4158-8D93-C6FC44B1318E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0A61-7CF2-413E-BB8C-8676E6B17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80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6B85-4DC2-457D-91D4-7C9C9EBAAC57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8BF4-B56D-4325-8CAD-839FCB927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9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7B1A3-2DF4-48E5-A596-CAECA58858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92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57559-C000-491C-9D12-787A07728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1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0A542-E7AE-4727-AB07-DE4DDC9123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74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9064D-6625-47E4-A36E-EF3CDE4D96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41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3E3E7-9504-438F-A194-4CC308F57C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02034-4830-4B01-8D66-41F20A423A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64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33B91D-5E34-484B-B895-0033BE22C0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86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7E76578E-2F73-4C78-9AE2-7EB7017413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8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3D907C-3087-46EC-9093-A2DCAB22C6F0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B2EAD0-D2E5-45E3-9E45-A16C4493B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4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Metodologie v kostce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</a:p>
          <a:p>
            <a:r>
              <a:rPr lang="cs-CZ" dirty="0" smtClean="0"/>
              <a:t>Jaro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846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Metodologie - postup</a:t>
            </a:r>
            <a:endParaRPr lang="cs-CZ" dirty="0" smtClean="0">
              <a:ea typeface="Lucida Sans Unicode" panose="020B0602030504020204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Cíl výzkumu a výzkumný problém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Výzkumná otázka/výzkumné otázky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Zvolený </a:t>
            </a:r>
            <a:r>
              <a:rPr lang="cs-CZ" sz="2400" dirty="0" smtClean="0">
                <a:ea typeface="Lucida Sans Unicode" panose="020B0602030504020204" pitchFamily="34" charset="0"/>
              </a:rPr>
              <a:t>metodologický postup (s oporou o odbornou literaturu, zdůvodnění vzhledem k cíli)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Metoda </a:t>
            </a:r>
            <a:r>
              <a:rPr lang="cs-CZ" sz="2400" dirty="0" smtClean="0">
                <a:ea typeface="Lucida Sans Unicode" panose="020B0602030504020204" pitchFamily="34" charset="0"/>
              </a:rPr>
              <a:t>sběru dat </a:t>
            </a:r>
            <a:endParaRPr lang="cs-CZ" sz="2400" dirty="0" smtClean="0">
              <a:ea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Výzkumný </a:t>
            </a:r>
            <a:r>
              <a:rPr lang="cs-CZ" sz="2400" dirty="0" smtClean="0">
                <a:ea typeface="Lucida Sans Unicode" panose="020B0602030504020204" pitchFamily="34" charset="0"/>
              </a:rPr>
              <a:t>vzorek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Vstup </a:t>
            </a:r>
            <a:r>
              <a:rPr lang="cs-CZ" sz="2400" dirty="0" smtClean="0">
                <a:ea typeface="Lucida Sans Unicode" panose="020B0602030504020204" pitchFamily="34" charset="0"/>
              </a:rPr>
              <a:t>do terénu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Způsob </a:t>
            </a:r>
            <a:r>
              <a:rPr lang="cs-CZ" sz="2400" dirty="0" smtClean="0">
                <a:ea typeface="Lucida Sans Unicode" panose="020B0602030504020204" pitchFamily="34" charset="0"/>
              </a:rPr>
              <a:t>zpracování dat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+mj-lt"/>
              <a:buAutoNum type="arabicPeriod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400" dirty="0" smtClean="0">
                <a:ea typeface="Lucida Sans Unicode" panose="020B0602030504020204" pitchFamily="34" charset="0"/>
              </a:rPr>
              <a:t>Etika </a:t>
            </a:r>
            <a:r>
              <a:rPr lang="cs-CZ" sz="2400" dirty="0" smtClean="0">
                <a:ea typeface="Lucida Sans Unicode" panose="020B0602030504020204" pitchFamily="34" charset="0"/>
              </a:rPr>
              <a:t>výzkumu (anonymita)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AutoNum type="arabicParenR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sz="1800" dirty="0" smtClean="0">
              <a:ea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 typeface="Times New Roman" panose="02020603050405020304" pitchFamily="18" charset="0"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sz="1800" dirty="0" smtClean="0">
              <a:ea typeface="Lucida Sans Unicode" panose="020B0602030504020204" pitchFamily="34" charset="0"/>
            </a:endParaRPr>
          </a:p>
        </p:txBody>
      </p:sp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25455572-F4F2-4382-BC91-BD4783F4E1FB}" type="slidenum">
              <a:rPr lang="cs-CZ">
                <a:solidFill>
                  <a:srgbClr val="000000"/>
                </a:solidFill>
              </a:rPr>
              <a:pPr eaLnBrk="1" hangingPunct="1"/>
              <a:t>10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endParaRPr lang="cs-CZ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ea typeface="Lucida Sans Unicode" panose="020B0602030504020204" pitchFamily="34" charset="0"/>
              </a:rPr>
              <a:t>A) Kvantitativní výzkum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Times New Roman" panose="02020603050405020304" pitchFamily="18" charset="0"/>
              <a:buNone/>
            </a:pPr>
            <a:r>
              <a:rPr lang="cs-CZ" sz="2400" b="1" dirty="0" smtClean="0">
                <a:ea typeface="Lucida Sans Unicode" panose="020B0602030504020204" pitchFamily="34" charset="0"/>
              </a:rPr>
              <a:t>metodologie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	hypotézy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	operacionalizace konceptů v hypotézách</a:t>
            </a:r>
          </a:p>
          <a:p>
            <a:pPr eaLnBrk="1" hangingPunct="1">
              <a:buFont typeface="Times New Roman" panose="02020603050405020304" pitchFamily="18" charset="0"/>
              <a:buNone/>
            </a:pPr>
            <a:r>
              <a:rPr lang="cs-CZ" sz="2400" dirty="0" smtClean="0">
                <a:ea typeface="Lucida Sans Unicode" panose="020B0602030504020204" pitchFamily="34" charset="0"/>
              </a:rPr>
              <a:t>			</a:t>
            </a:r>
            <a:r>
              <a:rPr lang="cs-CZ" sz="2400" i="1" dirty="0" smtClean="0">
                <a:ea typeface="Lucida Sans Unicode" panose="020B0602030504020204" pitchFamily="34" charset="0"/>
              </a:rPr>
              <a:t>Příklad:</a:t>
            </a:r>
            <a:r>
              <a:rPr lang="cs-CZ" sz="2400" dirty="0" smtClean="0">
                <a:ea typeface="Lucida Sans Unicode" panose="020B0602030504020204" pitchFamily="34" charset="0"/>
              </a:rPr>
              <a:t> počítačová gramotnost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	základní a výběrový soubor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	doporučená velikost vzorku: minimálně 100 jednotek</a:t>
            </a:r>
          </a:p>
          <a:p>
            <a:pPr eaLnBrk="1" hangingPunct="1">
              <a:buFont typeface="Times New Roman" panose="02020603050405020304" pitchFamily="18" charset="0"/>
              <a:buNone/>
            </a:pPr>
            <a:r>
              <a:rPr lang="cs-CZ" sz="2400" b="1" dirty="0" smtClean="0">
                <a:ea typeface="Lucida Sans Unicode" panose="020B0602030504020204" pitchFamily="34" charset="0"/>
              </a:rPr>
              <a:t>analýza a interpretace dat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analýza dat (adekvátní postupy deskriptivní statistiky)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interpretace výsledků ve vztahu k hypotézám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cs-CZ" sz="2400" dirty="0" smtClean="0">
                <a:ea typeface="Lucida Sans Unicode" panose="020B0602030504020204" pitchFamily="34" charset="0"/>
              </a:rPr>
              <a:t>shrnutí a diskuse: odpověď na výzkumnou otázku/otázky, formulace závěrů ve vztahu k teorii </a:t>
            </a:r>
          </a:p>
          <a:p>
            <a:pPr eaLnBrk="1" hangingPunct="1">
              <a:buFont typeface="Times New Roman" panose="02020603050405020304" pitchFamily="18" charset="0"/>
              <a:buNone/>
            </a:pPr>
            <a:endParaRPr lang="cs-CZ" dirty="0" smtClean="0">
              <a:ea typeface="Lucida Sans Unicode" panose="020B0602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endParaRPr lang="cs-CZ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ea typeface="Lucida Sans Unicode" panose="020B0602030504020204" pitchFamily="34" charset="0"/>
              </a:rPr>
              <a:t>Příklad kvantitativního výzkumu</a:t>
            </a:r>
          </a:p>
        </p:txBody>
      </p:sp>
      <p:sp>
        <p:nvSpPr>
          <p:cNvPr id="11268" name="Zástupný symbol pro obsah 2"/>
          <p:cNvSpPr>
            <a:spLocks noGrp="1"/>
          </p:cNvSpPr>
          <p:nvPr>
            <p:ph idx="1"/>
          </p:nvPr>
        </p:nvSpPr>
        <p:spPr>
          <a:xfrm>
            <a:off x="214313" y="1928813"/>
            <a:ext cx="9144000" cy="4522787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Times New Roman" panose="02020603050405020304" pitchFamily="18" charset="0"/>
              <a:buNone/>
            </a:pPr>
            <a:r>
              <a:rPr lang="cs-CZ" sz="2800" b="1" smtClean="0">
                <a:ea typeface="Lucida Sans Unicode" panose="020B0602030504020204" pitchFamily="34" charset="0"/>
              </a:rPr>
              <a:t>Problém: Čtenářství u studentů gymnázia a SOU</a:t>
            </a:r>
          </a:p>
          <a:p>
            <a:pPr algn="ctr" eaLnBrk="1" hangingPunct="1">
              <a:buFont typeface="Times New Roman" panose="02020603050405020304" pitchFamily="18" charset="0"/>
              <a:buNone/>
            </a:pPr>
            <a:endParaRPr lang="cs-CZ" sz="800" b="1" smtClean="0">
              <a:ea typeface="Lucida Sans Unicode" panose="020B0602030504020204" pitchFamily="34" charset="0"/>
            </a:endParaRP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Co chceme zjistit? (výzkumná otázka)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Co předpokládáme? (hypotézy)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Čím naše předpoklady změříme? (operacionalizace indikátorů)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Jak to chceme zjistit? (metoda)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Koho se budeme ptát? (vzorek)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Jak výsledky zpracujeme? (analýza dat)</a:t>
            </a:r>
          </a:p>
          <a:p>
            <a:pPr algn="ctr" eaLnBrk="1" hangingPunct="1">
              <a:buFont typeface="Times New Roman" panose="02020603050405020304" pitchFamily="18" charset="0"/>
              <a:buNone/>
            </a:pPr>
            <a:endParaRPr lang="cs-CZ" smtClean="0">
              <a:ea typeface="Lucida Sans Unicode" panose="020B0602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endParaRPr lang="cs-CZ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2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ea typeface="Lucida Sans Unicode" panose="020B0602030504020204" pitchFamily="34" charset="0"/>
              </a:rPr>
              <a:t>Kvalitativní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Times New Roman" panose="02020603050405020304" pitchFamily="18" charset="0"/>
              <a:buNone/>
            </a:pPr>
            <a:r>
              <a:rPr lang="cs-CZ" b="1" smtClean="0">
                <a:ea typeface="Lucida Sans Unicode" panose="020B0602030504020204" pitchFamily="34" charset="0"/>
              </a:rPr>
              <a:t>metodologie</a:t>
            </a:r>
            <a:endParaRPr lang="cs-CZ" smtClean="0">
              <a:ea typeface="Lucida Sans Unicode" panose="020B0602030504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klíčové koncepty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volba vzorku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vstup do terénu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validita, reliabilita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analýza dat </a:t>
            </a:r>
          </a:p>
          <a:p>
            <a:pPr eaLnBrk="1" hangingPunct="1">
              <a:buFont typeface="Times New Roman" panose="02020603050405020304" pitchFamily="18" charset="0"/>
              <a:buNone/>
            </a:pPr>
            <a:r>
              <a:rPr lang="cs-CZ" b="1" smtClean="0">
                <a:ea typeface="Lucida Sans Unicode" panose="020B0602030504020204" pitchFamily="34" charset="0"/>
              </a:rPr>
              <a:t>interpretace dat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přímé citace a interpretace dat, diskuse dat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 smtClean="0">
                <a:ea typeface="Lucida Sans Unicode" panose="020B0602030504020204" pitchFamily="34" charset="0"/>
              </a:rPr>
              <a:t>shrnutí, odpověď na VO, „návrh teorie“</a:t>
            </a:r>
          </a:p>
          <a:p>
            <a:pPr eaLnBrk="1" hangingPunct="1">
              <a:buFont typeface="Times New Roman" panose="02020603050405020304" pitchFamily="18" charset="0"/>
              <a:buNone/>
            </a:pPr>
            <a:endParaRPr lang="cs-CZ" smtClean="0">
              <a:ea typeface="Lucida Sans Unicode" panose="020B0602030504020204" pitchFamily="34" charset="0"/>
            </a:endParaRPr>
          </a:p>
          <a:p>
            <a:pPr eaLnBrk="1" hangingPunct="1">
              <a:buFont typeface="Times New Roman" panose="02020603050405020304" pitchFamily="18" charset="0"/>
              <a:buNone/>
            </a:pPr>
            <a:endParaRPr lang="cs-CZ" smtClean="0">
              <a:ea typeface="Lucida Sans Unicode" panose="020B0602030504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786188" y="1571625"/>
          <a:ext cx="5357812" cy="2569528"/>
        </p:xfrm>
        <a:graphic>
          <a:graphicData uri="http://schemas.openxmlformats.org/drawingml/2006/table">
            <a:tbl>
              <a:tblPr/>
              <a:tblGrid>
                <a:gridCol w="1785937"/>
                <a:gridCol w="3571875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cizinec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Neznámý člověk, jednorázový vstup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návštěvník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Vstupuje opakovaně – respondenti ho znají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zasvěcený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Stýká se s respondenty i mimo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domorodec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Je sám členem zkoumané skupiny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mtClean="0">
                <a:ea typeface="Lucida Sans Unicode" panose="020B0602030504020204" pitchFamily="34" charset="0"/>
              </a:rPr>
              <a:t>Příklad kvalitativního výzkumu</a:t>
            </a:r>
          </a:p>
        </p:txBody>
      </p:sp>
      <p:sp>
        <p:nvSpPr>
          <p:cNvPr id="13316" name="Zástupný symbol pro obsah 7"/>
          <p:cNvSpPr>
            <a:spLocks noGrp="1"/>
          </p:cNvSpPr>
          <p:nvPr>
            <p:ph idx="1"/>
          </p:nvPr>
        </p:nvSpPr>
        <p:spPr>
          <a:xfrm>
            <a:off x="214313" y="1643063"/>
            <a:ext cx="8929687" cy="4522787"/>
          </a:xfrm>
        </p:spPr>
        <p:txBody>
          <a:bodyPr/>
          <a:lstStyle/>
          <a:p>
            <a:pPr algn="ctr" eaLnBrk="1" hangingPunct="1">
              <a:buFont typeface="Times New Roman" panose="02020603050405020304" pitchFamily="18" charset="0"/>
              <a:buNone/>
            </a:pPr>
            <a:r>
              <a:rPr lang="cs-CZ" sz="2800" b="1" smtClean="0">
                <a:ea typeface="Lucida Sans Unicode" panose="020B0602030504020204" pitchFamily="34" charset="0"/>
              </a:rPr>
              <a:t>Problém: Hráči počítačových her</a:t>
            </a:r>
          </a:p>
          <a:p>
            <a:pPr algn="ctr" eaLnBrk="1" hangingPunct="1">
              <a:buFont typeface="Times New Roman" panose="02020603050405020304" pitchFamily="18" charset="0"/>
              <a:buNone/>
            </a:pPr>
            <a:endParaRPr lang="cs-CZ" sz="800" b="1" smtClean="0">
              <a:ea typeface="Lucida Sans Unicode" panose="020B0602030504020204" pitchFamily="34" charset="0"/>
            </a:endParaRP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Co chceme zjistit? (výzkumná otázka)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S jakými koncepty pracujeme? (klíčové koncepty)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Jak to chceme zjistit? (metoda)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Koho se budeme ptát? (vzorek)</a:t>
            </a:r>
          </a:p>
          <a:p>
            <a:pPr eaLnBrk="1" hangingPunct="1">
              <a:buFont typeface="Times New Roman" panose="02020603050405020304" pitchFamily="18" charset="0"/>
              <a:buAutoNum type="arabicParenR"/>
            </a:pPr>
            <a:r>
              <a:rPr lang="cs-CZ" smtClean="0">
                <a:ea typeface="Lucida Sans Unicode" panose="020B0602030504020204" pitchFamily="34" charset="0"/>
              </a:rPr>
              <a:t> Jak výsledky zpracujeme? (analýza dat)</a:t>
            </a:r>
          </a:p>
          <a:p>
            <a:pPr algn="ctr" eaLnBrk="1" hangingPunct="1">
              <a:buFont typeface="Times New Roman" panose="02020603050405020304" pitchFamily="18" charset="0"/>
              <a:buNone/>
            </a:pPr>
            <a:endParaRPr lang="cs-CZ" b="1" smtClean="0">
              <a:ea typeface="Lucida Sans Unicode" panose="020B0602030504020204" pitchFamily="34" charset="0"/>
            </a:endParaRPr>
          </a:p>
        </p:txBody>
      </p:sp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11A2B2C6-7E05-4384-A25C-8ED13043D813}" type="slidenum">
              <a:rPr lang="cs-CZ">
                <a:solidFill>
                  <a:srgbClr val="000000"/>
                </a:solidFill>
              </a:rPr>
              <a:pPr eaLnBrk="1" hangingPunct="1"/>
              <a:t>14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mtClean="0">
                <a:ea typeface="Lucida Sans Unicode" panose="020B0602030504020204" pitchFamily="34" charset="0"/>
              </a:rPr>
              <a:t>Případová studie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smtClean="0">
              <a:ea typeface="Lucida Sans Unicode" panose="020B0602030504020204" pitchFamily="34" charset="0"/>
            </a:endParaRP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smtClean="0">
              <a:ea typeface="Lucida Sans Unicode" panose="020B0602030504020204" pitchFamily="34" charset="0"/>
            </a:endParaRPr>
          </a:p>
        </p:txBody>
      </p:sp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A0B04522-F137-4086-AA72-C9220BE7B44A}" type="slidenum">
              <a:rPr lang="cs-CZ">
                <a:solidFill>
                  <a:srgbClr val="000000"/>
                </a:solidFill>
              </a:rPr>
              <a:pPr eaLnBrk="1" hangingPunct="1"/>
              <a:t>15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14342" name="TextovéPole 8"/>
          <p:cNvSpPr txBox="1">
            <a:spLocks noChangeArrowheads="1"/>
          </p:cNvSpPr>
          <p:nvPr/>
        </p:nvSpPr>
        <p:spPr bwMode="auto">
          <a:xfrm>
            <a:off x="500063" y="1285875"/>
            <a:ext cx="785812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2000" b="1">
                <a:solidFill>
                  <a:schemeClr val="tx1"/>
                </a:solidFill>
              </a:rPr>
              <a:t>- velké množství dat o jednom nebo několika málo případech</a:t>
            </a:r>
          </a:p>
          <a:p>
            <a:endParaRPr lang="cs-CZ" sz="2000">
              <a:solidFill>
                <a:schemeClr val="tx1"/>
              </a:solidFill>
            </a:endParaRPr>
          </a:p>
          <a:p>
            <a:r>
              <a:rPr lang="cs-CZ" sz="2000" u="sng">
                <a:solidFill>
                  <a:schemeClr val="tx1"/>
                </a:solidFill>
              </a:rPr>
              <a:t>Typy případových studií: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000" b="1">
                <a:solidFill>
                  <a:schemeClr val="tx1"/>
                </a:solidFill>
              </a:rPr>
              <a:t>Osobní případová studie </a:t>
            </a:r>
            <a:r>
              <a:rPr lang="cs-CZ" sz="2000">
                <a:solidFill>
                  <a:schemeClr val="tx1"/>
                </a:solidFill>
              </a:rPr>
              <a:t>– výzkum určitého aspektu u zkoumané 	osoby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000" b="1">
                <a:solidFill>
                  <a:schemeClr val="tx1"/>
                </a:solidFill>
              </a:rPr>
              <a:t>Studie sociální skupiny, komunity </a:t>
            </a:r>
            <a:r>
              <a:rPr lang="cs-CZ" sz="2000">
                <a:solidFill>
                  <a:schemeClr val="tx1"/>
                </a:solidFill>
              </a:rPr>
              <a:t>– vztahy a aktivity ve 	skupinách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000" b="1">
                <a:solidFill>
                  <a:schemeClr val="tx1"/>
                </a:solidFill>
              </a:rPr>
              <a:t>Studie organizace a instituce </a:t>
            </a:r>
            <a:r>
              <a:rPr lang="cs-CZ" sz="2000">
                <a:solidFill>
                  <a:schemeClr val="tx1"/>
                </a:solidFill>
              </a:rPr>
              <a:t>– firma, firemní kultura, 	implementace programu…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000" b="1">
                <a:solidFill>
                  <a:schemeClr val="tx1"/>
                </a:solidFill>
              </a:rPr>
              <a:t>Studie událostí, rolí a vztahů </a:t>
            </a:r>
            <a:r>
              <a:rPr lang="cs-CZ" sz="2000">
                <a:solidFill>
                  <a:schemeClr val="tx1"/>
                </a:solidFill>
              </a:rPr>
              <a:t>– adaptace, konflikt….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>
              <a:solidFill>
                <a:schemeClr val="tx1"/>
              </a:solidFill>
            </a:endParaRPr>
          </a:p>
          <a:p>
            <a:r>
              <a:rPr lang="cs-CZ" sz="2000" u="sng">
                <a:solidFill>
                  <a:schemeClr val="tx1"/>
                </a:solidFill>
              </a:rPr>
              <a:t>Postup:</a:t>
            </a:r>
          </a:p>
          <a:p>
            <a:r>
              <a:rPr lang="cs-CZ" sz="2000">
                <a:solidFill>
                  <a:schemeClr val="tx1"/>
                </a:solidFill>
              </a:rPr>
              <a:t>1) VO</a:t>
            </a:r>
          </a:p>
          <a:p>
            <a:r>
              <a:rPr lang="cs-CZ" sz="2000">
                <a:solidFill>
                  <a:schemeClr val="tx1"/>
                </a:solidFill>
              </a:rPr>
              <a:t>2) Výběr případu – extrémní, typické, variantní</a:t>
            </a:r>
          </a:p>
          <a:p>
            <a:r>
              <a:rPr lang="cs-CZ" sz="2000">
                <a:solidFill>
                  <a:schemeClr val="tx1"/>
                </a:solidFill>
              </a:rPr>
              <a:t>3) Metody sběru dat – kvalitativní i kvantitativní</a:t>
            </a:r>
          </a:p>
          <a:p>
            <a:r>
              <a:rPr lang="cs-CZ" sz="2000">
                <a:solidFill>
                  <a:schemeClr val="tx1"/>
                </a:solidFill>
              </a:rPr>
              <a:t>4) Analýza a interpretace – vztahy, vzorce v datech, porovnání případů, cílem vhled a hluboké pochopení, může být zdrojem hypotéz, skrze jeden případ můžeme porozumět i případům dalším</a:t>
            </a:r>
          </a:p>
          <a:p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 Nezapomeňte </a:t>
            </a:r>
            <a:r>
              <a:rPr lang="cs-CZ" dirty="0" smtClean="0">
                <a:ea typeface="Lucida Sans Unicode" panose="020B0602030504020204" pitchFamily="34" charset="0"/>
              </a:rPr>
              <a:t>výsledky </a:t>
            </a:r>
            <a:r>
              <a:rPr lang="cs-CZ" dirty="0" smtClean="0">
                <a:ea typeface="Lucida Sans Unicode" panose="020B0602030504020204" pitchFamily="34" charset="0"/>
              </a:rPr>
              <a:t>  „</a:t>
            </a:r>
            <a:r>
              <a:rPr lang="cs-CZ" dirty="0" smtClean="0">
                <a:ea typeface="Lucida Sans Unicode" panose="020B0602030504020204" pitchFamily="34" charset="0"/>
              </a:rPr>
              <a:t>prodat“ v závěru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609600" indent="-606425" eaLnBrk="1" hangingPunct="1">
              <a:spcBef>
                <a:spcPts val="700"/>
              </a:spcBef>
              <a:buClrTx/>
              <a:buFontTx/>
              <a:buNone/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b="1" u="sng" smtClean="0">
                <a:ea typeface="Lucida Sans Unicode" panose="020B0602030504020204" pitchFamily="34" charset="0"/>
              </a:rPr>
              <a:t>Závěr</a:t>
            </a:r>
          </a:p>
          <a:p>
            <a:pPr marL="609600" indent="-606425" eaLnBrk="1" hangingPunct="1">
              <a:spcBef>
                <a:spcPts val="700"/>
              </a:spcBef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smtClean="0">
                <a:ea typeface="Lucida Sans Unicode" panose="020B0602030504020204" pitchFamily="34" charset="0"/>
              </a:rPr>
              <a:t>Co nového Vaše práce přinesla (shrnutí)?</a:t>
            </a:r>
          </a:p>
          <a:p>
            <a:pPr marL="609600" indent="-606425" eaLnBrk="1" hangingPunct="1">
              <a:spcBef>
                <a:spcPts val="700"/>
              </a:spcBef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smtClean="0">
                <a:ea typeface="Lucida Sans Unicode" panose="020B0602030504020204" pitchFamily="34" charset="0"/>
              </a:rPr>
              <a:t>Naplnili jste svůj cíl? </a:t>
            </a:r>
          </a:p>
          <a:p>
            <a:pPr marL="609600" indent="-606425" eaLnBrk="1" hangingPunct="1">
              <a:spcBef>
                <a:spcPts val="700"/>
              </a:spcBef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smtClean="0">
                <a:ea typeface="Lucida Sans Unicode" panose="020B0602030504020204" pitchFamily="34" charset="0"/>
              </a:rPr>
              <a:t>Odpovídáte na položené otázky?</a:t>
            </a:r>
          </a:p>
          <a:p>
            <a:pPr marL="609600" indent="-606425" eaLnBrk="1" hangingPunct="1">
              <a:spcBef>
                <a:spcPts val="700"/>
              </a:spcBef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smtClean="0">
                <a:ea typeface="Lucida Sans Unicode" panose="020B0602030504020204" pitchFamily="34" charset="0"/>
              </a:rPr>
              <a:t>Vztahují se Vaše výstupy k některé teorii?</a:t>
            </a:r>
          </a:p>
          <a:p>
            <a:pPr marL="609600" indent="-606425" eaLnBrk="1" hangingPunct="1">
              <a:spcBef>
                <a:spcPts val="700"/>
              </a:spcBef>
              <a:tabLst>
                <a:tab pos="609600" algn="l"/>
                <a:tab pos="984250" algn="l"/>
                <a:tab pos="1703388" algn="l"/>
                <a:tab pos="2422525" algn="l"/>
                <a:tab pos="3141663" algn="l"/>
                <a:tab pos="3860800" algn="l"/>
                <a:tab pos="4579938" algn="l"/>
                <a:tab pos="5299075" algn="l"/>
                <a:tab pos="6018213" algn="l"/>
                <a:tab pos="6737350" algn="l"/>
                <a:tab pos="7456488" algn="l"/>
                <a:tab pos="8175625" algn="l"/>
                <a:tab pos="8894763" algn="l"/>
                <a:tab pos="9613900" algn="l"/>
                <a:tab pos="10333038" algn="l"/>
                <a:tab pos="11052175" algn="l"/>
              </a:tabLst>
            </a:pPr>
            <a:r>
              <a:rPr lang="cs-CZ" sz="2800" smtClean="0">
                <a:ea typeface="Lucida Sans Unicode" panose="020B0602030504020204" pitchFamily="34" charset="0"/>
              </a:rPr>
              <a:t>Jakými otázkami v souvislosti s tématem navrhujete dále se zabývat?</a:t>
            </a:r>
          </a:p>
        </p:txBody>
      </p:sp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C886171A-B9D1-452A-95A9-FDC39EA34901}" type="slidenum">
              <a:rPr lang="cs-CZ">
                <a:solidFill>
                  <a:srgbClr val="000000"/>
                </a:solidFill>
              </a:rPr>
              <a:pPr eaLnBrk="1" hangingPunct="1"/>
              <a:t>16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 Domácí </a:t>
            </a:r>
            <a:r>
              <a:rPr lang="cs-CZ" dirty="0" smtClean="0">
                <a:ea typeface="Lucida Sans Unicode" panose="020B0602030504020204" pitchFamily="34" charset="0"/>
              </a:rPr>
              <a:t>úkol </a:t>
            </a:r>
            <a:r>
              <a:rPr lang="cs-CZ" dirty="0" smtClean="0">
                <a:latin typeface="Wingdings" panose="05000000000000000000" pitchFamily="2" charset="2"/>
                <a:ea typeface="Lucida Sans Unicode" panose="020B0602030504020204" pitchFamily="34" charset="0"/>
              </a:rPr>
              <a:t>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686800" cy="4497388"/>
          </a:xfrm>
        </p:spPr>
        <p:txBody>
          <a:bodyPr/>
          <a:lstStyle/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 Přečtěte si libovolnou diplomovou práci z Vašeho oboru hodnocenou stupněm A. </a:t>
            </a: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  <a:p>
            <a:pPr indent="-339725" algn="ctr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3600" b="1" dirty="0" smtClean="0">
                <a:ea typeface="Lucida Sans Unicode" panose="020B0602030504020204" pitchFamily="34" charset="0"/>
              </a:rPr>
              <a:t>Děkuji za pozornost.</a:t>
            </a: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  <a:p>
            <a:pPr indent="-339725" algn="ctr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  <a:p>
            <a:pPr indent="-339725" algn="ctr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3200" dirty="0" smtClean="0">
                <a:ea typeface="Lucida Sans Unicode" panose="020B0602030504020204" pitchFamily="34" charset="0"/>
              </a:rPr>
              <a:t/>
            </a:r>
            <a:br>
              <a:rPr lang="cs-CZ" sz="3200" dirty="0" smtClean="0">
                <a:ea typeface="Lucida Sans Unicode" panose="020B0602030504020204" pitchFamily="34" charset="0"/>
              </a:rPr>
            </a:br>
            <a:r>
              <a:rPr lang="cs-CZ" sz="3200" dirty="0" smtClean="0">
                <a:ea typeface="Lucida Sans Unicode" panose="020B0602030504020204" pitchFamily="34" charset="0"/>
              </a:rPr>
              <a:t>  </a:t>
            </a:r>
            <a:r>
              <a:rPr lang="cs-CZ" dirty="0" smtClean="0">
                <a:ea typeface="Lucida Sans Unicode" panose="020B0602030504020204" pitchFamily="34" charset="0"/>
              </a:rPr>
              <a:t>Zvolili </a:t>
            </a:r>
            <a:r>
              <a:rPr lang="cs-CZ" dirty="0" smtClean="0">
                <a:ea typeface="Lucida Sans Unicode" panose="020B0602030504020204" pitchFamily="34" charset="0"/>
              </a:rPr>
              <a:t>jste vhodné téma?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6202363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Spadá Vaše téma do oboru </a:t>
            </a:r>
            <a:r>
              <a:rPr lang="cs-CZ" sz="2400" b="1" smtClean="0">
                <a:ea typeface="Lucida Sans Unicode" panose="020B0602030504020204" pitchFamily="34" charset="0"/>
              </a:rPr>
              <a:t> </a:t>
            </a:r>
            <a:r>
              <a:rPr lang="cs-CZ" sz="2400" smtClean="0">
                <a:ea typeface="Lucida Sans Unicode" panose="020B0602030504020204" pitchFamily="34" charset="0"/>
              </a:rPr>
              <a:t>Informační studia a knihovnictví?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Je Vaše téma dostatečně zúžené (tzn. víte, čím konkrétně se budete zabývat) 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Je možné téma zkoumat empiricky?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Podaří se mi vstoupit do terénu?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Je k tématu dostupný dostatek </a:t>
            </a:r>
            <a:r>
              <a:rPr lang="cs-CZ" sz="2400" b="1" smtClean="0">
                <a:ea typeface="Lucida Sans Unicode" panose="020B0602030504020204" pitchFamily="34" charset="0"/>
              </a:rPr>
              <a:t>odborné</a:t>
            </a:r>
            <a:r>
              <a:rPr lang="cs-CZ" sz="2400" smtClean="0">
                <a:ea typeface="Lucida Sans Unicode" panose="020B0602030504020204" pitchFamily="34" charset="0"/>
              </a:rPr>
              <a:t> literatury? 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  <a:tabLst>
                <a:tab pos="457200" algn="l"/>
                <a:tab pos="831850" algn="l"/>
                <a:tab pos="1550988" algn="l"/>
                <a:tab pos="2270125" algn="l"/>
                <a:tab pos="2989263" algn="l"/>
                <a:tab pos="3708400" algn="l"/>
                <a:tab pos="4427538" algn="l"/>
                <a:tab pos="5146675" algn="l"/>
                <a:tab pos="5865813" algn="l"/>
                <a:tab pos="6584950" algn="l"/>
                <a:tab pos="7304088" algn="l"/>
                <a:tab pos="8023225" algn="l"/>
                <a:tab pos="8742363" algn="l"/>
                <a:tab pos="9461500" algn="l"/>
                <a:tab pos="10180638" algn="l"/>
                <a:tab pos="10899775" algn="l"/>
              </a:tabLst>
            </a:pPr>
            <a:r>
              <a:rPr lang="cs-CZ" sz="2400" smtClean="0">
                <a:ea typeface="Lucida Sans Unicode" panose="020B0602030504020204" pitchFamily="34" charset="0"/>
              </a:rPr>
              <a:t>Existují k tématu další zdroje (legislativa, mezinár. dokumenty, metodiky, statistiky ČSÚ atd.?)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659563" y="1268413"/>
            <a:ext cx="2027237" cy="4857750"/>
          </a:xfrm>
        </p:spPr>
        <p:txBody>
          <a:bodyPr/>
          <a:lstStyle/>
          <a:p>
            <a:pPr indent="-339725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2400" b="1" smtClean="0">
                <a:ea typeface="Lucida Sans Unicode" panose="020B0602030504020204" pitchFamily="34" charset="0"/>
              </a:rPr>
              <a:t>ANO </a:t>
            </a:r>
            <a:r>
              <a:rPr lang="cs-CZ" sz="2400" smtClean="0">
                <a:ea typeface="Lucida Sans Unicode" panose="020B0602030504020204" pitchFamily="34" charset="0"/>
              </a:rPr>
              <a:t>      </a:t>
            </a:r>
            <a:r>
              <a:rPr lang="cs-CZ" sz="2400" b="1" smtClean="0">
                <a:ea typeface="Lucida Sans Unicode" panose="020B0602030504020204" pitchFamily="34" charset="0"/>
              </a:rPr>
              <a:t>NE</a:t>
            </a:r>
          </a:p>
        </p:txBody>
      </p:sp>
      <p:sp>
        <p:nvSpPr>
          <p:cNvPr id="3074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8A8244CF-463A-46AA-9155-D24F36D71853}" type="slidenum">
              <a:rPr lang="cs-CZ">
                <a:solidFill>
                  <a:srgbClr val="000000"/>
                </a:solidFill>
              </a:rPr>
              <a:pPr eaLnBrk="1" hangingPunct="1"/>
              <a:t>2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6877050" y="1773238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8027988" y="1773238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6858000" y="3168253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8027988" y="3164751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2" name="Rectangle 8"/>
          <p:cNvSpPr>
            <a:spLocks noChangeArrowheads="1"/>
          </p:cNvSpPr>
          <p:nvPr/>
        </p:nvSpPr>
        <p:spPr bwMode="auto">
          <a:xfrm>
            <a:off x="8017783" y="3956926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3" name="Rectangle 9"/>
          <p:cNvSpPr>
            <a:spLocks noChangeArrowheads="1"/>
          </p:cNvSpPr>
          <p:nvPr/>
        </p:nvSpPr>
        <p:spPr bwMode="auto">
          <a:xfrm>
            <a:off x="6858000" y="3963559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4" name="Rectangle 10"/>
          <p:cNvSpPr>
            <a:spLocks noChangeArrowheads="1"/>
          </p:cNvSpPr>
          <p:nvPr/>
        </p:nvSpPr>
        <p:spPr bwMode="auto">
          <a:xfrm>
            <a:off x="8027988" y="4563269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Rectangle 11"/>
          <p:cNvSpPr>
            <a:spLocks noChangeArrowheads="1"/>
          </p:cNvSpPr>
          <p:nvPr/>
        </p:nvSpPr>
        <p:spPr bwMode="auto">
          <a:xfrm>
            <a:off x="6867872" y="4563269"/>
            <a:ext cx="431800" cy="360362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6" name="Rectangle 12"/>
          <p:cNvSpPr>
            <a:spLocks noChangeArrowheads="1"/>
          </p:cNvSpPr>
          <p:nvPr/>
        </p:nvSpPr>
        <p:spPr bwMode="auto">
          <a:xfrm>
            <a:off x="6877050" y="5198634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8047038" y="5198633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8" name="Rectangle 12"/>
          <p:cNvSpPr>
            <a:spLocks noChangeArrowheads="1"/>
          </p:cNvSpPr>
          <p:nvPr/>
        </p:nvSpPr>
        <p:spPr bwMode="auto">
          <a:xfrm>
            <a:off x="6891601" y="6135688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9" name="Rectangle 12"/>
          <p:cNvSpPr>
            <a:spLocks noChangeArrowheads="1"/>
          </p:cNvSpPr>
          <p:nvPr/>
        </p:nvSpPr>
        <p:spPr bwMode="auto">
          <a:xfrm>
            <a:off x="8047038" y="6126163"/>
            <a:ext cx="431800" cy="360363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</a:t>
            </a:r>
            <a:r>
              <a:rPr lang="cs-CZ" sz="4000" dirty="0" smtClean="0">
                <a:ea typeface="Lucida Sans Unicode" panose="020B0602030504020204" pitchFamily="34" charset="0"/>
              </a:rPr>
              <a:t>VYMEZENÍ CÍLŮ</a:t>
            </a:r>
            <a:endParaRPr lang="cs-CZ" sz="4000" dirty="0" smtClean="0">
              <a:ea typeface="Lucida Sans Unicode" panose="020B060203050402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Proč si vymezit cíl(e</a:t>
            </a:r>
            <a:r>
              <a:rPr lang="cs-CZ" dirty="0" smtClean="0">
                <a:ea typeface="Lucida Sans Unicode" panose="020B0602030504020204" pitchFamily="34" charset="0"/>
              </a:rPr>
              <a:t>)? </a:t>
            </a:r>
            <a:endParaRPr lang="cs-CZ" sz="1000" dirty="0" smtClean="0">
              <a:ea typeface="Lucida Sans Unicode" panose="020B0602030504020204" pitchFamily="34" charset="0"/>
            </a:endParaRPr>
          </a:p>
          <a:p>
            <a:pPr marL="739775" lvl="1" indent="-282575" eaLnBrk="1" hangingPunct="1">
              <a:buFont typeface="Wingdings" panose="05000000000000000000" pitchFamily="2" charset="2"/>
              <a:buChar char=""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vodítko ve spleti teoretického a empirického materiálu</a:t>
            </a:r>
          </a:p>
          <a:p>
            <a:pPr marL="739775" lvl="1" indent="-282575" eaLnBrk="1" hangingPunct="1">
              <a:buFont typeface="Wingdings" panose="05000000000000000000" pitchFamily="2" charset="2"/>
              <a:buChar char=""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vede nás nejen při psaní, ale i při hledání zdrojů</a:t>
            </a:r>
          </a:p>
          <a:p>
            <a:pPr marL="739775" lvl="1" indent="-282575" eaLnBrk="1" hangingPunct="1">
              <a:buFont typeface="Wingdings" panose="05000000000000000000" pitchFamily="2" charset="2"/>
              <a:buChar char=""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cíl </a:t>
            </a:r>
            <a:r>
              <a:rPr lang="cs-CZ" dirty="0" smtClean="0">
                <a:ea typeface="Lucida Sans Unicode" panose="020B0602030504020204" pitchFamily="34" charset="0"/>
              </a:rPr>
              <a:t>koresponduje s typem výzkumu (kvalitativní x </a:t>
            </a:r>
            <a:r>
              <a:rPr lang="cs-CZ" dirty="0" smtClean="0">
                <a:ea typeface="Lucida Sans Unicode" panose="020B0602030504020204" pitchFamily="34" charset="0"/>
              </a:rPr>
              <a:t>  kvantitativní </a:t>
            </a:r>
            <a:r>
              <a:rPr lang="cs-CZ" dirty="0" smtClean="0">
                <a:ea typeface="Lucida Sans Unicode" panose="020B0602030504020204" pitchFamily="34" charset="0"/>
              </a:rPr>
              <a:t>výzkum, smíšený, případová studie</a:t>
            </a:r>
            <a:r>
              <a:rPr lang="cs-CZ" dirty="0" smtClean="0">
                <a:ea typeface="Lucida Sans Unicode" panose="020B0602030504020204" pitchFamily="34" charset="0"/>
              </a:rPr>
              <a:t>…)</a:t>
            </a:r>
          </a:p>
          <a:p>
            <a:pPr marL="739775" lvl="1" indent="-282575" eaLnBrk="1" hangingPunct="1">
              <a:buFont typeface="Wingdings" panose="05000000000000000000" pitchFamily="2" charset="2"/>
              <a:buChar char=""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>
                <a:ea typeface="Lucida Sans Unicode" panose="020B0602030504020204" pitchFamily="34" charset="0"/>
              </a:rPr>
              <a:t> </a:t>
            </a:r>
            <a:r>
              <a:rPr lang="cs-CZ" dirty="0" smtClean="0">
                <a:ea typeface="Lucida Sans Unicode" panose="020B0602030504020204" pitchFamily="34" charset="0"/>
              </a:rPr>
              <a:t>budete vědět, kam směřujete</a:t>
            </a:r>
            <a:endParaRPr lang="cs-CZ" dirty="0" smtClean="0">
              <a:ea typeface="Lucida Sans Unicode" panose="020B0602030504020204" pitchFamily="34" charset="0"/>
            </a:endParaRP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  <a:p>
            <a:pPr indent="-339725" eaLnBrk="1" hangingPunct="1">
              <a:buClrTx/>
              <a:buFontTx/>
              <a:buNone/>
              <a:tabLst>
                <a:tab pos="34290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</p:txBody>
      </p:sp>
      <p:sp>
        <p:nvSpPr>
          <p:cNvPr id="40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14313C2F-6434-44F2-8D8A-A4067AD516A4}" type="slidenum">
              <a:rPr lang="cs-CZ">
                <a:solidFill>
                  <a:srgbClr val="000000"/>
                </a:solidFill>
              </a:rPr>
              <a:pPr eaLnBrk="1" hangingPunct="1"/>
              <a:t>3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auto">
          <a:xfrm>
            <a:off x="428625" y="1500188"/>
            <a:ext cx="8215313" cy="13573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614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Na co se ptát?</a:t>
            </a:r>
            <a:endParaRPr lang="cs-CZ" dirty="0" smtClean="0">
              <a:ea typeface="Lucida Sans Unicode" panose="020B0602030504020204" pitchFamily="34" charset="0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427663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Co chci zjistit? K čemu chci dospět? 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	</a:t>
            </a:r>
            <a:r>
              <a:rPr lang="cs-CZ" b="1" dirty="0" smtClean="0">
                <a:ea typeface="Lucida Sans Unicode" panose="020B0602030504020204" pitchFamily="34" charset="0"/>
              </a:rPr>
              <a:t>= Kognitivní cíl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b="1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K čemu chci přispět (teoretický rámec)? 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	</a:t>
            </a:r>
            <a:r>
              <a:rPr lang="cs-CZ" b="1" dirty="0" smtClean="0">
                <a:ea typeface="Lucida Sans Unicode" panose="020B0602030504020204" pitchFamily="34" charset="0"/>
              </a:rPr>
              <a:t>= Symbolický cíl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b="1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K čemu to bude dobré? Kdo to využije?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	</a:t>
            </a:r>
            <a:r>
              <a:rPr lang="cs-CZ" b="1" dirty="0" smtClean="0">
                <a:ea typeface="Lucida Sans Unicode" panose="020B0602030504020204" pitchFamily="34" charset="0"/>
              </a:rPr>
              <a:t>= Aplikační cíl</a:t>
            </a: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b="1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b="1" dirty="0" smtClean="0">
              <a:ea typeface="Lucida Sans Unicode" panose="020B0602030504020204" pitchFamily="34" charset="0"/>
            </a:endParaRPr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000000"/>
                </a:solidFill>
              </a:rPr>
              <a:t>Ročníková práce 2010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8B47C2BA-42C4-4EE5-BF4D-92BA80C756A8}" type="slidenum">
              <a:rPr lang="cs-CZ">
                <a:solidFill>
                  <a:srgbClr val="000000"/>
                </a:solidFill>
              </a:rPr>
              <a:pPr eaLnBrk="1" hangingPunct="1"/>
              <a:t>4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4000" dirty="0" smtClean="0">
                <a:ea typeface="Lucida Sans Unicode" panose="020B0602030504020204" pitchFamily="34" charset="0"/>
              </a:rPr>
              <a:t>	   Nevhodně formulované                 cíle</a:t>
            </a:r>
            <a:endParaRPr lang="cs-CZ" sz="4000" dirty="0" smtClean="0">
              <a:ea typeface="Lucida Sans Unicode" panose="020B060203050402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000" dirty="0" smtClean="0">
                <a:ea typeface="Lucida Sans Unicode" panose="020B0602030504020204" pitchFamily="34" charset="0"/>
              </a:rPr>
              <a:t>Tato práce má nastínit historii internetu, pohled na internet v současnosti, základní služby internetu a trendy pro rozvoj internetu v budoucnosti. Taktéž má popsat rizika internetu, závislost na internetu a možnosti prevence této závislosti. 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000" dirty="0" smtClean="0">
                <a:ea typeface="Lucida Sans Unicode" panose="020B0602030504020204" pitchFamily="34" charset="0"/>
              </a:rPr>
              <a:t>V této práci chci přiblížit problémy spojené se sociálními sítěmi</a:t>
            </a:r>
            <a:r>
              <a:rPr lang="cs-CZ" sz="2000" dirty="0" smtClean="0">
                <a:ea typeface="Lucida Sans Unicode" panose="020B0602030504020204" pitchFamily="34" charset="0"/>
              </a:rPr>
              <a:t>.</a:t>
            </a:r>
            <a:endParaRPr lang="cs-CZ" sz="2000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000" dirty="0" smtClean="0">
                <a:ea typeface="Lucida Sans Unicode" panose="020B0602030504020204" pitchFamily="34" charset="0"/>
              </a:rPr>
              <a:t>Chtěla bych se seznámit s fenoménem „</a:t>
            </a:r>
            <a:r>
              <a:rPr lang="cs-CZ" sz="2000" dirty="0" err="1" smtClean="0">
                <a:ea typeface="Lucida Sans Unicode" panose="020B0602030504020204" pitchFamily="34" charset="0"/>
              </a:rPr>
              <a:t>clickjacking</a:t>
            </a:r>
            <a:r>
              <a:rPr lang="cs-CZ" sz="2000" dirty="0" smtClean="0">
                <a:ea typeface="Lucida Sans Unicode" panose="020B0602030504020204" pitchFamily="34" charset="0"/>
              </a:rPr>
              <a:t>“ a informovat o něm veřejnost</a:t>
            </a:r>
            <a:r>
              <a:rPr lang="cs-CZ" sz="2000" dirty="0" smtClean="0">
                <a:ea typeface="Lucida Sans Unicode" panose="020B0602030504020204" pitchFamily="34" charset="0"/>
              </a:rPr>
              <a:t>.</a:t>
            </a:r>
            <a:endParaRPr lang="cs-CZ" sz="2000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000" dirty="0" smtClean="0">
                <a:ea typeface="Lucida Sans Unicode" panose="020B0602030504020204" pitchFamily="34" charset="0"/>
              </a:rPr>
              <a:t>Cílem práce je dokázat, že knihovny používají moderní informační technologie</a:t>
            </a:r>
            <a:r>
              <a:rPr lang="cs-CZ" sz="2000" dirty="0" smtClean="0">
                <a:ea typeface="Lucida Sans Unicode" panose="020B0602030504020204" pitchFamily="34" charset="0"/>
              </a:rPr>
              <a:t>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sz="2000" dirty="0" smtClean="0">
                <a:ea typeface="Lucida Sans Unicode" panose="020B0602030504020204" pitchFamily="34" charset="0"/>
              </a:rPr>
              <a:t>Jako svůj cíl budu mít prostudování literatury a nalezení východisek.</a:t>
            </a:r>
            <a:endParaRPr lang="cs-CZ" sz="2000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sz="1800" dirty="0" smtClean="0">
              <a:ea typeface="Lucida Sans Unicode" panose="020B0602030504020204" pitchFamily="34" charset="0"/>
            </a:endParaRPr>
          </a:p>
        </p:txBody>
      </p:sp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27A4C16F-5DA2-4CF2-B8F5-FEF86A3901E6}" type="slidenum">
              <a:rPr lang="cs-CZ">
                <a:solidFill>
                  <a:srgbClr val="000000"/>
                </a:solidFill>
              </a:rPr>
              <a:pPr eaLnBrk="1" hangingPunct="1"/>
              <a:t>5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Vhodně formulovaný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Výstupem práce bude návrh výzkumně podložené metodiky informačního vzdělávání seniorů, která bude odpovídat aktuální situaci a bude primárně vycházet z výzkumů, které budou provedeny jako součást této práce. Cílem této metodiky bude zmírnění sekundární digitální propasti a bude prakticky využitelná v institucích, které realizují neformální vzdělávání a mají tak větší potenciál oslovit tuto cílovou skupinu a reagovat na její potřeby.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6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  </a:t>
            </a:r>
            <a:r>
              <a:rPr lang="cs-CZ" sz="4000" dirty="0" smtClean="0">
                <a:ea typeface="Lucida Sans Unicode" panose="020B0602030504020204" pitchFamily="34" charset="0"/>
              </a:rPr>
              <a:t>Metodologie - </a:t>
            </a:r>
            <a:r>
              <a:rPr lang="cs-CZ" sz="4000" dirty="0" smtClean="0">
                <a:ea typeface="Lucida Sans Unicode" panose="020B0602030504020204" pitchFamily="34" charset="0"/>
              </a:rPr>
              <a:t>aneb Víte jak na to?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368800"/>
          </a:xfrm>
        </p:spPr>
        <p:txBody>
          <a:bodyPr/>
          <a:lstStyle/>
          <a:p>
            <a:pPr marL="339725" indent="-339725" eaLnBrk="1" hangingPunct="1"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záměrný a systematický postup získání určitých poznatků</a:t>
            </a:r>
          </a:p>
          <a:p>
            <a:pPr marL="339725" indent="-339725" eaLnBrk="1" hangingPunct="1"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metoda přináší odpověď na otázku: </a:t>
            </a:r>
            <a:r>
              <a:rPr lang="cs-CZ" i="1" dirty="0" smtClean="0">
                <a:ea typeface="Lucida Sans Unicode" panose="020B0602030504020204" pitchFamily="34" charset="0"/>
              </a:rPr>
              <a:t>„Jak jste ke zjištěním dospěli?“</a:t>
            </a:r>
          </a:p>
          <a:p>
            <a:pPr marL="339725" indent="-339725" eaLnBrk="1" hangingPunct="1"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 smtClean="0">
                <a:ea typeface="Lucida Sans Unicode" panose="020B0602030504020204" pitchFamily="34" charset="0"/>
              </a:rPr>
              <a:t>souhrn postupů ve výzkumu popište v kapitole o </a:t>
            </a:r>
            <a:r>
              <a:rPr lang="cs-CZ" dirty="0" smtClean="0">
                <a:ea typeface="Lucida Sans Unicode" panose="020B0602030504020204" pitchFamily="34" charset="0"/>
              </a:rPr>
              <a:t>metodologii</a:t>
            </a:r>
          </a:p>
          <a:p>
            <a:pPr marL="339725" indent="-339725" eaLnBrk="1" hangingPunct="1">
              <a:buFont typeface="Arial" panose="020B0604020202020204" pitchFamily="34" charset="0"/>
              <a:buChar char="•"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dirty="0">
                <a:ea typeface="Lucida Sans Unicode" panose="020B0602030504020204" pitchFamily="34" charset="0"/>
              </a:rPr>
              <a:t>p</a:t>
            </a:r>
            <a:r>
              <a:rPr lang="cs-CZ" dirty="0" smtClean="0">
                <a:ea typeface="Lucida Sans Unicode" panose="020B0602030504020204" pitchFamily="34" charset="0"/>
              </a:rPr>
              <a:t>opište přesně to, co hodláte udělat</a:t>
            </a:r>
            <a:endParaRPr lang="cs-CZ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spcBef>
                <a:spcPts val="250"/>
              </a:spcBef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sz="1000" i="1" dirty="0" smtClean="0">
              <a:ea typeface="Lucida Sans Unicode" panose="020B0602030504020204" pitchFamily="34" charset="0"/>
            </a:endParaRPr>
          </a:p>
          <a:p>
            <a:pPr marL="339725" indent="-339725" eaLnBrk="1" hangingPunct="1">
              <a:buClrTx/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dirty="0" smtClean="0">
              <a:ea typeface="Lucida Sans Unicode" panose="020B0602030504020204" pitchFamily="34" charset="0"/>
            </a:endParaRPr>
          </a:p>
        </p:txBody>
      </p:sp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fld id="{551D8747-67EA-4B9C-BD7F-2722CBC25037}" type="slidenum">
              <a:rPr lang="cs-CZ">
                <a:solidFill>
                  <a:srgbClr val="000000"/>
                </a:solidFill>
              </a:rPr>
              <a:pPr eaLnBrk="1" hangingPunct="1"/>
              <a:t>7</a:t>
            </a:fld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problému a metoda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71222"/>
            <a:ext cx="7620000" cy="4136319"/>
          </a:xfrm>
        </p:spPr>
      </p:pic>
    </p:spTree>
    <p:extLst>
      <p:ext uri="{BB962C8B-B14F-4D97-AF65-F5344CB8AC3E}">
        <p14:creationId xmlns:p14="http://schemas.microsoft.com/office/powerpoint/2010/main" val="101583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ClrTx/>
            </a:pPr>
            <a:r>
              <a:rPr lang="cs-CZ" sz="4400"/>
              <a:t>Přehled základních empirických metod</a:t>
            </a:r>
            <a:endParaRPr lang="cs-CZ" sz="4400">
              <a:solidFill>
                <a:srgbClr val="000000"/>
              </a:solidFill>
            </a:endParaRPr>
          </a:p>
        </p:txBody>
      </p:sp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>
                <a:ea typeface="Lucida Sans Unicode" panose="020B0602030504020204" pitchFamily="34" charset="0"/>
              </a:rPr>
              <a:t>Základní empirické metody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63" y="1928813"/>
          <a:ext cx="8226425" cy="3286760"/>
        </p:xfrm>
        <a:graphic>
          <a:graphicData uri="http://schemas.openxmlformats.org/drawingml/2006/table">
            <a:tbl>
              <a:tblPr/>
              <a:tblGrid>
                <a:gridCol w="2741612"/>
                <a:gridCol w="2743200"/>
                <a:gridCol w="2741613"/>
              </a:tblGrid>
              <a:tr h="7143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Kvantitativní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Kvalitativní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Jiný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dotazník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rozhovor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smíšený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kvantitativní obsahová analýza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kvalitativní obsahová analýza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evaluační výzkum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pozorování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pozorování, etnografie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historický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experiment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biografie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analýza vzdělávacích potřeb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testování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případová studie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F7338C39-7CE8-4E31-B295-5E7ACC557DBB}" vid="{8C2F7324-1BDF-43BA-9A20-CC66027D6E57}"/>
    </a:ext>
  </a:extLst>
</a:theme>
</file>

<file path=ppt/theme/theme2.xml><?xml version="1.0" encoding="utf-8"?>
<a:theme xmlns:a="http://schemas.openxmlformats.org/drawingml/2006/main" name="Motiv2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1909</TotalTime>
  <Words>574</Words>
  <Application>Microsoft Office PowerPoint</Application>
  <PresentationFormat>Předvádění na obrazovce (4:3)</PresentationFormat>
  <Paragraphs>162</Paragraphs>
  <Slides>17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Lucida Sans Unicode</vt:lpstr>
      <vt:lpstr>Times New Roman</vt:lpstr>
      <vt:lpstr>Wingdings</vt:lpstr>
      <vt:lpstr>Motiv1</vt:lpstr>
      <vt:lpstr>Motiv2</vt:lpstr>
      <vt:lpstr>Metodologie v kostce</vt:lpstr>
      <vt:lpstr>   Zvolili jste vhodné téma?</vt:lpstr>
      <vt:lpstr> VYMEZENÍ CÍLŮ</vt:lpstr>
      <vt:lpstr>  Na co se ptát?</vt:lpstr>
      <vt:lpstr>    Nevhodně formulované                 cíle</vt:lpstr>
      <vt:lpstr>Vhodně formulovaný cíl</vt:lpstr>
      <vt:lpstr>  Metodologie - aneb Víte jak na to?</vt:lpstr>
      <vt:lpstr>Typ problému a metoda</vt:lpstr>
      <vt:lpstr>Základní empirické metody</vt:lpstr>
      <vt:lpstr>  Metodologie - postup</vt:lpstr>
      <vt:lpstr>A) Kvantitativní výzkum</vt:lpstr>
      <vt:lpstr>Příklad kvantitativního výzkumu</vt:lpstr>
      <vt:lpstr>Kvalitativní výzkum</vt:lpstr>
      <vt:lpstr>Příklad kvalitativního výzkumu</vt:lpstr>
      <vt:lpstr>Případová studie</vt:lpstr>
      <vt:lpstr>   Nezapomeňte výsledky   „prodat“ v závěru</vt:lpstr>
      <vt:lpstr>   Domácí úkol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Lojda</dc:creator>
  <cp:lastModifiedBy>Iva Zadražilová</cp:lastModifiedBy>
  <cp:revision>74</cp:revision>
  <cp:lastPrinted>2012-04-27T09:49:27Z</cp:lastPrinted>
  <dcterms:created xsi:type="dcterms:W3CDTF">2009-10-10T14:48:45Z</dcterms:created>
  <dcterms:modified xsi:type="dcterms:W3CDTF">2014-04-04T12:00:25Z</dcterms:modified>
</cp:coreProperties>
</file>