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98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91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97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3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50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83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66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59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50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23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423B-DDA5-4F46-AAF4-A95501FF647C}" type="datetimeFigureOut">
              <a:rPr lang="cs-CZ" smtClean="0"/>
              <a:t>21.3.2014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5A4C7-66E5-4CE2-A539-2077C2A2B2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20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net2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tlantisremixed.org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Imerzivní</a:t>
            </a:r>
            <a:r>
              <a:rPr lang="cs-CZ" dirty="0" smtClean="0"/>
              <a:t> vzdělávací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460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Imerze a učení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Transfer:</a:t>
            </a:r>
          </a:p>
          <a:p>
            <a:r>
              <a:rPr lang="cs-CZ" dirty="0" smtClean="0"/>
              <a:t>aplikace znalosti naučené v jedné situaci na jinou situaci</a:t>
            </a:r>
          </a:p>
          <a:p>
            <a:r>
              <a:rPr lang="cs-CZ" dirty="0" smtClean="0"/>
              <a:t>dva způsoby měření:</a:t>
            </a:r>
            <a:endParaRPr lang="cs-CZ" dirty="0"/>
          </a:p>
          <a:p>
            <a:r>
              <a:rPr lang="cs-CZ" b="1" dirty="0" smtClean="0"/>
              <a:t>odloučené řešení problémů </a:t>
            </a:r>
            <a:r>
              <a:rPr lang="cs-CZ" dirty="0" smtClean="0"/>
              <a:t>– přímá aplikace bez možnosti studentů využít zdroj ve svém prostředí, standardizované testy. </a:t>
            </a:r>
          </a:p>
          <a:p>
            <a:r>
              <a:rPr lang="cs-CZ" dirty="0" smtClean="0"/>
              <a:t>aplikace naučené znalosti v </a:t>
            </a:r>
            <a:r>
              <a:rPr lang="cs-CZ" dirty="0" err="1" smtClean="0"/>
              <a:t>situac</a:t>
            </a:r>
            <a:r>
              <a:rPr lang="cs-CZ" dirty="0" smtClean="0"/>
              <a:t> s podobným kontextem (</a:t>
            </a:r>
            <a:r>
              <a:rPr lang="cs-CZ" dirty="0" err="1" smtClean="0"/>
              <a:t>near</a:t>
            </a:r>
            <a:r>
              <a:rPr lang="cs-CZ" dirty="0" smtClean="0"/>
              <a:t>-transfer)</a:t>
            </a:r>
          </a:p>
          <a:p>
            <a:r>
              <a:rPr lang="cs-CZ" b="1" dirty="0" smtClean="0"/>
              <a:t>příprava na budoucí učení </a:t>
            </a:r>
            <a:r>
              <a:rPr lang="cs-CZ" dirty="0" smtClean="0"/>
              <a:t>– rozšířené hodnocení studenta – jak se učí učit se v bohatém prostředí, jak pak řeší problémy v reálném světě</a:t>
            </a:r>
          </a:p>
          <a:p>
            <a:r>
              <a:rPr lang="cs-CZ" dirty="0" smtClean="0"/>
              <a:t>aplikace naučené znalosti v situace se zcela jiným kontextem spojeným sémantickým pochopením (</a:t>
            </a:r>
            <a:r>
              <a:rPr lang="cs-CZ" dirty="0" smtClean="0"/>
              <a:t>fa</a:t>
            </a:r>
            <a:r>
              <a:rPr lang="cs-CZ" dirty="0" smtClean="0"/>
              <a:t>r-transfer)</a:t>
            </a:r>
          </a:p>
        </p:txBody>
      </p:sp>
    </p:spTree>
    <p:extLst>
      <p:ext uri="{BB962C8B-B14F-4D97-AF65-F5344CB8AC3E}">
        <p14:creationId xmlns:p14="http://schemas.microsoft.com/office/powerpoint/2010/main" val="385272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Dovednosti učitelů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ko</a:t>
            </a:r>
            <a:r>
              <a:rPr lang="cs-CZ" dirty="0" smtClean="0"/>
              <a:t>-design – vyvíjení pedagogických zážitků, které si studenti </a:t>
            </a:r>
            <a:r>
              <a:rPr lang="cs-CZ" dirty="0" err="1" smtClean="0"/>
              <a:t>perzonalizují</a:t>
            </a:r>
            <a:endParaRPr lang="cs-CZ" dirty="0" smtClean="0"/>
          </a:p>
          <a:p>
            <a:r>
              <a:rPr lang="cs-CZ" dirty="0" smtClean="0"/>
              <a:t>společná výuka – využívání znalostí sdílených studenty jako hlavní zdroj</a:t>
            </a:r>
          </a:p>
          <a:p>
            <a:r>
              <a:rPr lang="cs-CZ" dirty="0" smtClean="0"/>
              <a:t>průvodce pedagogikou učení děláním – participativní případové simulace, prezentační výuka</a:t>
            </a:r>
          </a:p>
          <a:p>
            <a:r>
              <a:rPr lang="cs-CZ" dirty="0" smtClean="0"/>
              <a:t>hodnocení mimo testy a eseje – hodnotící spolupráce, nelineární asociativní weby reprezentací, studenty iniciované hodnocení výuky efektivity učitelů</a:t>
            </a:r>
          </a:p>
          <a:p>
            <a:r>
              <a:rPr lang="cs-CZ" dirty="0" smtClean="0"/>
              <a:t>odnaučení nevědomých předpokladů, předsudků a víry o povaze výuky, učení a akademismu</a:t>
            </a:r>
          </a:p>
          <a:p>
            <a:r>
              <a:rPr lang="cs-CZ" dirty="0" smtClean="0"/>
              <a:t>tutoři potřebují sami zažít </a:t>
            </a:r>
            <a:r>
              <a:rPr lang="cs-CZ" dirty="0" err="1" smtClean="0"/>
              <a:t>mediovanou</a:t>
            </a:r>
            <a:r>
              <a:rPr lang="cs-CZ" dirty="0" smtClean="0"/>
              <a:t> imerzi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706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Imerze (ponoření)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Imerze je subjektivní pocit jedince účasti na úplném, realistickém zážitku.</a:t>
            </a:r>
          </a:p>
          <a:p>
            <a:r>
              <a:rPr lang="cs-CZ" dirty="0" smtClean="0"/>
              <a:t>Virtuální </a:t>
            </a:r>
            <a:r>
              <a:rPr lang="cs-CZ" dirty="0" err="1" smtClean="0"/>
              <a:t>imerzivní</a:t>
            </a:r>
            <a:r>
              <a:rPr lang="cs-CZ" dirty="0" smtClean="0"/>
              <a:t> zkušenost – založena na designové strategii – kombinuje akční, symbolické a senzorické faktory</a:t>
            </a:r>
          </a:p>
          <a:p>
            <a:r>
              <a:rPr lang="cs-CZ" dirty="0" smtClean="0"/>
              <a:t>imerze zlepšuje učení:</a:t>
            </a:r>
          </a:p>
          <a:p>
            <a:r>
              <a:rPr lang="cs-CZ" dirty="0" smtClean="0"/>
              <a:t>umožňuje víc perspektiv</a:t>
            </a:r>
          </a:p>
          <a:p>
            <a:r>
              <a:rPr lang="cs-CZ" dirty="0" smtClean="0"/>
              <a:t>situované učení</a:t>
            </a:r>
          </a:p>
          <a:p>
            <a:r>
              <a:rPr lang="cs-CZ" dirty="0" smtClean="0"/>
              <a:t>transfer</a:t>
            </a:r>
          </a:p>
          <a:p>
            <a:r>
              <a:rPr lang="cs-CZ" dirty="0" smtClean="0"/>
              <a:t>podporuje zapojení a přechod mezi třídou a reálným světem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67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Psychologická imerze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IT ovlivňující nové cesty učení:</a:t>
            </a:r>
          </a:p>
          <a:p>
            <a:r>
              <a:rPr lang="cs-CZ" dirty="0" smtClean="0"/>
              <a:t>desktop interface – přístup a kolaborace se vzdálenými odborníky a archivy, mentorské vztahy, virtuální pracovní komunita. Př. Internet2 (</a:t>
            </a:r>
            <a:r>
              <a:rPr lang="cs-CZ" dirty="0" smtClean="0">
                <a:hlinkClick r:id="rId2"/>
              </a:rPr>
              <a:t>http://www.internet2.edu/</a:t>
            </a:r>
            <a:r>
              <a:rPr lang="cs-CZ" dirty="0" smtClean="0"/>
              <a:t>) </a:t>
            </a:r>
          </a:p>
          <a:p>
            <a:r>
              <a:rPr lang="cs-CZ" dirty="0" smtClean="0"/>
              <a:t>MUVE (</a:t>
            </a:r>
            <a:r>
              <a:rPr lang="cs-CZ" dirty="0" err="1" smtClean="0"/>
              <a:t>multi</a:t>
            </a:r>
            <a:r>
              <a:rPr lang="cs-CZ" dirty="0" smtClean="0"/>
              <a:t>-uživatelské virtuální prostředí) – interakce s počítačovými agenty a digitálními artefakty. Př. internetová hry, virtuální realita</a:t>
            </a:r>
          </a:p>
          <a:p>
            <a:r>
              <a:rPr lang="cs-CZ" dirty="0" smtClean="0"/>
              <a:t>všudypřítomné programování – virtuální zdroje v reálném světě, chytré objekty a inteligentní kontext v učení a jednání. Př. augmentovaná realita</a:t>
            </a:r>
          </a:p>
          <a:p>
            <a:r>
              <a:rPr lang="cs-CZ" dirty="0" smtClean="0"/>
              <a:t>desktopové interface nejsou </a:t>
            </a:r>
            <a:r>
              <a:rPr lang="cs-CZ" dirty="0" err="1" smtClean="0"/>
              <a:t>imerzivní</a:t>
            </a:r>
            <a:r>
              <a:rPr lang="cs-CZ" dirty="0" smtClean="0"/>
              <a:t> na rozdíl od MUVE a </a:t>
            </a:r>
            <a:r>
              <a:rPr lang="cs-CZ" dirty="0" err="1" smtClean="0"/>
              <a:t>augmentované</a:t>
            </a:r>
            <a:r>
              <a:rPr lang="cs-CZ" dirty="0" smtClean="0"/>
              <a:t> reality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02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Psychologická imerze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mobilní bezdrátová zařízení (MWD) – herní, mobilní telefony, digitální přehrávače hudby, PDA apod. Propojují místa (</a:t>
            </a:r>
            <a:r>
              <a:rPr lang="cs-CZ" dirty="0" err="1" smtClean="0"/>
              <a:t>markery</a:t>
            </a:r>
            <a:r>
              <a:rPr lang="cs-CZ" dirty="0" smtClean="0"/>
              <a:t> na ulicích spojené s online mapami), objekty (knihy s online </a:t>
            </a:r>
            <a:r>
              <a:rPr lang="cs-CZ" dirty="0" err="1" smtClean="0"/>
              <a:t>review</a:t>
            </a:r>
            <a:r>
              <a:rPr lang="cs-CZ" dirty="0" smtClean="0"/>
              <a:t>), služby (restaurace s hodnocením zákazníků)</a:t>
            </a:r>
          </a:p>
          <a:p>
            <a:r>
              <a:rPr lang="cs-CZ" dirty="0" smtClean="0"/>
              <a:t>MWD zpřístupňují odkudkoli všechny datové služby (obchodní informace bank a obchodů, počasí, lístky a rezervace, dopravní jízdní řády)</a:t>
            </a:r>
          </a:p>
          <a:p>
            <a:r>
              <a:rPr lang="cs-CZ" dirty="0" smtClean="0"/>
              <a:t>MWD lokalizují cizí osoby v okolí, které identifikovali společné zájmy (rande, odpovídající atributy, přátelé přátel, spoluhráči, fanoušci týmu, herce, sportovce)</a:t>
            </a:r>
          </a:p>
          <a:p>
            <a:r>
              <a:rPr lang="cs-CZ" dirty="0" smtClean="0"/>
              <a:t>místo jedné stěžejní identity </a:t>
            </a:r>
            <a:r>
              <a:rPr lang="cs-CZ" dirty="0" err="1" smtClean="0"/>
              <a:t>víceaspektová</a:t>
            </a:r>
            <a:r>
              <a:rPr lang="cs-CZ" dirty="0" smtClean="0"/>
              <a:t> identita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93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imerze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vzdělávací aspekty:</a:t>
            </a:r>
          </a:p>
          <a:p>
            <a:r>
              <a:rPr lang="cs-CZ" dirty="0" smtClean="0"/>
              <a:t>schopnost zpřístupnit informační zdroje a psychosociální komunity rozptýlené v čase a prostoru</a:t>
            </a:r>
          </a:p>
          <a:p>
            <a:r>
              <a:rPr lang="cs-CZ" dirty="0" smtClean="0"/>
              <a:t>interakce a činnosti nemožné v reálném světě, např. teleportování</a:t>
            </a:r>
          </a:p>
          <a:p>
            <a:r>
              <a:rPr lang="cs-CZ" dirty="0" smtClean="0"/>
              <a:t>MMOG (masivní víceuživatelské  online hry) – interakce s herním softwarem, počítačem řízenými postavami a dalšími </a:t>
            </a:r>
            <a:r>
              <a:rPr lang="cs-CZ" dirty="0" err="1" smtClean="0"/>
              <a:t>avatary</a:t>
            </a:r>
            <a:r>
              <a:rPr lang="cs-CZ" dirty="0" smtClean="0"/>
              <a:t> hráčů</a:t>
            </a:r>
          </a:p>
          <a:p>
            <a:r>
              <a:rPr lang="cs-CZ" dirty="0" smtClean="0"/>
              <a:t>v roce 2005 MMOG 77 největší ekonomie na světě</a:t>
            </a:r>
          </a:p>
          <a:p>
            <a:r>
              <a:rPr lang="cs-CZ" dirty="0" smtClean="0"/>
              <a:t>cíl: šířit vzdělání mezi všemi studenty, zvláště těmi nemotivovanými a se špatnými výsledky</a:t>
            </a:r>
          </a:p>
        </p:txBody>
      </p:sp>
    </p:spTree>
    <p:extLst>
      <p:ext uri="{BB962C8B-B14F-4D97-AF65-F5344CB8AC3E}">
        <p14:creationId xmlns:p14="http://schemas.microsoft.com/office/powerpoint/2010/main" val="536694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imerze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891" y="2464505"/>
            <a:ext cx="7029109" cy="4329931"/>
          </a:xfrm>
        </p:spPr>
      </p:pic>
      <p:sp>
        <p:nvSpPr>
          <p:cNvPr id="5" name="Obdélník 4"/>
          <p:cNvSpPr/>
          <p:nvPr/>
        </p:nvSpPr>
        <p:spPr>
          <a:xfrm>
            <a:off x="401296" y="1268760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err="1" smtClean="0"/>
              <a:t>imerzivní</a:t>
            </a:r>
            <a:r>
              <a:rPr lang="cs-CZ" sz="2400" dirty="0" smtClean="0"/>
              <a:t> simulace, interaktivní virtuální muzea, participační historické situace </a:t>
            </a:r>
          </a:p>
          <a:p>
            <a:r>
              <a:rPr lang="cs-CZ" sz="2400" dirty="0" smtClean="0"/>
              <a:t>Př. </a:t>
            </a:r>
            <a:r>
              <a:rPr lang="cs-CZ" sz="2400" dirty="0" err="1" smtClean="0"/>
              <a:t>Quest</a:t>
            </a:r>
            <a:r>
              <a:rPr lang="cs-CZ" sz="2400" dirty="0" smtClean="0"/>
              <a:t> Atlantis (</a:t>
            </a:r>
            <a:r>
              <a:rPr lang="cs-CZ" sz="2400" dirty="0" smtClean="0">
                <a:hlinkClick r:id="rId3"/>
              </a:rPr>
              <a:t>http://atlantisremixed.org/</a:t>
            </a:r>
            <a:r>
              <a:rPr lang="cs-CZ" sz="2400" dirty="0" smtClean="0"/>
              <a:t>) </a:t>
            </a:r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8255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imerze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plynulost v mnoha médiích</a:t>
            </a:r>
          </a:p>
          <a:p>
            <a:r>
              <a:rPr lang="cs-CZ" dirty="0" smtClean="0"/>
              <a:t>virtuální simulace doplňují plně vybavené vědecké laboratoře</a:t>
            </a:r>
          </a:p>
          <a:p>
            <a:r>
              <a:rPr lang="cs-CZ" dirty="0" smtClean="0"/>
              <a:t>repliky vzdálených fyzických míst</a:t>
            </a:r>
          </a:p>
          <a:p>
            <a:r>
              <a:rPr lang="cs-CZ" dirty="0" smtClean="0"/>
              <a:t>sociální seskupování ve virtuálních komunitách, kolaborují při manipulaci s virtuálními objekty a médii, sdílení informací (interoperabilita, otevřený obsah, otevřené zdroje), sdílené autorství a design, kolektivní kritika)</a:t>
            </a:r>
          </a:p>
          <a:p>
            <a:r>
              <a:rPr lang="cs-CZ" dirty="0" smtClean="0"/>
              <a:t>studenti </a:t>
            </a:r>
            <a:r>
              <a:rPr lang="cs-CZ" dirty="0" smtClean="0"/>
              <a:t>nejsou jen pasivní příjemci</a:t>
            </a:r>
            <a:r>
              <a:rPr lang="cs-CZ" dirty="0" smtClean="0"/>
              <a:t>, místo souhrnné zpětné vazby k efektivitě výuky mediální produkty vyjadřující porozumění, hodnocení spolužáků, formativní zpětná vazba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37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Imerze a učení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Víc perspektiv :</a:t>
            </a:r>
          </a:p>
          <a:p>
            <a:r>
              <a:rPr lang="cs-CZ" dirty="0" smtClean="0"/>
              <a:t>schopnost změnit jedincovu perspektivu nebo rámec porozumění – porozumění komplexním fenoménům</a:t>
            </a:r>
          </a:p>
          <a:p>
            <a:r>
              <a:rPr lang="cs-CZ" dirty="0" err="1" smtClean="0"/>
              <a:t>exocentrický</a:t>
            </a:r>
            <a:r>
              <a:rPr lang="cs-CZ" dirty="0" smtClean="0"/>
              <a:t> rámec – pohled na objekt, prostor či fenomén z vnějšku, abstraktní, symbolický vhled, odstup od kontextu </a:t>
            </a:r>
          </a:p>
          <a:p>
            <a:r>
              <a:rPr lang="cs-CZ" dirty="0" smtClean="0"/>
              <a:t>egocentrický rámec – pohled zevnitř, aktivní imerze – vtělení, hmatatelné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131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Imerze a učení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ituované učení:</a:t>
            </a:r>
          </a:p>
          <a:p>
            <a:r>
              <a:rPr lang="cs-CZ" dirty="0" smtClean="0"/>
              <a:t>autentická kontext, činnosti a hodnocení spojené s expertním modelováním, </a:t>
            </a:r>
            <a:r>
              <a:rPr lang="cs-CZ" dirty="0" err="1" smtClean="0"/>
              <a:t>mentoringem</a:t>
            </a:r>
            <a:r>
              <a:rPr lang="cs-CZ" dirty="0" smtClean="0"/>
              <a:t> a legitimní periferní participací</a:t>
            </a:r>
          </a:p>
          <a:p>
            <a:r>
              <a:rPr lang="cs-CZ" dirty="0" smtClean="0"/>
              <a:t>komplementární, </a:t>
            </a:r>
            <a:r>
              <a:rPr lang="cs-CZ" dirty="0" err="1" smtClean="0"/>
              <a:t>tacitní</a:t>
            </a:r>
            <a:r>
              <a:rPr lang="cs-CZ" dirty="0" smtClean="0"/>
              <a:t>, relativně nestrukturované učení v komplexním skutečném světě</a:t>
            </a:r>
          </a:p>
          <a:p>
            <a:r>
              <a:rPr lang="cs-CZ" dirty="0" smtClean="0"/>
              <a:t>digitální simulace komunit řešících autentické problémy v interakci s virtuálními entitami</a:t>
            </a:r>
          </a:p>
          <a:p>
            <a:r>
              <a:rPr lang="cs-CZ" dirty="0" smtClean="0"/>
              <a:t>vede ke znalostem využitelným v reálném světě</a:t>
            </a:r>
          </a:p>
          <a:p>
            <a:r>
              <a:rPr lang="cs-CZ" dirty="0" smtClean="0"/>
              <a:t>Př. City River – student jako vědec, historické město z 19. st. – skupiny studentů se snaží odstranit zdroje nemocí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92952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703</Words>
  <Application>Microsoft Office PowerPoint</Application>
  <PresentationFormat>Předvádění na obrazovce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Imerzivní vzdělávací prostředí</vt:lpstr>
      <vt:lpstr>Imerze (ponoření)</vt:lpstr>
      <vt:lpstr>Psychologická imerze</vt:lpstr>
      <vt:lpstr>Psychologická imerze</vt:lpstr>
      <vt:lpstr>Pedagogická imerze</vt:lpstr>
      <vt:lpstr>Pedagogická imerze</vt:lpstr>
      <vt:lpstr>Pedagogická imerze</vt:lpstr>
      <vt:lpstr>Imerze a učení </vt:lpstr>
      <vt:lpstr>Imerze a učení </vt:lpstr>
      <vt:lpstr>Imerze a učení </vt:lpstr>
      <vt:lpstr>Dovednosti učitelů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</dc:creator>
  <cp:lastModifiedBy>Michal</cp:lastModifiedBy>
  <cp:revision>14</cp:revision>
  <dcterms:created xsi:type="dcterms:W3CDTF">2014-03-21T05:48:30Z</dcterms:created>
  <dcterms:modified xsi:type="dcterms:W3CDTF">2014-03-21T08:27:10Z</dcterms:modified>
</cp:coreProperties>
</file>