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6" r:id="rId6"/>
    <p:sldId id="263" r:id="rId7"/>
    <p:sldId id="265" r:id="rId8"/>
    <p:sldId id="258" r:id="rId9"/>
    <p:sldId id="259" r:id="rId10"/>
    <p:sldId id="260" r:id="rId11"/>
    <p:sldId id="261" r:id="rId12"/>
    <p:sldId id="270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77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8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3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18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4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6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31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11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04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05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5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36D60-8470-47EF-97E9-B59C220A6879}" type="datetimeFigureOut">
              <a:rPr lang="cs-CZ" smtClean="0"/>
              <a:t>28.3.2014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7409-585D-484A-9768-F1FBD6498C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7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cw.mit.edu/index.htm" TargetMode="External"/><Relationship Id="rId2" Type="http://schemas.openxmlformats.org/officeDocument/2006/relationships/hyperlink" Target="http://www.merlot.org/merlot/index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nx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Bfky-XG2lH4" TargetMode="External"/><Relationship Id="rId2" Type="http://schemas.openxmlformats.org/officeDocument/2006/relationships/hyperlink" Target="http://www.ocwconsortium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Otevřený vzdělávací obsah: vzdělávací zdroje </a:t>
            </a:r>
            <a:r>
              <a:rPr lang="cs-CZ" smtClean="0"/>
              <a:t>a knihovny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22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užití – problémové sledovat</a:t>
            </a:r>
          </a:p>
          <a:p>
            <a:r>
              <a:rPr lang="cs-CZ" dirty="0" smtClean="0"/>
              <a:t>stažení materiálu z digitální knihovny nevypovídá o použití a užitečnosti  (jaký obsah a proč je nejužitečnější?)</a:t>
            </a:r>
          </a:p>
          <a:p>
            <a:r>
              <a:rPr lang="cs-CZ" dirty="0" smtClean="0"/>
              <a:t>čas a nejpopulárnější navštívené položky – základní způsoby měření, primitivní: jak je stránka používána?</a:t>
            </a:r>
          </a:p>
          <a:p>
            <a:r>
              <a:rPr lang="cs-CZ" dirty="0" smtClean="0"/>
              <a:t>co se odehrává mezi přístupem a konečným výsledkem učení?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41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technologické příležitosti x poskytnutí obsahu a zdrojů lidem k jejich dalšímu vzdělávání</a:t>
            </a:r>
          </a:p>
          <a:p>
            <a:r>
              <a:rPr lang="cs-CZ" dirty="0" smtClean="0"/>
              <a:t>co znamená, že univerzita bude otevřená? – odstranění nákladů, omezení dostupnosti, omezení přístupu k vysokoškolskému vzdělání</a:t>
            </a:r>
          </a:p>
          <a:p>
            <a:r>
              <a:rPr lang="cs-CZ" dirty="0" smtClean="0"/>
              <a:t>tvorba komunity vysokoškolských učitelů, kteří tvoří otevřené digitální zdroje vysoké kvality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06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otevřený pedagogický obsah – podkategorie otevřeného vzdělávacího obsahu</a:t>
            </a:r>
          </a:p>
          <a:p>
            <a:r>
              <a:rPr lang="cs-CZ" dirty="0" smtClean="0"/>
              <a:t>členové fakult participují na tvorbě obsahu nejen přispíváním digitálních vzdělávacích materiálů, ale i pedagogickou expertízou k těmto materiálům</a:t>
            </a:r>
          </a:p>
          <a:p>
            <a:r>
              <a:rPr lang="cs-CZ" dirty="0"/>
              <a:t>MERLOT </a:t>
            </a:r>
            <a:r>
              <a:rPr lang="cs-CZ" dirty="0" smtClean="0"/>
              <a:t>- otevřený </a:t>
            </a:r>
            <a:r>
              <a:rPr lang="cs-CZ" dirty="0" err="1" smtClean="0"/>
              <a:t>repozitář</a:t>
            </a:r>
            <a:r>
              <a:rPr lang="cs-CZ" dirty="0" smtClean="0"/>
              <a:t>, 15 disciplinárních komunit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www.merlot.org/merlot/index.htm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/>
              <a:t>MIT OCW -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ocw.mit.edu/index.htm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92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Open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Initiative</a:t>
            </a:r>
            <a:r>
              <a:rPr lang="cs-CZ" dirty="0" smtClean="0"/>
              <a:t> (OLI)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výzkum komunitního typu při přípravě kurzů, design řízený použitím</a:t>
            </a:r>
          </a:p>
          <a:p>
            <a:r>
              <a:rPr lang="cs-CZ" dirty="0" smtClean="0"/>
              <a:t>tvorba webového vzdělávacího prostředí s úplnou schválenou výukou</a:t>
            </a:r>
          </a:p>
          <a:p>
            <a:pPr marL="514350" indent="-514350">
              <a:buAutoNum type="arabicParenBoth"/>
            </a:pPr>
            <a:r>
              <a:rPr lang="cs-CZ" dirty="0" smtClean="0"/>
              <a:t>vývoj lepších zdrojů a postupů (přehled literatury, analýza vzdělávacích artefaktů, pozorování )</a:t>
            </a:r>
          </a:p>
          <a:p>
            <a:pPr marL="514350" indent="-514350">
              <a:buAutoNum type="arabicParenBoth"/>
            </a:pPr>
            <a:r>
              <a:rPr lang="cs-CZ" dirty="0" smtClean="0"/>
              <a:t>cykly evaluace a vylepšování (analýza logů dat studentů, př. množství interakcí ve virtuálních laboratořích – indikátor positivního vzdělávacího výsledku</a:t>
            </a:r>
          </a:p>
          <a:p>
            <a:pPr marL="0" indent="0">
              <a:buNone/>
            </a:pPr>
            <a:r>
              <a:rPr lang="cs-CZ" dirty="0" smtClean="0"/>
              <a:t>(3) příspěvek k porozumění učení</a:t>
            </a:r>
          </a:p>
          <a:p>
            <a:r>
              <a:rPr lang="cs-CZ" dirty="0" smtClean="0"/>
              <a:t>obsahoví experti, vědci z pedagogiky, kognitivní vědci, softwaroví inženýři, odborníci na HCI</a:t>
            </a:r>
          </a:p>
          <a:p>
            <a:r>
              <a:rPr lang="cs-CZ" dirty="0" smtClean="0"/>
              <a:t>počítačoví OLI </a:t>
            </a:r>
            <a:r>
              <a:rPr lang="cs-CZ" dirty="0" err="1" smtClean="0"/>
              <a:t>minitutoři</a:t>
            </a:r>
            <a:r>
              <a:rPr lang="cs-CZ" dirty="0" smtClean="0"/>
              <a:t> – derivace kognitivních tutorů – komentují studentovy chyby, odpovídají na otázky co dělat dál, když se studentovi daří, drží se stranou</a:t>
            </a:r>
          </a:p>
        </p:txBody>
      </p:sp>
    </p:spTree>
    <p:extLst>
      <p:ext uri="{BB962C8B-B14F-4D97-AF65-F5344CB8AC3E}">
        <p14:creationId xmlns:p14="http://schemas.microsoft.com/office/powerpoint/2010/main" val="1053930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znovupoužití a remix zdrojů – technologické problémy spojené se standardizací</a:t>
            </a:r>
          </a:p>
          <a:p>
            <a:r>
              <a:rPr lang="cs-CZ" dirty="0" smtClean="0"/>
              <a:t>komplexita standardů, cena a náročnost implementace standardů, problémy s agregací obsahu, nízká interoperabilita i při dodržení standardů</a:t>
            </a:r>
          </a:p>
          <a:p>
            <a:r>
              <a:rPr lang="cs-CZ" dirty="0" smtClean="0"/>
              <a:t>ISO – standard SCRM (</a:t>
            </a:r>
            <a:r>
              <a:rPr lang="cs-CZ" dirty="0" err="1" smtClean="0"/>
              <a:t>Sharable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 Reference Model)</a:t>
            </a:r>
          </a:p>
          <a:p>
            <a:r>
              <a:rPr lang="cs-CZ" dirty="0" err="1" smtClean="0"/>
              <a:t>Sakai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– OS softwarová platforma pro </a:t>
            </a:r>
            <a:r>
              <a:rPr lang="cs-CZ" dirty="0" err="1" smtClean="0"/>
              <a:t>kolaborativní</a:t>
            </a:r>
            <a:r>
              <a:rPr lang="cs-CZ" dirty="0" smtClean="0"/>
              <a:t> a vzdělávací prostředí</a:t>
            </a:r>
          </a:p>
          <a:p>
            <a:r>
              <a:rPr lang="cs-CZ" dirty="0" smtClean="0"/>
              <a:t>IMS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Consortium</a:t>
            </a:r>
            <a:r>
              <a:rPr lang="cs-CZ" dirty="0" smtClean="0"/>
              <a:t> – průmyslové a vzdělávací instituce</a:t>
            </a:r>
          </a:p>
          <a:p>
            <a:r>
              <a:rPr lang="cs-CZ" dirty="0" smtClean="0"/>
              <a:t>OKI Open </a:t>
            </a:r>
            <a:r>
              <a:rPr lang="cs-CZ" dirty="0" err="1" smtClean="0"/>
              <a:t>Service</a:t>
            </a:r>
            <a:r>
              <a:rPr lang="cs-CZ" dirty="0" smtClean="0"/>
              <a:t> Interface </a:t>
            </a:r>
            <a:r>
              <a:rPr lang="cs-CZ" dirty="0" err="1" smtClean="0"/>
              <a:t>Definitions</a:t>
            </a:r>
            <a:r>
              <a:rPr lang="cs-CZ" dirty="0" smtClean="0"/>
              <a:t> – online vzdělávací nástroje </a:t>
            </a:r>
          </a:p>
        </p:txBody>
      </p:sp>
    </p:spTree>
    <p:extLst>
      <p:ext uri="{BB962C8B-B14F-4D97-AF65-F5344CB8AC3E}">
        <p14:creationId xmlns:p14="http://schemas.microsoft.com/office/powerpoint/2010/main" val="3718696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Sibboleth</a:t>
            </a:r>
            <a:r>
              <a:rPr lang="cs-CZ" dirty="0" smtClean="0"/>
              <a:t> – připojení k vzdáleným zdrojům, lze sledovat odkazy bez potřeby autentizace na každém serveru, studentova práce na různých serverech reportována učiteli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Connexions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http://cnx.org/</a:t>
            </a:r>
            <a:r>
              <a:rPr lang="cs-CZ" dirty="0" smtClean="0"/>
              <a:t>) – poskytovatel otevřeného vzdělávacího obsahu - nástroje a prostředí pro podporu učitelů a dalších – psaní, sdílení, selekce, remix, </a:t>
            </a:r>
            <a:r>
              <a:rPr lang="cs-CZ" dirty="0" err="1" smtClean="0"/>
              <a:t>mash-upy</a:t>
            </a:r>
            <a:r>
              <a:rPr lang="cs-CZ" dirty="0" smtClean="0"/>
              <a:t> a dodání OER bez nutnosti spolupracovat s původním autorem</a:t>
            </a:r>
          </a:p>
          <a:p>
            <a:r>
              <a:rPr lang="cs-CZ" dirty="0" smtClean="0"/>
              <a:t>možnost převzít cizí kurz, udělat zásadní změny a opět ho vrátit do sbírky  - málo využívané</a:t>
            </a:r>
          </a:p>
          <a:p>
            <a:r>
              <a:rPr lang="cs-CZ" dirty="0" smtClean="0"/>
              <a:t>KEEP </a:t>
            </a:r>
            <a:r>
              <a:rPr lang="cs-CZ" dirty="0" err="1" smtClean="0"/>
              <a:t>Toolkit</a:t>
            </a:r>
            <a:r>
              <a:rPr lang="cs-CZ" dirty="0" smtClean="0"/>
              <a:t> – vyvinula </a:t>
            </a:r>
            <a:r>
              <a:rPr lang="cs-CZ" dirty="0" err="1" smtClean="0"/>
              <a:t>Knowledge</a:t>
            </a:r>
            <a:r>
              <a:rPr lang="cs-CZ" dirty="0" smtClean="0"/>
              <a:t> Media </a:t>
            </a:r>
            <a:r>
              <a:rPr lang="cs-CZ" dirty="0" err="1" smtClean="0"/>
              <a:t>Lab</a:t>
            </a:r>
            <a:r>
              <a:rPr lang="cs-CZ" dirty="0" smtClean="0"/>
              <a:t> – Carnegie nadace. Podpora učitelů a studentů při dokumentování, sdílení a budování znalosti efektivních postupů a úspěšných vzdělávacích zdrojů</a:t>
            </a:r>
          </a:p>
          <a:p>
            <a:r>
              <a:rPr lang="cs-CZ" dirty="0" smtClean="0"/>
              <a:t>KEEP OLI – šablona pro vzdělávací cíle, pedagogické </a:t>
            </a:r>
            <a:r>
              <a:rPr lang="cs-CZ" dirty="0" err="1" smtClean="0"/>
              <a:t>toerie</a:t>
            </a:r>
            <a:r>
              <a:rPr lang="cs-CZ" dirty="0" smtClean="0"/>
              <a:t>, sociokulturní a </a:t>
            </a:r>
            <a:r>
              <a:rPr lang="cs-CZ" dirty="0" err="1" smtClean="0"/>
              <a:t>kurikulární</a:t>
            </a:r>
            <a:r>
              <a:rPr lang="cs-CZ" dirty="0" smtClean="0"/>
              <a:t> kontext učení</a:t>
            </a:r>
          </a:p>
          <a:p>
            <a:r>
              <a:rPr lang="cs-CZ" dirty="0" smtClean="0"/>
              <a:t>hypotéza akcelerovaného učení – jedinec se může naučit u každého tématu více materiálu za kratší čas se stejnými vzdělávacími výsledky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737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Přístupy k otevřenému vzdělávacímu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čtyři přístupy k zajištění kvality otevřeného obsahu:</a:t>
            </a:r>
          </a:p>
          <a:p>
            <a:r>
              <a:rPr lang="cs-CZ" dirty="0" smtClean="0"/>
              <a:t>otevřené odevzdání materiálů s následným </a:t>
            </a:r>
            <a:r>
              <a:rPr lang="cs-CZ" dirty="0" err="1" smtClean="0"/>
              <a:t>review</a:t>
            </a:r>
            <a:r>
              <a:rPr lang="cs-CZ" dirty="0" smtClean="0"/>
              <a:t> po odevzdání zajišťující kvalitu (MERLOT model)</a:t>
            </a:r>
          </a:p>
          <a:p>
            <a:r>
              <a:rPr lang="cs-CZ" dirty="0" smtClean="0"/>
              <a:t>post-publikační model třetích stran (</a:t>
            </a:r>
            <a:r>
              <a:rPr lang="cs-CZ" dirty="0" err="1" smtClean="0"/>
              <a:t>Connexions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model opatrné konstrukce znalostí (OLI)</a:t>
            </a:r>
          </a:p>
          <a:p>
            <a:r>
              <a:rPr lang="cs-CZ" smtClean="0"/>
              <a:t>model institucionální </a:t>
            </a:r>
            <a:r>
              <a:rPr lang="cs-CZ" dirty="0" smtClean="0"/>
              <a:t>značky (OCW)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3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tevřený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otevřený obsah - digitalizované vzdělávací materiály a nástroje volně poskytnuté učitelům, studentům a samoukům k užití a znovupoužití pro vzdělávací, studijní a výzkumné cíle (UNESCO)</a:t>
            </a:r>
          </a:p>
          <a:p>
            <a:r>
              <a:rPr lang="cs-CZ" dirty="0" smtClean="0"/>
              <a:t>podkategorie otevřených vzdělávacích zdrojů (OER)</a:t>
            </a:r>
          </a:p>
          <a:p>
            <a:r>
              <a:rPr lang="cs-CZ" dirty="0" smtClean="0"/>
              <a:t>digitální vzdělávací objekty – malé vzdělávací komponenty, které mohou být mnohokrát znovupoužity v různých vzdělávacích kontextech, dosažitelné na internetu, přístupné a použitelné současně neomezeným počtem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53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dimenze otevřenosti zdrojů:</a:t>
            </a:r>
          </a:p>
          <a:p>
            <a:pPr marL="514350" indent="-514350">
              <a:buAutoNum type="arabicPeriod"/>
            </a:pPr>
            <a:r>
              <a:rPr lang="cs-CZ" dirty="0" smtClean="0"/>
              <a:t>stupeň otevřenosti zdrojů ke kontextu života a práce osoby</a:t>
            </a:r>
          </a:p>
          <a:p>
            <a:pPr marL="514350" indent="-514350">
              <a:buAutoNum type="arabicPeriod"/>
            </a:pPr>
            <a:r>
              <a:rPr lang="cs-CZ" dirty="0" smtClean="0"/>
              <a:t>stupeň volnosti nabízený osobě povahou otevřených vzdělávacích zdrojů v jakémkoli kontextu osoby</a:t>
            </a:r>
          </a:p>
          <a:p>
            <a:pPr marL="514350" indent="-514350">
              <a:buAutoNum type="arabicPeriod"/>
            </a:pPr>
            <a:r>
              <a:rPr lang="cs-CZ" dirty="0" smtClean="0"/>
              <a:t>vlastnosti OER x vlastnosti lidí používající OER ve svých životních podmínkách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63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/>
          <a:lstStyle/>
          <a:p>
            <a:r>
              <a:rPr lang="cs-CZ" dirty="0" smtClean="0"/>
              <a:t>Otevřenost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949280"/>
          </a:xfrm>
        </p:spPr>
        <p:txBody>
          <a:bodyPr>
            <a:normAutofit/>
          </a:bodyPr>
          <a:lstStyle/>
          <a:p>
            <a:r>
              <a:rPr lang="cs-CZ" dirty="0" smtClean="0"/>
              <a:t>dva přístupy: </a:t>
            </a:r>
          </a:p>
          <a:p>
            <a:r>
              <a:rPr lang="cs-CZ" b="1" dirty="0" smtClean="0"/>
              <a:t>tradiční univerzita </a:t>
            </a:r>
            <a:r>
              <a:rPr lang="cs-CZ" dirty="0" smtClean="0"/>
              <a:t>– kampus, uzavřená</a:t>
            </a:r>
          </a:p>
          <a:p>
            <a:r>
              <a:rPr lang="cs-CZ" dirty="0" smtClean="0"/>
              <a:t>Jaké hranice systému vnímají studenti?</a:t>
            </a:r>
          </a:p>
          <a:p>
            <a:r>
              <a:rPr lang="cs-CZ" dirty="0" smtClean="0"/>
              <a:t>omezený počet zapsaných studentů, příjímací řízení, zápis do programu, ne individuálních modulů, denní studium x kombinované strukturováno podle rozvrhu instituce</a:t>
            </a:r>
          </a:p>
        </p:txBody>
      </p:sp>
    </p:spTree>
    <p:extLst>
      <p:ext uri="{BB962C8B-B14F-4D97-AF65-F5344CB8AC3E}">
        <p14:creationId xmlns:p14="http://schemas.microsoft.com/office/powerpoint/2010/main" val="190373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otevřená univerzita </a:t>
            </a:r>
            <a:r>
              <a:rPr lang="cs-CZ" dirty="0" smtClean="0"/>
              <a:t>– zdroje za hranicemi, ovlivňují a jsou ovlivňovány studujícími v systémovém prostředí, stejně jako zapsanými studenty s hranicemi  </a:t>
            </a:r>
          </a:p>
          <a:p>
            <a:r>
              <a:rPr lang="cs-CZ" dirty="0" smtClean="0"/>
              <a:t>nežádána předchozí kvalifikace k modulům a programům, žádná věková omezení, omezení počtu studujících jen kapacitou modulu, respektive dostupných tutorů, není třeba studovat celý program</a:t>
            </a:r>
          </a:p>
          <a:p>
            <a:r>
              <a:rPr lang="cs-CZ" dirty="0" smtClean="0"/>
              <a:t>rozsáhlé multimediální vzdělávací materiály produkované týmy akademiků a mediálních expertů</a:t>
            </a:r>
          </a:p>
          <a:p>
            <a:r>
              <a:rPr lang="cs-CZ" dirty="0" smtClean="0"/>
              <a:t>tutoři pracující se studenty v individuálních modulech</a:t>
            </a:r>
          </a:p>
          <a:p>
            <a:r>
              <a:rPr lang="cs-CZ" dirty="0" smtClean="0"/>
              <a:t>uznávány kredity z certifikovaného studia z jiných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9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18"/>
            <a:ext cx="7560840" cy="67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83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Otevřenost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 širší dostupnost zdrojů(množství, v jakých formátech, formální x neformální)</a:t>
            </a:r>
          </a:p>
          <a:p>
            <a:r>
              <a:rPr lang="cs-CZ" dirty="0" smtClean="0"/>
              <a:t>licenční režim CC</a:t>
            </a:r>
          </a:p>
          <a:p>
            <a:r>
              <a:rPr lang="cs-CZ" dirty="0" smtClean="0"/>
              <a:t>rozhodnutí více univerzit (</a:t>
            </a:r>
            <a:r>
              <a:rPr lang="cs-CZ" dirty="0" err="1" smtClean="0"/>
              <a:t>OpenCoursWare</a:t>
            </a:r>
            <a:r>
              <a:rPr lang="cs-CZ" dirty="0" smtClean="0"/>
              <a:t> </a:t>
            </a:r>
            <a:r>
              <a:rPr lang="cs-CZ" dirty="0" err="1" smtClean="0"/>
              <a:t>Consortium</a:t>
            </a:r>
            <a:r>
              <a:rPr lang="cs-CZ" dirty="0" smtClean="0"/>
              <a:t> - </a:t>
            </a:r>
            <a:r>
              <a:rPr lang="cs-CZ" dirty="0" smtClean="0">
                <a:hlinkClick r:id="rId2"/>
              </a:rPr>
              <a:t>http://www.ocwconsortium.org/</a:t>
            </a:r>
            <a:r>
              <a:rPr lang="cs-CZ" dirty="0" smtClean="0"/>
              <a:t>) – více vzdělávacích zdrojů, </a:t>
            </a:r>
            <a:r>
              <a:rPr lang="cs-CZ" dirty="0" err="1" smtClean="0"/>
              <a:t>půblikování</a:t>
            </a:r>
            <a:r>
              <a:rPr lang="cs-CZ" dirty="0" smtClean="0"/>
              <a:t> výzkumů a zpráv </a:t>
            </a:r>
          </a:p>
          <a:p>
            <a:r>
              <a:rPr lang="cs-CZ" dirty="0" smtClean="0">
                <a:hlinkClick r:id="rId3"/>
              </a:rPr>
              <a:t>http://youtu.be/Bfky-XG2lH4</a:t>
            </a:r>
            <a:r>
              <a:rPr lang="cs-CZ" dirty="0" smtClean="0"/>
              <a:t> </a:t>
            </a:r>
          </a:p>
          <a:p>
            <a:r>
              <a:rPr lang="cs-CZ" dirty="0" smtClean="0"/>
              <a:t>2. stupeň přístupnosti zdrojů (kde je najít, kdo je může hledat)</a:t>
            </a:r>
          </a:p>
          <a:p>
            <a:r>
              <a:rPr lang="cs-CZ" dirty="0" smtClean="0"/>
              <a:t>potřeba veřejné infrastruktury, sociální normy – mimoškolní vzdělávání neuznávané univerzitami, a následně ani zaměstnavateli</a:t>
            </a:r>
          </a:p>
          <a:p>
            <a:r>
              <a:rPr lang="cs-CZ" dirty="0" smtClean="0"/>
              <a:t>nezkušený student nezíská mnoho užitku z OER</a:t>
            </a:r>
          </a:p>
          <a:p>
            <a:r>
              <a:rPr lang="cs-CZ" dirty="0" smtClean="0"/>
              <a:t>3. úroveň použití studujícími (stupeň participace) – vyžaduje podporu a povzbuzení od rodiny, skupiny vrstevníků, profesionálů a </a:t>
            </a:r>
            <a:r>
              <a:rPr lang="cs-CZ" dirty="0" err="1" smtClean="0"/>
              <a:t>paraprofesionálů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068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Otevřený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obsah získává význam pouze z:</a:t>
            </a:r>
          </a:p>
          <a:p>
            <a:r>
              <a:rPr lang="cs-CZ" dirty="0" smtClean="0"/>
              <a:t>kontextu – školní, mimoškolní vzdělávání</a:t>
            </a:r>
          </a:p>
          <a:p>
            <a:r>
              <a:rPr lang="cs-CZ" dirty="0" smtClean="0"/>
              <a:t>komunity – cílová vzdělávací skupina</a:t>
            </a:r>
          </a:p>
          <a:p>
            <a:r>
              <a:rPr lang="cs-CZ" dirty="0" smtClean="0"/>
              <a:t>účelu – celá škála od změny výuky ke změně celosvětového vzdělávacího systému</a:t>
            </a:r>
          </a:p>
          <a:p>
            <a:endParaRPr lang="cs-CZ" dirty="0"/>
          </a:p>
          <a:p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King – internetová mytologie</a:t>
            </a:r>
          </a:p>
          <a:p>
            <a:r>
              <a:rPr lang="cs-CZ" dirty="0" smtClean="0"/>
              <a:t>skutečný král </a:t>
            </a:r>
            <a:r>
              <a:rPr lang="cs-CZ" dirty="0" err="1" smtClean="0"/>
              <a:t>interkonektivita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23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Otevřený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otevřeného obsahu:</a:t>
            </a:r>
          </a:p>
          <a:p>
            <a:r>
              <a:rPr lang="cs-CZ" dirty="0" smtClean="0"/>
              <a:t>1. kontext projektů otevřeného vzdělávání</a:t>
            </a:r>
          </a:p>
          <a:p>
            <a:r>
              <a:rPr lang="cs-CZ" dirty="0" smtClean="0"/>
              <a:t>2. komunita zapojená do projektů</a:t>
            </a:r>
          </a:p>
          <a:p>
            <a:r>
              <a:rPr lang="cs-CZ" dirty="0" smtClean="0"/>
              <a:t>3. cíle – jak ovlivňují použití a potenciální udržitelnost?</a:t>
            </a:r>
          </a:p>
          <a:p>
            <a:endParaRPr lang="cs-CZ" dirty="0"/>
          </a:p>
          <a:p>
            <a:r>
              <a:rPr lang="cs-CZ" dirty="0" smtClean="0"/>
              <a:t>použití i udržitelnost – týká se intelektuálního vlastnictví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499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922</Words>
  <Application>Microsoft Office PowerPoint</Application>
  <PresentationFormat>Předvádění na obrazovce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Otevřený vzdělávací obsah: vzdělávací zdroje a knihovny</vt:lpstr>
      <vt:lpstr>Otevřený obsah</vt:lpstr>
      <vt:lpstr>Otevřenost </vt:lpstr>
      <vt:lpstr>Otevřenost</vt:lpstr>
      <vt:lpstr>Otevřenost</vt:lpstr>
      <vt:lpstr>Prezentace aplikace PowerPoint</vt:lpstr>
      <vt:lpstr>Otevřenost</vt:lpstr>
      <vt:lpstr>Otevřený obsah</vt:lpstr>
      <vt:lpstr>Otevřený obsah</vt:lpstr>
      <vt:lpstr>Užití</vt:lpstr>
      <vt:lpstr>Užití</vt:lpstr>
      <vt:lpstr>Užití</vt:lpstr>
      <vt:lpstr>Open Learning Initiative (OLI)</vt:lpstr>
      <vt:lpstr>Standardizace</vt:lpstr>
      <vt:lpstr>Standardizace</vt:lpstr>
      <vt:lpstr>Přístupy k otevřenému vzdělávacímu obsahu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Otevřené vzdělávací zdroje</dc:title>
  <dc:creator>Michal</dc:creator>
  <cp:lastModifiedBy>Michal Lorenz</cp:lastModifiedBy>
  <cp:revision>23</cp:revision>
  <dcterms:created xsi:type="dcterms:W3CDTF">2014-03-28T05:10:11Z</dcterms:created>
  <dcterms:modified xsi:type="dcterms:W3CDTF">2014-03-28T09:45:51Z</dcterms:modified>
</cp:coreProperties>
</file>