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3B949-BA09-44E4-B57B-B42ED3261B7A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82815-A0E6-4336-AFE4-851023C62B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57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72B3AE-7294-48D3-805D-EBBC9E1A17C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7AF85-50A9-4717-BCAE-7D2FDF81D3E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91E32F-115B-4B9D-9934-D5281047D36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3DE204-1179-4DC0-BC6B-8BCF6C7A876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5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8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43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11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27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0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8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3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45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7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0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8F065-161E-4B4E-B9F7-7328316EF3D3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0043E-336C-4CA4-835A-096E693960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44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commons.georgetown.edu/vk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Otevřené znalosti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35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znalostí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 vyvinout nástroje, které reflektují práci komunity a jsou něčím víc, než jen nástroji pro kritiku a komentování</a:t>
            </a:r>
          </a:p>
          <a:p>
            <a:r>
              <a:rPr lang="cs-CZ" dirty="0" smtClean="0"/>
              <a:t>různé druhy situační znalosti řada příležitostí ke sdílení mezi osobami a skupinami</a:t>
            </a:r>
          </a:p>
          <a:p>
            <a:r>
              <a:rPr lang="cs-CZ" dirty="0" smtClean="0"/>
              <a:t>technické – interoperabilní systémy</a:t>
            </a:r>
          </a:p>
          <a:p>
            <a:r>
              <a:rPr lang="cs-CZ" dirty="0" smtClean="0"/>
              <a:t>ideologické – jak zachytíme poprvé, co se zná a jak to uvedeme do pohybu?</a:t>
            </a:r>
          </a:p>
          <a:p>
            <a:r>
              <a:rPr lang="cs-CZ" dirty="0" smtClean="0"/>
              <a:t>potřeba vytvořit nové role kolem výměny, technik, metod a strategií mezi podílníky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48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výzkum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intelektuální a technické kapacity pro transformaci </a:t>
            </a:r>
            <a:r>
              <a:rPr lang="cs-CZ" dirty="0" err="1" smtClean="0"/>
              <a:t>tacitních</a:t>
            </a:r>
            <a:r>
              <a:rPr lang="cs-CZ" dirty="0" smtClean="0"/>
              <a:t> znalostí na všeobecně použitelnou znalost</a:t>
            </a:r>
          </a:p>
          <a:p>
            <a:r>
              <a:rPr lang="cs-CZ" b="1" dirty="0" smtClean="0"/>
              <a:t>CASTL</a:t>
            </a:r>
            <a:r>
              <a:rPr lang="cs-CZ" dirty="0" smtClean="0"/>
              <a:t> – Carnegie </a:t>
            </a:r>
            <a:r>
              <a:rPr lang="cs-CZ" dirty="0" err="1" smtClean="0"/>
              <a:t>Academy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Scholarship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and 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poslání: vyvíjet vědu učení a výuky, udělat viditelným a rozvíjet vedení v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67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Otevřený výzkum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role podpisu – zaměstnanci fakulty souhlasí, že budou shromažďovat evidenci o učení studentů, budovat kapacitu pro vůdcovství v kampusu a ve svém oboru, tvořit příklady učení a pedagogické vědy</a:t>
            </a:r>
          </a:p>
          <a:p>
            <a:r>
              <a:rPr lang="cs-CZ" dirty="0" smtClean="0"/>
              <a:t>výsledky zveřejňovány – transparentní výzkumný proces, cesta k šíření a diskuzi</a:t>
            </a:r>
          </a:p>
          <a:p>
            <a:r>
              <a:rPr lang="cs-CZ" dirty="0" smtClean="0"/>
              <a:t>budování komunity vědců, zapojování ostatních, roky odporujících vědců</a:t>
            </a:r>
          </a:p>
          <a:p>
            <a:r>
              <a:rPr lang="cs-CZ" dirty="0" smtClean="0"/>
              <a:t>umisťování pedagogické vědy přímo do disciplín</a:t>
            </a:r>
          </a:p>
          <a:p>
            <a:r>
              <a:rPr lang="cs-CZ" dirty="0" smtClean="0"/>
              <a:t>přístup založený na důkazech k výuce a učení – pozorování přímo ve třídách, shromažďování učebních artefaktů, evidence o výsledcích, recenze vrstevníků</a:t>
            </a:r>
          </a:p>
          <a:p>
            <a:r>
              <a:rPr lang="cs-CZ" dirty="0" smtClean="0"/>
              <a:t>International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Scholarship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and </a:t>
            </a:r>
            <a:r>
              <a:rPr lang="cs-CZ" dirty="0" err="1" smtClean="0"/>
              <a:t>Learning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78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Otevřený výzkum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paradox nového paradigmatu </a:t>
            </a:r>
            <a:r>
              <a:rPr lang="cs-CZ" dirty="0" smtClean="0"/>
              <a:t>– systematické zaměření na učení vede vědce k zaměření na vlastní vzdělávací postupy, komplexita vzdělávání přitom snižuje význam jakýchkoli zkušeností pouze z jednoho kurzu</a:t>
            </a:r>
          </a:p>
          <a:p>
            <a:r>
              <a:rPr lang="cs-CZ" b="1" dirty="0" smtClean="0"/>
              <a:t>výzva</a:t>
            </a:r>
            <a:r>
              <a:rPr lang="cs-CZ" dirty="0" smtClean="0"/>
              <a:t>: shromažďování vhledů do místních a individuálních praktik, syntetizování a kombinování do většího celku – na kolaboraci založené zkoumání</a:t>
            </a:r>
          </a:p>
          <a:p>
            <a:r>
              <a:rPr lang="cs-CZ" dirty="0" smtClean="0"/>
              <a:t>kontinuum individuální – kosmopolitní</a:t>
            </a:r>
          </a:p>
          <a:p>
            <a:r>
              <a:rPr lang="cs-CZ" dirty="0" smtClean="0"/>
              <a:t>individuální – jedinec reflektuje a vylepšuje svoje postupy, publikuje pro ostatní</a:t>
            </a:r>
          </a:p>
          <a:p>
            <a:r>
              <a:rPr lang="cs-CZ" dirty="0" smtClean="0"/>
              <a:t>kosmopolitní – konstrukce znalostí v otevřeném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95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Peer </a:t>
            </a:r>
            <a:r>
              <a:rPr lang="cs-CZ" b="1" dirty="0" err="1" smtClean="0"/>
              <a:t>Review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Teaching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recenze studentského porozumění intelektuálním cílům kurzu</a:t>
            </a:r>
          </a:p>
          <a:p>
            <a:r>
              <a:rPr lang="cs-CZ" dirty="0" err="1" smtClean="0"/>
              <a:t>review</a:t>
            </a:r>
            <a:r>
              <a:rPr lang="cs-CZ" dirty="0" smtClean="0"/>
              <a:t> produktů, činností učitelů – komunitní vlastnictví</a:t>
            </a:r>
          </a:p>
          <a:p>
            <a:r>
              <a:rPr lang="cs-CZ" dirty="0" smtClean="0"/>
              <a:t>setkávání skupin, čtení o učení, sdílení práce, vzájemné komentáře, konstrukce kurzových portfolií – sbírky studentských článků, doplněné literární esejí na téma jak studenti dosáhli cíle kurzu a navržení dalších kroků ke zvýšení úspěšnosti studentů</a:t>
            </a:r>
          </a:p>
          <a:p>
            <a:r>
              <a:rPr lang="cs-CZ" dirty="0" smtClean="0"/>
              <a:t>členové fakult se zapojují do </a:t>
            </a:r>
            <a:r>
              <a:rPr lang="cs-CZ" dirty="0" err="1" smtClean="0"/>
              <a:t>kolaborativního</a:t>
            </a:r>
            <a:r>
              <a:rPr lang="cs-CZ" dirty="0" smtClean="0"/>
              <a:t> zkoumání</a:t>
            </a:r>
          </a:p>
          <a:p>
            <a:r>
              <a:rPr lang="cs-CZ" dirty="0" smtClean="0"/>
              <a:t>vzniká konsorcium podobných univerzit sdílejících svoji práci, zástupci fakult se potkávají na konferenci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020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změny:</a:t>
            </a:r>
          </a:p>
          <a:p>
            <a:r>
              <a:rPr lang="cs-CZ" dirty="0" smtClean="0"/>
              <a:t>používání diskuzních vláken v elektronickém systému kurzu – organizace v párech, každá diskuze viditelná i ostatním </a:t>
            </a:r>
          </a:p>
          <a:p>
            <a:r>
              <a:rPr lang="cs-CZ" dirty="0" smtClean="0"/>
              <a:t>elektronická reprezentace vzdělávacích artefaktů portfolio kurzu strukturováno do webového formátu – sdílení na webu pro kolegiální recenze učení. Vhodné pro navigaci mezi popisy a reflexemi, příklady digitalizovaných studentských prací</a:t>
            </a:r>
          </a:p>
        </p:txBody>
      </p:sp>
    </p:spTree>
    <p:extLst>
      <p:ext uri="{BB962C8B-B14F-4D97-AF65-F5344CB8AC3E}">
        <p14:creationId xmlns:p14="http://schemas.microsoft.com/office/powerpoint/2010/main" val="945880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 smtClean="0"/>
              <a:t>Visible</a:t>
            </a:r>
            <a:r>
              <a:rPr lang="cs-CZ" b="1" dirty="0" smtClean="0"/>
              <a:t> </a:t>
            </a:r>
            <a:r>
              <a:rPr lang="cs-CZ" b="1" dirty="0" err="1"/>
              <a:t>K</a:t>
            </a:r>
            <a:r>
              <a:rPr lang="cs-CZ" b="1" dirty="0" err="1" smtClean="0"/>
              <a:t>nowledge</a:t>
            </a:r>
            <a:r>
              <a:rPr lang="cs-CZ" b="1" dirty="0" smtClean="0"/>
              <a:t> Project:</a:t>
            </a:r>
          </a:p>
          <a:p>
            <a:r>
              <a:rPr lang="cs-CZ" dirty="0" smtClean="0"/>
              <a:t>průzkum dopadu technologií na učení se zaměřením na humanitní vědy</a:t>
            </a:r>
          </a:p>
          <a:p>
            <a:r>
              <a:rPr lang="cs-CZ" dirty="0" smtClean="0"/>
              <a:t>70 vědců, 21 institucí</a:t>
            </a:r>
          </a:p>
          <a:p>
            <a:r>
              <a:rPr lang="cs-CZ" dirty="0" smtClean="0"/>
              <a:t>přístup ke zkoumání – konstruktivistická pedagogika</a:t>
            </a:r>
          </a:p>
          <a:p>
            <a:r>
              <a:rPr lang="cs-CZ" dirty="0" smtClean="0"/>
              <a:t>teorie kognitivního učňovství – žádá studenty o zviditelnění jejich mentálního procesu</a:t>
            </a:r>
          </a:p>
          <a:p>
            <a:r>
              <a:rPr lang="cs-CZ" dirty="0" smtClean="0"/>
              <a:t>otázka pro studenty: jakou práci můžeme dělat společně efektivněji, než jako jedinci? – postupy běžně používané zkušenými studenty, </a:t>
            </a:r>
            <a:r>
              <a:rPr lang="cs-CZ" dirty="0" err="1" smtClean="0"/>
              <a:t>tacitní</a:t>
            </a:r>
            <a:r>
              <a:rPr lang="cs-CZ" dirty="0" smtClean="0"/>
              <a:t> nebo chybějící v pokynech</a:t>
            </a:r>
          </a:p>
          <a:p>
            <a:r>
              <a:rPr lang="cs-CZ" dirty="0" err="1" smtClean="0"/>
              <a:t>kolaborativní</a:t>
            </a:r>
            <a:r>
              <a:rPr lang="cs-CZ" dirty="0" smtClean="0"/>
              <a:t> skupiny kolem digitálních příběhů a používání vizuálních materiálů</a:t>
            </a:r>
          </a:p>
        </p:txBody>
      </p:sp>
    </p:spTree>
    <p:extLst>
      <p:ext uri="{BB962C8B-B14F-4D97-AF65-F5344CB8AC3E}">
        <p14:creationId xmlns:p14="http://schemas.microsoft.com/office/powerpoint/2010/main" val="375578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zkušenost: budování otevřeného systému znalostí charakterizováno filtrováním a dialogem, které vedou k syntéze</a:t>
            </a:r>
          </a:p>
          <a:p>
            <a:r>
              <a:rPr lang="cs-CZ" dirty="0" smtClean="0"/>
              <a:t>VKP galerie: </a:t>
            </a:r>
            <a:r>
              <a:rPr lang="cs-CZ" dirty="0" smtClean="0">
                <a:hlinkClick r:id="rId2"/>
              </a:rPr>
              <a:t>https://blogs.commons.georgetown.edu/vkp/</a:t>
            </a:r>
            <a:r>
              <a:rPr lang="cs-CZ" dirty="0" smtClean="0"/>
              <a:t> </a:t>
            </a:r>
          </a:p>
          <a:p>
            <a:r>
              <a:rPr lang="cs-CZ" dirty="0" smtClean="0"/>
              <a:t>nástroje:</a:t>
            </a:r>
          </a:p>
          <a:p>
            <a:r>
              <a:rPr lang="cs-CZ" dirty="0" err="1" smtClean="0"/>
              <a:t>digital</a:t>
            </a:r>
            <a:r>
              <a:rPr lang="cs-CZ" dirty="0" smtClean="0"/>
              <a:t> poster </a:t>
            </a:r>
            <a:r>
              <a:rPr lang="cs-CZ" dirty="0" err="1" smtClean="0"/>
              <a:t>tool</a:t>
            </a:r>
            <a:r>
              <a:rPr lang="cs-CZ" dirty="0" smtClean="0"/>
              <a:t> – reprezentace projektů s online diskuzí tří vyučujících nad evidencí učení studentů</a:t>
            </a:r>
          </a:p>
          <a:p>
            <a:r>
              <a:rPr lang="cs-CZ" dirty="0" err="1" smtClean="0"/>
              <a:t>kolaborativní</a:t>
            </a:r>
            <a:r>
              <a:rPr lang="cs-CZ" dirty="0" smtClean="0"/>
              <a:t> </a:t>
            </a:r>
            <a:r>
              <a:rPr lang="cs-CZ" smtClean="0"/>
              <a:t>portfolia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83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pojem didaktická znalost obsahu – </a:t>
            </a:r>
            <a:r>
              <a:rPr lang="cs-CZ" dirty="0" err="1" smtClean="0"/>
              <a:t>L.S.Shulman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úřední konceptem výzkumu vyučování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doménou pedagogické psychologie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programem pro empirický výzkum specifických problémů zaměřených na učení se </a:t>
            </a:r>
          </a:p>
          <a:p>
            <a:pPr eaLnBrk="1" hangingPunct="1"/>
            <a:endParaRPr lang="cs-CZ" dirty="0" smtClean="0"/>
          </a:p>
        </p:txBody>
      </p:sp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b="1" dirty="0" smtClean="0">
                <a:latin typeface="+mn-lt"/>
              </a:rPr>
              <a:t>Didaktická znalost obsahu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93EC5-8668-42AF-9CA8-0E1140CE12B7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3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b="1" dirty="0" smtClean="0">
                <a:latin typeface="+mn-lt"/>
              </a:rPr>
              <a:t>Znalosti vztahující se k obsahu</a:t>
            </a:r>
            <a:endParaRPr lang="cs-CZ" sz="4000" dirty="0" smtClean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učitel </a:t>
            </a:r>
            <a:r>
              <a:rPr lang="cs-CZ" dirty="0"/>
              <a:t>disponuje znalostmi obsahu, které jsou složené ze tří komponent: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dirty="0" smtClean="0"/>
              <a:t>znalosti </a:t>
            </a:r>
            <a:r>
              <a:rPr lang="cs-CZ" dirty="0"/>
              <a:t>vědních a jiných oblastí (Subjekt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dirty="0" smtClean="0"/>
              <a:t>didaktické </a:t>
            </a:r>
            <a:r>
              <a:rPr lang="cs-CZ" dirty="0"/>
              <a:t>znalosti obsahu (</a:t>
            </a:r>
            <a:r>
              <a:rPr lang="cs-CZ" dirty="0" err="1"/>
              <a:t>Pedagogical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)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dirty="0" smtClean="0"/>
              <a:t>znalosti </a:t>
            </a:r>
            <a:r>
              <a:rPr lang="cs-CZ" dirty="0"/>
              <a:t>kurikula (Curriculum </a:t>
            </a:r>
            <a:r>
              <a:rPr lang="cs-CZ" dirty="0" err="1"/>
              <a:t>knowledge</a:t>
            </a:r>
            <a:r>
              <a:rPr lang="cs-CZ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EEC79-244C-4E7E-B33B-05D0E7AD671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3200" b="1" dirty="0" smtClean="0">
                <a:latin typeface="+mn-lt"/>
              </a:rPr>
              <a:t>Znalost – součást profesní výbavy učitele</a:t>
            </a:r>
            <a:endParaRPr lang="cs-CZ" sz="3200" dirty="0" smtClean="0">
              <a:latin typeface="+mn-lt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pPr eaLnBrk="1" hangingPunct="1"/>
            <a:r>
              <a:rPr lang="cs-CZ" sz="2400" b="1" smtClean="0"/>
              <a:t>Scénář učitelovy práce s učivem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Porozumění</a:t>
            </a:r>
            <a:r>
              <a:rPr lang="cs-CZ" sz="1900" smtClean="0"/>
              <a:t> – učitel rozumí učivu, cílům, strukturám a vztahům mezi idejemi uvnitř disciplíny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Transformace</a:t>
            </a:r>
            <a:r>
              <a:rPr lang="cs-CZ" sz="1900" smtClean="0"/>
              <a:t> – skládá se z přípravy, reprezentace, výběru a přizpůsobení učiva žákům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Vlastní vyučování </a:t>
            </a:r>
            <a:r>
              <a:rPr lang="cs-CZ" sz="1900" smtClean="0"/>
              <a:t>– struktura výuky + různé aktivity (např. skupinová práce, prezentování učiva …)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Hodnocení</a:t>
            </a:r>
            <a:r>
              <a:rPr lang="cs-CZ" sz="1900" smtClean="0"/>
              <a:t> – ověření toho, jak žák porozuměl učivu a hodnocení práce učitele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Reflexe</a:t>
            </a:r>
            <a:r>
              <a:rPr lang="cs-CZ" sz="1900" smtClean="0"/>
              <a:t> – ohlédnutí za vyučováním a učením (rekonstrukce a kritická analýza učitelova jednání a chování třídy, poučení a získání nových zkušeností)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900" b="1" smtClean="0"/>
              <a:t>Nové porozumění </a:t>
            </a:r>
            <a:r>
              <a:rPr lang="cs-CZ" sz="1900" smtClean="0"/>
              <a:t>– „aha zážitek“ – učitel porozumí cílům a dalšímu směřování práce s učivem, konsoliduje nové porozumění, s nímž vstupuje do dalšího vyučování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77123-8786-482B-A925-45BB6768157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8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smtClean="0"/>
              <a:t>Rozvíjení didaktických znalostí obsahu pomocí moderních informačních technologií</a:t>
            </a:r>
            <a:endParaRPr lang="cs-CZ" sz="320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sz="2400" b="1" dirty="0" smtClean="0"/>
          </a:p>
          <a:p>
            <a:r>
              <a:rPr lang="cs-CZ" sz="2400" b="1" dirty="0" smtClean="0"/>
              <a:t>E-</a:t>
            </a:r>
            <a:r>
              <a:rPr lang="cs-CZ" sz="2400" b="1" dirty="0" err="1" smtClean="0"/>
              <a:t>learningového</a:t>
            </a:r>
            <a:r>
              <a:rPr lang="cs-CZ" sz="2400" b="1" dirty="0" smtClean="0"/>
              <a:t> kurzu</a:t>
            </a:r>
            <a:r>
              <a:rPr lang="cs-CZ" sz="2400" dirty="0" smtClean="0"/>
              <a:t> </a:t>
            </a:r>
            <a:r>
              <a:rPr lang="cs-CZ" sz="2400" b="1" dirty="0" smtClean="0"/>
              <a:t>v prostředí </a:t>
            </a:r>
            <a:r>
              <a:rPr lang="cs-CZ" sz="2400" b="1" dirty="0" err="1" smtClean="0"/>
              <a:t>Moodle</a:t>
            </a:r>
            <a:r>
              <a:rPr lang="cs-CZ" sz="2400" b="1" dirty="0" smtClean="0"/>
              <a:t> – </a:t>
            </a:r>
            <a:r>
              <a:rPr lang="cs-CZ" sz="2400" dirty="0" smtClean="0"/>
              <a:t>např.</a:t>
            </a:r>
            <a:r>
              <a:rPr lang="cs-CZ" sz="2400" b="1" dirty="0" smtClean="0"/>
              <a:t> </a:t>
            </a:r>
            <a:r>
              <a:rPr lang="cs-CZ" sz="2400" dirty="0" smtClean="0"/>
              <a:t>publikování studijních materiálů, sběr a hodnocení úkolů, tvorba on-line testů</a:t>
            </a:r>
          </a:p>
          <a:p>
            <a:r>
              <a:rPr lang="cs-CZ" sz="2400" b="1" dirty="0" err="1" smtClean="0"/>
              <a:t>Mikrovyučování</a:t>
            </a:r>
            <a:r>
              <a:rPr lang="cs-CZ" sz="2400" dirty="0" smtClean="0"/>
              <a:t>  - krátké pedagogické vystoupení studenta (simulace výuky) – snímáno videokamerou, pedagogicko-psychologický rozbor, konstruktivní reflexe a sebereflexe</a:t>
            </a:r>
          </a:p>
          <a:p>
            <a:r>
              <a:rPr lang="en-US" sz="2400" b="1" dirty="0" smtClean="0"/>
              <a:t>Learning analytics</a:t>
            </a:r>
            <a:r>
              <a:rPr lang="en-US" sz="2400" dirty="0" smtClean="0"/>
              <a:t> </a:t>
            </a:r>
            <a:r>
              <a:rPr lang="cs-CZ" sz="2400" dirty="0" smtClean="0"/>
              <a:t>– měření, sběr, analýza a reportování o datech o studujících a jejich kontextu </a:t>
            </a:r>
          </a:p>
          <a:p>
            <a:r>
              <a:rPr lang="cs-CZ" sz="2400" dirty="0" smtClean="0"/>
              <a:t>Účel: porozumění a optimalizace učení a prostředí, ve kterém k němu dochází </a:t>
            </a:r>
            <a:r>
              <a:rPr lang="en-US" sz="2400" dirty="0" smtClean="0"/>
              <a:t> </a:t>
            </a:r>
            <a:endParaRPr lang="cs-CZ" sz="2400" dirty="0"/>
          </a:p>
          <a:p>
            <a:r>
              <a:rPr lang="cs-CZ" sz="2400" dirty="0" smtClean="0"/>
              <a:t>související oblast: vytěžování dat o vzdělávání (</a:t>
            </a:r>
            <a:r>
              <a:rPr lang="cs-CZ" sz="2400" dirty="0" err="1" smtClean="0"/>
              <a:t>educational</a:t>
            </a:r>
            <a:r>
              <a:rPr lang="cs-CZ" sz="2400" dirty="0" smtClean="0"/>
              <a:t> data </a:t>
            </a:r>
            <a:r>
              <a:rPr lang="cs-CZ" sz="2400" dirty="0" err="1" smtClean="0"/>
              <a:t>mining</a:t>
            </a:r>
            <a:r>
              <a:rPr lang="cs-CZ" sz="2400" dirty="0" smtClean="0"/>
              <a:t>)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6EACD-010E-4EC2-B4ED-D699CBCD376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10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igitální participativní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otevřené znalosti – odpovídá digitalizované a participativní kultuře</a:t>
            </a:r>
          </a:p>
          <a:p>
            <a:r>
              <a:rPr lang="cs-CZ" dirty="0" smtClean="0"/>
              <a:t>vítá účast každého – učitelů, studentů, výzkumníků, politiků, vývojářů a administrátorů fakulty</a:t>
            </a:r>
          </a:p>
          <a:p>
            <a:r>
              <a:rPr lang="cs-CZ" dirty="0" smtClean="0"/>
              <a:t>měření výsledků studia – zajištění lepších praktik, zlepšené učení studentů</a:t>
            </a:r>
          </a:p>
          <a:p>
            <a:r>
              <a:rPr lang="cs-CZ" b="1" dirty="0" smtClean="0"/>
              <a:t>živá kultura zahrnuje</a:t>
            </a:r>
            <a:r>
              <a:rPr lang="cs-CZ" dirty="0" smtClean="0"/>
              <a:t>:</a:t>
            </a:r>
          </a:p>
          <a:p>
            <a:r>
              <a:rPr lang="cs-CZ" dirty="0" smtClean="0"/>
              <a:t>menší bariéry vyjadřování a zapojení</a:t>
            </a:r>
          </a:p>
          <a:p>
            <a:r>
              <a:rPr lang="cs-CZ" dirty="0" smtClean="0"/>
              <a:t>silná podpora tvorby a sdílení</a:t>
            </a:r>
          </a:p>
          <a:p>
            <a:r>
              <a:rPr lang="cs-CZ" dirty="0" smtClean="0"/>
              <a:t>neformální mentorství</a:t>
            </a:r>
          </a:p>
          <a:p>
            <a:r>
              <a:rPr lang="cs-CZ" dirty="0" smtClean="0"/>
              <a:t>prostředí v němž členové věří, že na jejich příspěvcích záleží</a:t>
            </a:r>
          </a:p>
          <a:p>
            <a:r>
              <a:rPr lang="cs-CZ" dirty="0" smtClean="0"/>
              <a:t>spojení s ostatními lidmi</a:t>
            </a:r>
          </a:p>
          <a:p>
            <a:r>
              <a:rPr lang="cs-CZ" dirty="0" smtClean="0"/>
              <a:t>potenciál rychle a široce šířit informace a zlepšovat vyučovací postupy</a:t>
            </a:r>
          </a:p>
        </p:txBody>
      </p:sp>
    </p:spTree>
    <p:extLst>
      <p:ext uri="{BB962C8B-B14F-4D97-AF65-F5344CB8AC3E}">
        <p14:creationId xmlns:p14="http://schemas.microsoft.com/office/powerpoint/2010/main" val="24153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znalost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Otevření znalostí zahrnuje: zkoumání, spolutvorbu, spojení, sdílení a znovupoužití, důvěryhodnost</a:t>
            </a:r>
          </a:p>
          <a:p>
            <a:r>
              <a:rPr lang="cs-CZ" dirty="0" smtClean="0"/>
              <a:t>Klíčové komponenty kultury vzdělávání, které urychlují přijetí konkrétních postupů</a:t>
            </a:r>
          </a:p>
          <a:p>
            <a:r>
              <a:rPr lang="cs-CZ" dirty="0" smtClean="0"/>
              <a:t>týká se:</a:t>
            </a:r>
          </a:p>
          <a:p>
            <a:r>
              <a:rPr lang="cs-CZ" dirty="0" smtClean="0"/>
              <a:t>jedinců – učitelé musejí změnit své zaměření</a:t>
            </a:r>
          </a:p>
          <a:p>
            <a:r>
              <a:rPr lang="cs-CZ" dirty="0" smtClean="0"/>
              <a:t>institucí – restrukturování organizace</a:t>
            </a:r>
          </a:p>
          <a:p>
            <a:r>
              <a:rPr lang="cs-CZ" dirty="0" smtClean="0"/>
              <a:t>všeobecné – potřebujeme vštípit nové 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8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znalost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otevírání znalostí následuje tradiční vzdělávací paradigma – dotazníky, testování</a:t>
            </a:r>
          </a:p>
          <a:p>
            <a:r>
              <a:rPr lang="cs-CZ" b="1" dirty="0" smtClean="0"/>
              <a:t>rozdíly</a:t>
            </a:r>
            <a:r>
              <a:rPr lang="cs-CZ" dirty="0" smtClean="0"/>
              <a:t>: </a:t>
            </a:r>
          </a:p>
          <a:p>
            <a:r>
              <a:rPr lang="cs-CZ" dirty="0" smtClean="0"/>
              <a:t>centralizované x distribuované vedení:  omezený okruh expertů x– široká základna přispěvatelů, </a:t>
            </a:r>
            <a:r>
              <a:rPr lang="cs-CZ" dirty="0" err="1" smtClean="0"/>
              <a:t>kolaborativní</a:t>
            </a:r>
            <a:r>
              <a:rPr lang="cs-CZ" dirty="0" smtClean="0"/>
              <a:t> a neproprietární</a:t>
            </a:r>
          </a:p>
          <a:p>
            <a:r>
              <a:rPr lang="cs-CZ" dirty="0" smtClean="0"/>
              <a:t>kolaborace je klíčová</a:t>
            </a:r>
          </a:p>
          <a:p>
            <a:r>
              <a:rPr lang="cs-CZ" b="1" dirty="0" smtClean="0"/>
              <a:t>validace znalostí </a:t>
            </a:r>
            <a:r>
              <a:rPr lang="cs-CZ" dirty="0" smtClean="0"/>
              <a:t>– potřeba změny</a:t>
            </a:r>
          </a:p>
          <a:p>
            <a:r>
              <a:rPr lang="cs-CZ" dirty="0" smtClean="0"/>
              <a:t>dialog a kritika na všech úrovních, kontinuální recenze evidence mezi kolegy</a:t>
            </a:r>
          </a:p>
          <a:p>
            <a:r>
              <a:rPr lang="cs-CZ" dirty="0" smtClean="0"/>
              <a:t>různé užitečné výsledky pro různé spolupracovníky </a:t>
            </a:r>
          </a:p>
          <a:p>
            <a:r>
              <a:rPr lang="cs-CZ" dirty="0" smtClean="0"/>
              <a:t>komunitou řízený systém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50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znalost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otevírání znalostí nemůže následovat:</a:t>
            </a:r>
          </a:p>
          <a:p>
            <a:r>
              <a:rPr lang="cs-CZ" dirty="0" smtClean="0"/>
              <a:t>výzkumnou komunitu – příliš se liší</a:t>
            </a:r>
          </a:p>
          <a:p>
            <a:r>
              <a:rPr lang="cs-CZ" dirty="0" smtClean="0"/>
              <a:t>podnikatelskou komunitu – vzdělávání je politická aktivita uzavírající etické hodnoty společnosti</a:t>
            </a:r>
          </a:p>
          <a:p>
            <a:r>
              <a:rPr lang="cs-CZ" dirty="0" smtClean="0"/>
              <a:t>technologický vývoj – technologie pomáhá, ale její vývoj příliš rychlý proti změnám ve vzdělávání</a:t>
            </a:r>
          </a:p>
          <a:p>
            <a:r>
              <a:rPr lang="cs-CZ" dirty="0" smtClean="0"/>
              <a:t>potřeba zdrojů a nástrojů pro učitele, které jim pomohou vyvíjet, šířit a </a:t>
            </a:r>
            <a:r>
              <a:rPr lang="cs-CZ" dirty="0" err="1" smtClean="0"/>
              <a:t>znovupoužívat</a:t>
            </a:r>
            <a:r>
              <a:rPr lang="cs-CZ" dirty="0" smtClean="0"/>
              <a:t> </a:t>
            </a:r>
            <a:r>
              <a:rPr lang="cs-CZ" dirty="0" err="1" smtClean="0"/>
              <a:t>pegagogiku</a:t>
            </a:r>
            <a:r>
              <a:rPr lang="cs-CZ" dirty="0" smtClean="0"/>
              <a:t> ve všeobecné formě, pomohou artikulovat a sdílet znalosti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3228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1069</Words>
  <Application>Microsoft Office PowerPoint</Application>
  <PresentationFormat>Předvádění na obrazovce (4:3)</PresentationFormat>
  <Paragraphs>119</Paragraphs>
  <Slides>17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Otevřené znalosti</vt:lpstr>
      <vt:lpstr>Didaktická znalost obsahu</vt:lpstr>
      <vt:lpstr>Znalosti vztahující se k obsahu</vt:lpstr>
      <vt:lpstr>Znalost – součást profesní výbavy učitele</vt:lpstr>
      <vt:lpstr>Rozvíjení didaktických znalostí obsahu pomocí moderních informačních technologií</vt:lpstr>
      <vt:lpstr>Digitální participativní kultura</vt:lpstr>
      <vt:lpstr>Otevřená znalost</vt:lpstr>
      <vt:lpstr>Otevřená znalost</vt:lpstr>
      <vt:lpstr>Otevřená znalost</vt:lpstr>
      <vt:lpstr>Komunikace znalostí</vt:lpstr>
      <vt:lpstr>Otevřený výzkum učení</vt:lpstr>
      <vt:lpstr>Otevřený výzkum učení</vt:lpstr>
      <vt:lpstr>Otevřený výzkum učení</vt:lpstr>
      <vt:lpstr>Projekty</vt:lpstr>
      <vt:lpstr>Projekty</vt:lpstr>
      <vt:lpstr>Projekty</vt:lpstr>
      <vt:lpstr>Projekty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Otevřené znalosti</dc:title>
  <dc:creator>Michal Lorenz</dc:creator>
  <cp:lastModifiedBy>Michal Lorenz</cp:lastModifiedBy>
  <cp:revision>11</cp:revision>
  <dcterms:created xsi:type="dcterms:W3CDTF">2014-04-03T09:51:22Z</dcterms:created>
  <dcterms:modified xsi:type="dcterms:W3CDTF">2014-04-08T11:10:33Z</dcterms:modified>
</cp:coreProperties>
</file>