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94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22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2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75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64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5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9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72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07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382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659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20DC7-F3A4-4FC3-B1AB-054D4D42649A}" type="datetimeFigureOut">
              <a:rPr lang="cs-CZ" smtClean="0"/>
              <a:t>10.4.2014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3A07F-D04D-4672-91E6-BE931742B1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001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rum.ac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e.cla.co.uk/copyright-and-higher-education/what-is-copyright-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Právní aspekty zpřístupňování otevřeného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07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problémy se sdílením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Problémy související se zpřístupňováním a sdílením obsahu</a:t>
            </a:r>
          </a:p>
          <a:p>
            <a:r>
              <a:rPr lang="cs-CZ" dirty="0" smtClean="0"/>
              <a:t>autorské právo, intelektuální vlastnictví</a:t>
            </a:r>
          </a:p>
          <a:p>
            <a:r>
              <a:rPr lang="cs-CZ" dirty="0" smtClean="0"/>
              <a:t>copyright vyučovacích materiálů </a:t>
            </a:r>
          </a:p>
          <a:p>
            <a:r>
              <a:rPr lang="cs-CZ" b="1" dirty="0" smtClean="0"/>
              <a:t>tradičně</a:t>
            </a:r>
            <a:r>
              <a:rPr lang="cs-CZ" dirty="0" smtClean="0"/>
              <a:t>: </a:t>
            </a:r>
            <a:r>
              <a:rPr lang="cs-CZ" dirty="0" smtClean="0"/>
              <a:t>fotokopie podkladů pro přednášku </a:t>
            </a:r>
          </a:p>
          <a:p>
            <a:r>
              <a:rPr lang="cs-CZ" dirty="0" smtClean="0"/>
              <a:t>není vždy možné konzultovat s právním poradcem</a:t>
            </a:r>
          </a:p>
          <a:p>
            <a:r>
              <a:rPr lang="cs-CZ" b="1" dirty="0" smtClean="0"/>
              <a:t>digitální </a:t>
            </a:r>
            <a:r>
              <a:rPr lang="cs-CZ" b="1" dirty="0" err="1" smtClean="0"/>
              <a:t>svět</a:t>
            </a:r>
            <a:r>
              <a:rPr lang="cs-CZ" dirty="0" err="1" smtClean="0"/>
              <a:t>:digitální</a:t>
            </a:r>
            <a:r>
              <a:rPr lang="cs-CZ" dirty="0" smtClean="0"/>
              <a:t> objekty obsahují materiály pod autorskou ochranou (např. obrázky, jiné digitální objekty)</a:t>
            </a:r>
          </a:p>
          <a:p>
            <a:r>
              <a:rPr lang="cs-CZ" dirty="0" smtClean="0"/>
              <a:t>dokud materiály nekolovaly ve veřejném prostoru mimo učebnu, nehrozila žaloba</a:t>
            </a:r>
          </a:p>
          <a:p>
            <a:r>
              <a:rPr lang="cs-CZ" b="1" dirty="0" smtClean="0"/>
              <a:t>otevřené vzdělávání</a:t>
            </a:r>
            <a:r>
              <a:rPr lang="cs-CZ" dirty="0" smtClean="0"/>
              <a:t>: problém, vede ke zvyšování neochoty otevírat vzdělávání </a:t>
            </a:r>
          </a:p>
          <a:p>
            <a:r>
              <a:rPr lang="cs-CZ" dirty="0" err="1" smtClean="0"/>
              <a:t>You</a:t>
            </a:r>
            <a:r>
              <a:rPr lang="cs-CZ" dirty="0" smtClean="0"/>
              <a:t> tube – miliony uložení obsahu pro výukové účely na YT – divoký západ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46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řadě zemí akademická práce (výzkum, výuka) jedince je autorským vlastnictvím zaměstnavatele, instituce</a:t>
            </a:r>
          </a:p>
          <a:p>
            <a:r>
              <a:rPr lang="cs-CZ" dirty="0" smtClean="0"/>
              <a:t>učitelé mohou mít přidělena práva nad materiály, nad nimiž ve skutečnosti nemají kontrolu</a:t>
            </a:r>
          </a:p>
          <a:p>
            <a:r>
              <a:rPr lang="cs-CZ" dirty="0" smtClean="0"/>
              <a:t>autorské a intelektuální práva – hlavní překážka pro otevřené vzdělávání</a:t>
            </a:r>
          </a:p>
          <a:p>
            <a:r>
              <a:rPr lang="cs-CZ" dirty="0" smtClean="0"/>
              <a:t>politické rozhodnutí mimo dosah jedinců – vláda nebo kontrolní orgány univerzit </a:t>
            </a:r>
          </a:p>
          <a:p>
            <a:r>
              <a:rPr lang="cs-CZ" dirty="0" smtClean="0"/>
              <a:t>vliv na: ochotu sdílet informace, ochotu pomáhat se šířením informací uložených ostatními </a:t>
            </a:r>
          </a:p>
          <a:p>
            <a:r>
              <a:rPr lang="cs-CZ" dirty="0" smtClean="0"/>
              <a:t>nutný pocit bezpečí při inovování</a:t>
            </a:r>
          </a:p>
          <a:p>
            <a:r>
              <a:rPr lang="cs-CZ" dirty="0" smtClean="0"/>
              <a:t>v UK národní </a:t>
            </a:r>
            <a:r>
              <a:rPr lang="cs-CZ" dirty="0" err="1" smtClean="0"/>
              <a:t>repozitář</a:t>
            </a:r>
            <a:r>
              <a:rPr lang="cs-CZ" dirty="0" smtClean="0"/>
              <a:t> s materiály pod licencí CC: </a:t>
            </a:r>
            <a:r>
              <a:rPr lang="cs-CZ" dirty="0" smtClean="0">
                <a:hlinkClick r:id="rId2"/>
              </a:rPr>
              <a:t>http://www.jorum.ac.uk/</a:t>
            </a:r>
            <a:r>
              <a:rPr lang="cs-CZ" dirty="0" smtClean="0"/>
              <a:t>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04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Řádné užití (fair use)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fair use, </a:t>
            </a:r>
            <a:r>
              <a:rPr lang="cs-CZ" dirty="0" err="1" smtClean="0"/>
              <a:t>educational</a:t>
            </a:r>
            <a:r>
              <a:rPr lang="cs-CZ" dirty="0" smtClean="0"/>
              <a:t> use</a:t>
            </a:r>
          </a:p>
          <a:p>
            <a:r>
              <a:rPr lang="cs-CZ" dirty="0" smtClean="0"/>
              <a:t>fair use – USA, UK – fair </a:t>
            </a:r>
            <a:r>
              <a:rPr lang="cs-CZ" dirty="0" err="1" smtClean="0"/>
              <a:t>dealing</a:t>
            </a:r>
            <a:r>
              <a:rPr lang="cs-CZ" dirty="0" smtClean="0"/>
              <a:t>: </a:t>
            </a:r>
            <a:r>
              <a:rPr lang="cs-CZ" i="1" dirty="0" smtClean="0"/>
              <a:t>řádné užití </a:t>
            </a:r>
            <a:r>
              <a:rPr lang="cs-CZ" dirty="0" smtClean="0"/>
              <a:t>dovoluje i bez souhlasu držitele autorských práv některá využití chráněného díla, pokud splňují jisté specifické podmínky </a:t>
            </a:r>
          </a:p>
          <a:p>
            <a:r>
              <a:rPr lang="cs-CZ" dirty="0" smtClean="0"/>
              <a:t>účel kritika, komentáře, parodie, novinářské zpravodajství, výuka, výzkum apod.</a:t>
            </a:r>
          </a:p>
          <a:p>
            <a:r>
              <a:rPr lang="cs-CZ" dirty="0" smtClean="0"/>
              <a:t>v ČR – autorský zákon IV. díl, § 29 trojstupňový test, §§ 30–39 omezení autorova výhradního práva</a:t>
            </a:r>
          </a:p>
          <a:p>
            <a:r>
              <a:rPr lang="cs-CZ" dirty="0" smtClean="0"/>
              <a:t>volná užití (užití děl pro osobní potřebu) </a:t>
            </a:r>
          </a:p>
          <a:p>
            <a:r>
              <a:rPr lang="cs-CZ" dirty="0" smtClean="0"/>
              <a:t>bezúplatné zákonné licence (citace, zobrazování veřejně dostupných děl, úřední využití, využití ve školních představení, rozmnožování děl v knihovnách a archivech atd.)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8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v 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UK CLA (Copyright </a:t>
            </a:r>
            <a:r>
              <a:rPr lang="cs-CZ" dirty="0" err="1" smtClean="0"/>
              <a:t>Licensing</a:t>
            </a:r>
            <a:r>
              <a:rPr lang="cs-CZ" dirty="0" smtClean="0"/>
              <a:t> </a:t>
            </a:r>
            <a:r>
              <a:rPr lang="cs-CZ" dirty="0" err="1" smtClean="0"/>
              <a:t>Agency</a:t>
            </a:r>
            <a:r>
              <a:rPr lang="cs-CZ" dirty="0" smtClean="0"/>
              <a:t> –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 Trial Licence - </a:t>
            </a:r>
            <a:r>
              <a:rPr lang="cs-CZ" dirty="0" smtClean="0">
                <a:hlinkClick r:id="rId2"/>
              </a:rPr>
              <a:t>http://he.cla.co.uk/copyright-and-higher-education/what-is-copyright-2/</a:t>
            </a:r>
            <a:r>
              <a:rPr lang="cs-CZ" dirty="0" smtClean="0"/>
              <a:t> </a:t>
            </a:r>
          </a:p>
          <a:p>
            <a:r>
              <a:rPr lang="cs-CZ" dirty="0" smtClean="0"/>
              <a:t>učitelé mohou digitalizovat a v LMS zpřístupnit 5% nebo jednu kapitolu knihy, jeden článek z jednoho čísla časopisu</a:t>
            </a:r>
          </a:p>
          <a:p>
            <a:r>
              <a:rPr lang="cs-CZ" dirty="0" smtClean="0"/>
              <a:t>instituce musí mít detailní záznam všech skenovaných věcí</a:t>
            </a:r>
          </a:p>
          <a:p>
            <a:r>
              <a:rPr lang="cs-CZ" dirty="0" smtClean="0"/>
              <a:t>skenování může provádět jen osoba k tomuto pověřená</a:t>
            </a:r>
          </a:p>
          <a:p>
            <a:r>
              <a:rPr lang="cs-CZ" dirty="0" smtClean="0"/>
              <a:t>materiál musí být uchován v prostředí chráněném heslem</a:t>
            </a:r>
          </a:p>
          <a:p>
            <a:r>
              <a:rPr lang="cs-CZ" dirty="0" smtClean="0"/>
              <a:t>materiál je potřeba presentovat ve formě co nejbližší originálu</a:t>
            </a:r>
          </a:p>
          <a:p>
            <a:r>
              <a:rPr lang="cs-CZ" dirty="0" smtClean="0"/>
              <a:t>prohlášení musí být zahrnuto na začátku každé položky</a:t>
            </a:r>
          </a:p>
          <a:p>
            <a:r>
              <a:rPr lang="cs-CZ" dirty="0" smtClean="0"/>
              <a:t>licence nepokrývá materiály v digitální formě již existující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794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Války o otevřené kurzy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CC – nekomerční použití, mimo firemní prostředí</a:t>
            </a:r>
          </a:p>
          <a:p>
            <a:r>
              <a:rPr lang="cs-CZ" dirty="0" smtClean="0"/>
              <a:t>MIT </a:t>
            </a:r>
            <a:r>
              <a:rPr lang="cs-CZ" dirty="0" err="1" smtClean="0"/>
              <a:t>oupen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 </a:t>
            </a:r>
            <a:r>
              <a:rPr lang="cs-CZ" dirty="0" err="1" smtClean="0"/>
              <a:t>ware</a:t>
            </a:r>
            <a:r>
              <a:rPr lang="cs-CZ" dirty="0" smtClean="0"/>
              <a:t> – používán čínskými firmami pro vzdělávání zaměstnanců </a:t>
            </a:r>
          </a:p>
          <a:p>
            <a:pPr marL="0" indent="0">
              <a:buNone/>
            </a:pPr>
            <a:r>
              <a:rPr lang="cs-CZ" dirty="0" smtClean="0"/>
              <a:t>– žaloba amerických inženýrských firem</a:t>
            </a:r>
          </a:p>
          <a:p>
            <a:pPr marL="0" indent="0">
              <a:buNone/>
            </a:pPr>
            <a:r>
              <a:rPr lang="cs-CZ" dirty="0" smtClean="0"/>
              <a:t>–</a:t>
            </a:r>
            <a:r>
              <a:rPr lang="cs-CZ" dirty="0" smtClean="0"/>
              <a:t> Číňani se brání – jsou státem vlastněnými, ne komerčními firmami, MIT licence umožňuje použití materiálů pro vnitřní korporátní vzdělávání</a:t>
            </a:r>
          </a:p>
          <a:p>
            <a:pPr>
              <a:buFontTx/>
              <a:buChar char="-"/>
            </a:pPr>
            <a:r>
              <a:rPr lang="cs-CZ" dirty="0" smtClean="0"/>
              <a:t>ti kdo prosazovali otevřené licence a vzdělávání označeni za zrádce a komunisty rozkrádající zemi</a:t>
            </a:r>
          </a:p>
          <a:p>
            <a:pPr>
              <a:buFontTx/>
              <a:buChar char="-"/>
            </a:pPr>
            <a:r>
              <a:rPr lang="cs-CZ" dirty="0" smtClean="0"/>
              <a:t>každá společnost může použít materiály pro interní potřeby</a:t>
            </a:r>
          </a:p>
        </p:txBody>
      </p:sp>
    </p:spTree>
    <p:extLst>
      <p:ext uri="{BB962C8B-B14F-4D97-AF65-F5344CB8AC3E}">
        <p14:creationId xmlns:p14="http://schemas.microsoft.com/office/powerpoint/2010/main" val="220984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Války o otevřené kurzy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b="1" dirty="0" smtClean="0"/>
              <a:t>pojem nekomerční</a:t>
            </a:r>
            <a:r>
              <a:rPr lang="cs-CZ" dirty="0" smtClean="0"/>
              <a:t>: </a:t>
            </a:r>
          </a:p>
          <a:p>
            <a:pPr>
              <a:buFontTx/>
              <a:buChar char="-"/>
            </a:pPr>
            <a:r>
              <a:rPr lang="cs-CZ" dirty="0" smtClean="0"/>
              <a:t>podle CC licence – dle povahy uživatele</a:t>
            </a:r>
          </a:p>
          <a:p>
            <a:pPr>
              <a:buFontTx/>
              <a:buChar char="-"/>
            </a:pPr>
            <a:r>
              <a:rPr lang="cs-CZ" dirty="0" smtClean="0"/>
              <a:t>podle MIT – dle povahy použití</a:t>
            </a:r>
          </a:p>
          <a:p>
            <a:pPr>
              <a:buFontTx/>
              <a:buChar char="-"/>
            </a:pPr>
            <a:r>
              <a:rPr lang="cs-CZ" dirty="0" err="1" smtClean="0"/>
              <a:t>Noncommercial</a:t>
            </a:r>
            <a:r>
              <a:rPr lang="cs-CZ" dirty="0" smtClean="0"/>
              <a:t> klauzule nahrazena </a:t>
            </a:r>
            <a:r>
              <a:rPr lang="cs-CZ" dirty="0" err="1" smtClean="0"/>
              <a:t>Share-like</a:t>
            </a:r>
            <a:r>
              <a:rPr lang="cs-CZ" dirty="0" smtClean="0"/>
              <a:t> klauzulí – odvozená kurikula musejí být sdílena s akademickou komunitou zadarmo</a:t>
            </a:r>
          </a:p>
          <a:p>
            <a:pPr>
              <a:buFontTx/>
              <a:buChar char="-"/>
            </a:pPr>
            <a:r>
              <a:rPr lang="cs-CZ" dirty="0" smtClean="0"/>
              <a:t>vydavatelé – umožnili přijetí </a:t>
            </a:r>
            <a:r>
              <a:rPr lang="cs-CZ" dirty="0" err="1" smtClean="0"/>
              <a:t>opencourseware</a:t>
            </a:r>
            <a:r>
              <a:rPr lang="cs-CZ" dirty="0" smtClean="0"/>
              <a:t> zákonů a vydání řady vysoce kvalitních vzdělávacích materiálů</a:t>
            </a:r>
          </a:p>
          <a:p>
            <a:pPr>
              <a:buFontTx/>
              <a:buChar char="-"/>
            </a:pPr>
            <a:r>
              <a:rPr lang="cs-CZ" dirty="0" smtClean="0"/>
              <a:t>začali podávat žaloby proti licencím – zrušení uvolní obsah pro komerční využití zdarma. V některých případech uspěli</a:t>
            </a:r>
          </a:p>
          <a:p>
            <a:pPr>
              <a:buFontTx/>
              <a:buChar char="-"/>
            </a:pPr>
            <a:r>
              <a:rPr lang="cs-CZ" dirty="0" smtClean="0"/>
              <a:t>vydavatelé připravili a začali prodávat nová kurikula, knihy, učitelské manuály, testy apod. </a:t>
            </a:r>
          </a:p>
          <a:p>
            <a:pPr>
              <a:buFontTx/>
              <a:buChar char="-"/>
            </a:pPr>
            <a:r>
              <a:rPr lang="cs-CZ" dirty="0" smtClean="0"/>
              <a:t>bez zmínky CC licence – po soudech museli volně zveřejnit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8302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495</Words>
  <Application>Microsoft Office PowerPoint</Application>
  <PresentationFormat>Předvádění na obrazovce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Právní aspekty zpřístupňování otevřeného vzdělávání</vt:lpstr>
      <vt:lpstr>Právní problémy se sdílením</vt:lpstr>
      <vt:lpstr>Autorské právo</vt:lpstr>
      <vt:lpstr>Řádné užití (fair use)</vt:lpstr>
      <vt:lpstr>Licence v UK</vt:lpstr>
      <vt:lpstr>Války o otevřené kurzy</vt:lpstr>
      <vt:lpstr>Války o otevřené kurzy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aspekty zpřístupňování otevřeného vzdělávání</dc:title>
  <dc:creator>Michal Lorenz</dc:creator>
  <cp:lastModifiedBy>Michal Lorenz</cp:lastModifiedBy>
  <cp:revision>10</cp:revision>
  <dcterms:created xsi:type="dcterms:W3CDTF">2014-04-10T10:23:13Z</dcterms:created>
  <dcterms:modified xsi:type="dcterms:W3CDTF">2014-04-10T12:40:49Z</dcterms:modified>
</cp:coreProperties>
</file>