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4" r:id="rId5"/>
    <p:sldId id="260" r:id="rId6"/>
    <p:sldId id="265" r:id="rId7"/>
    <p:sldId id="257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D8B9-0955-432C-803E-76C3855563AC}" type="datetimeFigureOut">
              <a:rPr lang="cs-CZ" smtClean="0"/>
              <a:t>18.4.2014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6D2E-7D39-4265-BA53-F3AF05936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025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D8B9-0955-432C-803E-76C3855563AC}" type="datetimeFigureOut">
              <a:rPr lang="cs-CZ" smtClean="0"/>
              <a:t>18.4.2014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6D2E-7D39-4265-BA53-F3AF05936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249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D8B9-0955-432C-803E-76C3855563AC}" type="datetimeFigureOut">
              <a:rPr lang="cs-CZ" smtClean="0"/>
              <a:t>18.4.2014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6D2E-7D39-4265-BA53-F3AF05936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148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D8B9-0955-432C-803E-76C3855563AC}" type="datetimeFigureOut">
              <a:rPr lang="cs-CZ" smtClean="0"/>
              <a:t>18.4.2014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6D2E-7D39-4265-BA53-F3AF05936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540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D8B9-0955-432C-803E-76C3855563AC}" type="datetimeFigureOut">
              <a:rPr lang="cs-CZ" smtClean="0"/>
              <a:t>18.4.2014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6D2E-7D39-4265-BA53-F3AF05936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548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D8B9-0955-432C-803E-76C3855563AC}" type="datetimeFigureOut">
              <a:rPr lang="cs-CZ" smtClean="0"/>
              <a:t>18.4.2014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6D2E-7D39-4265-BA53-F3AF05936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773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D8B9-0955-432C-803E-76C3855563AC}" type="datetimeFigureOut">
              <a:rPr lang="cs-CZ" smtClean="0"/>
              <a:t>18.4.2014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6D2E-7D39-4265-BA53-F3AF05936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312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D8B9-0955-432C-803E-76C3855563AC}" type="datetimeFigureOut">
              <a:rPr lang="cs-CZ" smtClean="0"/>
              <a:t>18.4.2014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6D2E-7D39-4265-BA53-F3AF05936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348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D8B9-0955-432C-803E-76C3855563AC}" type="datetimeFigureOut">
              <a:rPr lang="cs-CZ" smtClean="0"/>
              <a:t>18.4.2014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6D2E-7D39-4265-BA53-F3AF05936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776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D8B9-0955-432C-803E-76C3855563AC}" type="datetimeFigureOut">
              <a:rPr lang="cs-CZ" smtClean="0"/>
              <a:t>18.4.2014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6D2E-7D39-4265-BA53-F3AF05936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62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D8B9-0955-432C-803E-76C3855563AC}" type="datetimeFigureOut">
              <a:rPr lang="cs-CZ" smtClean="0"/>
              <a:t>18.4.2014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6D2E-7D39-4265-BA53-F3AF05936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675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3D8B9-0955-432C-803E-76C3855563AC}" type="datetimeFigureOut">
              <a:rPr lang="cs-CZ" smtClean="0"/>
              <a:t>18.4.2014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E6D2E-7D39-4265-BA53-F3AF05936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499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EU a otevřené vzdělávání: politika, </a:t>
            </a:r>
            <a:r>
              <a:rPr lang="cs-CZ" dirty="0" smtClean="0"/>
              <a:t>strategie </a:t>
            </a:r>
            <a:r>
              <a:rPr lang="cs-CZ" dirty="0"/>
              <a:t>a modely financování 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9782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Proč je tak malý pokrok ve změně modelu vzdělávání?</a:t>
            </a:r>
          </a:p>
          <a:p>
            <a:r>
              <a:rPr lang="cs-CZ" dirty="0" smtClean="0"/>
              <a:t>vzdělávací systém je komplexní systém mocných hybatelů – hodnocení, kurikulum, požadavky na kvalitu, toky financování, karierní řád – určují, jak učitelé orientují svoji energii a jak jsou posuzováni ostatními</a:t>
            </a:r>
          </a:p>
          <a:p>
            <a:r>
              <a:rPr lang="cs-CZ" dirty="0" smtClean="0"/>
              <a:t>rychlá technologická změna – vývoj našeho vzdělávacího systému pomocí starých technologií trval století, nebyl čas udělat radikální změny umožněné digitálními technologiemi</a:t>
            </a:r>
          </a:p>
          <a:p>
            <a:r>
              <a:rPr lang="cs-CZ" dirty="0" smtClean="0"/>
              <a:t>vedení není uspokojivě seznámeno s detaily a důsledky technologického potenciálu, ti kteří seznámeni jsou nemají moc prosadit změny. Potřeba vedení na národní úrovni</a:t>
            </a:r>
          </a:p>
          <a:p>
            <a:r>
              <a:rPr lang="cs-CZ" dirty="0" smtClean="0"/>
              <a:t>vzdělávání je politická aktivita a národní podnik, zahrnuje morální hodnoty země, složitě </a:t>
            </a:r>
            <a:r>
              <a:rPr lang="cs-CZ" dirty="0" err="1" smtClean="0"/>
              <a:t>komercionalizovatelné</a:t>
            </a:r>
            <a:r>
              <a:rPr lang="cs-CZ" dirty="0" smtClean="0"/>
              <a:t> či </a:t>
            </a:r>
            <a:r>
              <a:rPr lang="cs-CZ" dirty="0" err="1" smtClean="0"/>
              <a:t>globalizovatelné</a:t>
            </a:r>
            <a:r>
              <a:rPr lang="cs-CZ" dirty="0" smtClean="0"/>
              <a:t> – brání se inovacím a silám trhu</a:t>
            </a:r>
          </a:p>
          <a:p>
            <a:r>
              <a:rPr lang="cs-CZ" dirty="0" smtClean="0"/>
              <a:t>změna vzdělávacího systému je pomalá díky hierarchickému systému typu příkaz-kontrola. Učitelé nemají moc ani prostředky pro zlepšování kvality vzdělávacího procesu pomocí technologií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632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S</a:t>
            </a:r>
            <a:r>
              <a:rPr lang="cs-CZ" dirty="0" smtClean="0"/>
              <a:t>tabilita projektů otevřeného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spojení zájmů producentů a konzumentů</a:t>
            </a:r>
          </a:p>
          <a:p>
            <a:r>
              <a:rPr lang="cs-CZ" dirty="0" smtClean="0"/>
              <a:t>zajištění podnětů – zajistit všem účastníkům hmotné a nehmotné odměny </a:t>
            </a:r>
            <a:r>
              <a:rPr lang="cs-CZ" dirty="0" smtClean="0"/>
              <a:t>→ </a:t>
            </a:r>
            <a:r>
              <a:rPr lang="cs-CZ" dirty="0" smtClean="0"/>
              <a:t>podpora zapojení</a:t>
            </a:r>
          </a:p>
          <a:p>
            <a:r>
              <a:rPr lang="cs-CZ" dirty="0" smtClean="0"/>
              <a:t>dokud nedojde ke změně kultury, kdy jsou peněžní odměny nahrazeny jinými, je </a:t>
            </a:r>
            <a:r>
              <a:rPr lang="cs-CZ" dirty="0" smtClean="0"/>
              <a:t>nutné </a:t>
            </a:r>
            <a:r>
              <a:rPr lang="cs-CZ" dirty="0" smtClean="0"/>
              <a:t>držet všechny náklady spojené s produkcí otevřeného obsahu na reálném minimu</a:t>
            </a:r>
          </a:p>
          <a:p>
            <a:r>
              <a:rPr lang="cs-CZ" dirty="0" smtClean="0"/>
              <a:t>hledání způsobů zapojení </a:t>
            </a:r>
            <a:r>
              <a:rPr lang="cs-CZ" dirty="0" smtClean="0"/>
              <a:t>více lidí do produkce otevřeného obsahu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0997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Stabilita projektů otevřeného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Zájmy:</a:t>
            </a:r>
          </a:p>
          <a:p>
            <a:r>
              <a:rPr lang="cs-CZ" dirty="0" smtClean="0"/>
              <a:t>politických činitelů</a:t>
            </a:r>
          </a:p>
          <a:p>
            <a:r>
              <a:rPr lang="cs-CZ" dirty="0" smtClean="0"/>
              <a:t>sponzorů</a:t>
            </a:r>
          </a:p>
          <a:p>
            <a:r>
              <a:rPr lang="cs-CZ" dirty="0" smtClean="0"/>
              <a:t>administrátorů</a:t>
            </a:r>
          </a:p>
          <a:p>
            <a:r>
              <a:rPr lang="cs-CZ" dirty="0" smtClean="0"/>
              <a:t>vývojářů zdrojů</a:t>
            </a:r>
          </a:p>
          <a:p>
            <a:r>
              <a:rPr lang="cs-CZ" dirty="0" smtClean="0"/>
              <a:t>techniků </a:t>
            </a:r>
            <a:r>
              <a:rPr lang="cs-CZ" dirty="0" smtClean="0"/>
              <a:t>či </a:t>
            </a:r>
            <a:r>
              <a:rPr lang="cs-CZ" dirty="0" smtClean="0"/>
              <a:t>designerů</a:t>
            </a:r>
          </a:p>
          <a:p>
            <a:r>
              <a:rPr lang="cs-CZ" dirty="0" smtClean="0"/>
              <a:t>digitální </a:t>
            </a:r>
            <a:r>
              <a:rPr lang="cs-CZ" dirty="0" smtClean="0"/>
              <a:t>knihovny a instituce kulturního </a:t>
            </a:r>
            <a:r>
              <a:rPr lang="cs-CZ" dirty="0" smtClean="0"/>
              <a:t>dědictví</a:t>
            </a:r>
          </a:p>
          <a:p>
            <a:r>
              <a:rPr lang="cs-CZ" dirty="0" smtClean="0"/>
              <a:t>pedagogických technologů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4325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Cena udržování zdrojů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Problém </a:t>
            </a:r>
            <a:r>
              <a:rPr lang="cs-CZ" dirty="0"/>
              <a:t>stanovení skutečné ceny vytvoření a udržování zdrojů otevřeného vzdělávání pro instituci</a:t>
            </a:r>
          </a:p>
          <a:p>
            <a:r>
              <a:rPr lang="cs-CZ" dirty="0"/>
              <a:t>náklady vzniklé </a:t>
            </a:r>
            <a:r>
              <a:rPr lang="cs-CZ" dirty="0" err="1"/>
              <a:t>kustomizací</a:t>
            </a:r>
            <a:r>
              <a:rPr lang="cs-CZ" dirty="0"/>
              <a:t> pro neplatící, nezapsané posluchače – jsou pro instituci přínosné?</a:t>
            </a:r>
          </a:p>
          <a:p>
            <a:r>
              <a:rPr lang="cs-CZ" dirty="0"/>
              <a:t>třeba </a:t>
            </a:r>
            <a:r>
              <a:rPr lang="cs-CZ" dirty="0" smtClean="0"/>
              <a:t>zvážit: </a:t>
            </a:r>
          </a:p>
          <a:p>
            <a:r>
              <a:rPr lang="cs-CZ" dirty="0" smtClean="0"/>
              <a:t>poslání instituce</a:t>
            </a:r>
          </a:p>
          <a:p>
            <a:r>
              <a:rPr lang="cs-CZ" dirty="0" smtClean="0"/>
              <a:t>velikost</a:t>
            </a:r>
          </a:p>
          <a:p>
            <a:r>
              <a:rPr lang="cs-CZ" dirty="0" smtClean="0"/>
              <a:t>model financování</a:t>
            </a:r>
          </a:p>
          <a:p>
            <a:r>
              <a:rPr lang="cs-CZ" dirty="0" smtClean="0"/>
              <a:t>zamýšlený dopad</a:t>
            </a:r>
          </a:p>
          <a:p>
            <a:r>
              <a:rPr lang="cs-CZ" dirty="0" smtClean="0"/>
              <a:t>kontrola </a:t>
            </a:r>
            <a:r>
              <a:rPr lang="cs-CZ" dirty="0"/>
              <a:t>kvality</a:t>
            </a:r>
          </a:p>
          <a:p>
            <a:r>
              <a:rPr lang="cs-CZ" dirty="0" smtClean="0"/>
              <a:t>př. OCW </a:t>
            </a:r>
            <a:r>
              <a:rPr lang="cs-CZ" dirty="0"/>
              <a:t>– silné institucionální vedení, vysoká kvalita, dobře financované projekty – přínos →</a:t>
            </a:r>
            <a:r>
              <a:rPr lang="cs-CZ" dirty="0" smtClean="0"/>
              <a:t> </a:t>
            </a:r>
            <a:r>
              <a:rPr lang="cs-CZ" dirty="0"/>
              <a:t>slouží vlastním studentům a zaměstnancům →</a:t>
            </a:r>
            <a:r>
              <a:rPr lang="cs-CZ" dirty="0" smtClean="0"/>
              <a:t> </a:t>
            </a:r>
            <a:r>
              <a:rPr lang="cs-CZ" dirty="0"/>
              <a:t>dlouhodobá podpora a financování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7411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Měření užívání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měření neuživatelů: </a:t>
            </a:r>
            <a:endParaRPr lang="cs-CZ" dirty="0" smtClean="0"/>
          </a:p>
          <a:p>
            <a:r>
              <a:rPr lang="cs-CZ" dirty="0" smtClean="0"/>
              <a:t>většinou hodnota </a:t>
            </a:r>
            <a:r>
              <a:rPr lang="cs-CZ" dirty="0"/>
              <a:t>zdrojů, forma popularity</a:t>
            </a:r>
          </a:p>
          <a:p>
            <a:r>
              <a:rPr lang="cs-CZ" dirty="0" smtClean="0"/>
              <a:t>počet </a:t>
            </a:r>
            <a:r>
              <a:rPr lang="cs-CZ" dirty="0" smtClean="0"/>
              <a:t>„nalezení materiálů“ nebo zobrazení </a:t>
            </a:r>
            <a:r>
              <a:rPr lang="cs-CZ" dirty="0" smtClean="0"/>
              <a:t>stránek</a:t>
            </a:r>
          </a:p>
          <a:p>
            <a:r>
              <a:rPr lang="cs-CZ" dirty="0" smtClean="0"/>
              <a:t>reporty </a:t>
            </a:r>
            <a:r>
              <a:rPr lang="cs-CZ" dirty="0" smtClean="0"/>
              <a:t>z náhodných webových průzkumů </a:t>
            </a:r>
            <a:endParaRPr lang="cs-CZ" dirty="0" smtClean="0"/>
          </a:p>
          <a:p>
            <a:r>
              <a:rPr lang="cs-CZ" dirty="0" smtClean="0"/>
              <a:t>– odhaluje </a:t>
            </a:r>
            <a:r>
              <a:rPr lang="cs-CZ" dirty="0" smtClean="0"/>
              <a:t>jen nadšené uživatele, ne hodnocení zdrojů širší komunitou </a:t>
            </a:r>
            <a:endParaRPr lang="cs-CZ" dirty="0" smtClean="0"/>
          </a:p>
          <a:p>
            <a:r>
              <a:rPr lang="cs-CZ" dirty="0" smtClean="0"/>
              <a:t>– </a:t>
            </a:r>
            <a:r>
              <a:rPr lang="cs-CZ" dirty="0" smtClean="0"/>
              <a:t>skupina uživatelů, kteří zdroje nepoužívají – </a:t>
            </a:r>
            <a:r>
              <a:rPr lang="cs-CZ" dirty="0" smtClean="0"/>
              <a:t>klíčová, bariéry</a:t>
            </a:r>
            <a:endParaRPr lang="cs-CZ" dirty="0" smtClean="0"/>
          </a:p>
          <a:p>
            <a:r>
              <a:rPr lang="cs-CZ" dirty="0" smtClean="0"/>
              <a:t>potřeba měření </a:t>
            </a:r>
            <a:r>
              <a:rPr lang="cs-CZ" dirty="0" smtClean="0"/>
              <a:t>komunit kolem </a:t>
            </a:r>
            <a:r>
              <a:rPr lang="cs-CZ" dirty="0" smtClean="0"/>
              <a:t>zdrojů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90832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Měření užívání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může být realizována vize moudrosti davu se zajištěním vysoké kvality?</a:t>
            </a:r>
          </a:p>
          <a:p>
            <a:r>
              <a:rPr lang="cs-CZ" dirty="0"/>
              <a:t>propagace </a:t>
            </a:r>
            <a:r>
              <a:rPr lang="cs-CZ" dirty="0" err="1"/>
              <a:t>dezinformacií</a:t>
            </a:r>
            <a:r>
              <a:rPr lang="cs-CZ" dirty="0"/>
              <a:t> a vzdělávacích materiálů nízké kvality</a:t>
            </a:r>
          </a:p>
          <a:p>
            <a:r>
              <a:rPr lang="cs-CZ" dirty="0"/>
              <a:t>centrální role akademiků, formálních institucí, vědeckých společností, profesních asociací, vlád – nastavení standardů kvality</a:t>
            </a:r>
          </a:p>
          <a:p>
            <a:r>
              <a:rPr lang="cs-CZ" dirty="0"/>
              <a:t>rozdíl mezi elitním, masovým a univerzálním přístupem – důsledky pro výuku, kontext použití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6559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Obchodní modely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vláda nebo instituce poskytuje, updatuje a udržuje sbírku materiálů – pro veřejné blaho a nejlepší zájmy instituce (MIT)</a:t>
            </a:r>
          </a:p>
          <a:p>
            <a:pPr marL="514350" indent="-514350">
              <a:buAutoNum type="arabicPeriod"/>
            </a:pPr>
            <a:r>
              <a:rPr lang="cs-CZ" dirty="0" err="1" smtClean="0"/>
              <a:t>Red</a:t>
            </a:r>
            <a:r>
              <a:rPr lang="cs-CZ" dirty="0" smtClean="0"/>
              <a:t> </a:t>
            </a:r>
            <a:r>
              <a:rPr lang="cs-CZ" dirty="0" err="1" smtClean="0"/>
              <a:t>Hat</a:t>
            </a:r>
            <a:r>
              <a:rPr lang="cs-CZ" dirty="0" smtClean="0"/>
              <a:t> model – obsah plně otevřený i ke komerčnímu využití, profesionální služby pro podporu vývoje kurzů, malé procento poplatků</a:t>
            </a:r>
          </a:p>
          <a:p>
            <a:pPr marL="514350" indent="-514350">
              <a:buAutoNum type="arabicPeriod"/>
            </a:pPr>
            <a:r>
              <a:rPr lang="cs-CZ" dirty="0" smtClean="0"/>
              <a:t>skupina dobrovolníků udržujících integritu otevřeného obsahu </a:t>
            </a:r>
          </a:p>
          <a:p>
            <a:r>
              <a:rPr lang="cs-CZ" dirty="0" smtClean="0"/>
              <a:t>MERLOT – </a:t>
            </a:r>
            <a:r>
              <a:rPr lang="cs-CZ" dirty="0" err="1" smtClean="0"/>
              <a:t>review</a:t>
            </a:r>
            <a:r>
              <a:rPr lang="cs-CZ" dirty="0" smtClean="0"/>
              <a:t> po odevzdání příspěvku</a:t>
            </a:r>
          </a:p>
          <a:p>
            <a:r>
              <a:rPr lang="cs-CZ" dirty="0" err="1" smtClean="0"/>
              <a:t>Connexions</a:t>
            </a:r>
            <a:r>
              <a:rPr lang="cs-CZ" dirty="0" smtClean="0"/>
              <a:t> – post-publikační model</a:t>
            </a:r>
          </a:p>
          <a:p>
            <a:r>
              <a:rPr lang="cs-CZ" dirty="0" smtClean="0"/>
              <a:t>OLI – opatrná konstrukce znalostí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5833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Nástroje podporující spolupráci učitelů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nástroje a prostředky na tvorbu digitálních příkladů studentské práce a analýzy učitelů</a:t>
            </a:r>
          </a:p>
          <a:p>
            <a:pPr marL="514350" indent="-514350">
              <a:buAutoNum type="arabicPeriod"/>
            </a:pPr>
            <a:r>
              <a:rPr lang="cs-CZ" dirty="0" smtClean="0"/>
              <a:t>nástroje pro robustní procházení, vyhledávání a indexování – učitelé snadno najdou svoji práci a identifikují kosmopolitní zdroje</a:t>
            </a:r>
          </a:p>
          <a:p>
            <a:pPr marL="514350" indent="-514350">
              <a:buAutoNum type="arabicPeriod"/>
            </a:pPr>
            <a:r>
              <a:rPr lang="cs-CZ" dirty="0" smtClean="0"/>
              <a:t>nástroje pro sociální síťování umožňující kolaboraci a sdílení znalostí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914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</a:t>
            </a:r>
            <a:r>
              <a:rPr lang="cs-CZ" dirty="0" smtClean="0"/>
              <a:t>a přínos orientovaný model nákladů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orientace vzdělávacích institucí na to jak použít technologie pro zvýšení hodnoty vzdělávání – růst nákladů bez návratnosti</a:t>
            </a:r>
          </a:p>
          <a:p>
            <a:r>
              <a:rPr lang="cs-CZ" dirty="0" smtClean="0"/>
              <a:t>technologie zvyšuje hodnotu peněz, když je využita pro zlepšení kvality a rozsahu poskytnutí (př. </a:t>
            </a:r>
            <a:r>
              <a:rPr lang="cs-CZ" dirty="0" err="1" smtClean="0"/>
              <a:t>Pew</a:t>
            </a:r>
            <a:r>
              <a:rPr lang="cs-CZ" dirty="0" smtClean="0"/>
              <a:t> program pro učící se technologie)</a:t>
            </a:r>
          </a:p>
          <a:p>
            <a:r>
              <a:rPr lang="cs-CZ" dirty="0" smtClean="0"/>
              <a:t>nutné zajistit znovupoužití a sdílení vzdělávacího obsahu a </a:t>
            </a:r>
            <a:r>
              <a:rPr lang="cs-CZ" dirty="0" err="1" smtClean="0"/>
              <a:t>designovacích</a:t>
            </a:r>
            <a:r>
              <a:rPr lang="cs-CZ" dirty="0" smtClean="0"/>
              <a:t> nástrojů</a:t>
            </a:r>
          </a:p>
          <a:p>
            <a:r>
              <a:rPr lang="cs-CZ" dirty="0" smtClean="0"/>
              <a:t>využití ICT infrastruktury pro obchodní a domácí </a:t>
            </a:r>
            <a:r>
              <a:rPr lang="cs-CZ" dirty="0"/>
              <a:t>ú</a:t>
            </a:r>
            <a:r>
              <a:rPr lang="cs-CZ" dirty="0" smtClean="0"/>
              <a:t>čely pro vzdělávací systém zdarma</a:t>
            </a:r>
          </a:p>
          <a:p>
            <a:r>
              <a:rPr lang="cs-CZ" dirty="0" smtClean="0"/>
              <a:t>výzva – rozšířit oblast pokrytí – vzdělávání v rozvojových zemích – úroveň dovedností a porozumění pracovních sil – znalostní společnost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81834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600</Words>
  <Application>Microsoft Office PowerPoint</Application>
  <PresentationFormat>Předvádění na obrazovce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EU a otevřené vzdělávání: politika, strategie a modely financování  </vt:lpstr>
      <vt:lpstr>Stabilita projektů otevřeného vzdělávání</vt:lpstr>
      <vt:lpstr>Stabilita projektů otevřeného vzdělávání</vt:lpstr>
      <vt:lpstr>Cena udržování zdrojů</vt:lpstr>
      <vt:lpstr>Měření užívání</vt:lpstr>
      <vt:lpstr>Měření užívání</vt:lpstr>
      <vt:lpstr>Obchodní modely</vt:lpstr>
      <vt:lpstr>Nástroje podporující spolupráci učitelů</vt:lpstr>
      <vt:lpstr>Na přínos orientovaný model nákladů</vt:lpstr>
      <vt:lpstr>Model vzdělávání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a otevřené vzdělávání: politika, st rategie a modely financování</dc:title>
  <dc:creator>Michal</dc:creator>
  <cp:lastModifiedBy>Michal Lorenz</cp:lastModifiedBy>
  <cp:revision>15</cp:revision>
  <dcterms:created xsi:type="dcterms:W3CDTF">2014-04-18T04:53:38Z</dcterms:created>
  <dcterms:modified xsi:type="dcterms:W3CDTF">2014-04-18T08:47:36Z</dcterms:modified>
</cp:coreProperties>
</file>