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9" r:id="rId3"/>
    <p:sldId id="280" r:id="rId4"/>
    <p:sldId id="281" r:id="rId5"/>
    <p:sldId id="279" r:id="rId6"/>
    <p:sldId id="282" r:id="rId7"/>
    <p:sldId id="273" r:id="rId8"/>
    <p:sldId id="283" r:id="rId9"/>
    <p:sldId id="274" r:id="rId10"/>
    <p:sldId id="275" r:id="rId11"/>
    <p:sldId id="276" r:id="rId12"/>
    <p:sldId id="277" r:id="rId13"/>
    <p:sldId id="278" r:id="rId14"/>
    <p:sldId id="257" r:id="rId15"/>
    <p:sldId id="258" r:id="rId16"/>
    <p:sldId id="262" r:id="rId17"/>
    <p:sldId id="267" r:id="rId18"/>
    <p:sldId id="272" r:id="rId19"/>
    <p:sldId id="270" r:id="rId20"/>
    <p:sldId id="2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DE261-1756-474F-8BC3-685ED6DDA1C8}" type="datetimeFigureOut">
              <a:rPr lang="cs-CZ" smtClean="0"/>
              <a:t>25.4.2014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5D8F6-FEA8-4A87-93A5-8F1DBA97D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806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7DAD-C1EE-4CC4-98AE-5DEC34ABE5D1}" type="datetimeFigureOut">
              <a:rPr lang="cs-CZ" smtClean="0"/>
              <a:t>25.4.2014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3182-FA7A-4F1A-8D65-8D6F13F85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17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7DAD-C1EE-4CC4-98AE-5DEC34ABE5D1}" type="datetimeFigureOut">
              <a:rPr lang="cs-CZ" smtClean="0"/>
              <a:t>25.4.2014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3182-FA7A-4F1A-8D65-8D6F13F85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9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7DAD-C1EE-4CC4-98AE-5DEC34ABE5D1}" type="datetimeFigureOut">
              <a:rPr lang="cs-CZ" smtClean="0"/>
              <a:t>25.4.2014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3182-FA7A-4F1A-8D65-8D6F13F85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47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7DAD-C1EE-4CC4-98AE-5DEC34ABE5D1}" type="datetimeFigureOut">
              <a:rPr lang="cs-CZ" smtClean="0"/>
              <a:t>25.4.2014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3182-FA7A-4F1A-8D65-8D6F13F85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23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7DAD-C1EE-4CC4-98AE-5DEC34ABE5D1}" type="datetimeFigureOut">
              <a:rPr lang="cs-CZ" smtClean="0"/>
              <a:t>25.4.2014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3182-FA7A-4F1A-8D65-8D6F13F85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54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7DAD-C1EE-4CC4-98AE-5DEC34ABE5D1}" type="datetimeFigureOut">
              <a:rPr lang="cs-CZ" smtClean="0"/>
              <a:t>25.4.2014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3182-FA7A-4F1A-8D65-8D6F13F85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5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7DAD-C1EE-4CC4-98AE-5DEC34ABE5D1}" type="datetimeFigureOut">
              <a:rPr lang="cs-CZ" smtClean="0"/>
              <a:t>25.4.2014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3182-FA7A-4F1A-8D65-8D6F13F85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78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7DAD-C1EE-4CC4-98AE-5DEC34ABE5D1}" type="datetimeFigureOut">
              <a:rPr lang="cs-CZ" smtClean="0"/>
              <a:t>25.4.2014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3182-FA7A-4F1A-8D65-8D6F13F85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0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7DAD-C1EE-4CC4-98AE-5DEC34ABE5D1}" type="datetimeFigureOut">
              <a:rPr lang="cs-CZ" smtClean="0"/>
              <a:t>25.4.2014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3182-FA7A-4F1A-8D65-8D6F13F85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155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7DAD-C1EE-4CC4-98AE-5DEC34ABE5D1}" type="datetimeFigureOut">
              <a:rPr lang="cs-CZ" smtClean="0"/>
              <a:t>25.4.2014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3182-FA7A-4F1A-8D65-8D6F13F85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455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7DAD-C1EE-4CC4-98AE-5DEC34ABE5D1}" type="datetimeFigureOut">
              <a:rPr lang="cs-CZ" smtClean="0"/>
              <a:t>25.4.2014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3182-FA7A-4F1A-8D65-8D6F13F85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72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A7DAD-C1EE-4CC4-98AE-5DEC34ABE5D1}" type="datetimeFigureOut">
              <a:rPr lang="cs-CZ" smtClean="0"/>
              <a:t>25.4.2014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13182-FA7A-4F1A-8D65-8D6F13F85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483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Otevřené vzdělávání a </a:t>
            </a:r>
            <a:r>
              <a:rPr lang="cs-CZ" smtClean="0"/>
              <a:t>digitální propast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Michal Lorenz, PhD.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7201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Informační </a:t>
            </a:r>
            <a:r>
              <a:rPr lang="cs-CZ" dirty="0"/>
              <a:t>chování - IB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1560" y="1600200"/>
            <a:ext cx="807524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Chování člověka, systému či organismu ve vztahu k informačním zdrojům a informacím</a:t>
            </a:r>
          </a:p>
          <a:p>
            <a:r>
              <a:rPr lang="cs-CZ" dirty="0" smtClean="0"/>
              <a:t>Široký význam</a:t>
            </a:r>
          </a:p>
          <a:p>
            <a:r>
              <a:rPr lang="cs-CZ" dirty="0" smtClean="0"/>
              <a:t>Užší význam</a:t>
            </a: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sociálně podmíněné</a:t>
            </a:r>
          </a:p>
          <a:p>
            <a:pPr>
              <a:buFontTx/>
              <a:buChar char="-"/>
            </a:pPr>
            <a:r>
              <a:rPr lang="cs-CZ" dirty="0" smtClean="0"/>
              <a:t>situačně podmíněné</a:t>
            </a:r>
          </a:p>
          <a:p>
            <a:pPr>
              <a:buFontTx/>
              <a:buChar char="-"/>
            </a:pPr>
            <a:r>
              <a:rPr lang="cs-CZ" dirty="0" smtClean="0"/>
              <a:t>kulturně podmíněné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5988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potřeba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primární potřebou</a:t>
            </a:r>
          </a:p>
          <a:p>
            <a:r>
              <a:rPr lang="cs-CZ" dirty="0" smtClean="0"/>
              <a:t>druh sociálních a psychologických potřeb</a:t>
            </a:r>
          </a:p>
          <a:p>
            <a:r>
              <a:rPr lang="cs-CZ" dirty="0" smtClean="0"/>
              <a:t>situace nedostatku poznatků pramenící z potřeb osobnosti nebo skupiny</a:t>
            </a:r>
          </a:p>
          <a:p>
            <a:r>
              <a:rPr lang="cs-CZ" dirty="0" smtClean="0"/>
              <a:t>kognitivní struktury nedostatečné k dosažení cíle, splnění úkolu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8683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98004" y="44624"/>
            <a:ext cx="8229600" cy="1143000"/>
          </a:xfrm>
        </p:spPr>
        <p:txBody>
          <a:bodyPr/>
          <a:lstStyle/>
          <a:p>
            <a:r>
              <a:rPr lang="cs-CZ" dirty="0" smtClean="0"/>
              <a:t>Informační potřeba</a:t>
            </a:r>
            <a:endParaRPr lang="cs-CZ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004" y="1196752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Vznik informační potřeby: 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uživatel </a:t>
            </a:r>
            <a:r>
              <a:rPr lang="cs-CZ" sz="2400" dirty="0"/>
              <a:t>si uvědomuje </a:t>
            </a:r>
            <a:r>
              <a:rPr lang="cs-CZ" sz="2400" dirty="0" smtClean="0"/>
              <a:t>odchylku v </a:t>
            </a:r>
            <a:r>
              <a:rPr lang="cs-CZ" sz="2400" dirty="0"/>
              <a:t>úrovni </a:t>
            </a:r>
            <a:r>
              <a:rPr lang="cs-CZ" sz="2400" dirty="0" smtClean="0"/>
              <a:t>poznání. 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mezera </a:t>
            </a:r>
            <a:r>
              <a:rPr lang="cs-CZ" sz="2400" dirty="0"/>
              <a:t>v poznatcích: člověk naráží na kognitivní mezeru v poznatcích </a:t>
            </a:r>
            <a:r>
              <a:rPr lang="cs-CZ" sz="2400" dirty="0" smtClean="0"/>
              <a:t>a </a:t>
            </a:r>
            <a:r>
              <a:rPr lang="cs-CZ" sz="2400" dirty="0"/>
              <a:t>začíná vnímat informační </a:t>
            </a:r>
            <a:r>
              <a:rPr lang="cs-CZ" sz="2400" dirty="0" smtClean="0"/>
              <a:t>potřebu</a:t>
            </a:r>
          </a:p>
          <a:p>
            <a:pPr marL="514350" indent="-514350">
              <a:buNone/>
            </a:pPr>
            <a:r>
              <a:rPr lang="cs-CZ" sz="2400" dirty="0" smtClean="0"/>
              <a:t>        </a:t>
            </a:r>
          </a:p>
          <a:p>
            <a:pPr marL="514350" indent="-514350">
              <a:buAutoNum type="arabicPeriod"/>
            </a:pPr>
            <a:endParaRPr lang="cs-CZ" dirty="0" smtClean="0"/>
          </a:p>
        </p:txBody>
      </p:sp>
      <p:pic>
        <p:nvPicPr>
          <p:cNvPr id="5" name="Picture 8" descr="fig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005064"/>
            <a:ext cx="54102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44582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potřeba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389744" cy="4709120"/>
          </a:xfrm>
        </p:spPr>
        <p:txBody>
          <a:bodyPr>
            <a:normAutofit/>
          </a:bodyPr>
          <a:lstStyle/>
          <a:p>
            <a:r>
              <a:rPr lang="cs-CZ" dirty="0" smtClean="0"/>
              <a:t>metafora vytváření smyslu: ne zisk informace, ale pochopení smyslu situace </a:t>
            </a:r>
          </a:p>
          <a:p>
            <a:r>
              <a:rPr lang="cs-CZ" dirty="0" err="1" smtClean="0"/>
              <a:t>znovudefinování</a:t>
            </a:r>
            <a:r>
              <a:rPr lang="cs-CZ" dirty="0" smtClean="0"/>
              <a:t> sociální reality</a:t>
            </a:r>
          </a:p>
          <a:p>
            <a:endParaRPr lang="cs-CZ" dirty="0"/>
          </a:p>
        </p:txBody>
      </p:sp>
      <p:pic>
        <p:nvPicPr>
          <p:cNvPr id="4" name="Picture 6" descr="derv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6944" y="1988840"/>
            <a:ext cx="5292080" cy="44858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5411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Insider</a:t>
            </a:r>
            <a:r>
              <a:rPr lang="cs-CZ" dirty="0" smtClean="0"/>
              <a:t> x outsider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insider</a:t>
            </a:r>
            <a:r>
              <a:rPr lang="cs-CZ" dirty="0" smtClean="0"/>
              <a:t> x outsider – informační bariéra mezi dvěma světy</a:t>
            </a:r>
          </a:p>
          <a:p>
            <a:r>
              <a:rPr lang="cs-CZ" dirty="0" err="1" smtClean="0"/>
              <a:t>insideři</a:t>
            </a:r>
            <a:r>
              <a:rPr lang="cs-CZ" dirty="0" smtClean="0"/>
              <a:t> – sdílejí společnou kulturní, sociální a náboženskou perspektivu, normy chování, definují věci, které si zaslouží pozornost</a:t>
            </a:r>
          </a:p>
          <a:p>
            <a:r>
              <a:rPr lang="cs-CZ" dirty="0" smtClean="0"/>
              <a:t>outsideři -  odlišují se od kolektivních standardů chování, nerozumí světu </a:t>
            </a:r>
            <a:r>
              <a:rPr lang="cs-CZ" dirty="0" err="1" smtClean="0"/>
              <a:t>insiderů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393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chudoba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2048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informačně chudý svět</a:t>
            </a:r>
          </a:p>
          <a:p>
            <a:r>
              <a:rPr lang="cs-CZ" sz="3600" dirty="0" smtClean="0"/>
              <a:t>neuspokojení informačních potřeb </a:t>
            </a:r>
          </a:p>
          <a:p>
            <a:r>
              <a:rPr lang="cs-CZ" sz="3600" dirty="0" smtClean="0"/>
              <a:t>sebeochranné chování</a:t>
            </a:r>
          </a:p>
          <a:p>
            <a:r>
              <a:rPr lang="cs-CZ" sz="3600" dirty="0" smtClean="0"/>
              <a:t>vliv sociálních a kulturních norem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42785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Informačně chudí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mohou postrádat jakýkoliv zdroj informací</a:t>
            </a:r>
          </a:p>
          <a:p>
            <a:r>
              <a:rPr lang="cs-CZ" dirty="0" smtClean="0"/>
              <a:t>na ustavené sociální normy reagují sebeochranným chováním</a:t>
            </a:r>
          </a:p>
          <a:p>
            <a:r>
              <a:rPr lang="cs-CZ" dirty="0" smtClean="0"/>
              <a:t>nedůvěřují zájmu druhých poskytnout užitečné informace</a:t>
            </a:r>
          </a:p>
          <a:p>
            <a:r>
              <a:rPr lang="cs-CZ" dirty="0" smtClean="0"/>
              <a:t>odmítají přijmout riziko odhalením svých potřeb </a:t>
            </a:r>
          </a:p>
          <a:p>
            <a:r>
              <a:rPr lang="cs-CZ" dirty="0" smtClean="0"/>
              <a:t>vybírají si </a:t>
            </a:r>
            <a:r>
              <a:rPr lang="cs-CZ" dirty="0"/>
              <a:t>situačně relevantní </a:t>
            </a:r>
            <a:r>
              <a:rPr lang="cs-CZ" dirty="0" smtClean="0"/>
              <a:t>informace</a:t>
            </a:r>
          </a:p>
          <a:p>
            <a:r>
              <a:rPr lang="cs-CZ" dirty="0" smtClean="0"/>
              <a:t>základní koncepty – riziko, tajemství, klam, situační relevance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370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chudoba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ženy na rekvalifikaci </a:t>
            </a:r>
            <a:r>
              <a:rPr lang="cs-CZ" dirty="0" smtClean="0"/>
              <a:t>– outsideři v agentuře, nesdílejí informace o práci – rizikové</a:t>
            </a:r>
          </a:p>
          <a:p>
            <a:r>
              <a:rPr lang="cs-CZ" dirty="0" smtClean="0"/>
              <a:t>tajemství – motivováno strachem</a:t>
            </a:r>
          </a:p>
          <a:p>
            <a:r>
              <a:rPr lang="cs-CZ" dirty="0" smtClean="0"/>
              <a:t>klam – snaha vypadat jako ostatní z vnějšího světa</a:t>
            </a:r>
          </a:p>
          <a:p>
            <a:r>
              <a:rPr lang="cs-CZ" dirty="0" smtClean="0"/>
              <a:t>relevance – informace vylepšující mezilidské vztahy</a:t>
            </a:r>
          </a:p>
        </p:txBody>
      </p:sp>
    </p:spTree>
    <p:extLst>
      <p:ext uri="{BB962C8B-B14F-4D97-AF65-F5344CB8AC3E}">
        <p14:creationId xmlns:p14="http://schemas.microsoft.com/office/powerpoint/2010/main" val="930323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chudoba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domovníci</a:t>
            </a:r>
            <a:r>
              <a:rPr lang="cs-CZ" dirty="0"/>
              <a:t> – outsideři v sociálním prostředí, nesdílejí informace o běžných </a:t>
            </a:r>
            <a:r>
              <a:rPr lang="cs-CZ" dirty="0" smtClean="0"/>
              <a:t>problémech</a:t>
            </a:r>
          </a:p>
          <a:p>
            <a:r>
              <a:rPr lang="cs-CZ" dirty="0" smtClean="0"/>
              <a:t>tajemství </a:t>
            </a:r>
            <a:r>
              <a:rPr lang="cs-CZ" dirty="0"/>
              <a:t>– neposkytnout ostatním výhodu nad sebou</a:t>
            </a:r>
          </a:p>
          <a:p>
            <a:r>
              <a:rPr lang="cs-CZ" dirty="0"/>
              <a:t>relevance – informace o krádežích, vraždách, požárech, zproštění práce, důchodech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032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chudoba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stárnoucí populace </a:t>
            </a:r>
            <a:r>
              <a:rPr lang="cs-CZ" dirty="0"/>
              <a:t>– nevěří nikomu, ani svým dětem. Nesdílí problémy o vážných zdravotních problémech </a:t>
            </a:r>
            <a:endParaRPr lang="cs-CZ" dirty="0" smtClean="0"/>
          </a:p>
          <a:p>
            <a:r>
              <a:rPr lang="cs-CZ" dirty="0" smtClean="0"/>
              <a:t>tajemství </a:t>
            </a:r>
            <a:r>
              <a:rPr lang="cs-CZ" dirty="0"/>
              <a:t>– nedůvěra k ostatním, touha nebýt obtěžován ostatními</a:t>
            </a:r>
          </a:p>
          <a:p>
            <a:r>
              <a:rPr lang="cs-CZ" dirty="0"/>
              <a:t>klam – snaha vypadat zdravě a soběstačně</a:t>
            </a:r>
          </a:p>
          <a:p>
            <a:r>
              <a:rPr lang="cs-CZ" dirty="0"/>
              <a:t>relevance – nedostatková či příliš drahá (riskantní), </a:t>
            </a:r>
            <a:r>
              <a:rPr lang="cs-CZ" dirty="0" smtClean="0"/>
              <a:t>nesouvisí </a:t>
            </a:r>
            <a:r>
              <a:rPr lang="cs-CZ" dirty="0"/>
              <a:t>s informační potřebou, </a:t>
            </a:r>
            <a:r>
              <a:rPr lang="cs-CZ" dirty="0" smtClean="0"/>
              <a:t>jde </a:t>
            </a:r>
            <a:r>
              <a:rPr lang="cs-CZ" dirty="0"/>
              <a:t>o udržení vztahu s dětmi</a:t>
            </a:r>
          </a:p>
          <a:p>
            <a:r>
              <a:rPr lang="cs-CZ" b="1" dirty="0" smtClean="0"/>
              <a:t>mladiství bezdomovci</a:t>
            </a:r>
            <a:r>
              <a:rPr lang="cs-CZ" dirty="0" smtClean="0"/>
              <a:t> – informační potřeby: ochrana, zaměstnání, peníze, poctivý plat, respekt, bezpečnost, rozvoj dovedností, spravedlnost, zdraví, vzdělání, výběr jídla, výběr oblečení..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5090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Digitální </a:t>
            </a:r>
            <a:r>
              <a:rPr lang="cs-CZ" dirty="0" smtClean="0"/>
              <a:t>propast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</a:t>
            </a:r>
            <a:r>
              <a:rPr lang="cs-CZ" dirty="0" smtClean="0"/>
              <a:t>konomická nerovnost mezi skupinami</a:t>
            </a:r>
          </a:p>
          <a:p>
            <a:r>
              <a:rPr lang="cs-CZ" dirty="0"/>
              <a:t>n</a:t>
            </a:r>
            <a:r>
              <a:rPr lang="cs-CZ" dirty="0" smtClean="0"/>
              <a:t>erovnost v přístupu, používání a znalosti technologií</a:t>
            </a:r>
          </a:p>
          <a:p>
            <a:r>
              <a:rPr lang="cs-CZ" dirty="0" smtClean="0"/>
              <a:t>nerovnosti mezi jedinci, domácnostmi, organizacemi, geografickými oblastmi na </a:t>
            </a:r>
            <a:r>
              <a:rPr lang="cs-CZ" dirty="0" smtClean="0"/>
              <a:t>různé </a:t>
            </a:r>
            <a:r>
              <a:rPr lang="cs-CZ" dirty="0" smtClean="0"/>
              <a:t>socioekonomické a demografické úrovni</a:t>
            </a:r>
          </a:p>
          <a:p>
            <a:r>
              <a:rPr lang="cs-CZ" dirty="0" smtClean="0"/>
              <a:t>tří úrovně:</a:t>
            </a:r>
          </a:p>
          <a:p>
            <a:r>
              <a:rPr lang="cs-CZ" dirty="0" smtClean="0"/>
              <a:t>propast v přístupu</a:t>
            </a:r>
          </a:p>
          <a:p>
            <a:r>
              <a:rPr lang="cs-CZ" dirty="0" smtClean="0"/>
              <a:t>propast v použití</a:t>
            </a:r>
          </a:p>
          <a:p>
            <a:r>
              <a:rPr lang="cs-CZ" dirty="0" smtClean="0"/>
              <a:t>propast v kvalitě použití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976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FIDEL, R.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Interaction</a:t>
            </a:r>
            <a:r>
              <a:rPr lang="cs-CZ" dirty="0" smtClean="0"/>
              <a:t>: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Ecological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to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Behavior</a:t>
            </a:r>
            <a:r>
              <a:rPr lang="cs-CZ" dirty="0" smtClean="0"/>
              <a:t>. Cambridge: MIT, 2012. </a:t>
            </a:r>
            <a:r>
              <a:rPr lang="cs-CZ" dirty="0"/>
              <a:t>ISBN </a:t>
            </a:r>
            <a:r>
              <a:rPr lang="cs-CZ" dirty="0" smtClean="0"/>
              <a:t>9780262017008.</a:t>
            </a:r>
          </a:p>
          <a:p>
            <a:r>
              <a:rPr lang="cs-CZ" dirty="0"/>
              <a:t>GONDOLAT – MANDÁTUM ÚJ. </a:t>
            </a:r>
            <a:r>
              <a:rPr lang="cs-CZ" dirty="0" err="1"/>
              <a:t>Information</a:t>
            </a:r>
            <a:r>
              <a:rPr lang="cs-CZ" dirty="0"/>
              <a:t> society: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to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. Budapešť, 2008. ISBN 978-963-693-623-0.</a:t>
            </a:r>
          </a:p>
          <a:p>
            <a:r>
              <a:rPr lang="cs-CZ" dirty="0"/>
              <a:t>CHATMAN, E. A.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Impoverished</a:t>
            </a:r>
            <a:r>
              <a:rPr lang="cs-CZ" dirty="0"/>
              <a:t> </a:t>
            </a:r>
            <a:r>
              <a:rPr lang="cs-CZ" dirty="0" err="1"/>
              <a:t>Life-World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Outsiders</a:t>
            </a:r>
            <a:r>
              <a:rPr lang="cs-CZ" dirty="0"/>
              <a:t>.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Americal</a:t>
            </a:r>
            <a:r>
              <a:rPr lang="cs-CZ" i="1" dirty="0"/>
              <a:t> Society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Information</a:t>
            </a:r>
            <a:r>
              <a:rPr lang="cs-CZ" i="1" dirty="0"/>
              <a:t> Science</a:t>
            </a:r>
            <a:r>
              <a:rPr lang="cs-CZ" dirty="0"/>
              <a:t>, 1996, 47(3): 193 – 206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MARKWEI, E. D. </a:t>
            </a:r>
            <a:r>
              <a:rPr lang="cs-CZ" dirty="0" err="1" smtClean="0"/>
              <a:t>Everyday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Seeking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Urban </a:t>
            </a:r>
            <a:r>
              <a:rPr lang="cs-CZ" dirty="0" err="1" smtClean="0"/>
              <a:t>Homeless</a:t>
            </a:r>
            <a:r>
              <a:rPr lang="cs-CZ" dirty="0" smtClean="0"/>
              <a:t> </a:t>
            </a:r>
            <a:r>
              <a:rPr lang="cs-CZ" dirty="0" err="1" smtClean="0"/>
              <a:t>Youth</a:t>
            </a:r>
            <a:r>
              <a:rPr lang="cs-CZ" dirty="0" smtClean="0"/>
              <a:t>. </a:t>
            </a:r>
            <a:r>
              <a:rPr lang="en-US" dirty="0" smtClean="0"/>
              <a:t>[Thesis], 2013. The University of British Columbia.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6706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/>
          <a:lstStyle/>
          <a:p>
            <a:r>
              <a:rPr lang="cs-CZ" dirty="0"/>
              <a:t>Digitální propast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25144"/>
          </a:xfrm>
        </p:spPr>
        <p:txBody>
          <a:bodyPr>
            <a:noAutofit/>
          </a:bodyPr>
          <a:lstStyle/>
          <a:p>
            <a:r>
              <a:rPr lang="cs-CZ" sz="2400" dirty="0" smtClean="0"/>
              <a:t>digitální propast:</a:t>
            </a:r>
          </a:p>
          <a:p>
            <a:r>
              <a:rPr lang="cs-CZ" sz="2400" dirty="0" err="1" smtClean="0"/>
              <a:t>Kanwar</a:t>
            </a:r>
            <a:r>
              <a:rPr lang="cs-CZ" sz="2400" dirty="0" smtClean="0"/>
              <a:t>: rozdíly kvůli geografii, rase, ekonomickému statusu, pohlaví, fyzickým schopnostem přístupu k informacím přes internet a jiné informační technologie a služby, stejně jako schopnosti a dovednosti použít technologie – propast mezi použitím</a:t>
            </a:r>
          </a:p>
          <a:p>
            <a:r>
              <a:rPr lang="cs-CZ" sz="2400" dirty="0" err="1" smtClean="0"/>
              <a:t>Dijk</a:t>
            </a:r>
            <a:r>
              <a:rPr lang="cs-CZ" sz="2400" dirty="0" smtClean="0"/>
              <a:t>: propast mezi těmi co mají a nemají přístup k novým formám informačních technologií, vliv sociálních, ekonomických, kulturních a politických, rozdíly nejsou omezeny na rozvíjející se země</a:t>
            </a:r>
          </a:p>
          <a:p>
            <a:r>
              <a:rPr lang="cs-CZ" sz="2400" dirty="0" smtClean="0"/>
              <a:t>ti co si mohou dovolit </a:t>
            </a:r>
            <a:r>
              <a:rPr lang="cs-CZ" sz="2400" dirty="0" err="1" smtClean="0"/>
              <a:t>pořádit</a:t>
            </a:r>
            <a:r>
              <a:rPr lang="cs-CZ" sz="2400" dirty="0" smtClean="0"/>
              <a:t> moderní technologie je nejsou schopni používat</a:t>
            </a:r>
          </a:p>
          <a:p>
            <a:r>
              <a:rPr lang="cs-CZ" sz="2400" dirty="0" smtClean="0"/>
              <a:t>Karen, </a:t>
            </a:r>
            <a:r>
              <a:rPr lang="cs-CZ" sz="2400" dirty="0" err="1" smtClean="0"/>
              <a:t>Tolbert</a:t>
            </a:r>
            <a:r>
              <a:rPr lang="cs-CZ" sz="2400" dirty="0" smtClean="0"/>
              <a:t>, Gilbert: ekonomická nerovnost mezi skupinami popisovaná v termínech přístupu, použití, znalosti ICT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16856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Digitální propast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dimenze digitální propasti:</a:t>
            </a:r>
          </a:p>
          <a:p>
            <a:r>
              <a:rPr lang="cs-CZ" dirty="0" smtClean="0"/>
              <a:t>nízká gramotnost a znalost používání ICT</a:t>
            </a:r>
          </a:p>
          <a:p>
            <a:r>
              <a:rPr lang="cs-CZ" dirty="0" smtClean="0"/>
              <a:t>nedostatek zplnomocnění k plnému využití příležitostí poskytovaných digitálními technologiemi, i když jsou tyto dostupné, snadno použitelné</a:t>
            </a:r>
          </a:p>
          <a:p>
            <a:r>
              <a:rPr lang="cs-CZ" dirty="0" smtClean="0"/>
              <a:t>rozvojové země postrádají příležitost pro ekonomický a obchodní pokrok, řeší důležitější potřeby (jídlo, voda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744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Digitální propast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použití ICT v sociálním, kulturním a kognitivním kontextu  </a:t>
            </a:r>
            <a:endParaRPr lang="cs-CZ" dirty="0" smtClean="0"/>
          </a:p>
          <a:p>
            <a:r>
              <a:rPr lang="cs-CZ" dirty="0" smtClean="0"/>
              <a:t>relevance a užitečnost aktivit samotných</a:t>
            </a:r>
          </a:p>
          <a:p>
            <a:r>
              <a:rPr lang="cs-CZ" dirty="0" smtClean="0"/>
              <a:t>dočasné zdroje (čas strávený nad různými životními činnostmi)</a:t>
            </a:r>
          </a:p>
          <a:p>
            <a:r>
              <a:rPr lang="cs-CZ" dirty="0" smtClean="0"/>
              <a:t>materiální zdroje za ICT vybavením a službami (př. příjem, všechny druhy vlastnictví)</a:t>
            </a:r>
          </a:p>
          <a:p>
            <a:r>
              <a:rPr lang="cs-CZ" dirty="0" smtClean="0"/>
              <a:t>mentální zdroje (znalosti, všeobecné sociální a technické dovednosti mimo a za specifickými ICT dovednostmi)</a:t>
            </a:r>
          </a:p>
          <a:p>
            <a:r>
              <a:rPr lang="cs-CZ" dirty="0" smtClean="0"/>
              <a:t>sociální zdroje (postavení v sociální síti, vztahy – např. na pracovišti, doma, v komunitě)</a:t>
            </a:r>
          </a:p>
          <a:p>
            <a:r>
              <a:rPr lang="cs-CZ" dirty="0" smtClean="0"/>
              <a:t>kulturní zdroje (kulturní majetek jako status, druhy diplomů, certifikací či jiných zmocňujících a pověřujících hodností)  </a:t>
            </a:r>
          </a:p>
        </p:txBody>
      </p:sp>
    </p:spTree>
    <p:extLst>
      <p:ext uri="{BB962C8B-B14F-4D97-AF65-F5344CB8AC3E}">
        <p14:creationId xmlns:p14="http://schemas.microsoft.com/office/powerpoint/2010/main" val="1524804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Digitální propast a otevřené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Otevřené vzdělávací zdroje – umísťuje znalosti do veřejné sféry, uvolňuje intelektuální vlastnictví, uvolňuje technické, finanční a právní bariéry – překlenování propasti</a:t>
            </a:r>
          </a:p>
          <a:p>
            <a:r>
              <a:rPr lang="cs-CZ" dirty="0" smtClean="0"/>
              <a:t>3 generace:</a:t>
            </a:r>
          </a:p>
          <a:p>
            <a:r>
              <a:rPr lang="cs-CZ" dirty="0" smtClean="0"/>
              <a:t>uvolnění online kurzů (MIT)</a:t>
            </a:r>
          </a:p>
          <a:p>
            <a:r>
              <a:rPr lang="cs-CZ" dirty="0" smtClean="0"/>
              <a:t>digitalizace a zpřístupnění sebevzdělávací materiálů</a:t>
            </a:r>
          </a:p>
          <a:p>
            <a:r>
              <a:rPr lang="cs-CZ" dirty="0" smtClean="0"/>
              <a:t>vývoj </a:t>
            </a:r>
            <a:r>
              <a:rPr lang="cs-CZ" dirty="0" err="1" smtClean="0"/>
              <a:t>kolaborativních</a:t>
            </a:r>
            <a:r>
              <a:rPr lang="cs-CZ" dirty="0" smtClean="0"/>
              <a:t> kurzů – př. </a:t>
            </a:r>
            <a:r>
              <a:rPr lang="cs-CZ" dirty="0" err="1" smtClean="0"/>
              <a:t>wikiEducator</a:t>
            </a:r>
            <a:r>
              <a:rPr lang="cs-CZ" dirty="0" smtClean="0"/>
              <a:t> používán ve </a:t>
            </a:r>
            <a:r>
              <a:rPr lang="cs-CZ" dirty="0" err="1" smtClean="0"/>
              <a:t>Virtual</a:t>
            </a:r>
            <a:r>
              <a:rPr lang="cs-CZ" dirty="0" smtClean="0"/>
              <a:t> University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Commonwealth</a:t>
            </a:r>
            <a:r>
              <a:rPr lang="cs-CZ" dirty="0" smtClean="0"/>
              <a:t> (VUSSC)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219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Digitální propast a otevřené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změna od konkurence ke kooperaci a kolektivní excelenci</a:t>
            </a:r>
          </a:p>
          <a:p>
            <a:r>
              <a:rPr lang="cs-CZ" dirty="0" smtClean="0"/>
              <a:t>přizpůsobování globalizaci a trendům ve vývoji technologií – příležitost pro lidi, kteří nemají jak získat vzdělání</a:t>
            </a:r>
          </a:p>
          <a:p>
            <a:r>
              <a:rPr lang="cs-CZ" dirty="0" smtClean="0"/>
              <a:t>Problém s propastí v použití: převážně bílí píší články o digitální nerovnosti, citují řadu bílých expertů a začleňují problém digitální propasti kolem povahy nedostatků u černých a  latinskoamerických mužů a jejich rodičů</a:t>
            </a:r>
          </a:p>
        </p:txBody>
      </p:sp>
    </p:spTree>
    <p:extLst>
      <p:ext uri="{BB962C8B-B14F-4D97-AF65-F5344CB8AC3E}">
        <p14:creationId xmlns:p14="http://schemas.microsoft.com/office/powerpoint/2010/main" val="3215257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Digitální propast a otevřené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výzvy překlenutí digitální propasti pomocí otevřených vzdělávacích zdrojů:</a:t>
            </a:r>
          </a:p>
          <a:p>
            <a:r>
              <a:rPr lang="cs-CZ" dirty="0" smtClean="0"/>
              <a:t>zahraniční obsah a kultura</a:t>
            </a:r>
          </a:p>
          <a:p>
            <a:r>
              <a:rPr lang="cs-CZ" dirty="0" smtClean="0"/>
              <a:t>jazyková bariéra</a:t>
            </a:r>
          </a:p>
          <a:p>
            <a:r>
              <a:rPr lang="cs-CZ" dirty="0" smtClean="0"/>
              <a:t>bídný internetový přístup</a:t>
            </a:r>
          </a:p>
          <a:p>
            <a:r>
              <a:rPr lang="cs-CZ" dirty="0" smtClean="0"/>
              <a:t>nedostatek informací o dostupných OER</a:t>
            </a:r>
          </a:p>
          <a:p>
            <a:r>
              <a:rPr lang="cs-CZ" dirty="0" smtClean="0"/>
              <a:t>pochybnosti o hodnotě volného OER</a:t>
            </a:r>
          </a:p>
        </p:txBody>
      </p:sp>
    </p:spTree>
    <p:extLst>
      <p:ext uri="{BB962C8B-B14F-4D97-AF65-F5344CB8AC3E}">
        <p14:creationId xmlns:p14="http://schemas.microsoft.com/office/powerpoint/2010/main" val="90900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 smtClean="0"/>
              <a:t>Informační </a:t>
            </a:r>
            <a:r>
              <a:rPr lang="cs-CZ" sz="4000" dirty="0" smtClean="0"/>
              <a:t>chování - IB</a:t>
            </a:r>
            <a:endParaRPr lang="cs-CZ" sz="4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/>
          </a:bodyPr>
          <a:lstStyle/>
          <a:p>
            <a:r>
              <a:rPr lang="cs-CZ" sz="2400" dirty="0"/>
              <a:t>Chování </a:t>
            </a:r>
            <a:r>
              <a:rPr lang="cs-CZ" sz="2400" dirty="0" smtClean="0"/>
              <a:t>– měřitelná </a:t>
            </a:r>
            <a:r>
              <a:rPr lang="cs-CZ" sz="2400" dirty="0"/>
              <a:t>aktivita organismu, projevující se jako reakce na podněty </a:t>
            </a:r>
          </a:p>
          <a:p>
            <a:r>
              <a:rPr lang="cs-CZ" sz="2400" dirty="0" smtClean="0"/>
              <a:t>Informační chování člověka – úroveň:</a:t>
            </a:r>
          </a:p>
          <a:p>
            <a:pPr lvl="1">
              <a:buFontTx/>
              <a:buChar char="-"/>
            </a:pPr>
            <a:r>
              <a:rPr lang="cs-CZ" dirty="0" smtClean="0"/>
              <a:t>Individuální </a:t>
            </a:r>
          </a:p>
          <a:p>
            <a:pPr lvl="1">
              <a:buFontTx/>
              <a:buChar char="-"/>
            </a:pPr>
            <a:r>
              <a:rPr lang="cs-CZ" dirty="0" smtClean="0"/>
              <a:t>skupinová </a:t>
            </a:r>
          </a:p>
          <a:p>
            <a:r>
              <a:rPr lang="cs-CZ" sz="2400" dirty="0" smtClean="0"/>
              <a:t>Kontexty:</a:t>
            </a:r>
          </a:p>
          <a:p>
            <a:pPr lvl="1"/>
            <a:r>
              <a:rPr lang="cs-CZ" dirty="0" smtClean="0"/>
              <a:t> informační zdroje </a:t>
            </a:r>
          </a:p>
          <a:p>
            <a:pPr lvl="1"/>
            <a:r>
              <a:rPr lang="cs-CZ" dirty="0" smtClean="0"/>
              <a:t>média</a:t>
            </a:r>
          </a:p>
          <a:p>
            <a:pPr lvl="1"/>
            <a:r>
              <a:rPr lang="cs-CZ" dirty="0" smtClean="0"/>
              <a:t>různé místa, prostory</a:t>
            </a:r>
          </a:p>
          <a:p>
            <a:pPr lvl="1"/>
            <a:r>
              <a:rPr lang="cs-CZ" dirty="0" smtClean="0"/>
              <a:t>pracovní skupiny</a:t>
            </a:r>
          </a:p>
          <a:p>
            <a:pPr lvl="1"/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1682104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976</Words>
  <Application>Microsoft Office PowerPoint</Application>
  <PresentationFormat>Předvádění na obrazovce (4:3)</PresentationFormat>
  <Paragraphs>113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Otevřené vzdělávání a digitální propast</vt:lpstr>
      <vt:lpstr>Digitální propast</vt:lpstr>
      <vt:lpstr>Digitální propast</vt:lpstr>
      <vt:lpstr>Digitální propast</vt:lpstr>
      <vt:lpstr>Digitální propast</vt:lpstr>
      <vt:lpstr>Digitální propast a otevřené vzdělávání</vt:lpstr>
      <vt:lpstr>Digitální propast a otevřené vzdělávání</vt:lpstr>
      <vt:lpstr>Digitální propast a otevřené vzdělávání</vt:lpstr>
      <vt:lpstr>Informační chování - IB</vt:lpstr>
      <vt:lpstr>Informační chování - IB</vt:lpstr>
      <vt:lpstr>Informační potřeba</vt:lpstr>
      <vt:lpstr>Informační potřeba</vt:lpstr>
      <vt:lpstr>Informační potřeba</vt:lpstr>
      <vt:lpstr>Insider x outsider</vt:lpstr>
      <vt:lpstr>Informační chudoba</vt:lpstr>
      <vt:lpstr>Informačně chudí</vt:lpstr>
      <vt:lpstr>Informační chudoba - příklady</vt:lpstr>
      <vt:lpstr>Informační chudoba - příklady</vt:lpstr>
      <vt:lpstr>Informační chudoba - příklady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</dc:creator>
  <cp:lastModifiedBy>Michal Lorenz</cp:lastModifiedBy>
  <cp:revision>26</cp:revision>
  <dcterms:created xsi:type="dcterms:W3CDTF">2013-09-23T04:44:21Z</dcterms:created>
  <dcterms:modified xsi:type="dcterms:W3CDTF">2014-04-25T10:22:18Z</dcterms:modified>
</cp:coreProperties>
</file>