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5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3" r:id="rId24"/>
    <p:sldId id="282" r:id="rId25"/>
    <p:sldId id="283" r:id="rId26"/>
    <p:sldId id="278" r:id="rId27"/>
    <p:sldId id="279" r:id="rId28"/>
    <p:sldId id="280" r:id="rId29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da Kadaníková" initials="" lastIdx="3" clrIdx="0"/>
  <p:cmAuthor id="1" name="Julie Haladová" initials="" lastIdx="1" clrIdx="1"/>
  <p:cmAuthor id="2" name="Veronika Víšková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95" d="100"/>
          <a:sy n="95" d="100"/>
        </p:scale>
        <p:origin x="-816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idx="1">
    <p:pos x="6000" y="0"/>
    <p:text>sem bych lupla tenhle obrázek, ale vzhledem k tomu, že prezentaci jako celej uvidim až zítra (nebojte, dám to i tak), tak bych poprosila verču, ať se podívá, až to bude kompletovat, jestli ji to dává smysl...díky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2295916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spomocnik.rvp.cz/clanek/10923/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wschool.edu/about/quick-facts/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endParaRPr lang="en" u="sng" dirty="0">
              <a:solidFill>
                <a:srgbClr val="1155CC"/>
              </a:solidFill>
              <a:hlinkClick r:id="rId3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buClr>
                <a:schemeClr val="accent3"/>
              </a:buClr>
              <a:buSzPct val="100000"/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Georgia (Základní text)"/>
              </a:rPr>
              <a:t> P</a:t>
            </a:r>
            <a:r>
              <a:rPr lang="en" dirty="0" smtClean="0">
                <a:solidFill>
                  <a:schemeClr val="tx2"/>
                </a:solidFill>
                <a:latin typeface="Georgia (Základní text)"/>
              </a:rPr>
              <a:t>okud </a:t>
            </a:r>
            <a:r>
              <a:rPr lang="en" dirty="0">
                <a:solidFill>
                  <a:schemeClr val="tx2"/>
                </a:solidFill>
                <a:latin typeface="Georgia (Základní text)"/>
              </a:rPr>
              <a:t>bude student moci studovat MOOC z Harvardu a jiných velkých univerzit, budu chtít reálně studovat na nějaké menší a méně „prestižní“ škole? Neztratí tyto univerzity studenty?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endParaRPr lang="en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/>
              <a:t>New York City, John Dewey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http://www.newschool.edu/about/quick-facts/</a:t>
            </a:r>
            <a:r>
              <a:rPr lang="en"/>
              <a:t> 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9DD69C32-0BA5-4FF1-974E-5299DDF91AD2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04425E5-1F7E-4E54-88D7-DC6DC069C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69C32-0BA5-4FF1-974E-5299DDF91AD2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25E5-1F7E-4E54-88D7-DC6DC069C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69C32-0BA5-4FF1-974E-5299DDF91AD2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25E5-1F7E-4E54-88D7-DC6DC069C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>
                <a:solidFill>
                  <a:srgbClr val="DA0002"/>
                </a:solidFill>
              </a:defRPr>
            </a:lvl1pPr>
            <a:lvl2pPr>
              <a:defRPr>
                <a:solidFill>
                  <a:srgbClr val="DA0002"/>
                </a:solidFill>
              </a:defRPr>
            </a:lvl2pPr>
            <a:lvl3pPr>
              <a:defRPr>
                <a:solidFill>
                  <a:srgbClr val="DA0002"/>
                </a:solidFill>
              </a:defRPr>
            </a:lvl3pPr>
            <a:lvl4pPr>
              <a:defRPr>
                <a:solidFill>
                  <a:srgbClr val="DA0002"/>
                </a:solidFill>
              </a:defRPr>
            </a:lvl4pPr>
            <a:lvl5pPr>
              <a:defRPr>
                <a:solidFill>
                  <a:srgbClr val="DA0002"/>
                </a:solidFill>
              </a:defRPr>
            </a:lvl5pPr>
            <a:lvl6pPr>
              <a:defRPr>
                <a:solidFill>
                  <a:srgbClr val="DA0002"/>
                </a:solidFill>
              </a:defRPr>
            </a:lvl6pPr>
            <a:lvl7pPr>
              <a:defRPr>
                <a:solidFill>
                  <a:srgbClr val="DA0002"/>
                </a:solidFill>
              </a:defRPr>
            </a:lvl7pPr>
            <a:lvl8pPr>
              <a:defRPr>
                <a:solidFill>
                  <a:srgbClr val="DA0002"/>
                </a:solidFill>
              </a:defRPr>
            </a:lvl8pPr>
            <a:lvl9pPr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>
                <a:solidFill>
                  <a:srgbClr val="DA0002"/>
                </a:solidFill>
              </a:defRPr>
            </a:lvl1pPr>
            <a:lvl2pPr>
              <a:defRPr>
                <a:solidFill>
                  <a:srgbClr val="DA0002"/>
                </a:solidFill>
              </a:defRPr>
            </a:lvl2pPr>
            <a:lvl3pPr>
              <a:defRPr>
                <a:solidFill>
                  <a:srgbClr val="DA0002"/>
                </a:solidFill>
              </a:defRPr>
            </a:lvl3pPr>
            <a:lvl4pPr>
              <a:defRPr>
                <a:solidFill>
                  <a:srgbClr val="DA0002"/>
                </a:solidFill>
              </a:defRPr>
            </a:lvl4pPr>
            <a:lvl5pPr>
              <a:defRPr>
                <a:solidFill>
                  <a:srgbClr val="DA0002"/>
                </a:solidFill>
              </a:defRPr>
            </a:lvl5pPr>
            <a:lvl6pPr>
              <a:defRPr>
                <a:solidFill>
                  <a:srgbClr val="DA0002"/>
                </a:solidFill>
              </a:defRPr>
            </a:lvl6pPr>
            <a:lvl7pPr>
              <a:defRPr>
                <a:solidFill>
                  <a:srgbClr val="DA0002"/>
                </a:solidFill>
              </a:defRPr>
            </a:lvl7pPr>
            <a:lvl8pPr>
              <a:defRPr>
                <a:solidFill>
                  <a:srgbClr val="DA0002"/>
                </a:solidFill>
              </a:defRPr>
            </a:lvl8pPr>
            <a:lvl9pPr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69C32-0BA5-4FF1-974E-5299DDF91AD2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25E5-1F7E-4E54-88D7-DC6DC069C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69C32-0BA5-4FF1-974E-5299DDF91AD2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25E5-1F7E-4E54-88D7-DC6DC069C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69C32-0BA5-4FF1-974E-5299DDF91AD2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25E5-1F7E-4E54-88D7-DC6DC069C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D69C32-0BA5-4FF1-974E-5299DDF91AD2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4425E5-1F7E-4E54-88D7-DC6DC069C4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9DD69C32-0BA5-4FF1-974E-5299DDF91AD2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604425E5-1F7E-4E54-88D7-DC6DC069C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69C32-0BA5-4FF1-974E-5299DDF91AD2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25E5-1F7E-4E54-88D7-DC6DC069C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69C32-0BA5-4FF1-974E-5299DDF91AD2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25E5-1F7E-4E54-88D7-DC6DC069C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69C32-0BA5-4FF1-974E-5299DDF91AD2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425E5-1F7E-4E54-88D7-DC6DC069C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DD69C32-0BA5-4FF1-974E-5299DDF91AD2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04425E5-1F7E-4E54-88D7-DC6DC069C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  <p:sldLayoutId id="2147483947" r:id="rId12"/>
    <p:sldLayoutId id="2147483948" r:id="rId13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akash_(tablet)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dutechdebate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ole.or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one.laptop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lobaltext.org/team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edutechdebate.org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niversitybusiness.com/article/spocs-may-provide-what-moocs-can%E2%80%99t" TargetMode="External"/><Relationship Id="rId3" Type="http://schemas.openxmlformats.org/officeDocument/2006/relationships/hyperlink" Target="http://www.alumniportal-deutschland.org/en/sustainability/social-affairs/article/moocs-digital-divide.html" TargetMode="External"/><Relationship Id="rId7" Type="http://schemas.openxmlformats.org/officeDocument/2006/relationships/hyperlink" Target="http://www.insidehighered.com/news/2013/08/19/feminist-professors-create-alternative-moocs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managementmania.com/cs/digitalni-propast-digital-divide" TargetMode="External"/><Relationship Id="rId5" Type="http://schemas.openxmlformats.org/officeDocument/2006/relationships/hyperlink" Target="http://spomocnik.rvp.cz/clanek/10923/" TargetMode="External"/><Relationship Id="rId4" Type="http://schemas.openxmlformats.org/officeDocument/2006/relationships/hyperlink" Target="http://spomocnik.rvp.cz/clanek/10931/SOUCASNE-PROBLEMY-S-IMPLEMENTACI-VZDELAVACICH-TECHNOLOGII.html" TargetMode="External"/><Relationship Id="rId9" Type="http://schemas.openxmlformats.org/officeDocument/2006/relationships/hyperlink" Target="http://www.orbisscholae.cz/archiv/2006/2006_1_04.pdf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assive_open_online_course" TargetMode="External"/><Relationship Id="rId7" Type="http://schemas.openxmlformats.org/officeDocument/2006/relationships/hyperlink" Target="http://edutechdebate.org/2014-ict4edu-trends/5-key-barriers-to-educational-technology-adoption-in-the-developing-world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eduin.cz/clanky/vyuka-pres-internet-bude-cim-dal-kvalitnejsi-co-se-stane-s-tradicnimi-univerzitami/" TargetMode="External"/><Relationship Id="rId5" Type="http://schemas.openxmlformats.org/officeDocument/2006/relationships/hyperlink" Target="http://edutechdebate.org/creating-electronic-educational-content/low-cost-ict-devices-are-driving-proprietory-and-open-education-resources/" TargetMode="External"/><Relationship Id="rId4" Type="http://schemas.openxmlformats.org/officeDocument/2006/relationships/hyperlink" Target="http://www.nngroup.com/articles/digital-divide-the-three-stages/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ctrTitle"/>
          </p:nvPr>
        </p:nvSpPr>
        <p:spPr>
          <a:xfrm>
            <a:off x="467544" y="1275606"/>
            <a:ext cx="8458200" cy="110251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sz="3500" dirty="0"/>
              <a:t>Otevřené vzdělávání a digital divide: bariéry a nerovnosti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subTitle" idx="1"/>
          </p:nvPr>
        </p:nvSpPr>
        <p:spPr>
          <a:xfrm>
            <a:off x="457200" y="2924953"/>
            <a:ext cx="4186808" cy="1314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1200" dirty="0"/>
              <a:t>Julie </a:t>
            </a:r>
            <a:r>
              <a:rPr lang="en" sz="1200" dirty="0" smtClean="0"/>
              <a:t>Haladová</a:t>
            </a:r>
            <a:r>
              <a:rPr lang="cs-CZ" sz="1200" dirty="0" smtClean="0"/>
              <a:t>, UČO 382364</a:t>
            </a:r>
            <a:endParaRPr lang="en" sz="1200" dirty="0"/>
          </a:p>
          <a:p>
            <a:pPr lvl="0" rtl="0">
              <a:buNone/>
            </a:pPr>
            <a:r>
              <a:rPr lang="en" sz="1200" dirty="0"/>
              <a:t>Blanka </a:t>
            </a:r>
            <a:r>
              <a:rPr lang="en" sz="1200" dirty="0" smtClean="0"/>
              <a:t>Justová</a:t>
            </a:r>
            <a:r>
              <a:rPr lang="cs-CZ" sz="1200" dirty="0" smtClean="0"/>
              <a:t>, UČO 382934</a:t>
            </a:r>
            <a:endParaRPr lang="en" sz="1200" dirty="0"/>
          </a:p>
          <a:p>
            <a:pPr lvl="0" rtl="0">
              <a:buNone/>
            </a:pPr>
            <a:r>
              <a:rPr lang="en" sz="1200" dirty="0"/>
              <a:t>Lada </a:t>
            </a:r>
            <a:r>
              <a:rPr lang="en" sz="1200" dirty="0" smtClean="0"/>
              <a:t>Kadaníková</a:t>
            </a:r>
            <a:r>
              <a:rPr lang="cs-CZ" sz="1200" dirty="0" smtClean="0"/>
              <a:t>, UČO 333301</a:t>
            </a:r>
            <a:endParaRPr lang="en" sz="1200" dirty="0"/>
          </a:p>
          <a:p>
            <a:pPr lvl="0" rtl="0">
              <a:buNone/>
            </a:pPr>
            <a:r>
              <a:rPr lang="en" sz="1200" dirty="0"/>
              <a:t>Hana </a:t>
            </a:r>
            <a:r>
              <a:rPr lang="en" sz="1200" dirty="0" smtClean="0"/>
              <a:t>Sychrová</a:t>
            </a:r>
            <a:r>
              <a:rPr lang="cs-CZ" sz="1200" dirty="0" smtClean="0"/>
              <a:t>, UČO 426582</a:t>
            </a:r>
            <a:endParaRPr lang="en" sz="1200" dirty="0"/>
          </a:p>
          <a:p>
            <a:pPr>
              <a:buNone/>
            </a:pPr>
            <a:r>
              <a:rPr lang="en" sz="1200" dirty="0"/>
              <a:t>Veronika </a:t>
            </a:r>
            <a:r>
              <a:rPr lang="en" sz="1200" dirty="0" smtClean="0"/>
              <a:t>Víšková</a:t>
            </a:r>
            <a:r>
              <a:rPr lang="cs-CZ" sz="1200" dirty="0" smtClean="0"/>
              <a:t>, UČO 270306</a:t>
            </a:r>
            <a:endParaRPr lang="en" sz="1200" dirty="0"/>
          </a:p>
        </p:txBody>
      </p:sp>
      <p:sp>
        <p:nvSpPr>
          <p:cNvPr id="5" name="Obdélník 4"/>
          <p:cNvSpPr/>
          <p:nvPr/>
        </p:nvSpPr>
        <p:spPr>
          <a:xfrm>
            <a:off x="4716016" y="2931790"/>
            <a:ext cx="40324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endParaRPr lang="cs-CZ" sz="1200" dirty="0" smtClean="0">
              <a:solidFill>
                <a:schemeClr val="tx2"/>
              </a:solidFill>
              <a:latin typeface="+mn-lt"/>
            </a:endParaRPr>
          </a:p>
          <a:p>
            <a:pPr lvl="0" algn="r"/>
            <a:endParaRPr lang="cs-CZ" sz="1200" dirty="0" smtClean="0">
              <a:solidFill>
                <a:schemeClr val="tx2"/>
              </a:solidFill>
              <a:latin typeface="+mn-lt"/>
            </a:endParaRPr>
          </a:p>
          <a:p>
            <a:pPr lvl="0" algn="r"/>
            <a:endParaRPr lang="cs-CZ" sz="1200" dirty="0" smtClean="0">
              <a:solidFill>
                <a:schemeClr val="tx2"/>
              </a:solidFill>
              <a:latin typeface="+mn-lt"/>
            </a:endParaRPr>
          </a:p>
          <a:p>
            <a:pPr lvl="0" algn="r"/>
            <a:r>
              <a:rPr lang="cs-CZ" sz="1200" dirty="0" smtClean="0">
                <a:solidFill>
                  <a:schemeClr val="tx2"/>
                </a:solidFill>
                <a:latin typeface="+mn-lt"/>
              </a:rPr>
              <a:t>VIKMA16</a:t>
            </a:r>
          </a:p>
          <a:p>
            <a:pPr lvl="0" algn="r"/>
            <a:r>
              <a:rPr lang="cs-CZ" sz="1200" dirty="0" smtClean="0">
                <a:solidFill>
                  <a:schemeClr val="tx2"/>
                </a:solidFill>
                <a:latin typeface="+mn-lt"/>
              </a:rPr>
              <a:t>Učící se společnost</a:t>
            </a:r>
          </a:p>
          <a:p>
            <a:pPr lvl="0" algn="r"/>
            <a:r>
              <a:rPr lang="cs-CZ" sz="1200" dirty="0" smtClean="0">
                <a:solidFill>
                  <a:schemeClr val="tx2"/>
                </a:solidFill>
                <a:latin typeface="+mn-lt"/>
              </a:rPr>
              <a:t>25. 4. 2014</a:t>
            </a:r>
            <a:endParaRPr lang="en" sz="1200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sz="3000">
                <a:solidFill>
                  <a:schemeClr val="tx2"/>
                </a:solidFill>
              </a:rPr>
              <a:t>Nerovnosti a bariéry pro otevřené vzdělávání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50" dirty="0">
                <a:solidFill>
                  <a:schemeClr val="tx2"/>
                </a:solidFill>
              </a:rPr>
              <a:t>3. připojení k </a:t>
            </a:r>
            <a:r>
              <a:rPr lang="en" sz="1250" dirty="0" smtClean="0">
                <a:solidFill>
                  <a:schemeClr val="tx2"/>
                </a:solidFill>
              </a:rPr>
              <a:t>internetu</a:t>
            </a:r>
            <a:endParaRPr lang="cs-CZ" sz="125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" sz="1250" dirty="0" smtClean="0">
                <a:solidFill>
                  <a:schemeClr val="tx2"/>
                </a:solidFill>
              </a:rPr>
              <a:t>bez připojení</a:t>
            </a:r>
            <a:endParaRPr lang="cs-CZ" sz="125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cs-CZ" sz="1250" dirty="0" smtClean="0">
                <a:solidFill>
                  <a:schemeClr val="tx2"/>
                </a:solidFill>
              </a:rPr>
              <a:t>d</a:t>
            </a:r>
            <a:r>
              <a:rPr lang="en" sz="1250" dirty="0" smtClean="0">
                <a:solidFill>
                  <a:schemeClr val="tx2"/>
                </a:solidFill>
              </a:rPr>
              <a:t>rahé</a:t>
            </a:r>
            <a:endParaRPr lang="cs-CZ" sz="125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" sz="1250" dirty="0" smtClean="0">
                <a:solidFill>
                  <a:schemeClr val="tx2"/>
                </a:solidFill>
              </a:rPr>
              <a:t>pomalé</a:t>
            </a:r>
            <a:r>
              <a:rPr lang="en" sz="1250" dirty="0">
                <a:solidFill>
                  <a:schemeClr val="tx2"/>
                </a:solidFill>
              </a:rPr>
              <a:t>, nestabilní, nedokáže kvalitně přenášet multimediální obsah</a:t>
            </a:r>
          </a:p>
          <a:p>
            <a:endParaRPr sz="1250" dirty="0">
              <a:solidFill>
                <a:schemeClr val="tx2"/>
              </a:solidFill>
            </a:endParaRPr>
          </a:p>
          <a:p>
            <a: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50" dirty="0">
                <a:solidFill>
                  <a:schemeClr val="tx2"/>
                </a:solidFill>
              </a:rPr>
              <a:t>4. používání </a:t>
            </a:r>
            <a:r>
              <a:rPr lang="en" sz="1250" dirty="0" smtClean="0">
                <a:solidFill>
                  <a:schemeClr val="tx2"/>
                </a:solidFill>
              </a:rPr>
              <a:t>technologií</a:t>
            </a:r>
            <a:endParaRPr lang="cs-CZ" sz="125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" sz="1250" dirty="0" smtClean="0">
                <a:solidFill>
                  <a:schemeClr val="tx2"/>
                </a:solidFill>
              </a:rPr>
              <a:t>neznalost </a:t>
            </a:r>
            <a:r>
              <a:rPr lang="en" sz="1250" dirty="0">
                <a:solidFill>
                  <a:schemeClr val="tx2"/>
                </a:solidFill>
              </a:rPr>
              <a:t>práce s </a:t>
            </a:r>
            <a:r>
              <a:rPr lang="en" sz="1250" dirty="0" smtClean="0">
                <a:solidFill>
                  <a:schemeClr val="tx2"/>
                </a:solidFill>
              </a:rPr>
              <a:t>technologiemi</a:t>
            </a:r>
            <a:endParaRPr lang="cs-CZ" sz="125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" sz="1250" dirty="0" smtClean="0">
                <a:solidFill>
                  <a:schemeClr val="tx2"/>
                </a:solidFill>
              </a:rPr>
              <a:t>nedostatek </a:t>
            </a:r>
            <a:r>
              <a:rPr lang="en" sz="1250" dirty="0">
                <a:solidFill>
                  <a:schemeClr val="tx2"/>
                </a:solidFill>
              </a:rPr>
              <a:t>motivace k učení se s </a:t>
            </a:r>
            <a:r>
              <a:rPr lang="en" sz="1250" dirty="0" smtClean="0">
                <a:solidFill>
                  <a:schemeClr val="tx2"/>
                </a:solidFill>
              </a:rPr>
              <a:t>technologiemi</a:t>
            </a:r>
            <a:endParaRPr lang="cs-CZ" sz="125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" sz="1250" dirty="0" smtClean="0">
                <a:solidFill>
                  <a:schemeClr val="tx2"/>
                </a:solidFill>
              </a:rPr>
              <a:t>strach </a:t>
            </a:r>
            <a:r>
              <a:rPr lang="en" sz="1250" dirty="0">
                <a:solidFill>
                  <a:schemeClr val="tx2"/>
                </a:solidFill>
              </a:rPr>
              <a:t>z technologií</a:t>
            </a:r>
          </a:p>
          <a:p>
            <a:endParaRPr sz="1250" dirty="0">
              <a:solidFill>
                <a:schemeClr val="tx2"/>
              </a:solidFill>
            </a:endParaRPr>
          </a:p>
          <a:p>
            <a: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50" dirty="0">
                <a:solidFill>
                  <a:schemeClr val="tx2"/>
                </a:solidFill>
              </a:rPr>
              <a:t>5. otevřené vzdělávací </a:t>
            </a:r>
            <a:r>
              <a:rPr lang="en" sz="1250" dirty="0" smtClean="0">
                <a:solidFill>
                  <a:schemeClr val="tx2"/>
                </a:solidFill>
              </a:rPr>
              <a:t>zdroje</a:t>
            </a:r>
            <a:endParaRPr lang="cs-CZ" sz="125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" sz="1250" dirty="0" smtClean="0">
                <a:solidFill>
                  <a:schemeClr val="tx2"/>
                </a:solidFill>
              </a:rPr>
              <a:t>nejsou </a:t>
            </a:r>
            <a:r>
              <a:rPr lang="en" sz="1250" dirty="0">
                <a:solidFill>
                  <a:schemeClr val="tx2"/>
                </a:solidFill>
              </a:rPr>
              <a:t>v mateřském jazyce, příliš </a:t>
            </a:r>
            <a:r>
              <a:rPr lang="cs-CZ" sz="1250" dirty="0" smtClean="0">
                <a:solidFill>
                  <a:schemeClr val="tx2"/>
                </a:solidFill>
              </a:rPr>
              <a:t>„</a:t>
            </a:r>
            <a:r>
              <a:rPr lang="en" sz="1250" dirty="0" smtClean="0">
                <a:solidFill>
                  <a:schemeClr val="tx2"/>
                </a:solidFill>
              </a:rPr>
              <a:t>velké</a:t>
            </a:r>
            <a:r>
              <a:rPr lang="en" sz="1250" dirty="0">
                <a:solidFill>
                  <a:schemeClr val="tx2"/>
                </a:solidFill>
              </a:rPr>
              <a:t>” na </a:t>
            </a:r>
            <a:r>
              <a:rPr lang="en" sz="1250" dirty="0" smtClean="0">
                <a:solidFill>
                  <a:schemeClr val="tx2"/>
                </a:solidFill>
              </a:rPr>
              <a:t>stahování</a:t>
            </a:r>
            <a:endParaRPr lang="cs-CZ" sz="125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" sz="1250" dirty="0" smtClean="0">
                <a:solidFill>
                  <a:schemeClr val="tx2"/>
                </a:solidFill>
              </a:rPr>
              <a:t>některé placené</a:t>
            </a:r>
            <a:endParaRPr lang="cs-CZ" sz="125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" sz="1250" dirty="0" smtClean="0">
                <a:solidFill>
                  <a:schemeClr val="tx2"/>
                </a:solidFill>
              </a:rPr>
              <a:t>složité </a:t>
            </a:r>
            <a:r>
              <a:rPr lang="en" sz="1250" dirty="0">
                <a:solidFill>
                  <a:schemeClr val="tx2"/>
                </a:solidFill>
              </a:rPr>
              <a:t>vyhledávání a časově náročná tvorba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sz="3000" dirty="0">
                <a:solidFill>
                  <a:schemeClr val="tx2"/>
                </a:solidFill>
              </a:rPr>
              <a:t>Nerovnosti a bariéry pro otevřené vzdělávání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300" dirty="0">
                <a:solidFill>
                  <a:schemeClr val="tx2"/>
                </a:solidFill>
              </a:rPr>
              <a:t>6. </a:t>
            </a:r>
            <a:r>
              <a:rPr lang="cs-CZ" sz="1300" dirty="0" smtClean="0">
                <a:solidFill>
                  <a:schemeClr val="tx2"/>
                </a:solidFill>
              </a:rPr>
              <a:t>v</a:t>
            </a:r>
            <a:r>
              <a:rPr lang="en" sz="1300" dirty="0" smtClean="0">
                <a:solidFill>
                  <a:schemeClr val="tx2"/>
                </a:solidFill>
              </a:rPr>
              <a:t>yučující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" sz="1300" dirty="0" smtClean="0">
                <a:solidFill>
                  <a:schemeClr val="tx2"/>
                </a:solidFill>
              </a:rPr>
              <a:t>často </a:t>
            </a:r>
            <a:r>
              <a:rPr lang="en" sz="1300" dirty="0">
                <a:solidFill>
                  <a:schemeClr val="tx2"/>
                </a:solidFill>
              </a:rPr>
              <a:t>počítačově </a:t>
            </a:r>
            <a:r>
              <a:rPr lang="en" sz="1300" dirty="0" smtClean="0">
                <a:solidFill>
                  <a:schemeClr val="tx2"/>
                </a:solidFill>
              </a:rPr>
              <a:t>negramotní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" sz="1300" dirty="0" smtClean="0">
                <a:solidFill>
                  <a:schemeClr val="tx2"/>
                </a:solidFill>
              </a:rPr>
              <a:t>potřeba </a:t>
            </a:r>
            <a:r>
              <a:rPr lang="en" sz="1300" dirty="0">
                <a:solidFill>
                  <a:schemeClr val="tx2"/>
                </a:solidFill>
              </a:rPr>
              <a:t>dlouhodobých a kvalitních vzdělávacích programů, asistence - pouze učitel, který bude s technologiemi umět dobře pracovat, je bude moci implementovat do výuky a učit s nimi i </a:t>
            </a:r>
            <a:r>
              <a:rPr lang="en" sz="1300" dirty="0" smtClean="0">
                <a:solidFill>
                  <a:schemeClr val="tx2"/>
                </a:solidFill>
              </a:rPr>
              <a:t>děti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" sz="1300" dirty="0" smtClean="0">
                <a:solidFill>
                  <a:schemeClr val="tx2"/>
                </a:solidFill>
              </a:rPr>
              <a:t>nedostatek </a:t>
            </a:r>
            <a:r>
              <a:rPr lang="en" sz="1300" dirty="0">
                <a:solidFill>
                  <a:schemeClr val="tx2"/>
                </a:solidFill>
              </a:rPr>
              <a:t>času na vyhledávání či vytváření </a:t>
            </a:r>
            <a:r>
              <a:rPr lang="en" sz="1300" dirty="0" smtClean="0">
                <a:solidFill>
                  <a:schemeClr val="tx2"/>
                </a:solidFill>
              </a:rPr>
              <a:t>zdrojů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" sz="1300" dirty="0" smtClean="0">
                <a:solidFill>
                  <a:schemeClr val="tx2"/>
                </a:solidFill>
              </a:rPr>
              <a:t>nízké </a:t>
            </a:r>
            <a:r>
              <a:rPr lang="en" sz="1300" dirty="0">
                <a:solidFill>
                  <a:schemeClr val="tx2"/>
                </a:solidFill>
              </a:rPr>
              <a:t>platy =&gt; vícero zaměstnání =&gt; málo času a zaujetí</a:t>
            </a:r>
          </a:p>
          <a:p>
            <a:endParaRPr sz="1300" dirty="0">
              <a:solidFill>
                <a:schemeClr val="tx2"/>
              </a:solidFill>
            </a:endParaRPr>
          </a:p>
          <a:p>
            <a: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300" dirty="0">
                <a:solidFill>
                  <a:schemeClr val="tx2"/>
                </a:solidFill>
              </a:rPr>
              <a:t>7. udržitelnost zavedených metod a </a:t>
            </a:r>
            <a:r>
              <a:rPr lang="en" sz="1300" dirty="0" smtClean="0">
                <a:solidFill>
                  <a:schemeClr val="tx2"/>
                </a:solidFill>
              </a:rPr>
              <a:t>technologií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" sz="1300" dirty="0" smtClean="0">
                <a:solidFill>
                  <a:schemeClr val="tx2"/>
                </a:solidFill>
              </a:rPr>
              <a:t>někdy </a:t>
            </a:r>
            <a:r>
              <a:rPr lang="en" sz="1300" dirty="0">
                <a:solidFill>
                  <a:schemeClr val="tx2"/>
                </a:solidFill>
              </a:rPr>
              <a:t>zaměření pouze na trendy - otázka dlouhodobé udržitelnosti při rychlých změnách v oblasti technologií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467544" y="627534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cs-CZ" sz="3000" dirty="0" smtClean="0">
                <a:solidFill>
                  <a:schemeClr val="tx2"/>
                </a:solidFill>
              </a:rPr>
              <a:t/>
            </a:r>
            <a:br>
              <a:rPr lang="cs-CZ" sz="3000" dirty="0" smtClean="0">
                <a:solidFill>
                  <a:schemeClr val="tx2"/>
                </a:solidFill>
              </a:rPr>
            </a:br>
            <a:r>
              <a:rPr lang="cs-CZ" sz="3000" dirty="0" smtClean="0">
                <a:solidFill>
                  <a:schemeClr val="tx2"/>
                </a:solidFill>
              </a:rPr>
              <a:t/>
            </a:r>
            <a:br>
              <a:rPr lang="cs-CZ" sz="3000" dirty="0" smtClean="0">
                <a:solidFill>
                  <a:schemeClr val="tx2"/>
                </a:solidFill>
              </a:rPr>
            </a:br>
            <a:r>
              <a:rPr lang="cs-CZ" sz="3000" dirty="0" smtClean="0">
                <a:solidFill>
                  <a:schemeClr val="tx2"/>
                </a:solidFill>
              </a:rPr>
              <a:t/>
            </a:r>
            <a:br>
              <a:rPr lang="cs-CZ" sz="3000" dirty="0" smtClean="0">
                <a:solidFill>
                  <a:schemeClr val="tx2"/>
                </a:solidFill>
              </a:rPr>
            </a:br>
            <a:r>
              <a:rPr lang="en" sz="3000" dirty="0" smtClean="0">
                <a:solidFill>
                  <a:schemeClr val="tx2"/>
                </a:solidFill>
              </a:rPr>
              <a:t>Řešení </a:t>
            </a:r>
            <a:r>
              <a:rPr lang="en" sz="3000" dirty="0">
                <a:solidFill>
                  <a:schemeClr val="tx2"/>
                </a:solidFill>
              </a:rPr>
              <a:t>digitální propasti v </a:t>
            </a:r>
            <a:r>
              <a:rPr lang="en" sz="3000" dirty="0" smtClean="0">
                <a:solidFill>
                  <a:schemeClr val="tx2"/>
                </a:solidFill>
              </a:rPr>
              <a:t>otevřeném</a:t>
            </a:r>
            <a:r>
              <a:rPr lang="cs-CZ" sz="3000" dirty="0" smtClean="0">
                <a:solidFill>
                  <a:schemeClr val="tx2"/>
                </a:solidFill>
              </a:rPr>
              <a:t> </a:t>
            </a:r>
            <a:r>
              <a:rPr lang="en" sz="3000" dirty="0" smtClean="0">
                <a:solidFill>
                  <a:schemeClr val="tx2"/>
                </a:solidFill>
              </a:rPr>
              <a:t>vzdělávání</a:t>
            </a:r>
            <a:endParaRPr lang="en" sz="3000" dirty="0">
              <a:solidFill>
                <a:schemeClr val="tx2"/>
              </a:solidFill>
            </a:endParaRP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457200" y="1491630"/>
            <a:ext cx="8229600" cy="343421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317500">
              <a:lnSpc>
                <a:spcPct val="115000"/>
              </a:lnSpc>
              <a:spcBef>
                <a:spcPts val="0"/>
              </a:spcBef>
              <a:buSzPct val="100000"/>
            </a:pPr>
            <a:endParaRPr lang="cs-CZ" sz="1300" b="1" dirty="0" smtClean="0">
              <a:solidFill>
                <a:schemeClr val="tx2"/>
              </a:solidFill>
              <a:cs typeface="Aharoni" pitchFamily="2" charset="-79"/>
            </a:endParaRPr>
          </a:p>
          <a:p>
            <a:pPr marL="457200" indent="-31750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" sz="1300" b="1" dirty="0" smtClean="0">
                <a:solidFill>
                  <a:schemeClr val="tx2"/>
                </a:solidFill>
                <a:cs typeface="Aharoni" pitchFamily="2" charset="-79"/>
              </a:rPr>
              <a:t>oddělit </a:t>
            </a:r>
            <a:r>
              <a:rPr lang="en" sz="1300" b="1" dirty="0">
                <a:solidFill>
                  <a:schemeClr val="tx2"/>
                </a:solidFill>
                <a:cs typeface="Aharoni" pitchFamily="2" charset="-79"/>
              </a:rPr>
              <a:t>hodnocení výsledků a certifikace od samotného výukového procesu</a:t>
            </a:r>
            <a:r>
              <a:rPr lang="en" sz="1300" dirty="0">
                <a:solidFill>
                  <a:schemeClr val="tx2"/>
                </a:solidFill>
                <a:cs typeface="Aharoni" pitchFamily="2" charset="-79"/>
              </a:rPr>
              <a:t> (aby titul mohl získat i ten, kdo neabsolvoval tradiční výuku, ale vzdělával se samostudiem, vlastní iniciativou - levnější varianta, možnost zaplatit si jen zkoušku a vzdělávat se pomocí </a:t>
            </a:r>
            <a:r>
              <a:rPr lang="en" sz="1300" dirty="0" smtClean="0">
                <a:solidFill>
                  <a:schemeClr val="tx2"/>
                </a:solidFill>
                <a:cs typeface="Aharoni" pitchFamily="2" charset="-79"/>
              </a:rPr>
              <a:t>OER)</a:t>
            </a:r>
            <a:endParaRPr lang="cs-CZ" sz="1300" dirty="0" smtClean="0">
              <a:solidFill>
                <a:schemeClr val="tx2"/>
              </a:solidFill>
              <a:cs typeface="Aharoni" pitchFamily="2" charset="-79"/>
            </a:endParaRPr>
          </a:p>
          <a:p>
            <a:pPr marL="457200" indent="-31750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" sz="1300" b="1" dirty="0" smtClean="0">
                <a:solidFill>
                  <a:schemeClr val="tx2"/>
                </a:solidFill>
                <a:cs typeface="Aharoni" pitchFamily="2" charset="-79"/>
              </a:rPr>
              <a:t>publikování </a:t>
            </a:r>
            <a:r>
              <a:rPr lang="en" sz="1300" b="1" dirty="0">
                <a:solidFill>
                  <a:schemeClr val="tx2"/>
                </a:solidFill>
                <a:cs typeface="Aharoni" pitchFamily="2" charset="-79"/>
              </a:rPr>
              <a:t>pod licencí CC</a:t>
            </a:r>
            <a:r>
              <a:rPr lang="en" sz="1300" dirty="0">
                <a:solidFill>
                  <a:schemeClr val="tx2"/>
                </a:solidFill>
                <a:cs typeface="Aharoni" pitchFamily="2" charset="-79"/>
              </a:rPr>
              <a:t> (hlavně státní data a projekty financované z veřejných peněz, protože když platíme daně, měli bychom mít přístup k tomu, co za ně vzniklo), </a:t>
            </a:r>
            <a:r>
              <a:rPr lang="en" sz="1300" b="1" dirty="0">
                <a:solidFill>
                  <a:schemeClr val="tx2"/>
                </a:solidFill>
                <a:cs typeface="Aharoni" pitchFamily="2" charset="-79"/>
              </a:rPr>
              <a:t>Open access</a:t>
            </a:r>
            <a:r>
              <a:rPr lang="en" sz="1300" dirty="0">
                <a:solidFill>
                  <a:schemeClr val="tx2"/>
                </a:solidFill>
                <a:cs typeface="Aharoni" pitchFamily="2" charset="-79"/>
              </a:rPr>
              <a:t>, </a:t>
            </a:r>
            <a:r>
              <a:rPr lang="en" sz="1300" b="1" dirty="0">
                <a:solidFill>
                  <a:schemeClr val="tx2"/>
                </a:solidFill>
                <a:cs typeface="Aharoni" pitchFamily="2" charset="-79"/>
              </a:rPr>
              <a:t>Open source </a:t>
            </a:r>
            <a:r>
              <a:rPr lang="en" sz="1300" b="1" dirty="0" smtClean="0">
                <a:solidFill>
                  <a:schemeClr val="tx2"/>
                </a:solidFill>
                <a:cs typeface="Aharoni" pitchFamily="2" charset="-79"/>
              </a:rPr>
              <a:t>software</a:t>
            </a:r>
            <a:endParaRPr lang="cs-CZ" sz="1300" b="1" dirty="0" smtClean="0">
              <a:solidFill>
                <a:schemeClr val="tx2"/>
              </a:solidFill>
              <a:cs typeface="Aharoni" pitchFamily="2" charset="-79"/>
            </a:endParaRPr>
          </a:p>
          <a:p>
            <a:pPr marL="457200" indent="-31750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" sz="1300" dirty="0" smtClean="0">
                <a:solidFill>
                  <a:schemeClr val="tx2"/>
                </a:solidFill>
                <a:cs typeface="Aharoni" pitchFamily="2" charset="-79"/>
              </a:rPr>
              <a:t>OER </a:t>
            </a:r>
            <a:r>
              <a:rPr lang="en" sz="1300" dirty="0">
                <a:solidFill>
                  <a:schemeClr val="tx2"/>
                </a:solidFill>
                <a:cs typeface="Aharoni" pitchFamily="2" charset="-79"/>
              </a:rPr>
              <a:t>lokalizované – v mateřském jazyce, v „menším“ formátu, možnost stáhnout jako e-knihu a využívat OER offline</a:t>
            </a:r>
          </a:p>
          <a:p>
            <a:endParaRPr sz="1300" dirty="0">
              <a:solidFill>
                <a:schemeClr val="tx2"/>
              </a:solidFill>
            </a:endParaRPr>
          </a:p>
          <a:p>
            <a:endParaRPr sz="13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467544" y="627534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000" dirty="0">
                <a:solidFill>
                  <a:schemeClr val="tx2"/>
                </a:solidFill>
              </a:rPr>
              <a:t>Řešení digitální propasti v otevřeném vzdělávání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457200" y="1419622"/>
            <a:ext cx="8229600" cy="350622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31750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" sz="1300" dirty="0" smtClean="0">
                <a:solidFill>
                  <a:schemeClr val="tx2"/>
                </a:solidFill>
              </a:rPr>
              <a:t>podle </a:t>
            </a:r>
            <a:r>
              <a:rPr lang="en" sz="1300" dirty="0">
                <a:solidFill>
                  <a:schemeClr val="tx2"/>
                </a:solidFill>
              </a:rPr>
              <a:t>Richarda Rowea: </a:t>
            </a:r>
            <a:endParaRPr lang="en" sz="1300" dirty="0" smtClean="0">
              <a:solidFill>
                <a:schemeClr val="tx2"/>
              </a:solidFill>
            </a:endParaRPr>
          </a:p>
          <a:p>
            <a:pPr marL="939800" lvl="0" indent="-342900" rtl="0">
              <a:lnSpc>
                <a:spcPct val="115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" sz="1300" b="1" dirty="0">
                <a:solidFill>
                  <a:schemeClr val="tx2"/>
                </a:solidFill>
              </a:rPr>
              <a:t>obsah </a:t>
            </a:r>
            <a:r>
              <a:rPr lang="en" sz="1300" dirty="0">
                <a:solidFill>
                  <a:schemeClr val="tx2"/>
                </a:solidFill>
              </a:rPr>
              <a:t>- zvyšovat počet OER použitelných přesně v okamžiku určité výukové situace (je jich málo oproti OER použitelným příležitostně); </a:t>
            </a:r>
          </a:p>
          <a:p>
            <a:pPr marL="939800" lvl="0" indent="-342900" rtl="0">
              <a:lnSpc>
                <a:spcPct val="115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" sz="1300" b="1" dirty="0" smtClean="0">
                <a:solidFill>
                  <a:schemeClr val="tx2"/>
                </a:solidFill>
              </a:rPr>
              <a:t>učitelé</a:t>
            </a:r>
            <a:r>
              <a:rPr lang="en" sz="1300" dirty="0" smtClean="0">
                <a:solidFill>
                  <a:schemeClr val="tx2"/>
                </a:solidFill>
              </a:rPr>
              <a:t> </a:t>
            </a:r>
            <a:r>
              <a:rPr lang="en" sz="1300" dirty="0">
                <a:solidFill>
                  <a:schemeClr val="tx2"/>
                </a:solidFill>
              </a:rPr>
              <a:t>- potřeba více učitelů a zvyšování jejich kvalifikace (v oblasti využití moderních technologií); </a:t>
            </a:r>
          </a:p>
          <a:p>
            <a:pPr marL="939800" lvl="0" indent="-342900" rtl="0">
              <a:lnSpc>
                <a:spcPct val="115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" sz="1300" b="1" dirty="0">
                <a:solidFill>
                  <a:schemeClr val="tx2"/>
                </a:solidFill>
              </a:rPr>
              <a:t>technologie</a:t>
            </a:r>
            <a:r>
              <a:rPr lang="en" sz="1300" dirty="0">
                <a:solidFill>
                  <a:schemeClr val="tx2"/>
                </a:solidFill>
              </a:rPr>
              <a:t> - vývoj co nejlevnějších zařízení využívajících OER, příklady - netbook XO, tablet XO3, tablet</a:t>
            </a:r>
            <a:r>
              <a:rPr lang="en" sz="1300" dirty="0">
                <a:solidFill>
                  <a:schemeClr val="tx2"/>
                </a:solidFill>
                <a:hlinkClick r:id="rId3"/>
              </a:rPr>
              <a:t> </a:t>
            </a:r>
            <a:r>
              <a:rPr lang="en" sz="1300" u="sng" dirty="0">
                <a:solidFill>
                  <a:schemeClr val="tx2"/>
                </a:solidFill>
                <a:hlinkClick r:id="rId3"/>
              </a:rPr>
              <a:t>Aakash</a:t>
            </a:r>
            <a:r>
              <a:rPr lang="en" sz="1300" dirty="0">
                <a:solidFill>
                  <a:schemeClr val="tx2"/>
                </a:solidFill>
              </a:rPr>
              <a:t>, chytré telefony; </a:t>
            </a:r>
          </a:p>
          <a:p>
            <a:pPr marL="457200" indent="-31750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" sz="1300" dirty="0">
                <a:solidFill>
                  <a:schemeClr val="tx2"/>
                </a:solidFill>
              </a:rPr>
              <a:t>technologie více dodávány do škol ve vyspělých zemích -&gt; propast se stále zvětšuje a bude zvětšovat, dokud o fungování světa bude rozhodovat 1 % nejmocnějších a </a:t>
            </a:r>
            <a:r>
              <a:rPr lang="en" sz="1300" dirty="0" smtClean="0">
                <a:solidFill>
                  <a:schemeClr val="tx2"/>
                </a:solidFill>
              </a:rPr>
              <a:t>nejbohatších</a:t>
            </a:r>
            <a:r>
              <a:rPr lang="cs-CZ" sz="1300" dirty="0" smtClean="0">
                <a:solidFill>
                  <a:schemeClr val="tx2"/>
                </a:solidFill>
              </a:rPr>
              <a:t>; </a:t>
            </a:r>
            <a:r>
              <a:rPr lang="en" sz="1300" dirty="0" smtClean="0">
                <a:solidFill>
                  <a:schemeClr val="tx2"/>
                </a:solidFill>
              </a:rPr>
              <a:t>nemají </a:t>
            </a:r>
            <a:r>
              <a:rPr lang="en" sz="1300" dirty="0">
                <a:solidFill>
                  <a:schemeClr val="tx2"/>
                </a:solidFill>
              </a:rPr>
              <a:t>zájem zvrátit současný </a:t>
            </a:r>
            <a:r>
              <a:rPr lang="en" sz="1300" dirty="0" smtClean="0">
                <a:solidFill>
                  <a:schemeClr val="tx2"/>
                </a:solidFill>
              </a:rPr>
              <a:t>vývoj</a:t>
            </a:r>
            <a:endParaRPr lang="cs-CZ" sz="1300" dirty="0" smtClean="0">
              <a:solidFill>
                <a:schemeClr val="tx2"/>
              </a:solidFill>
            </a:endParaRPr>
          </a:p>
          <a:p>
            <a:pPr marL="457200" indent="-31750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" sz="1300" dirty="0" smtClean="0">
                <a:solidFill>
                  <a:schemeClr val="tx2"/>
                </a:solidFill>
              </a:rPr>
              <a:t>i </a:t>
            </a:r>
            <a:r>
              <a:rPr lang="en" sz="1300" dirty="0">
                <a:solidFill>
                  <a:schemeClr val="tx2"/>
                </a:solidFill>
              </a:rPr>
              <a:t>kdyby se podařilo digitalní propast odstranit, existují obavy z toho, že zdroje západních znalostí a názorů jsou exportovány do východních kultur (což připomíná kolonizaci, smazává se diverzita, dominuje jeden světový pohled, dochází k unifikaci kultur)</a:t>
            </a:r>
          </a:p>
          <a:p>
            <a:endParaRPr sz="13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467544" y="411510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2400" dirty="0">
                <a:solidFill>
                  <a:schemeClr val="tx2"/>
                </a:solidFill>
              </a:rPr>
              <a:t>Iniciativy zaměřené na překonávání digitální propasti v otevřeném vzdělávání</a:t>
            </a:r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457200" y="1347614"/>
            <a:ext cx="8229600" cy="357823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1300" b="1" dirty="0">
                <a:solidFill>
                  <a:schemeClr val="tx2"/>
                </a:solidFill>
              </a:rPr>
              <a:t>Educational technology debate</a:t>
            </a:r>
            <a:r>
              <a:rPr lang="en" sz="1300" dirty="0">
                <a:solidFill>
                  <a:schemeClr val="tx2"/>
                </a:solidFill>
                <a:hlinkClick r:id="rId3"/>
              </a:rPr>
              <a:t> </a:t>
            </a:r>
            <a:r>
              <a:rPr lang="en" sz="1300" u="sng" dirty="0">
                <a:solidFill>
                  <a:schemeClr val="tx2"/>
                </a:solidFill>
                <a:hlinkClick r:id="rId3"/>
              </a:rPr>
              <a:t>http://edutechdebate.org/</a:t>
            </a:r>
            <a:r>
              <a:rPr lang="en" sz="1300" dirty="0">
                <a:solidFill>
                  <a:schemeClr val="tx2"/>
                </a:solidFill>
              </a:rPr>
              <a:t>: 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web </a:t>
            </a:r>
            <a:r>
              <a:rPr lang="en" sz="1300" dirty="0">
                <a:solidFill>
                  <a:schemeClr val="tx2"/>
                </a:solidFill>
              </a:rPr>
              <a:t>podporující diskusi o důležitosti iniciativ zaměřených na nízkonákladové ICT ve vzdělávání v rozvojových zemích pro studenty, učitele a jejich </a:t>
            </a:r>
            <a:r>
              <a:rPr lang="en" sz="1300" dirty="0" smtClean="0">
                <a:solidFill>
                  <a:schemeClr val="tx2"/>
                </a:solidFill>
              </a:rPr>
              <a:t>komunity 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každý </a:t>
            </a:r>
            <a:r>
              <a:rPr lang="en" sz="1300" dirty="0">
                <a:solidFill>
                  <a:schemeClr val="tx2"/>
                </a:solidFill>
              </a:rPr>
              <a:t>měsíc nové téma (např. tvorba elektronického vzdělávacího obsahu, digitální vzdělávací zdroje, mobilní vzdělávání, OER a digital divide...), na které se píšou příspěvky a </a:t>
            </a:r>
            <a:r>
              <a:rPr lang="en" sz="1300" dirty="0" smtClean="0">
                <a:solidFill>
                  <a:schemeClr val="tx2"/>
                </a:solidFill>
              </a:rPr>
              <a:t>komentáře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smyslem </a:t>
            </a:r>
            <a:r>
              <a:rPr lang="en" sz="1300" dirty="0">
                <a:solidFill>
                  <a:schemeClr val="tx2"/>
                </a:solidFill>
              </a:rPr>
              <a:t>je sdílení informací, zkušeností, diskutování o inovacích a řešení problémů při implementaci ICT ve vzdělávání</a:t>
            </a:r>
          </a:p>
          <a:p>
            <a:endParaRPr sz="1300" dirty="0">
              <a:solidFill>
                <a:schemeClr val="tx2"/>
              </a:solidFill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300" b="1" dirty="0">
                <a:solidFill>
                  <a:schemeClr val="tx2"/>
                </a:solidFill>
              </a:rPr>
              <a:t>Open learning exchange</a:t>
            </a:r>
            <a:r>
              <a:rPr lang="en" sz="1300" dirty="0">
                <a:solidFill>
                  <a:schemeClr val="tx2"/>
                </a:solidFill>
                <a:hlinkClick r:id="rId4"/>
              </a:rPr>
              <a:t> </a:t>
            </a:r>
            <a:r>
              <a:rPr lang="en" sz="1300" u="sng" dirty="0">
                <a:solidFill>
                  <a:schemeClr val="tx2"/>
                </a:solidFill>
                <a:hlinkClick r:id="rId4"/>
              </a:rPr>
              <a:t>http://www.ole.org/</a:t>
            </a:r>
            <a:r>
              <a:rPr lang="en" sz="1300" dirty="0">
                <a:solidFill>
                  <a:schemeClr val="tx2"/>
                </a:solidFill>
              </a:rPr>
              <a:t>: 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sz="1300" dirty="0" smtClean="0">
                <a:solidFill>
                  <a:schemeClr val="tx2"/>
                </a:solidFill>
              </a:rPr>
              <a:t>odstraňování </a:t>
            </a:r>
            <a:r>
              <a:rPr lang="en" sz="1300" dirty="0">
                <a:solidFill>
                  <a:schemeClr val="tx2"/>
                </a:solidFill>
              </a:rPr>
              <a:t>bariér ve </a:t>
            </a:r>
            <a:r>
              <a:rPr lang="en" sz="1300" dirty="0" smtClean="0">
                <a:solidFill>
                  <a:schemeClr val="tx2"/>
                </a:solidFill>
              </a:rPr>
              <a:t>vzdělávání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sz="1300" dirty="0" smtClean="0">
                <a:solidFill>
                  <a:schemeClr val="tx2"/>
                </a:solidFill>
              </a:rPr>
              <a:t>podpora </a:t>
            </a:r>
            <a:r>
              <a:rPr lang="en" sz="1300" dirty="0">
                <a:solidFill>
                  <a:schemeClr val="tx2"/>
                </a:solidFill>
              </a:rPr>
              <a:t>přístupu k otevřenému </a:t>
            </a:r>
            <a:r>
              <a:rPr lang="en" sz="1300" dirty="0" smtClean="0">
                <a:solidFill>
                  <a:schemeClr val="tx2"/>
                </a:solidFill>
              </a:rPr>
              <a:t>vzdělávání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sz="1300" dirty="0" smtClean="0">
                <a:solidFill>
                  <a:schemeClr val="tx2"/>
                </a:solidFill>
              </a:rPr>
              <a:t>např</a:t>
            </a:r>
            <a:r>
              <a:rPr lang="en" sz="1300" dirty="0">
                <a:solidFill>
                  <a:schemeClr val="tx2"/>
                </a:solidFill>
              </a:rPr>
              <a:t>. program Ghana LITE  - využití nízkonákladové multimediální digitální knihovny School BeLL (Basic e-Learning Library) k zavedení projektové výuky v </a:t>
            </a:r>
            <a:r>
              <a:rPr lang="en" sz="1300" dirty="0" smtClean="0">
                <a:solidFill>
                  <a:schemeClr val="tx2"/>
                </a:solidFill>
              </a:rPr>
              <a:t>Ghaně</a:t>
            </a:r>
            <a:endParaRPr sz="1300" dirty="0">
              <a:solidFill>
                <a:schemeClr val="tx2"/>
              </a:solidFill>
            </a:endParaRPr>
          </a:p>
          <a:p>
            <a:endParaRPr sz="1300" dirty="0">
              <a:solidFill>
                <a:schemeClr val="tx2"/>
              </a:solidFill>
            </a:endParaRPr>
          </a:p>
          <a:p>
            <a:endParaRPr sz="13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467544" y="411510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2400" dirty="0">
                <a:solidFill>
                  <a:schemeClr val="tx2"/>
                </a:solidFill>
              </a:rPr>
              <a:t>Iniciativy zaměřené na překonávání digitální propasti v otevřeném vzdělávání</a:t>
            </a: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457200" y="1347614"/>
            <a:ext cx="8229600" cy="357823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endParaRPr lang="cs-CZ" sz="1300" b="1" dirty="0" smtClean="0">
              <a:solidFill>
                <a:schemeClr val="tx2"/>
              </a:solidFill>
            </a:endParaRPr>
          </a:p>
          <a:p>
            <a:pPr lvl="0" rtl="0">
              <a:buNone/>
            </a:pPr>
            <a:r>
              <a:rPr lang="en" sz="1300" b="1" dirty="0" smtClean="0">
                <a:solidFill>
                  <a:schemeClr val="tx2"/>
                </a:solidFill>
              </a:rPr>
              <a:t>One </a:t>
            </a:r>
            <a:r>
              <a:rPr lang="en" sz="1300" b="1" dirty="0">
                <a:solidFill>
                  <a:schemeClr val="tx2"/>
                </a:solidFill>
              </a:rPr>
              <a:t>laptop per child</a:t>
            </a:r>
            <a:r>
              <a:rPr lang="en" sz="1300" dirty="0">
                <a:solidFill>
                  <a:schemeClr val="tx2"/>
                </a:solidFill>
                <a:hlinkClick r:id="rId3"/>
              </a:rPr>
              <a:t> </a:t>
            </a:r>
            <a:r>
              <a:rPr lang="en" sz="1300" u="sng" dirty="0">
                <a:solidFill>
                  <a:schemeClr val="tx2"/>
                </a:solidFill>
                <a:hlinkClick r:id="rId3"/>
              </a:rPr>
              <a:t>http://one.laptop.org/</a:t>
            </a:r>
            <a:r>
              <a:rPr lang="en" sz="1300" dirty="0">
                <a:solidFill>
                  <a:schemeClr val="tx2"/>
                </a:solidFill>
              </a:rPr>
              <a:t>: 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nezisková </a:t>
            </a:r>
            <a:r>
              <a:rPr lang="en" sz="1300" dirty="0">
                <a:solidFill>
                  <a:schemeClr val="tx2"/>
                </a:solidFill>
              </a:rPr>
              <a:t>organizace založená Nicolasem Negroponte (spoluzakladatel a ředitel MIT Media Laboratory</a:t>
            </a:r>
            <a:r>
              <a:rPr lang="en" sz="1300" dirty="0" smtClean="0">
                <a:solidFill>
                  <a:schemeClr val="tx2"/>
                </a:solidFill>
              </a:rPr>
              <a:t>)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cílem </a:t>
            </a:r>
            <a:r>
              <a:rPr lang="en" sz="1300" dirty="0">
                <a:solidFill>
                  <a:schemeClr val="tx2"/>
                </a:solidFill>
              </a:rPr>
              <a:t>distribuovat XO laptopy dětem (6-12 let) v rozvojových </a:t>
            </a:r>
            <a:r>
              <a:rPr lang="en" sz="1300" dirty="0" smtClean="0">
                <a:solidFill>
                  <a:schemeClr val="tx2"/>
                </a:solidFill>
              </a:rPr>
              <a:t>zemích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laptopy </a:t>
            </a:r>
            <a:r>
              <a:rPr lang="en" sz="1300" dirty="0">
                <a:solidFill>
                  <a:schemeClr val="tx2"/>
                </a:solidFill>
              </a:rPr>
              <a:t>XO - nízkonákladové, malá spotřeba energie, vysoká odolnost, free a open source SW, připojení k </a:t>
            </a:r>
            <a:r>
              <a:rPr lang="en" sz="1300" dirty="0" smtClean="0">
                <a:solidFill>
                  <a:schemeClr val="tx2"/>
                </a:solidFill>
              </a:rPr>
              <a:t>internetu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výsledky </a:t>
            </a:r>
            <a:r>
              <a:rPr lang="en" sz="1300" dirty="0">
                <a:solidFill>
                  <a:schemeClr val="tx2"/>
                </a:solidFill>
              </a:rPr>
              <a:t>v různých zemích se velmi liší, problémy s implementací v Etiopii, nejlepší v Uruguayi - nejen počítače 1:1, ale i internet, </a:t>
            </a:r>
            <a:r>
              <a:rPr lang="cs-CZ" sz="1300" dirty="0" smtClean="0">
                <a:solidFill>
                  <a:schemeClr val="tx2"/>
                </a:solidFill>
              </a:rPr>
              <a:t>ú</a:t>
            </a:r>
            <a:r>
              <a:rPr lang="en" sz="1300" dirty="0" smtClean="0">
                <a:solidFill>
                  <a:schemeClr val="tx2"/>
                </a:solidFill>
              </a:rPr>
              <a:t>držba</a:t>
            </a:r>
            <a:r>
              <a:rPr lang="en" sz="1300" dirty="0">
                <a:solidFill>
                  <a:schemeClr val="tx2"/>
                </a:solidFill>
              </a:rPr>
              <a:t>, školení učitelů…; nejhorší Peru</a:t>
            </a:r>
            <a:r>
              <a:rPr lang="en" sz="1300" dirty="0" smtClean="0">
                <a:solidFill>
                  <a:schemeClr val="tx2"/>
                </a:solidFill>
              </a:rPr>
              <a:t>)</a:t>
            </a:r>
            <a:endParaRPr lang="en" sz="13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467544" y="411510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2400" dirty="0">
                <a:solidFill>
                  <a:schemeClr val="tx2"/>
                </a:solidFill>
              </a:rPr>
              <a:t>Iniciativy zaměřené na překonávání digitální propasti v otevřeném vzdělávání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457200" y="1347614"/>
            <a:ext cx="8229600" cy="357823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300" b="1" dirty="0">
                <a:solidFill>
                  <a:schemeClr val="tx2"/>
                </a:solidFill>
              </a:rPr>
              <a:t>The Global Text Project</a:t>
            </a:r>
            <a:r>
              <a:rPr lang="en" sz="1300" dirty="0">
                <a:solidFill>
                  <a:schemeClr val="tx2"/>
                </a:solidFill>
                <a:hlinkClick r:id="rId3"/>
              </a:rPr>
              <a:t> </a:t>
            </a:r>
            <a:r>
              <a:rPr lang="en" sz="1300" u="sng" dirty="0">
                <a:solidFill>
                  <a:schemeClr val="tx2"/>
                </a:solidFill>
                <a:hlinkClick r:id="rId3"/>
              </a:rPr>
              <a:t>http://www.globaltext.org/team.html</a:t>
            </a:r>
            <a:r>
              <a:rPr lang="en" sz="1300" dirty="0">
                <a:solidFill>
                  <a:schemeClr val="tx2"/>
                </a:solidFill>
              </a:rPr>
              <a:t>: 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sz="1300" dirty="0" smtClean="0">
                <a:solidFill>
                  <a:schemeClr val="tx2"/>
                </a:solidFill>
              </a:rPr>
              <a:t>volně </a:t>
            </a:r>
            <a:r>
              <a:rPr lang="en" sz="1300" dirty="0">
                <a:solidFill>
                  <a:schemeClr val="tx2"/>
                </a:solidFill>
              </a:rPr>
              <a:t>dostupné otevřené elektronické učebnice pro rozvojové země, různé obory 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sz="1300" dirty="0" smtClean="0">
                <a:solidFill>
                  <a:schemeClr val="tx2"/>
                </a:solidFill>
              </a:rPr>
              <a:t>podpora </a:t>
            </a:r>
            <a:r>
              <a:rPr lang="en" sz="1300" dirty="0">
                <a:solidFill>
                  <a:schemeClr val="tx2"/>
                </a:solidFill>
              </a:rPr>
              <a:t>spolupráce mezi uživateli a tvůrci </a:t>
            </a:r>
            <a:r>
              <a:rPr lang="en" sz="1300" dirty="0" smtClean="0">
                <a:solidFill>
                  <a:schemeClr val="tx2"/>
                </a:solidFill>
              </a:rPr>
              <a:t>obsahu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sz="1300" dirty="0" smtClean="0">
                <a:solidFill>
                  <a:schemeClr val="tx2"/>
                </a:solidFill>
              </a:rPr>
              <a:t>lokalizace </a:t>
            </a:r>
            <a:r>
              <a:rPr lang="en" sz="1300" dirty="0">
                <a:solidFill>
                  <a:schemeClr val="tx2"/>
                </a:solidFill>
              </a:rPr>
              <a:t>obsahu - zapojení studentů a učitelů po celém světě, aby vytvářeli lokálně přizpůsobené příklady a cvičení v učebnicích (nejen americké vzory</a:t>
            </a:r>
            <a:r>
              <a:rPr lang="en" sz="1300" dirty="0" smtClean="0">
                <a:solidFill>
                  <a:schemeClr val="tx2"/>
                </a:solidFill>
              </a:rPr>
              <a:t>) 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sz="1300" dirty="0" smtClean="0">
                <a:solidFill>
                  <a:schemeClr val="tx2"/>
                </a:solidFill>
              </a:rPr>
              <a:t>překlady </a:t>
            </a:r>
            <a:r>
              <a:rPr lang="en" sz="1300" dirty="0">
                <a:solidFill>
                  <a:schemeClr val="tx2"/>
                </a:solidFill>
              </a:rPr>
              <a:t>do národních </a:t>
            </a:r>
            <a:r>
              <a:rPr lang="en" sz="1300" dirty="0" smtClean="0">
                <a:solidFill>
                  <a:schemeClr val="tx2"/>
                </a:solidFill>
              </a:rPr>
              <a:t>jazyků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sz="1300" dirty="0" smtClean="0">
                <a:solidFill>
                  <a:schemeClr val="tx2"/>
                </a:solidFill>
              </a:rPr>
              <a:t>učebnice </a:t>
            </a:r>
            <a:r>
              <a:rPr lang="en" sz="1300" dirty="0">
                <a:solidFill>
                  <a:schemeClr val="tx2"/>
                </a:solidFill>
              </a:rPr>
              <a:t>publikovány pod licencí CC Attribution 3.0</a:t>
            </a:r>
          </a:p>
          <a:p>
            <a:pPr>
              <a:buNone/>
            </a:pPr>
            <a:endParaRPr lang="cs-CZ" sz="13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sz="1300" dirty="0">
              <a:solidFill>
                <a:schemeClr val="tx2"/>
              </a:solidFill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300" b="1" dirty="0">
                <a:solidFill>
                  <a:schemeClr val="tx2"/>
                </a:solidFill>
              </a:rPr>
              <a:t>Další projekty</a:t>
            </a:r>
            <a:r>
              <a:rPr lang="en" sz="1300" dirty="0">
                <a:solidFill>
                  <a:schemeClr val="tx2"/>
                </a:solidFill>
              </a:rPr>
              <a:t> zaměřené obecně na překonávání digitální propasti (školení učitelů, </a:t>
            </a:r>
            <a:r>
              <a:rPr lang="en" sz="1300" dirty="0" smtClean="0">
                <a:solidFill>
                  <a:schemeClr val="tx2"/>
                </a:solidFill>
              </a:rPr>
              <a:t>budování</a:t>
            </a:r>
            <a:r>
              <a:rPr lang="cs-CZ" sz="1300" dirty="0" smtClean="0">
                <a:solidFill>
                  <a:schemeClr val="tx2"/>
                </a:solidFill>
              </a:rPr>
              <a:t> </a:t>
            </a:r>
            <a:r>
              <a:rPr lang="en" sz="1300" dirty="0" smtClean="0">
                <a:solidFill>
                  <a:schemeClr val="tx2"/>
                </a:solidFill>
              </a:rPr>
              <a:t>infrastruktury</a:t>
            </a:r>
            <a:r>
              <a:rPr lang="en" sz="1300" dirty="0">
                <a:solidFill>
                  <a:schemeClr val="tx2"/>
                </a:solidFill>
              </a:rPr>
              <a:t>): 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sz="1300" dirty="0" smtClean="0">
                <a:solidFill>
                  <a:schemeClr val="tx2"/>
                </a:solidFill>
              </a:rPr>
              <a:t>UNESCO </a:t>
            </a:r>
            <a:r>
              <a:rPr lang="en" sz="1300" dirty="0">
                <a:solidFill>
                  <a:schemeClr val="tx2"/>
                </a:solidFill>
              </a:rPr>
              <a:t>(The Next Generation of Teachers Project, Bridging the Within-Country Digital Divide in Education</a:t>
            </a:r>
            <a:r>
              <a:rPr lang="en" sz="1300" dirty="0" smtClean="0">
                <a:solidFill>
                  <a:schemeClr val="tx2"/>
                </a:solidFill>
              </a:rPr>
              <a:t>)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sz="1300" dirty="0" smtClean="0">
                <a:solidFill>
                  <a:schemeClr val="tx2"/>
                </a:solidFill>
              </a:rPr>
              <a:t>SEAMO INNOTECH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sz="1300" dirty="0" smtClean="0">
                <a:solidFill>
                  <a:schemeClr val="tx2"/>
                </a:solidFill>
              </a:rPr>
              <a:t>e-ASEAN </a:t>
            </a:r>
            <a:r>
              <a:rPr lang="en" sz="1300" dirty="0">
                <a:solidFill>
                  <a:schemeClr val="tx2"/>
                </a:solidFill>
              </a:rPr>
              <a:t>Task Force</a:t>
            </a:r>
          </a:p>
          <a:p>
            <a:endParaRPr sz="1300" dirty="0">
              <a:solidFill>
                <a:schemeClr val="tx2"/>
              </a:solidFill>
            </a:endParaRPr>
          </a:p>
          <a:p>
            <a:endParaRPr sz="13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Shape 12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755576" y="483518"/>
            <a:ext cx="7509717" cy="4219550"/>
          </a:xfrm>
          <a:prstGeom prst="rect">
            <a:avLst/>
          </a:prstGeom>
        </p:spPr>
      </p:pic>
      <p:sp>
        <p:nvSpPr>
          <p:cNvPr id="124" name="Shape 124"/>
          <p:cNvSpPr txBox="1"/>
          <p:nvPr/>
        </p:nvSpPr>
        <p:spPr>
          <a:xfrm>
            <a:off x="323528" y="4731990"/>
            <a:ext cx="5812652" cy="274092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cs-CZ" sz="900" dirty="0" smtClean="0">
                <a:solidFill>
                  <a:schemeClr val="tx2"/>
                </a:solidFill>
                <a:latin typeface="+mn-lt"/>
              </a:rPr>
              <a:t>Zdroj: </a:t>
            </a:r>
            <a:r>
              <a:rPr lang="en" sz="900" dirty="0" smtClean="0">
                <a:solidFill>
                  <a:schemeClr val="tx2"/>
                </a:solidFill>
                <a:latin typeface="+mn-lt"/>
              </a:rPr>
              <a:t>https</a:t>
            </a:r>
            <a:r>
              <a:rPr lang="en" sz="900" dirty="0">
                <a:solidFill>
                  <a:schemeClr val="tx2"/>
                </a:solidFill>
                <a:latin typeface="+mn-lt"/>
              </a:rPr>
              <a:t>://wiki.uiowa.edu/display/edtech/The+Digital+Divide+Concept+Map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Situace </a:t>
            </a:r>
            <a:r>
              <a:rPr lang="en" dirty="0" smtClean="0">
                <a:solidFill>
                  <a:schemeClr val="tx2"/>
                </a:solidFill>
              </a:rPr>
              <a:t>v </a:t>
            </a:r>
            <a:r>
              <a:rPr lang="en" dirty="0">
                <a:solidFill>
                  <a:schemeClr val="tx2"/>
                </a:solidFill>
              </a:rPr>
              <a:t>ČR</a:t>
            </a:r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numCol="2" anchor="t" anchorCtr="0">
            <a:no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cs-CZ" sz="1300" b="1" dirty="0" smtClean="0">
                <a:solidFill>
                  <a:schemeClr val="tx2"/>
                </a:solidFill>
              </a:rPr>
              <a:t>Důležité determinanty: </a:t>
            </a:r>
          </a:p>
          <a:p>
            <a:pPr>
              <a:lnSpc>
                <a:spcPct val="115000"/>
              </a:lnSpc>
              <a:spcBef>
                <a:spcPts val="0"/>
              </a:spcBef>
              <a:buNone/>
            </a:pPr>
            <a:endParaRPr lang="cs-CZ" sz="1300" b="1" dirty="0" smtClean="0">
              <a:solidFill>
                <a:schemeClr val="tx2"/>
              </a:solidFill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cs-CZ" sz="1300" dirty="0" smtClean="0"/>
              <a:t>Věk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cs-CZ" sz="1300" dirty="0" smtClean="0"/>
              <a:t>Bydliště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cs-CZ" sz="1300" dirty="0" smtClean="0"/>
              <a:t>dosažené vzdělání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cs-CZ" sz="1300" dirty="0" smtClean="0"/>
              <a:t>ekonomické postavení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endParaRPr lang="cs-CZ" sz="1300" dirty="0" smtClean="0"/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cs-CZ" sz="1300" b="1" dirty="0" smtClean="0"/>
              <a:t>Méně důležité determinanty: 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cs-CZ" sz="1300" b="1" dirty="0" smtClean="0"/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cs-CZ" sz="1300" dirty="0" smtClean="0"/>
              <a:t>Obor působení (pracovní zařazení)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cs-CZ" sz="1300" dirty="0" smtClean="0"/>
              <a:t>Pohlaví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endParaRPr lang="cs-CZ" sz="1300" dirty="0" smtClean="0"/>
          </a:p>
          <a:p>
            <a:pPr lvl="1">
              <a:lnSpc>
                <a:spcPct val="115000"/>
              </a:lnSpc>
              <a:spcBef>
                <a:spcPts val="0"/>
              </a:spcBef>
            </a:pPr>
            <a:endParaRPr lang="cs-CZ" sz="1300" dirty="0" smtClean="0"/>
          </a:p>
          <a:p>
            <a:pPr lvl="1">
              <a:lnSpc>
                <a:spcPct val="115000"/>
              </a:lnSpc>
              <a:spcBef>
                <a:spcPts val="0"/>
              </a:spcBef>
            </a:pPr>
            <a:endParaRPr lang="cs-CZ" sz="1300" dirty="0" smtClean="0"/>
          </a:p>
          <a:p>
            <a:pPr lvl="1">
              <a:lnSpc>
                <a:spcPct val="115000"/>
              </a:lnSpc>
              <a:spcBef>
                <a:spcPts val="0"/>
              </a:spcBef>
            </a:pPr>
            <a:endParaRPr lang="cs-CZ" sz="1300" dirty="0" smtClean="0"/>
          </a:p>
          <a:p>
            <a:pPr lvl="1">
              <a:lnSpc>
                <a:spcPct val="115000"/>
              </a:lnSpc>
              <a:spcBef>
                <a:spcPts val="0"/>
              </a:spcBef>
            </a:pPr>
            <a:endParaRPr lang="cs-CZ" sz="1300" dirty="0" smtClean="0"/>
          </a:p>
          <a:p>
            <a:pPr lvl="1">
              <a:lnSpc>
                <a:spcPct val="115000"/>
              </a:lnSpc>
              <a:spcBef>
                <a:spcPts val="0"/>
              </a:spcBef>
              <a:buNone/>
            </a:pPr>
            <a:endParaRPr lang="cs-CZ" sz="1300" dirty="0" smtClean="0"/>
          </a:p>
          <a:p>
            <a:pPr lvl="1">
              <a:lnSpc>
                <a:spcPct val="115000"/>
              </a:lnSpc>
              <a:spcBef>
                <a:spcPts val="0"/>
              </a:spcBef>
              <a:buNone/>
            </a:pPr>
            <a:endParaRPr lang="cs-CZ" sz="1300" dirty="0" smtClean="0"/>
          </a:p>
          <a:p>
            <a:pPr lvl="1">
              <a:lnSpc>
                <a:spcPct val="115000"/>
              </a:lnSpc>
              <a:spcBef>
                <a:spcPts val="0"/>
              </a:spcBef>
              <a:buNone/>
            </a:pPr>
            <a:endParaRPr lang="cs-CZ" sz="1300" dirty="0" smtClean="0"/>
          </a:p>
          <a:p>
            <a:endParaRPr lang="cs-CZ" sz="1300" b="1" dirty="0" smtClean="0"/>
          </a:p>
          <a:p>
            <a:endParaRPr lang="cs-CZ" sz="1300" b="1" dirty="0" smtClean="0"/>
          </a:p>
          <a:p>
            <a:endParaRPr lang="cs-CZ" sz="1300" b="1" dirty="0" smtClean="0"/>
          </a:p>
          <a:p>
            <a:r>
              <a:rPr lang="cs-CZ" sz="1300" b="1" dirty="0" smtClean="0"/>
              <a:t>Koho si přečíst?</a:t>
            </a:r>
          </a:p>
          <a:p>
            <a:pPr lvl="1"/>
            <a:endParaRPr lang="cs-CZ" sz="1400" dirty="0" smtClean="0"/>
          </a:p>
          <a:p>
            <a:pPr lvl="1"/>
            <a:r>
              <a:rPr lang="cs-CZ" sz="1400" dirty="0" smtClean="0"/>
              <a:t>Ondřej Bárta</a:t>
            </a:r>
          </a:p>
          <a:p>
            <a:pPr lvl="1"/>
            <a:r>
              <a:rPr lang="cs-CZ" sz="1400" dirty="0" smtClean="0"/>
              <a:t>Bořivoj </a:t>
            </a:r>
            <a:r>
              <a:rPr lang="cs-CZ" sz="1400" dirty="0" err="1" smtClean="0"/>
              <a:t>Brdlička</a:t>
            </a:r>
            <a:endParaRPr lang="cs-CZ" sz="1400" dirty="0" smtClean="0"/>
          </a:p>
          <a:p>
            <a:pPr lvl="1"/>
            <a:r>
              <a:rPr lang="cs-CZ" sz="1400" dirty="0" smtClean="0"/>
              <a:t>Jiří </a:t>
            </a:r>
            <a:r>
              <a:rPr lang="cs-CZ" sz="1400" dirty="0" err="1" smtClean="0"/>
              <a:t>Zounek</a:t>
            </a:r>
            <a:endParaRPr lang="cs-CZ" sz="1400" dirty="0" smtClean="0"/>
          </a:p>
          <a:p>
            <a:pPr lvl="1"/>
            <a:endParaRPr lang="cs-CZ" sz="1400" dirty="0" smtClean="0"/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cs-CZ" sz="1300" b="1" dirty="0" smtClean="0">
                <a:solidFill>
                  <a:schemeClr val="tx2"/>
                </a:solidFill>
              </a:rPr>
              <a:t>Pozor na záměnu termínů v českém prostředí : 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cs-CZ" sz="1300" b="1" dirty="0" smtClean="0">
              <a:solidFill>
                <a:schemeClr val="tx2"/>
              </a:solidFill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cs-CZ" sz="1300" dirty="0" smtClean="0"/>
              <a:t>Otevřené vzdělávání (-&gt;OER)</a:t>
            </a: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cs-CZ" sz="1300" dirty="0" smtClean="0"/>
              <a:t>Otevřené vyučování (např. </a:t>
            </a:r>
            <a:r>
              <a:rPr lang="cs-CZ" sz="1300" dirty="0" err="1" smtClean="0"/>
              <a:t>Montessori</a:t>
            </a:r>
            <a:r>
              <a:rPr lang="cs-CZ" sz="1300" dirty="0" smtClean="0"/>
              <a:t>)</a:t>
            </a: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cs-CZ" sz="1300" dirty="0" smtClean="0"/>
              <a:t>E-</a:t>
            </a:r>
            <a:r>
              <a:rPr lang="cs-CZ" sz="1300" dirty="0" err="1" smtClean="0"/>
              <a:t>learning</a:t>
            </a:r>
            <a:r>
              <a:rPr lang="cs-CZ" sz="1300" dirty="0" smtClean="0"/>
              <a:t> </a:t>
            </a: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cs-CZ" sz="1300" dirty="0" smtClean="0"/>
              <a:t>ODL (Open distance </a:t>
            </a:r>
            <a:r>
              <a:rPr lang="cs-CZ" sz="1300" dirty="0" err="1" smtClean="0"/>
              <a:t>learning</a:t>
            </a:r>
            <a:r>
              <a:rPr lang="cs-CZ" sz="1300" dirty="0" smtClean="0"/>
              <a:t>, zastaralé)</a:t>
            </a:r>
          </a:p>
          <a:p>
            <a:pPr lvl="1" algn="r">
              <a:lnSpc>
                <a:spcPct val="115000"/>
              </a:lnSpc>
              <a:spcBef>
                <a:spcPts val="0"/>
              </a:spcBef>
              <a:buNone/>
            </a:pPr>
            <a:endParaRPr lang="cs-CZ" sz="1400" b="1" i="1" dirty="0" smtClean="0"/>
          </a:p>
          <a:p>
            <a:pPr lvl="1" algn="r">
              <a:lnSpc>
                <a:spcPct val="115000"/>
              </a:lnSpc>
              <a:spcBef>
                <a:spcPts val="0"/>
              </a:spcBef>
              <a:buNone/>
            </a:pPr>
            <a:endParaRPr lang="cs-CZ" sz="1400" b="1" i="1" dirty="0" smtClean="0"/>
          </a:p>
          <a:p>
            <a:pPr lvl="1" algn="r">
              <a:lnSpc>
                <a:spcPct val="115000"/>
              </a:lnSpc>
              <a:spcBef>
                <a:spcPts val="0"/>
              </a:spcBef>
              <a:buNone/>
            </a:pPr>
            <a:endParaRPr lang="cs-CZ" sz="1400" b="1" i="1" dirty="0" smtClean="0"/>
          </a:p>
          <a:p>
            <a:pPr lvl="1">
              <a:lnSpc>
                <a:spcPct val="115000"/>
              </a:lnSpc>
              <a:spcBef>
                <a:spcPts val="0"/>
              </a:spcBef>
              <a:buNone/>
            </a:pPr>
            <a:endParaRPr lang="cs-CZ" sz="1400" b="1" i="1" dirty="0" smtClean="0"/>
          </a:p>
          <a:p>
            <a:pPr lvl="1">
              <a:lnSpc>
                <a:spcPct val="115000"/>
              </a:lnSpc>
              <a:spcBef>
                <a:spcPts val="0"/>
              </a:spcBef>
              <a:buNone/>
            </a:pPr>
            <a:endParaRPr lang="cs-CZ" sz="1400" b="1" i="1" dirty="0" smtClean="0"/>
          </a:p>
          <a:p>
            <a:pPr lvl="1">
              <a:lnSpc>
                <a:spcPct val="115000"/>
              </a:lnSpc>
              <a:spcBef>
                <a:spcPts val="0"/>
              </a:spcBef>
              <a:buNone/>
            </a:pPr>
            <a:endParaRPr lang="cs-CZ" sz="1400" b="1" i="1" dirty="0" smtClean="0"/>
          </a:p>
          <a:p>
            <a:pPr lvl="1">
              <a:lnSpc>
                <a:spcPct val="115000"/>
              </a:lnSpc>
              <a:spcBef>
                <a:spcPts val="0"/>
              </a:spcBef>
              <a:buNone/>
            </a:pPr>
            <a:r>
              <a:rPr lang="cs-CZ" sz="1400" b="1" i="1" dirty="0" smtClean="0"/>
              <a:t> </a:t>
            </a:r>
            <a:endParaRPr lang="en" sz="1400" b="1" i="1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tx2"/>
                </a:solidFill>
              </a:rPr>
              <a:t>MOOC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457200" y="1188375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1300" dirty="0">
                <a:solidFill>
                  <a:schemeClr val="tx2"/>
                </a:solidFill>
              </a:rPr>
              <a:t>Massive Open Online Course - Masivní oteřený online </a:t>
            </a:r>
            <a:r>
              <a:rPr lang="en" sz="1300" dirty="0" smtClean="0">
                <a:solidFill>
                  <a:schemeClr val="tx2"/>
                </a:solidFill>
              </a:rPr>
              <a:t>kurz</a:t>
            </a:r>
            <a:endParaRPr lang="cs-CZ" sz="1300" dirty="0" smtClean="0">
              <a:solidFill>
                <a:schemeClr val="tx2"/>
              </a:solidFill>
            </a:endParaRPr>
          </a:p>
          <a:p>
            <a:pPr lvl="0" rtl="0">
              <a:buNone/>
            </a:pP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kurz </a:t>
            </a:r>
            <a:r>
              <a:rPr lang="en" sz="1300" dirty="0">
                <a:solidFill>
                  <a:schemeClr val="tx2"/>
                </a:solidFill>
              </a:rPr>
              <a:t>- zpravidla několikatýdenní, online studijní materiály - video, texty, diskuse, úkoly; zápis do kurzu není nijak omezen, pro širokou </a:t>
            </a:r>
            <a:r>
              <a:rPr lang="en" sz="1300" dirty="0" smtClean="0">
                <a:solidFill>
                  <a:schemeClr val="tx2"/>
                </a:solidFill>
              </a:rPr>
              <a:t>veřejnost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platformy</a:t>
            </a:r>
            <a:r>
              <a:rPr lang="en" sz="1300" dirty="0">
                <a:solidFill>
                  <a:schemeClr val="tx2"/>
                </a:solidFill>
              </a:rPr>
              <a:t>: edX (MIT, Harvard University, UC Berkeley a další), Coursera (Stanford University, University of Tokyo a další), Iversity, Khan academy, UDacity, FutureLearn, UDemy, P2P, OpenLearning, Academic Earth </a:t>
            </a:r>
            <a:r>
              <a:rPr lang="en" sz="1300" dirty="0" smtClean="0">
                <a:solidFill>
                  <a:schemeClr val="tx2"/>
                </a:solidFill>
              </a:rPr>
              <a:t>aj.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u </a:t>
            </a:r>
            <a:r>
              <a:rPr lang="en" sz="1300" dirty="0">
                <a:solidFill>
                  <a:schemeClr val="tx2"/>
                </a:solidFill>
              </a:rPr>
              <a:t>nás překlad Khan academy - Khanova škola</a:t>
            </a:r>
          </a:p>
          <a:p>
            <a:endParaRPr sz="13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/>
        </p:nvSpPr>
        <p:spPr>
          <a:xfrm>
            <a:off x="3728900" y="3833900"/>
            <a:ext cx="4378200" cy="136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endParaRPr lang="en" dirty="0"/>
          </a:p>
        </p:txBody>
      </p:sp>
      <p:pic>
        <p:nvPicPr>
          <p:cNvPr id="15" name="Obrázek 14" descr="Obrázek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699542"/>
            <a:ext cx="3821654" cy="3816704"/>
          </a:xfrm>
          <a:prstGeom prst="rect">
            <a:avLst/>
          </a:prstGeom>
        </p:spPr>
      </p:pic>
      <p:sp>
        <p:nvSpPr>
          <p:cNvPr id="17" name="TextovéPole 16"/>
          <p:cNvSpPr txBox="1"/>
          <p:nvPr/>
        </p:nvSpPr>
        <p:spPr>
          <a:xfrm>
            <a:off x="2411760" y="4587974"/>
            <a:ext cx="42484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900" dirty="0" smtClean="0">
                <a:solidFill>
                  <a:schemeClr val="tx2"/>
                </a:solidFill>
                <a:latin typeface="+mn-lt"/>
              </a:rPr>
              <a:t>Zdroj: </a:t>
            </a:r>
            <a:r>
              <a:rPr lang="en" sz="900" dirty="0" smtClean="0">
                <a:solidFill>
                  <a:schemeClr val="tx2"/>
                </a:solidFill>
                <a:latin typeface="+mn-lt"/>
              </a:rPr>
              <a:t>http://www.worldchanging.com/local/seattle/archives/009369.html</a:t>
            </a:r>
            <a:endParaRPr lang="cs-CZ" sz="900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tx2"/>
                </a:solidFill>
              </a:rPr>
              <a:t>MOOC</a:t>
            </a:r>
          </a:p>
        </p:txBody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457200" y="1131590"/>
            <a:ext cx="3994500" cy="379425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500" dirty="0" smtClean="0">
                <a:solidFill>
                  <a:schemeClr val="tx2"/>
                </a:solidFill>
              </a:rPr>
              <a:t>+</a:t>
            </a:r>
            <a:endParaRPr lang="cs-CZ" sz="2500" dirty="0" smtClean="0">
              <a:solidFill>
                <a:schemeClr val="tx2"/>
              </a:solidFill>
            </a:endParaRPr>
          </a:p>
          <a:p>
            <a:r>
              <a:rPr lang="en" sz="1150" dirty="0" smtClean="0">
                <a:solidFill>
                  <a:schemeClr val="tx2"/>
                </a:solidFill>
              </a:rPr>
              <a:t>zpřístupnění </a:t>
            </a:r>
            <a:r>
              <a:rPr lang="en" sz="1150" dirty="0">
                <a:solidFill>
                  <a:schemeClr val="tx2"/>
                </a:solidFill>
              </a:rPr>
              <a:t>vyššího vzdělávání pro více </a:t>
            </a:r>
            <a:r>
              <a:rPr lang="en" sz="1150" dirty="0" smtClean="0">
                <a:solidFill>
                  <a:schemeClr val="tx2"/>
                </a:solidFill>
              </a:rPr>
              <a:t>lidí</a:t>
            </a:r>
            <a:endParaRPr lang="cs-CZ" sz="1150" dirty="0" smtClean="0">
              <a:solidFill>
                <a:schemeClr val="tx2"/>
              </a:solidFill>
            </a:endParaRPr>
          </a:p>
          <a:p>
            <a:r>
              <a:rPr lang="en" sz="1150" dirty="0" smtClean="0">
                <a:solidFill>
                  <a:schemeClr val="tx2"/>
                </a:solidFill>
              </a:rPr>
              <a:t>kvalitní </a:t>
            </a:r>
            <a:r>
              <a:rPr lang="en" sz="1150" dirty="0">
                <a:solidFill>
                  <a:schemeClr val="tx2"/>
                </a:solidFill>
              </a:rPr>
              <a:t>obsah (vytvářen prestižními univerzitami a </a:t>
            </a:r>
            <a:r>
              <a:rPr lang="en" sz="1150" dirty="0" smtClean="0">
                <a:solidFill>
                  <a:schemeClr val="tx2"/>
                </a:solidFill>
              </a:rPr>
              <a:t>profesory)</a:t>
            </a:r>
            <a:endParaRPr lang="cs-CZ" sz="1150" dirty="0" smtClean="0">
              <a:solidFill>
                <a:schemeClr val="tx2"/>
              </a:solidFill>
            </a:endParaRPr>
          </a:p>
          <a:p>
            <a:r>
              <a:rPr lang="en" sz="1150" dirty="0" smtClean="0">
                <a:solidFill>
                  <a:schemeClr val="tx2"/>
                </a:solidFill>
              </a:rPr>
              <a:t>kurz </a:t>
            </a:r>
            <a:r>
              <a:rPr lang="en" sz="1150" dirty="0">
                <a:solidFill>
                  <a:schemeClr val="tx2"/>
                </a:solidFill>
              </a:rPr>
              <a:t>dostupný on-line – flexibilní, tedy bez nutnosti někam docházet, </a:t>
            </a:r>
            <a:r>
              <a:rPr lang="cs-CZ" sz="1150" dirty="0" smtClean="0">
                <a:solidFill>
                  <a:schemeClr val="tx2"/>
                </a:solidFill>
              </a:rPr>
              <a:t>možnost </a:t>
            </a:r>
            <a:r>
              <a:rPr lang="en" sz="1150" dirty="0" smtClean="0">
                <a:solidFill>
                  <a:schemeClr val="tx2"/>
                </a:solidFill>
              </a:rPr>
              <a:t>učit </a:t>
            </a:r>
            <a:r>
              <a:rPr lang="en" sz="1150" dirty="0">
                <a:solidFill>
                  <a:schemeClr val="tx2"/>
                </a:solidFill>
              </a:rPr>
              <a:t>se v čas, který si student určí sám, </a:t>
            </a:r>
            <a:r>
              <a:rPr lang="en" sz="1150" dirty="0" smtClean="0">
                <a:solidFill>
                  <a:schemeClr val="tx2"/>
                </a:solidFill>
              </a:rPr>
              <a:t>opakovaně </a:t>
            </a:r>
            <a:r>
              <a:rPr lang="en" sz="1150" dirty="0">
                <a:solidFill>
                  <a:schemeClr val="tx2"/>
                </a:solidFill>
              </a:rPr>
              <a:t>si pouštět </a:t>
            </a:r>
            <a:r>
              <a:rPr lang="en" sz="1150" dirty="0" smtClean="0">
                <a:solidFill>
                  <a:schemeClr val="tx2"/>
                </a:solidFill>
              </a:rPr>
              <a:t>přednášky</a:t>
            </a:r>
            <a:endParaRPr lang="cs-CZ" sz="1150" dirty="0" smtClean="0">
              <a:solidFill>
                <a:schemeClr val="tx2"/>
              </a:solidFill>
            </a:endParaRPr>
          </a:p>
          <a:p>
            <a:r>
              <a:rPr lang="cs-CZ" sz="1150" dirty="0" smtClean="0">
                <a:solidFill>
                  <a:schemeClr val="tx2"/>
                </a:solidFill>
              </a:rPr>
              <a:t>z</a:t>
            </a:r>
            <a:r>
              <a:rPr lang="en" sz="1150" dirty="0" smtClean="0">
                <a:solidFill>
                  <a:schemeClr val="tx2"/>
                </a:solidFill>
              </a:rPr>
              <a:t>darma</a:t>
            </a:r>
            <a:endParaRPr lang="cs-CZ" sz="1150" dirty="0" smtClean="0">
              <a:solidFill>
                <a:schemeClr val="tx2"/>
              </a:solidFill>
            </a:endParaRPr>
          </a:p>
          <a:p>
            <a:r>
              <a:rPr lang="en" sz="1150" dirty="0" smtClean="0">
                <a:solidFill>
                  <a:schemeClr val="tx2"/>
                </a:solidFill>
              </a:rPr>
              <a:t>rozšiřující </a:t>
            </a:r>
            <a:r>
              <a:rPr lang="en" sz="1150" dirty="0">
                <a:solidFill>
                  <a:schemeClr val="tx2"/>
                </a:solidFill>
              </a:rPr>
              <a:t>se nabídka </a:t>
            </a:r>
            <a:r>
              <a:rPr lang="en" sz="1150" dirty="0" smtClean="0">
                <a:solidFill>
                  <a:schemeClr val="tx2"/>
                </a:solidFill>
              </a:rPr>
              <a:t>kurzů</a:t>
            </a:r>
            <a:endParaRPr lang="cs-CZ" sz="1150" dirty="0" smtClean="0">
              <a:solidFill>
                <a:schemeClr val="tx2"/>
              </a:solidFill>
            </a:endParaRPr>
          </a:p>
          <a:p>
            <a:r>
              <a:rPr lang="en" sz="1150" dirty="0" smtClean="0">
                <a:solidFill>
                  <a:schemeClr val="tx2"/>
                </a:solidFill>
              </a:rPr>
              <a:t>nevyžaduje </a:t>
            </a:r>
            <a:r>
              <a:rPr lang="en" sz="1150" dirty="0">
                <a:solidFill>
                  <a:schemeClr val="tx2"/>
                </a:solidFill>
              </a:rPr>
              <a:t>předchozí vzdělání (formální </a:t>
            </a:r>
            <a:r>
              <a:rPr lang="en" sz="1150" dirty="0" smtClean="0">
                <a:solidFill>
                  <a:schemeClr val="tx2"/>
                </a:solidFill>
              </a:rPr>
              <a:t>vzdělání)</a:t>
            </a:r>
            <a:endParaRPr lang="cs-CZ" sz="1150" dirty="0" smtClean="0">
              <a:solidFill>
                <a:schemeClr val="tx2"/>
              </a:solidFill>
            </a:endParaRPr>
          </a:p>
          <a:p>
            <a:r>
              <a:rPr lang="en" sz="1150" dirty="0" smtClean="0">
                <a:solidFill>
                  <a:schemeClr val="tx2"/>
                </a:solidFill>
              </a:rPr>
              <a:t>vhodné </a:t>
            </a:r>
            <a:r>
              <a:rPr lang="en" sz="1150" dirty="0">
                <a:solidFill>
                  <a:schemeClr val="tx2"/>
                </a:solidFill>
              </a:rPr>
              <a:t>i jako podpora distančního </a:t>
            </a:r>
            <a:r>
              <a:rPr lang="en" sz="1150" dirty="0" smtClean="0">
                <a:solidFill>
                  <a:schemeClr val="tx2"/>
                </a:solidFill>
              </a:rPr>
              <a:t>vzdělávání</a:t>
            </a:r>
            <a:endParaRPr lang="cs-CZ" sz="1150" dirty="0" smtClean="0">
              <a:solidFill>
                <a:schemeClr val="tx2"/>
              </a:solidFill>
            </a:endParaRPr>
          </a:p>
          <a:p>
            <a:r>
              <a:rPr lang="en" sz="1150" dirty="0" smtClean="0">
                <a:solidFill>
                  <a:schemeClr val="tx2"/>
                </a:solidFill>
              </a:rPr>
              <a:t>spolupráce </a:t>
            </a:r>
            <a:r>
              <a:rPr lang="en" sz="1150" dirty="0">
                <a:solidFill>
                  <a:schemeClr val="tx2"/>
                </a:solidFill>
              </a:rPr>
              <a:t>mezi institucemi (</a:t>
            </a:r>
            <a:r>
              <a:rPr lang="en" sz="1150" dirty="0" smtClean="0">
                <a:solidFill>
                  <a:schemeClr val="tx2"/>
                </a:solidFill>
              </a:rPr>
              <a:t>univerzitami)</a:t>
            </a:r>
            <a:endParaRPr lang="cs-CZ" sz="1150" dirty="0" smtClean="0">
              <a:solidFill>
                <a:schemeClr val="tx2"/>
              </a:solidFill>
            </a:endParaRPr>
          </a:p>
          <a:p>
            <a:r>
              <a:rPr lang="en" sz="1150" dirty="0" smtClean="0">
                <a:solidFill>
                  <a:schemeClr val="tx2"/>
                </a:solidFill>
              </a:rPr>
              <a:t>možnost </a:t>
            </a:r>
            <a:r>
              <a:rPr lang="en" sz="1150" dirty="0">
                <a:solidFill>
                  <a:schemeClr val="tx2"/>
                </a:solidFill>
              </a:rPr>
              <a:t>učit více studentů, aniž by muselo dojít ke zvýšení nákladů na mzdy učitelů, přijímání nových učitelů, budování budov a rozšiřování učeben – výhodné pro současný konkurenční trh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type="body" idx="2"/>
          </p:nvPr>
        </p:nvSpPr>
        <p:spPr>
          <a:xfrm>
            <a:off x="4692273" y="1131590"/>
            <a:ext cx="3994500" cy="379425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500" dirty="0" smtClean="0">
                <a:solidFill>
                  <a:schemeClr val="tx2"/>
                </a:solidFill>
              </a:rPr>
              <a:t>-</a:t>
            </a:r>
            <a:endParaRPr lang="cs-CZ" sz="2500" dirty="0" smtClean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sz="1150" dirty="0" smtClean="0">
                <a:solidFill>
                  <a:schemeClr val="tx2"/>
                </a:solidFill>
              </a:rPr>
              <a:t>klade </a:t>
            </a:r>
            <a:r>
              <a:rPr lang="en" sz="1150" dirty="0">
                <a:solidFill>
                  <a:schemeClr val="tx2"/>
                </a:solidFill>
              </a:rPr>
              <a:t>vysoké nároky na studujícího – nesmí ztratit </a:t>
            </a:r>
            <a:r>
              <a:rPr lang="en" sz="1150" dirty="0" smtClean="0">
                <a:solidFill>
                  <a:schemeClr val="tx2"/>
                </a:solidFill>
              </a:rPr>
              <a:t>motivac</a:t>
            </a:r>
            <a:r>
              <a:rPr lang="cs-CZ" sz="1150" dirty="0" smtClean="0">
                <a:solidFill>
                  <a:schemeClr val="tx2"/>
                </a:solidFill>
              </a:rPr>
              <a:t>i</a:t>
            </a:r>
            <a:r>
              <a:rPr lang="en" sz="1150" dirty="0" smtClean="0">
                <a:solidFill>
                  <a:schemeClr val="tx2"/>
                </a:solidFill>
              </a:rPr>
              <a:t>, </a:t>
            </a:r>
            <a:r>
              <a:rPr lang="en" sz="1150" dirty="0">
                <a:solidFill>
                  <a:schemeClr val="tx2"/>
                </a:solidFill>
              </a:rPr>
              <a:t>musí se umět sám </a:t>
            </a:r>
            <a:r>
              <a:rPr lang="en" sz="1150" dirty="0" smtClean="0">
                <a:solidFill>
                  <a:schemeClr val="tx2"/>
                </a:solidFill>
              </a:rPr>
              <a:t>učit</a:t>
            </a:r>
            <a:endParaRPr lang="cs-CZ" sz="1150" dirty="0" smtClean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sz="1150" dirty="0" smtClean="0">
                <a:solidFill>
                  <a:schemeClr val="tx2"/>
                </a:solidFill>
              </a:rPr>
              <a:t>náročné </a:t>
            </a:r>
            <a:r>
              <a:rPr lang="en" sz="1150" dirty="0">
                <a:solidFill>
                  <a:schemeClr val="tx2"/>
                </a:solidFill>
              </a:rPr>
              <a:t>na připojení, aby zvládalo multimediální </a:t>
            </a:r>
            <a:r>
              <a:rPr lang="en" sz="1150" dirty="0" smtClean="0">
                <a:solidFill>
                  <a:schemeClr val="tx2"/>
                </a:solidFill>
              </a:rPr>
              <a:t>obsah</a:t>
            </a:r>
            <a:endParaRPr lang="cs-CZ" sz="1150" dirty="0" smtClean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sz="1150" dirty="0" smtClean="0">
                <a:solidFill>
                  <a:schemeClr val="tx2"/>
                </a:solidFill>
              </a:rPr>
              <a:t>vyžaduje </a:t>
            </a:r>
            <a:r>
              <a:rPr lang="cs-CZ" sz="1150" dirty="0" smtClean="0">
                <a:solidFill>
                  <a:schemeClr val="tx2"/>
                </a:solidFill>
              </a:rPr>
              <a:t>PC</a:t>
            </a:r>
            <a:r>
              <a:rPr lang="en" sz="1150" dirty="0" smtClean="0">
                <a:solidFill>
                  <a:schemeClr val="tx2"/>
                </a:solidFill>
              </a:rPr>
              <a:t> </a:t>
            </a:r>
            <a:r>
              <a:rPr lang="en" sz="1150" dirty="0">
                <a:solidFill>
                  <a:schemeClr val="tx2"/>
                </a:solidFill>
              </a:rPr>
              <a:t>či jiné </a:t>
            </a:r>
            <a:r>
              <a:rPr lang="en" sz="1150" dirty="0" smtClean="0">
                <a:solidFill>
                  <a:schemeClr val="tx2"/>
                </a:solidFill>
              </a:rPr>
              <a:t>zařízení</a:t>
            </a:r>
            <a:endParaRPr lang="cs-CZ" sz="1150" dirty="0" smtClean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sz="1150" dirty="0" smtClean="0">
                <a:solidFill>
                  <a:schemeClr val="tx2"/>
                </a:solidFill>
              </a:rPr>
              <a:t>vyžaduje </a:t>
            </a:r>
            <a:r>
              <a:rPr lang="en" sz="1150" dirty="0">
                <a:solidFill>
                  <a:schemeClr val="tx2"/>
                </a:solidFill>
              </a:rPr>
              <a:t>určitou gramotnost, jak ICT, tak </a:t>
            </a:r>
            <a:r>
              <a:rPr lang="en" sz="1150" dirty="0" smtClean="0">
                <a:solidFill>
                  <a:schemeClr val="tx2"/>
                </a:solidFill>
              </a:rPr>
              <a:t>čtenářskou</a:t>
            </a:r>
            <a:endParaRPr lang="cs-CZ" sz="1150" dirty="0" smtClean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sz="1150" dirty="0" smtClean="0">
                <a:solidFill>
                  <a:schemeClr val="tx2"/>
                </a:solidFill>
              </a:rPr>
              <a:t>může </a:t>
            </a:r>
            <a:r>
              <a:rPr lang="en" sz="1150" dirty="0">
                <a:solidFill>
                  <a:schemeClr val="tx2"/>
                </a:solidFill>
              </a:rPr>
              <a:t>být </a:t>
            </a:r>
            <a:r>
              <a:rPr lang="en" sz="1150" dirty="0" smtClean="0">
                <a:solidFill>
                  <a:schemeClr val="tx2"/>
                </a:solidFill>
              </a:rPr>
              <a:t>placený</a:t>
            </a:r>
            <a:endParaRPr lang="cs-CZ" sz="1150" dirty="0" smtClean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sz="1150" dirty="0" smtClean="0">
                <a:solidFill>
                  <a:schemeClr val="tx2"/>
                </a:solidFill>
              </a:rPr>
              <a:t>pouze </a:t>
            </a:r>
            <a:r>
              <a:rPr lang="en" sz="1150" dirty="0">
                <a:solidFill>
                  <a:schemeClr val="tx2"/>
                </a:solidFill>
              </a:rPr>
              <a:t>v některých </a:t>
            </a:r>
            <a:r>
              <a:rPr lang="en" sz="1150" dirty="0" smtClean="0">
                <a:solidFill>
                  <a:schemeClr val="tx2"/>
                </a:solidFill>
              </a:rPr>
              <a:t>jazycích</a:t>
            </a:r>
            <a:endParaRPr lang="cs-CZ" sz="1150" dirty="0" smtClean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sz="1150" dirty="0" smtClean="0">
                <a:solidFill>
                  <a:schemeClr val="tx2"/>
                </a:solidFill>
              </a:rPr>
              <a:t>chybí </a:t>
            </a:r>
            <a:r>
              <a:rPr lang="en" sz="1150" dirty="0">
                <a:solidFill>
                  <a:schemeClr val="tx2"/>
                </a:solidFill>
              </a:rPr>
              <a:t>osobní kontakt s učiteli či </a:t>
            </a:r>
            <a:r>
              <a:rPr lang="en" sz="1150" dirty="0" smtClean="0">
                <a:solidFill>
                  <a:schemeClr val="tx2"/>
                </a:solidFill>
              </a:rPr>
              <a:t>spolužáky</a:t>
            </a:r>
            <a:endParaRPr lang="cs-CZ" sz="1150" dirty="0" smtClean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sz="1150" dirty="0" smtClean="0">
                <a:solidFill>
                  <a:schemeClr val="tx2"/>
                </a:solidFill>
              </a:rPr>
              <a:t>omezené </a:t>
            </a:r>
            <a:r>
              <a:rPr lang="en" sz="1150" dirty="0">
                <a:solidFill>
                  <a:schemeClr val="tx2"/>
                </a:solidFill>
              </a:rPr>
              <a:t>možnosti, jak navazovat kontakty důležité pro budoucí </a:t>
            </a:r>
            <a:r>
              <a:rPr lang="en" sz="1150" dirty="0" smtClean="0">
                <a:solidFill>
                  <a:schemeClr val="tx2"/>
                </a:solidFill>
              </a:rPr>
              <a:t>práci</a:t>
            </a:r>
            <a:endParaRPr lang="cs-CZ" sz="1150" dirty="0" smtClean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sz="1150" dirty="0" smtClean="0">
                <a:solidFill>
                  <a:schemeClr val="tx2"/>
                </a:solidFill>
              </a:rPr>
              <a:t>pokud </a:t>
            </a:r>
            <a:r>
              <a:rPr lang="en" sz="1150" dirty="0">
                <a:solidFill>
                  <a:schemeClr val="tx2"/>
                </a:solidFill>
              </a:rPr>
              <a:t>se MOOC uchytí, může dojít k redukci klasických přednášek, čímž se stanou nedostupnější – opět na úkor chudých </a:t>
            </a:r>
            <a:r>
              <a:rPr lang="en" sz="1150" dirty="0" smtClean="0">
                <a:solidFill>
                  <a:schemeClr val="tx2"/>
                </a:solidFill>
              </a:rPr>
              <a:t>studentů</a:t>
            </a:r>
            <a:endParaRPr lang="cs-CZ" sz="1150" dirty="0" smtClean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sz="1150" dirty="0" smtClean="0">
                <a:solidFill>
                  <a:schemeClr val="tx2"/>
                </a:solidFill>
              </a:rPr>
              <a:t>neuznávání </a:t>
            </a:r>
            <a:r>
              <a:rPr lang="en" sz="1150" dirty="0">
                <a:solidFill>
                  <a:schemeClr val="tx2"/>
                </a:solidFill>
              </a:rPr>
              <a:t>absolvovaných </a:t>
            </a:r>
            <a:r>
              <a:rPr lang="en" sz="1150" dirty="0" smtClean="0">
                <a:solidFill>
                  <a:schemeClr val="tx2"/>
                </a:solidFill>
              </a:rPr>
              <a:t>kurzů, </a:t>
            </a:r>
            <a:r>
              <a:rPr lang="en" sz="1150" dirty="0">
                <a:solidFill>
                  <a:schemeClr val="tx2"/>
                </a:solidFill>
              </a:rPr>
              <a:t>kreditů, certifikátů do formálního vzdělávání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tx2"/>
                </a:solidFill>
              </a:rPr>
              <a:t>SPOC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1300" dirty="0">
                <a:solidFill>
                  <a:schemeClr val="tx2"/>
                </a:solidFill>
              </a:rPr>
              <a:t>Small private online </a:t>
            </a:r>
            <a:r>
              <a:rPr lang="en" sz="1300" dirty="0" smtClean="0">
                <a:solidFill>
                  <a:schemeClr val="tx2"/>
                </a:solidFill>
              </a:rPr>
              <a:t>course</a:t>
            </a:r>
            <a:endParaRPr lang="cs-CZ" sz="1300" dirty="0" smtClean="0">
              <a:solidFill>
                <a:schemeClr val="tx2"/>
              </a:solidFill>
            </a:endParaRPr>
          </a:p>
          <a:p>
            <a:pPr lvl="0" rtl="0">
              <a:buNone/>
            </a:pP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alternativa </a:t>
            </a:r>
            <a:r>
              <a:rPr lang="en" sz="1300" dirty="0">
                <a:solidFill>
                  <a:schemeClr val="tx2"/>
                </a:solidFill>
              </a:rPr>
              <a:t>k </a:t>
            </a:r>
            <a:r>
              <a:rPr lang="en" sz="1300" dirty="0" smtClean="0">
                <a:solidFill>
                  <a:schemeClr val="tx2"/>
                </a:solidFill>
              </a:rPr>
              <a:t>MO</a:t>
            </a:r>
            <a:r>
              <a:rPr lang="cs-CZ" sz="1300" dirty="0" smtClean="0">
                <a:solidFill>
                  <a:schemeClr val="tx2"/>
                </a:solidFill>
              </a:rPr>
              <a:t>O</a:t>
            </a:r>
            <a:r>
              <a:rPr lang="en" sz="1300" dirty="0" smtClean="0">
                <a:solidFill>
                  <a:schemeClr val="tx2"/>
                </a:solidFill>
              </a:rPr>
              <a:t>C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kurz </a:t>
            </a:r>
            <a:r>
              <a:rPr lang="en" sz="1300" dirty="0">
                <a:solidFill>
                  <a:schemeClr val="tx2"/>
                </a:solidFill>
              </a:rPr>
              <a:t>je vytvořen pro univerzitu, organizaci nebo firmu - daná instituce k němu má pak práva 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business-to-business </a:t>
            </a:r>
            <a:r>
              <a:rPr lang="en" sz="1300" dirty="0">
                <a:solidFill>
                  <a:schemeClr val="tx2"/>
                </a:solidFill>
              </a:rPr>
              <a:t>- soběstačný model na rozdíl od MOOC, které jsou poskytovány </a:t>
            </a:r>
            <a:r>
              <a:rPr lang="en" sz="1300" dirty="0" smtClean="0">
                <a:solidFill>
                  <a:schemeClr val="tx2"/>
                </a:solidFill>
              </a:rPr>
              <a:t>zdarma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v </a:t>
            </a:r>
            <a:r>
              <a:rPr lang="en" sz="1300" dirty="0">
                <a:solidFill>
                  <a:schemeClr val="tx2"/>
                </a:solidFill>
              </a:rPr>
              <a:t>praxi University of California </a:t>
            </a:r>
            <a:r>
              <a:rPr lang="en" sz="1300" dirty="0" smtClean="0">
                <a:solidFill>
                  <a:schemeClr val="tx2"/>
                </a:solidFill>
              </a:rPr>
              <a:t>– Berkeley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SPOC </a:t>
            </a:r>
            <a:r>
              <a:rPr lang="en" sz="1300" dirty="0">
                <a:solidFill>
                  <a:schemeClr val="tx2"/>
                </a:solidFill>
              </a:rPr>
              <a:t>jako součást blended </a:t>
            </a:r>
            <a:r>
              <a:rPr lang="en" sz="1300" dirty="0" smtClean="0">
                <a:solidFill>
                  <a:schemeClr val="tx2"/>
                </a:solidFill>
              </a:rPr>
              <a:t>learningu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škola </a:t>
            </a:r>
            <a:r>
              <a:rPr lang="en" sz="1300" dirty="0">
                <a:solidFill>
                  <a:schemeClr val="tx2"/>
                </a:solidFill>
              </a:rPr>
              <a:t>určí, který kurz nebo jeho části mají studenti studovat, studenti si zvolí čas a </a:t>
            </a:r>
            <a:r>
              <a:rPr lang="en" sz="1300" dirty="0" smtClean="0">
                <a:solidFill>
                  <a:schemeClr val="tx2"/>
                </a:solidFill>
              </a:rPr>
              <a:t>tempo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učitel </a:t>
            </a:r>
            <a:r>
              <a:rPr lang="en" sz="1300" dirty="0">
                <a:solidFill>
                  <a:schemeClr val="tx2"/>
                </a:solidFill>
              </a:rPr>
              <a:t>si nemusí připravovat přednášky a zadání </a:t>
            </a:r>
            <a:r>
              <a:rPr lang="en" sz="1300" dirty="0" smtClean="0">
                <a:solidFill>
                  <a:schemeClr val="tx2"/>
                </a:solidFill>
              </a:rPr>
              <a:t>úkolů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v </a:t>
            </a:r>
            <a:r>
              <a:rPr lang="en" sz="1300" dirty="0">
                <a:solidFill>
                  <a:schemeClr val="tx2"/>
                </a:solidFill>
              </a:rPr>
              <a:t>hodinách je více času na projekty, student má podporu učitele, neztrácí tak brzy motivaci, učitel má více času se věnovat studentům</a:t>
            </a:r>
          </a:p>
          <a:p>
            <a:endParaRPr sz="13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tx2"/>
                </a:solidFill>
              </a:rPr>
              <a:t>DOCC</a:t>
            </a:r>
          </a:p>
        </p:txBody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1300" dirty="0">
                <a:solidFill>
                  <a:schemeClr val="tx2"/>
                </a:solidFill>
              </a:rPr>
              <a:t>Distributed Open Collaborative </a:t>
            </a:r>
            <a:r>
              <a:rPr lang="en" sz="1300" dirty="0" smtClean="0">
                <a:solidFill>
                  <a:schemeClr val="tx2"/>
                </a:solidFill>
              </a:rPr>
              <a:t>Course</a:t>
            </a:r>
            <a:endParaRPr lang="cs-CZ" sz="1300" dirty="0" smtClean="0">
              <a:solidFill>
                <a:schemeClr val="tx2"/>
              </a:solidFill>
            </a:endParaRPr>
          </a:p>
          <a:p>
            <a:pPr lvl="0" rtl="0">
              <a:buNone/>
            </a:pP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alternativa </a:t>
            </a:r>
            <a:r>
              <a:rPr lang="en" sz="1300" dirty="0">
                <a:solidFill>
                  <a:schemeClr val="tx2"/>
                </a:solidFill>
              </a:rPr>
              <a:t>k MOOC, kterou vymyslela The New </a:t>
            </a:r>
            <a:r>
              <a:rPr lang="cs-CZ" sz="1300" dirty="0" smtClean="0">
                <a:solidFill>
                  <a:schemeClr val="tx2"/>
                </a:solidFill>
              </a:rPr>
              <a:t>S</a:t>
            </a:r>
            <a:r>
              <a:rPr lang="en" sz="1300" dirty="0" smtClean="0">
                <a:solidFill>
                  <a:schemeClr val="tx2"/>
                </a:solidFill>
              </a:rPr>
              <a:t>chool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kurz </a:t>
            </a:r>
            <a:r>
              <a:rPr lang="en" sz="1300" dirty="0">
                <a:solidFill>
                  <a:schemeClr val="tx2"/>
                </a:solidFill>
              </a:rPr>
              <a:t>Feminism and technology 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shoda </a:t>
            </a:r>
            <a:r>
              <a:rPr lang="en" sz="1300" dirty="0">
                <a:solidFill>
                  <a:schemeClr val="tx2"/>
                </a:solidFill>
              </a:rPr>
              <a:t>s MOOC - videa přístupná online a zdarma všem 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odlišení </a:t>
            </a:r>
            <a:r>
              <a:rPr lang="en" sz="1300" dirty="0">
                <a:solidFill>
                  <a:schemeClr val="tx2"/>
                </a:solidFill>
              </a:rPr>
              <a:t>od MOOC - zapojení 17 škol, na kterých za něj uznají kredity 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pro </a:t>
            </a:r>
            <a:r>
              <a:rPr lang="en" sz="1300" dirty="0">
                <a:solidFill>
                  <a:schemeClr val="tx2"/>
                </a:solidFill>
              </a:rPr>
              <a:t>max 20 - 30 studentů (tedy NEMASIVNÍ), kteří se 2 x týdně schází (KONTAKT S PEDAGOGEM) a diskutují o tématu, čtou texty na dané téma (NÁHRADA ZA DISKUSI U </a:t>
            </a:r>
            <a:r>
              <a:rPr lang="en" sz="1300" dirty="0" smtClean="0">
                <a:solidFill>
                  <a:schemeClr val="tx2"/>
                </a:solidFill>
              </a:rPr>
              <a:t>MOOC)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téma </a:t>
            </a:r>
            <a:r>
              <a:rPr lang="en" sz="1300" dirty="0">
                <a:solidFill>
                  <a:schemeClr val="tx2"/>
                </a:solidFill>
              </a:rPr>
              <a:t>vyplyne z video záznamu, na který poté navazuje týdenní práce v </a:t>
            </a:r>
            <a:r>
              <a:rPr lang="en" sz="1300" dirty="0" smtClean="0">
                <a:solidFill>
                  <a:schemeClr val="tx2"/>
                </a:solidFill>
              </a:rPr>
              <a:t>hodinách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zapojené </a:t>
            </a:r>
            <a:r>
              <a:rPr lang="en" sz="1300" dirty="0">
                <a:solidFill>
                  <a:schemeClr val="tx2"/>
                </a:solidFill>
              </a:rPr>
              <a:t>školy sdílí výukové materiáy a zadání mezi </a:t>
            </a:r>
            <a:r>
              <a:rPr lang="en" sz="1300" dirty="0" smtClean="0">
                <a:solidFill>
                  <a:schemeClr val="tx2"/>
                </a:solidFill>
              </a:rPr>
              <a:t>sebou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součástí </a:t>
            </a:r>
            <a:r>
              <a:rPr lang="en" sz="1300" dirty="0">
                <a:solidFill>
                  <a:schemeClr val="tx2"/>
                </a:solidFill>
              </a:rPr>
              <a:t>je i </a:t>
            </a:r>
            <a:r>
              <a:rPr lang="cs-CZ" sz="1300" dirty="0" smtClean="0">
                <a:solidFill>
                  <a:schemeClr val="tx2"/>
                </a:solidFill>
              </a:rPr>
              <a:t>„</a:t>
            </a:r>
            <a:r>
              <a:rPr lang="en" sz="1300" dirty="0" smtClean="0">
                <a:solidFill>
                  <a:schemeClr val="tx2"/>
                </a:solidFill>
              </a:rPr>
              <a:t>Storming </a:t>
            </a:r>
            <a:r>
              <a:rPr lang="en" sz="1300" dirty="0">
                <a:solidFill>
                  <a:schemeClr val="tx2"/>
                </a:solidFill>
              </a:rPr>
              <a:t>Wikipedia” - studenti hledají, jak jsou ženy zastoupeny nebo ignorovány v oblasti vědy a technologií na Wikipedii</a:t>
            </a:r>
          </a:p>
          <a:p>
            <a:endParaRPr sz="13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tx2"/>
                </a:solidFill>
              </a:rPr>
              <a:t>Kvíz o </a:t>
            </a:r>
            <a:r>
              <a:rPr lang="en" dirty="0">
                <a:solidFill>
                  <a:srgbClr val="C00000"/>
                </a:solidFill>
              </a:rPr>
              <a:t>HODNOTNÉ</a:t>
            </a:r>
            <a:r>
              <a:rPr lang="en" dirty="0">
                <a:solidFill>
                  <a:schemeClr val="tx2"/>
                </a:solidFill>
              </a:rPr>
              <a:t> ceny 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251520" y="1200151"/>
            <a:ext cx="8435280" cy="795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buClr>
                <a:srgbClr val="A04DA3"/>
              </a:buClr>
            </a:pPr>
            <a:r>
              <a:rPr lang="cs-CZ" sz="1600" i="1" dirty="0" smtClean="0">
                <a:solidFill>
                  <a:srgbClr val="424456"/>
                </a:solidFill>
              </a:rPr>
              <a:t>7 zákeřných otázek, vždy jedna odpověď správná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95536" y="1635646"/>
            <a:ext cx="8352928" cy="631711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452628" lvl="0" indent="-342900">
              <a:spcBef>
                <a:spcPts val="300"/>
              </a:spcBef>
              <a:buClr>
                <a:srgbClr val="A04DA3"/>
              </a:buClr>
              <a:buFont typeface="+mj-lt"/>
              <a:buAutoNum type="arabicPeriod"/>
            </a:pPr>
            <a:r>
              <a:rPr lang="cs-CZ" sz="1600" b="1" kern="1200" dirty="0" smtClean="0">
                <a:solidFill>
                  <a:srgbClr val="424456"/>
                </a:solidFill>
                <a:latin typeface="Georgia"/>
                <a:ea typeface="+mn-ea"/>
                <a:cs typeface="+mn-cs"/>
              </a:rPr>
              <a:t>„SPOC“ je zkratka pro: </a:t>
            </a:r>
          </a:p>
          <a:p>
            <a:pPr marL="452628" lvl="0" indent="-342900">
              <a:spcBef>
                <a:spcPts val="300"/>
              </a:spcBef>
              <a:buClr>
                <a:srgbClr val="A04DA3"/>
              </a:buClr>
            </a:pPr>
            <a:endParaRPr lang="cs-CZ" sz="1600" b="1" kern="1200" dirty="0" smtClean="0">
              <a:solidFill>
                <a:srgbClr val="424456"/>
              </a:solidFill>
              <a:latin typeface="Georgia"/>
              <a:ea typeface="+mn-ea"/>
              <a:cs typeface="+mn-cs"/>
            </a:endParaRPr>
          </a:p>
          <a:p>
            <a:pPr marL="452628" lvl="5" indent="-342900">
              <a:spcBef>
                <a:spcPts val="300"/>
              </a:spcBef>
              <a:buClr>
                <a:srgbClr val="A04DA3"/>
              </a:buClr>
              <a:buFont typeface="+mj-lt"/>
              <a:buAutoNum type="alphaLcParenR"/>
            </a:pPr>
            <a:r>
              <a:rPr lang="cs-CZ" sz="1600" kern="1200" dirty="0" smtClean="0">
                <a:solidFill>
                  <a:srgbClr val="424456"/>
                </a:solidFill>
                <a:latin typeface="Georgia"/>
                <a:ea typeface="+mn-ea"/>
                <a:cs typeface="+mn-cs"/>
              </a:rPr>
              <a:t>Solid plane online </a:t>
            </a:r>
            <a:r>
              <a:rPr lang="cs-CZ" sz="1600" kern="1200" dirty="0" err="1" smtClean="0">
                <a:solidFill>
                  <a:srgbClr val="424456"/>
                </a:solidFill>
                <a:latin typeface="Georgia"/>
                <a:ea typeface="+mn-ea"/>
                <a:cs typeface="+mn-cs"/>
              </a:rPr>
              <a:t>course</a:t>
            </a:r>
            <a:endParaRPr lang="cs-CZ" sz="1600" kern="1200" dirty="0" smtClean="0">
              <a:solidFill>
                <a:srgbClr val="424456"/>
              </a:solidFill>
              <a:latin typeface="Georgia"/>
              <a:ea typeface="+mn-ea"/>
              <a:cs typeface="+mn-cs"/>
            </a:endParaRPr>
          </a:p>
          <a:p>
            <a:pPr marL="452628" lvl="5" indent="-342900">
              <a:spcBef>
                <a:spcPts val="300"/>
              </a:spcBef>
              <a:buClr>
                <a:srgbClr val="A04DA3"/>
              </a:buClr>
              <a:buFont typeface="+mj-lt"/>
              <a:buAutoNum type="alphaLcParenR"/>
            </a:pPr>
            <a:r>
              <a:rPr lang="cs-CZ" sz="1600" kern="1200" dirty="0" err="1" smtClean="0">
                <a:solidFill>
                  <a:srgbClr val="424456"/>
                </a:solidFill>
                <a:latin typeface="Georgia"/>
                <a:ea typeface="+mn-ea"/>
                <a:cs typeface="+mn-cs"/>
              </a:rPr>
              <a:t>Small</a:t>
            </a:r>
            <a:r>
              <a:rPr lang="cs-CZ" sz="1600" kern="1200" dirty="0" smtClean="0">
                <a:solidFill>
                  <a:srgbClr val="424456"/>
                </a:solidFill>
                <a:latin typeface="Georgia"/>
                <a:ea typeface="+mn-ea"/>
                <a:cs typeface="+mn-cs"/>
              </a:rPr>
              <a:t> </a:t>
            </a:r>
            <a:r>
              <a:rPr lang="cs-CZ" sz="1600" kern="1200" dirty="0" err="1" smtClean="0">
                <a:solidFill>
                  <a:srgbClr val="424456"/>
                </a:solidFill>
                <a:latin typeface="Georgia"/>
                <a:ea typeface="+mn-ea"/>
                <a:cs typeface="+mn-cs"/>
              </a:rPr>
              <a:t>private</a:t>
            </a:r>
            <a:r>
              <a:rPr lang="cs-CZ" sz="1600" kern="1200" dirty="0" smtClean="0">
                <a:solidFill>
                  <a:srgbClr val="424456"/>
                </a:solidFill>
                <a:latin typeface="Georgia"/>
                <a:ea typeface="+mn-ea"/>
                <a:cs typeface="+mn-cs"/>
              </a:rPr>
              <a:t> online </a:t>
            </a:r>
            <a:r>
              <a:rPr lang="cs-CZ" sz="1600" kern="1200" dirty="0" err="1" smtClean="0">
                <a:solidFill>
                  <a:srgbClr val="424456"/>
                </a:solidFill>
                <a:latin typeface="Georgia"/>
                <a:ea typeface="+mn-ea"/>
                <a:cs typeface="+mn-cs"/>
              </a:rPr>
              <a:t>course</a:t>
            </a:r>
            <a:endParaRPr lang="cs-CZ" sz="1600" kern="1200" dirty="0" smtClean="0">
              <a:solidFill>
                <a:srgbClr val="424456"/>
              </a:solidFill>
              <a:latin typeface="Georgia"/>
              <a:ea typeface="+mn-ea"/>
              <a:cs typeface="+mn-cs"/>
            </a:endParaRPr>
          </a:p>
          <a:p>
            <a:pPr marL="452628" lvl="5" indent="-342900">
              <a:spcBef>
                <a:spcPts val="300"/>
              </a:spcBef>
              <a:buClr>
                <a:srgbClr val="A04DA3"/>
              </a:buClr>
              <a:buFont typeface="+mj-lt"/>
              <a:buAutoNum type="alphaLcParenR"/>
            </a:pPr>
            <a:r>
              <a:rPr lang="cs-CZ" sz="1600" kern="1200" dirty="0" err="1" smtClean="0">
                <a:solidFill>
                  <a:srgbClr val="424456"/>
                </a:solidFill>
                <a:latin typeface="Georgia"/>
              </a:rPr>
              <a:t>Systematic</a:t>
            </a:r>
            <a:r>
              <a:rPr lang="cs-CZ" sz="1600" kern="1200" dirty="0" smtClean="0">
                <a:solidFill>
                  <a:srgbClr val="424456"/>
                </a:solidFill>
                <a:latin typeface="Georgia"/>
              </a:rPr>
              <a:t> </a:t>
            </a:r>
            <a:r>
              <a:rPr lang="cs-CZ" sz="1600" kern="1200" dirty="0" err="1" smtClean="0">
                <a:solidFill>
                  <a:srgbClr val="424456"/>
                </a:solidFill>
                <a:latin typeface="Georgia"/>
              </a:rPr>
              <a:t>progress</a:t>
            </a:r>
            <a:r>
              <a:rPr lang="cs-CZ" sz="1600" kern="1200" dirty="0" smtClean="0">
                <a:solidFill>
                  <a:srgbClr val="424456"/>
                </a:solidFill>
                <a:latin typeface="Georgia"/>
              </a:rPr>
              <a:t> online </a:t>
            </a:r>
            <a:r>
              <a:rPr lang="cs-CZ" sz="1600" kern="1200" dirty="0" err="1" smtClean="0">
                <a:solidFill>
                  <a:srgbClr val="424456"/>
                </a:solidFill>
                <a:latin typeface="Georgia"/>
              </a:rPr>
              <a:t>course</a:t>
            </a:r>
            <a:endParaRPr lang="cs-CZ" sz="1600" kern="1200" dirty="0" smtClean="0">
              <a:solidFill>
                <a:srgbClr val="424456"/>
              </a:solidFill>
              <a:latin typeface="Georgia"/>
            </a:endParaRPr>
          </a:p>
          <a:p>
            <a:pPr marL="452628" lvl="5" indent="-342900">
              <a:spcBef>
                <a:spcPts val="300"/>
              </a:spcBef>
              <a:buClr>
                <a:srgbClr val="A04DA3"/>
              </a:buClr>
            </a:pPr>
            <a:endParaRPr lang="cs-CZ" sz="1600" b="1" kern="1200" dirty="0" smtClean="0">
              <a:solidFill>
                <a:srgbClr val="424456"/>
              </a:solidFill>
              <a:latin typeface="Georgia"/>
              <a:ea typeface="+mn-ea"/>
              <a:cs typeface="+mn-cs"/>
            </a:endParaRPr>
          </a:p>
          <a:p>
            <a:pPr marL="452628" indent="-342900">
              <a:spcBef>
                <a:spcPts val="300"/>
              </a:spcBef>
              <a:buClr>
                <a:srgbClr val="A04DA3"/>
              </a:buClr>
              <a:buFont typeface="+mj-lt"/>
              <a:buAutoNum type="arabicPeriod" startAt="2"/>
            </a:pPr>
            <a:r>
              <a:rPr lang="cs-CZ" sz="1600" b="1" kern="1200" dirty="0" smtClean="0">
                <a:solidFill>
                  <a:srgbClr val="424456"/>
                </a:solidFill>
                <a:latin typeface="Georgia"/>
              </a:rPr>
              <a:t>„Znalostní propast“  dle konceptu </a:t>
            </a:r>
            <a:r>
              <a:rPr lang="pl-PL" sz="1600" b="1" kern="1200" dirty="0" smtClean="0">
                <a:solidFill>
                  <a:srgbClr val="424456"/>
                </a:solidFill>
                <a:latin typeface="Georgia"/>
              </a:rPr>
              <a:t>Jakoba Nielsena </a:t>
            </a:r>
            <a:r>
              <a:rPr lang="cs-CZ" sz="1600" b="1" kern="1200" dirty="0" smtClean="0">
                <a:solidFill>
                  <a:srgbClr val="424456"/>
                </a:solidFill>
                <a:latin typeface="Georgia"/>
              </a:rPr>
              <a:t>popisuje rozdíly:</a:t>
            </a:r>
          </a:p>
          <a:p>
            <a:pPr marL="452628" indent="-342900">
              <a:spcBef>
                <a:spcPts val="300"/>
              </a:spcBef>
              <a:buClr>
                <a:srgbClr val="A04DA3"/>
              </a:buClr>
            </a:pPr>
            <a:endParaRPr lang="cs-CZ" sz="1600" b="1" kern="1200" dirty="0" smtClean="0">
              <a:solidFill>
                <a:srgbClr val="424456"/>
              </a:solidFill>
              <a:latin typeface="Georgia"/>
            </a:endParaRPr>
          </a:p>
          <a:p>
            <a:pPr marL="452628" lvl="5" indent="-342900">
              <a:spcBef>
                <a:spcPts val="300"/>
              </a:spcBef>
              <a:buClr>
                <a:srgbClr val="A04DA3"/>
              </a:buClr>
              <a:buFont typeface="+mj-lt"/>
              <a:buAutoNum type="alphaLcParenR"/>
            </a:pPr>
            <a:r>
              <a:rPr lang="cs-CZ" sz="1600" kern="1200" dirty="0" smtClean="0">
                <a:solidFill>
                  <a:srgbClr val="424456"/>
                </a:solidFill>
                <a:latin typeface="Georgia"/>
              </a:rPr>
              <a:t>Ve schopnosti ovládat technologie </a:t>
            </a:r>
          </a:p>
          <a:p>
            <a:pPr marL="452628" lvl="5" indent="-342900">
              <a:spcBef>
                <a:spcPts val="300"/>
              </a:spcBef>
              <a:buClr>
                <a:srgbClr val="A04DA3"/>
              </a:buClr>
              <a:buFont typeface="+mj-lt"/>
              <a:buAutoNum type="alphaLcParenR"/>
            </a:pPr>
            <a:r>
              <a:rPr lang="cs-CZ" sz="1600" kern="1200" dirty="0" smtClean="0">
                <a:solidFill>
                  <a:srgbClr val="424456"/>
                </a:solidFill>
                <a:latin typeface="Georgia"/>
              </a:rPr>
              <a:t>V rozdílech přístupů  handicapovaných ke znalostem</a:t>
            </a:r>
          </a:p>
          <a:p>
            <a:pPr marL="452628" lvl="5" indent="-342900">
              <a:spcBef>
                <a:spcPts val="300"/>
              </a:spcBef>
              <a:buClr>
                <a:srgbClr val="A04DA3"/>
              </a:buClr>
              <a:buFont typeface="+mj-lt"/>
              <a:buAutoNum type="alphaLcParenR"/>
            </a:pPr>
            <a:r>
              <a:rPr lang="cs-CZ" sz="1600" kern="1200" dirty="0" smtClean="0">
                <a:solidFill>
                  <a:srgbClr val="424456"/>
                </a:solidFill>
                <a:latin typeface="Georgia"/>
              </a:rPr>
              <a:t>Ve schopnosti vytěžení důležitých informací</a:t>
            </a:r>
          </a:p>
          <a:p>
            <a:pPr marL="452628" lvl="5" indent="-342900" algn="just">
              <a:spcBef>
                <a:spcPts val="300"/>
              </a:spcBef>
              <a:buClr>
                <a:srgbClr val="A04DA3"/>
              </a:buClr>
              <a:buFont typeface="+mj-lt"/>
              <a:buAutoNum type="alphaLcParenR"/>
            </a:pPr>
            <a:endParaRPr lang="cs-CZ" sz="1600" kern="1200" dirty="0" smtClean="0">
              <a:solidFill>
                <a:srgbClr val="424456"/>
              </a:solidFill>
              <a:latin typeface="Georgia"/>
            </a:endParaRPr>
          </a:p>
          <a:p>
            <a:pPr marL="452628" lvl="5" indent="-342900" algn="just">
              <a:spcBef>
                <a:spcPts val="300"/>
              </a:spcBef>
              <a:buClr>
                <a:srgbClr val="A04DA3"/>
              </a:buClr>
              <a:buFont typeface="+mj-lt"/>
              <a:buAutoNum type="alphaLcParenR"/>
            </a:pPr>
            <a:endParaRPr lang="cs-CZ" sz="1600" kern="1200" dirty="0" smtClean="0">
              <a:solidFill>
                <a:srgbClr val="424456"/>
              </a:solidFill>
              <a:latin typeface="Georgia"/>
            </a:endParaRPr>
          </a:p>
          <a:p>
            <a:pPr marL="452628" lvl="0" indent="-342900" algn="just">
              <a:spcBef>
                <a:spcPts val="300"/>
              </a:spcBef>
              <a:buClr>
                <a:srgbClr val="A04DA3"/>
              </a:buClr>
              <a:buFont typeface="+mj-lt"/>
              <a:buAutoNum type="arabicPeriod"/>
            </a:pPr>
            <a:endParaRPr lang="cs-CZ" sz="1600" b="1" kern="1200" dirty="0" smtClean="0">
              <a:solidFill>
                <a:srgbClr val="424456"/>
              </a:solidFill>
              <a:latin typeface="Georgia"/>
            </a:endParaRPr>
          </a:p>
          <a:p>
            <a:pPr marL="452628" lvl="0" indent="-342900" algn="just">
              <a:spcBef>
                <a:spcPts val="300"/>
              </a:spcBef>
              <a:buClr>
                <a:srgbClr val="A04DA3"/>
              </a:buClr>
              <a:buFont typeface="+mj-lt"/>
              <a:buAutoNum type="arabicPeriod"/>
            </a:pPr>
            <a:endParaRPr lang="cs-CZ" sz="1600" b="1" kern="1200" dirty="0" smtClean="0">
              <a:solidFill>
                <a:srgbClr val="424456"/>
              </a:solidFill>
              <a:latin typeface="Georgia"/>
            </a:endParaRPr>
          </a:p>
          <a:p>
            <a:pPr marL="452628" lvl="0" indent="-342900" algn="just">
              <a:spcBef>
                <a:spcPts val="300"/>
              </a:spcBef>
              <a:buClr>
                <a:srgbClr val="A04DA3"/>
              </a:buClr>
              <a:buFont typeface="+mj-lt"/>
              <a:buAutoNum type="arabicPeriod"/>
            </a:pPr>
            <a:endParaRPr lang="cs-CZ" sz="1600" b="1" kern="1200" dirty="0" smtClean="0">
              <a:solidFill>
                <a:srgbClr val="424456"/>
              </a:solidFill>
              <a:latin typeface="Georgia"/>
            </a:endParaRPr>
          </a:p>
          <a:p>
            <a:pPr marL="452628" lvl="0" indent="-342900" algn="just">
              <a:spcBef>
                <a:spcPts val="300"/>
              </a:spcBef>
              <a:buClr>
                <a:srgbClr val="A04DA3"/>
              </a:buClr>
            </a:pPr>
            <a:r>
              <a:rPr lang="cs-CZ" sz="1600" b="1" kern="1200" dirty="0" smtClean="0">
                <a:solidFill>
                  <a:srgbClr val="424456"/>
                </a:solidFill>
                <a:latin typeface="Georgia"/>
              </a:rPr>
              <a:t>:</a:t>
            </a:r>
          </a:p>
          <a:p>
            <a:pPr marL="452628" lvl="5" indent="-342900">
              <a:spcBef>
                <a:spcPts val="300"/>
              </a:spcBef>
              <a:buClr>
                <a:srgbClr val="A04DA3"/>
              </a:buClr>
            </a:pPr>
            <a:endParaRPr lang="cs-CZ" sz="1600" b="1" kern="1200" dirty="0" smtClean="0">
              <a:solidFill>
                <a:srgbClr val="424456"/>
              </a:solidFill>
              <a:latin typeface="Georgia"/>
            </a:endParaRPr>
          </a:p>
          <a:p>
            <a:pPr marL="452628" lvl="5" indent="-342900">
              <a:spcBef>
                <a:spcPts val="300"/>
              </a:spcBef>
              <a:buClr>
                <a:srgbClr val="A04DA3"/>
              </a:buClr>
              <a:buFont typeface="+mj-lt"/>
              <a:buAutoNum type="alphaLcParenR"/>
            </a:pPr>
            <a:endParaRPr lang="cs-CZ" sz="1600" b="1" kern="1200" dirty="0" smtClean="0">
              <a:solidFill>
                <a:srgbClr val="424456"/>
              </a:solidFill>
              <a:latin typeface="Georgia"/>
            </a:endParaRPr>
          </a:p>
          <a:p>
            <a:pPr marL="452628" lvl="5" indent="-342900">
              <a:spcBef>
                <a:spcPts val="300"/>
              </a:spcBef>
              <a:buClr>
                <a:srgbClr val="A04DA3"/>
              </a:buClr>
            </a:pPr>
            <a:endParaRPr lang="cs-CZ" sz="1600" b="1" kern="1200" dirty="0" smtClean="0">
              <a:solidFill>
                <a:srgbClr val="424456"/>
              </a:solidFill>
              <a:latin typeface="Georgia"/>
              <a:ea typeface="+mn-ea"/>
              <a:cs typeface="+mn-cs"/>
            </a:endParaRPr>
          </a:p>
          <a:p>
            <a:pPr marL="452628" lvl="5" indent="-342900">
              <a:spcBef>
                <a:spcPts val="300"/>
              </a:spcBef>
              <a:buClr>
                <a:srgbClr val="A04DA3"/>
              </a:buClr>
            </a:pPr>
            <a:endParaRPr lang="cs-CZ" sz="1600" b="1" kern="1200" dirty="0" smtClean="0">
              <a:solidFill>
                <a:srgbClr val="424456"/>
              </a:solidFill>
              <a:latin typeface="Georgia"/>
              <a:ea typeface="+mn-ea"/>
              <a:cs typeface="+mn-cs"/>
            </a:endParaRPr>
          </a:p>
          <a:p>
            <a:pPr marL="452628" lvl="5" indent="-342900">
              <a:spcBef>
                <a:spcPts val="300"/>
              </a:spcBef>
              <a:buClr>
                <a:srgbClr val="A04DA3"/>
              </a:buClr>
            </a:pPr>
            <a:endParaRPr lang="cs-CZ" sz="1600" b="1" kern="1200" dirty="0" smtClean="0">
              <a:solidFill>
                <a:srgbClr val="424456"/>
              </a:solidFill>
              <a:latin typeface="Georgia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9502"/>
            <a:ext cx="8229600" cy="792088"/>
          </a:xfrm>
        </p:spPr>
        <p:txBody>
          <a:bodyPr>
            <a:normAutofit/>
          </a:bodyPr>
          <a:lstStyle/>
          <a:p>
            <a:r>
              <a:rPr lang="cs-CZ" dirty="0" smtClean="0"/>
              <a:t>Kvíz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799312"/>
          </a:xfrm>
        </p:spPr>
        <p:txBody>
          <a:bodyPr>
            <a:normAutofit/>
          </a:bodyPr>
          <a:lstStyle/>
          <a:p>
            <a:pPr marL="452628" lvl="0" indent="-342900">
              <a:buClr>
                <a:srgbClr val="A04DA3"/>
              </a:buClr>
              <a:buFont typeface="+mj-lt"/>
              <a:buAutoNum type="arabicPeriod"/>
            </a:pPr>
            <a:endParaRPr lang="cs-CZ" sz="1600" b="1" dirty="0" smtClean="0">
              <a:solidFill>
                <a:srgbClr val="424456"/>
              </a:solidFill>
            </a:endParaRPr>
          </a:p>
          <a:p>
            <a:pPr marL="452628" indent="-342900">
              <a:buClr>
                <a:srgbClr val="A04DA3"/>
              </a:buClr>
              <a:buFont typeface="+mj-lt"/>
              <a:buAutoNum type="arabicPeriod" startAt="3"/>
            </a:pPr>
            <a:r>
              <a:rPr lang="cs-CZ" sz="1600" b="1" dirty="0" smtClean="0">
                <a:solidFill>
                  <a:srgbClr val="424456"/>
                </a:solidFill>
              </a:rPr>
              <a:t>Mezi důležité determinanty </a:t>
            </a:r>
            <a:r>
              <a:rPr lang="cs-CZ" sz="1600" b="1" dirty="0" err="1" smtClean="0">
                <a:solidFill>
                  <a:srgbClr val="424456"/>
                </a:solidFill>
              </a:rPr>
              <a:t>digital</a:t>
            </a:r>
            <a:r>
              <a:rPr lang="cs-CZ" sz="1600" b="1" dirty="0" smtClean="0">
                <a:solidFill>
                  <a:srgbClr val="424456"/>
                </a:solidFill>
              </a:rPr>
              <a:t> </a:t>
            </a:r>
            <a:r>
              <a:rPr lang="cs-CZ" sz="1600" b="1" dirty="0" err="1" smtClean="0">
                <a:solidFill>
                  <a:srgbClr val="424456"/>
                </a:solidFill>
              </a:rPr>
              <a:t>divide</a:t>
            </a:r>
            <a:r>
              <a:rPr lang="cs-CZ" sz="1600" b="1" dirty="0" smtClean="0">
                <a:solidFill>
                  <a:srgbClr val="424456"/>
                </a:solidFill>
              </a:rPr>
              <a:t> v ČR </a:t>
            </a:r>
            <a:r>
              <a:rPr lang="cs-CZ" sz="1600" b="1" u="sng" dirty="0" smtClean="0">
                <a:solidFill>
                  <a:srgbClr val="424456"/>
                </a:solidFill>
              </a:rPr>
              <a:t>ne</a:t>
            </a:r>
            <a:r>
              <a:rPr lang="cs-CZ" sz="1600" b="1" dirty="0" smtClean="0">
                <a:solidFill>
                  <a:srgbClr val="424456"/>
                </a:solidFill>
              </a:rPr>
              <a:t>patří: </a:t>
            </a:r>
          </a:p>
          <a:p>
            <a:pPr marL="452628" lvl="0" indent="-342900">
              <a:buClr>
                <a:srgbClr val="A04DA3"/>
              </a:buClr>
              <a:buNone/>
            </a:pPr>
            <a:endParaRPr lang="cs-CZ" sz="1600" b="1" dirty="0" smtClean="0">
              <a:solidFill>
                <a:srgbClr val="424456"/>
              </a:solidFill>
            </a:endParaRPr>
          </a:p>
          <a:p>
            <a:pPr marL="452628" lvl="5" indent="-342900">
              <a:buClr>
                <a:srgbClr val="A04DA3"/>
              </a:buClr>
              <a:buFont typeface="+mj-lt"/>
              <a:buAutoNum type="alphaLcParenR"/>
            </a:pPr>
            <a:r>
              <a:rPr lang="cs-CZ" sz="1600" dirty="0" smtClean="0">
                <a:solidFill>
                  <a:srgbClr val="424456"/>
                </a:solidFill>
              </a:rPr>
              <a:t>Věk</a:t>
            </a:r>
          </a:p>
          <a:p>
            <a:pPr marL="452628" lvl="5" indent="-342900">
              <a:buClr>
                <a:srgbClr val="A04DA3"/>
              </a:buClr>
              <a:buFont typeface="+mj-lt"/>
              <a:buAutoNum type="alphaLcParenR"/>
            </a:pPr>
            <a:r>
              <a:rPr lang="cs-CZ" sz="1600" dirty="0" smtClean="0">
                <a:solidFill>
                  <a:srgbClr val="424456"/>
                </a:solidFill>
              </a:rPr>
              <a:t>Pohlaví</a:t>
            </a:r>
          </a:p>
          <a:p>
            <a:pPr marL="452628" lvl="5" indent="-342900">
              <a:buClr>
                <a:srgbClr val="A04DA3"/>
              </a:buClr>
              <a:buFont typeface="+mj-lt"/>
              <a:buAutoNum type="alphaLcParenR"/>
            </a:pPr>
            <a:r>
              <a:rPr lang="cs-CZ" sz="1600" dirty="0" smtClean="0">
                <a:solidFill>
                  <a:srgbClr val="424456"/>
                </a:solidFill>
              </a:rPr>
              <a:t>Dosažené vzdělání</a:t>
            </a:r>
          </a:p>
          <a:p>
            <a:pPr marL="452628" lvl="5" indent="-342900">
              <a:buClr>
                <a:srgbClr val="A04DA3"/>
              </a:buClr>
            </a:pPr>
            <a:endParaRPr lang="cs-CZ" sz="1600" b="1" dirty="0" smtClean="0">
              <a:solidFill>
                <a:srgbClr val="424456"/>
              </a:solidFill>
            </a:endParaRPr>
          </a:p>
          <a:p>
            <a:pPr marL="452628" indent="-342900">
              <a:buClr>
                <a:srgbClr val="A04DA3"/>
              </a:buClr>
              <a:buFont typeface="+mj-lt"/>
              <a:buAutoNum type="arabicPeriod" startAt="4"/>
            </a:pPr>
            <a:r>
              <a:rPr lang="en" sz="1600" b="1" i="1" dirty="0" smtClean="0">
                <a:solidFill>
                  <a:schemeClr val="tx2"/>
                </a:solidFill>
              </a:rPr>
              <a:t>Educational technology debat</a:t>
            </a:r>
            <a:r>
              <a:rPr lang="cs-CZ" sz="1600" b="1" i="1" dirty="0" smtClean="0">
                <a:solidFill>
                  <a:schemeClr val="tx2"/>
                </a:solidFill>
              </a:rPr>
              <a:t>e</a:t>
            </a:r>
            <a:r>
              <a:rPr lang="en" sz="1600" dirty="0" smtClean="0">
                <a:solidFill>
                  <a:schemeClr val="tx2"/>
                </a:solidFill>
                <a:hlinkClick r:id="rId2"/>
              </a:rPr>
              <a:t> </a:t>
            </a:r>
            <a:r>
              <a:rPr lang="cs-CZ" sz="1600" b="1" dirty="0" smtClean="0">
                <a:solidFill>
                  <a:srgbClr val="424456"/>
                </a:solidFill>
              </a:rPr>
              <a:t>je:</a:t>
            </a:r>
          </a:p>
          <a:p>
            <a:pPr marL="452628" indent="-342900">
              <a:buClr>
                <a:srgbClr val="A04DA3"/>
              </a:buClr>
            </a:pPr>
            <a:endParaRPr lang="cs-CZ" sz="1600" b="1" dirty="0" smtClean="0">
              <a:solidFill>
                <a:srgbClr val="424456"/>
              </a:solidFill>
            </a:endParaRPr>
          </a:p>
          <a:p>
            <a:pPr marL="452628" lvl="5" indent="-342900">
              <a:buClr>
                <a:srgbClr val="A04DA3"/>
              </a:buClr>
              <a:buFont typeface="+mj-lt"/>
              <a:buAutoNum type="alphaLcParenR"/>
            </a:pPr>
            <a:r>
              <a:rPr lang="cs-CZ" sz="1600" dirty="0" smtClean="0">
                <a:solidFill>
                  <a:srgbClr val="424456"/>
                </a:solidFill>
              </a:rPr>
              <a:t>Každoroční konference  v Oxfordu, zabývající se open </a:t>
            </a:r>
            <a:r>
              <a:rPr lang="cs-CZ" sz="1600" dirty="0" err="1" smtClean="0">
                <a:solidFill>
                  <a:srgbClr val="424456"/>
                </a:solidFill>
              </a:rPr>
              <a:t>education</a:t>
            </a:r>
            <a:endParaRPr lang="cs-CZ" sz="1600" dirty="0" smtClean="0">
              <a:solidFill>
                <a:srgbClr val="424456"/>
              </a:solidFill>
            </a:endParaRPr>
          </a:p>
          <a:p>
            <a:pPr marL="452628" lvl="5" indent="-342900">
              <a:buClr>
                <a:srgbClr val="A04DA3"/>
              </a:buClr>
              <a:buFont typeface="+mj-lt"/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V</a:t>
            </a:r>
            <a:r>
              <a:rPr lang="en" sz="1600" dirty="0" smtClean="0">
                <a:solidFill>
                  <a:schemeClr val="tx2"/>
                </a:solidFill>
              </a:rPr>
              <a:t>olně dostupné otevřené elektronické učebnice pro rozvojové země </a:t>
            </a:r>
            <a:r>
              <a:rPr lang="cs-CZ" sz="1600" dirty="0" smtClean="0">
                <a:solidFill>
                  <a:schemeClr val="tx2"/>
                </a:solidFill>
              </a:rPr>
              <a:t> </a:t>
            </a:r>
          </a:p>
          <a:p>
            <a:pPr marL="452628" lvl="5" indent="-342900">
              <a:buClr>
                <a:srgbClr val="A04DA3"/>
              </a:buClr>
              <a:buFont typeface="+mj-lt"/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W</a:t>
            </a:r>
            <a:r>
              <a:rPr lang="en" sz="1600" dirty="0" smtClean="0">
                <a:solidFill>
                  <a:schemeClr val="tx2"/>
                </a:solidFill>
              </a:rPr>
              <a:t>eb podporující diskusi o nízkonákladové</a:t>
            </a:r>
            <a:r>
              <a:rPr lang="cs-CZ" sz="1600" dirty="0" smtClean="0">
                <a:solidFill>
                  <a:schemeClr val="tx2"/>
                </a:solidFill>
              </a:rPr>
              <a:t>m</a:t>
            </a:r>
            <a:r>
              <a:rPr lang="en" sz="1600" dirty="0" smtClean="0">
                <a:solidFill>
                  <a:schemeClr val="tx2"/>
                </a:solidFill>
              </a:rPr>
              <a:t> ICT v</a:t>
            </a:r>
            <a:r>
              <a:rPr lang="cs-CZ" sz="1600" dirty="0" smtClean="0">
                <a:solidFill>
                  <a:schemeClr val="tx2"/>
                </a:solidFill>
              </a:rPr>
              <a:t> </a:t>
            </a:r>
            <a:r>
              <a:rPr lang="en" sz="1600" dirty="0" smtClean="0">
                <a:solidFill>
                  <a:schemeClr val="tx2"/>
                </a:solidFill>
              </a:rPr>
              <a:t>rozvojových zemích</a:t>
            </a:r>
            <a:endParaRPr lang="cs-CZ" sz="1600" dirty="0" smtClean="0">
              <a:solidFill>
                <a:srgbClr val="424456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9502"/>
            <a:ext cx="8229600" cy="792088"/>
          </a:xfrm>
        </p:spPr>
        <p:txBody>
          <a:bodyPr>
            <a:normAutofit/>
          </a:bodyPr>
          <a:lstStyle/>
          <a:p>
            <a:r>
              <a:rPr lang="cs-CZ" dirty="0" smtClean="0"/>
              <a:t>Kvíz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43558"/>
            <a:ext cx="8229600" cy="4087344"/>
          </a:xfrm>
        </p:spPr>
        <p:txBody>
          <a:bodyPr>
            <a:normAutofit fontScale="92500" lnSpcReduction="20000"/>
          </a:bodyPr>
          <a:lstStyle/>
          <a:p>
            <a:pPr marL="452628" lvl="0" indent="-342900">
              <a:buClr>
                <a:srgbClr val="A04DA3"/>
              </a:buClr>
              <a:buFont typeface="+mj-lt"/>
              <a:buAutoNum type="arabicPeriod"/>
            </a:pPr>
            <a:endParaRPr lang="cs-CZ" sz="1600" b="1" dirty="0" smtClean="0">
              <a:solidFill>
                <a:srgbClr val="424456"/>
              </a:solidFill>
            </a:endParaRPr>
          </a:p>
          <a:p>
            <a:pPr marL="452628" lvl="0" indent="-342900">
              <a:buClr>
                <a:srgbClr val="A04DA3"/>
              </a:buClr>
              <a:buFont typeface="+mj-lt"/>
              <a:buAutoNum type="arabicPeriod" startAt="5"/>
            </a:pPr>
            <a:r>
              <a:rPr lang="cs-CZ" sz="1600" b="1" dirty="0" smtClean="0">
                <a:solidFill>
                  <a:srgbClr val="424456"/>
                </a:solidFill>
              </a:rPr>
              <a:t>Základní podmínkou rovnosti v e vzdělávání je: </a:t>
            </a:r>
          </a:p>
          <a:p>
            <a:pPr marL="452628" lvl="0" indent="-342900">
              <a:buClr>
                <a:srgbClr val="A04DA3"/>
              </a:buClr>
              <a:buNone/>
            </a:pPr>
            <a:endParaRPr lang="cs-CZ" sz="1600" b="1" dirty="0" smtClean="0">
              <a:solidFill>
                <a:srgbClr val="424456"/>
              </a:solidFill>
            </a:endParaRPr>
          </a:p>
          <a:p>
            <a:pPr marL="452628" lvl="0" indent="-342900">
              <a:buFont typeface="+mj-lt"/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R</a:t>
            </a:r>
            <a:r>
              <a:rPr lang="en" sz="1600" dirty="0" smtClean="0">
                <a:solidFill>
                  <a:schemeClr val="tx2"/>
                </a:solidFill>
              </a:rPr>
              <a:t>ovnost v přístupu ke vzdělávání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2628" lvl="0" indent="-342900">
              <a:buFont typeface="+mj-lt"/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R</a:t>
            </a:r>
            <a:r>
              <a:rPr lang="en" sz="1600" dirty="0" smtClean="0">
                <a:solidFill>
                  <a:schemeClr val="tx2"/>
                </a:solidFill>
              </a:rPr>
              <a:t>ovnost podmínek vzdělávání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2628" lvl="0" indent="-342900">
              <a:buFont typeface="+mj-lt"/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R</a:t>
            </a:r>
            <a:r>
              <a:rPr lang="en" sz="1600" dirty="0" smtClean="0">
                <a:solidFill>
                  <a:schemeClr val="tx2"/>
                </a:solidFill>
              </a:rPr>
              <a:t>ovnost výsledků vzdělávání</a:t>
            </a:r>
          </a:p>
          <a:p>
            <a:pPr marL="452628" lvl="5" indent="-342900">
              <a:buClr>
                <a:srgbClr val="A04DA3"/>
              </a:buClr>
            </a:pPr>
            <a:endParaRPr lang="cs-CZ" sz="1600" b="1" dirty="0" smtClean="0">
              <a:solidFill>
                <a:srgbClr val="424456"/>
              </a:solidFill>
            </a:endParaRPr>
          </a:p>
          <a:p>
            <a:pPr marL="452628" indent="-342900">
              <a:buClr>
                <a:srgbClr val="A04DA3"/>
              </a:buClr>
              <a:buFont typeface="+mj-lt"/>
              <a:buAutoNum type="arabicPeriod" startAt="6"/>
            </a:pPr>
            <a:r>
              <a:rPr lang="cs-CZ" sz="1600" b="1" dirty="0" smtClean="0">
                <a:solidFill>
                  <a:srgbClr val="424456"/>
                </a:solidFill>
              </a:rPr>
              <a:t>Mezi tuzemské autory, věnující se tématu technologie ve vzdělávání </a:t>
            </a:r>
            <a:r>
              <a:rPr lang="cs-CZ" sz="1600" b="1" u="sng" dirty="0" smtClean="0">
                <a:solidFill>
                  <a:srgbClr val="424456"/>
                </a:solidFill>
              </a:rPr>
              <a:t>ne</a:t>
            </a:r>
            <a:r>
              <a:rPr lang="cs-CZ" sz="1600" b="1" dirty="0" smtClean="0">
                <a:solidFill>
                  <a:srgbClr val="424456"/>
                </a:solidFill>
              </a:rPr>
              <a:t>patří: </a:t>
            </a:r>
          </a:p>
          <a:p>
            <a:pPr marL="452628" indent="-342900">
              <a:buClr>
                <a:srgbClr val="A04DA3"/>
              </a:buClr>
            </a:pPr>
            <a:endParaRPr lang="cs-CZ" sz="1600" b="1" dirty="0" smtClean="0">
              <a:solidFill>
                <a:srgbClr val="424456"/>
              </a:solidFill>
            </a:endParaRPr>
          </a:p>
          <a:p>
            <a:pPr marL="452628" lvl="5" indent="-342900">
              <a:buClr>
                <a:srgbClr val="A04DA3"/>
              </a:buClr>
              <a:buFont typeface="+mj-lt"/>
              <a:buAutoNum type="alphaLcParenR"/>
            </a:pPr>
            <a:r>
              <a:rPr lang="cs-CZ" sz="1600" dirty="0" smtClean="0">
                <a:solidFill>
                  <a:srgbClr val="424456"/>
                </a:solidFill>
              </a:rPr>
              <a:t>Ondřej Bárta</a:t>
            </a:r>
          </a:p>
          <a:p>
            <a:pPr marL="452628" lvl="5" indent="-342900">
              <a:buClr>
                <a:srgbClr val="A04DA3"/>
              </a:buClr>
              <a:buFont typeface="+mj-lt"/>
              <a:buAutoNum type="alphaLcParenR"/>
            </a:pPr>
            <a:r>
              <a:rPr lang="cs-CZ" sz="1600" dirty="0" smtClean="0">
                <a:solidFill>
                  <a:srgbClr val="424456"/>
                </a:solidFill>
              </a:rPr>
              <a:t>Tomáš </a:t>
            </a:r>
            <a:r>
              <a:rPr lang="cs-CZ" sz="1600" dirty="0" err="1" smtClean="0">
                <a:solidFill>
                  <a:srgbClr val="424456"/>
                </a:solidFill>
              </a:rPr>
              <a:t>Čupr</a:t>
            </a:r>
            <a:endParaRPr lang="cs-CZ" sz="1600" dirty="0" smtClean="0">
              <a:solidFill>
                <a:srgbClr val="424456"/>
              </a:solidFill>
            </a:endParaRPr>
          </a:p>
          <a:p>
            <a:pPr marL="452628" lvl="5" indent="-342900">
              <a:buClr>
                <a:srgbClr val="A04DA3"/>
              </a:buClr>
              <a:buFont typeface="+mj-lt"/>
              <a:buAutoNum type="alphaLcParenR"/>
            </a:pPr>
            <a:r>
              <a:rPr lang="cs-CZ" sz="1600" dirty="0" smtClean="0">
                <a:solidFill>
                  <a:srgbClr val="424456"/>
                </a:solidFill>
              </a:rPr>
              <a:t>Bořivoj </a:t>
            </a:r>
            <a:r>
              <a:rPr lang="cs-CZ" sz="1600" dirty="0" err="1" smtClean="0">
                <a:solidFill>
                  <a:srgbClr val="424456"/>
                </a:solidFill>
              </a:rPr>
              <a:t>Brdička</a:t>
            </a:r>
            <a:endParaRPr lang="cs-CZ" sz="1600" dirty="0" smtClean="0">
              <a:solidFill>
                <a:srgbClr val="424456"/>
              </a:solidFill>
            </a:endParaRPr>
          </a:p>
          <a:p>
            <a:pPr marL="452628" lvl="5" indent="-342900">
              <a:buClr>
                <a:srgbClr val="A04DA3"/>
              </a:buClr>
              <a:buFont typeface="+mj-lt"/>
              <a:buAutoNum type="alphaLcParenR"/>
            </a:pPr>
            <a:endParaRPr lang="cs-CZ" sz="1600" dirty="0" smtClean="0">
              <a:solidFill>
                <a:srgbClr val="424456"/>
              </a:solidFill>
            </a:endParaRPr>
          </a:p>
          <a:p>
            <a:pPr marL="452628" lvl="0" indent="-342900">
              <a:buClr>
                <a:srgbClr val="A04DA3"/>
              </a:buClr>
              <a:buFont typeface="+mj-lt"/>
              <a:buAutoNum type="arabicPeriod" startAt="7"/>
            </a:pPr>
            <a:r>
              <a:rPr lang="cs-CZ" sz="1600" b="1" dirty="0" smtClean="0">
                <a:solidFill>
                  <a:srgbClr val="424456"/>
                </a:solidFill>
              </a:rPr>
              <a:t>Která z </a:t>
            </a:r>
            <a:r>
              <a:rPr lang="cs-CZ" sz="1600" b="1" dirty="0" err="1" smtClean="0">
                <a:solidFill>
                  <a:srgbClr val="424456"/>
                </a:solidFill>
              </a:rPr>
              <a:t>následujích</a:t>
            </a:r>
            <a:r>
              <a:rPr lang="cs-CZ" sz="1600" b="1" dirty="0" smtClean="0">
                <a:solidFill>
                  <a:srgbClr val="424456"/>
                </a:solidFill>
              </a:rPr>
              <a:t> platforem nezprostředkovává MOOC: </a:t>
            </a:r>
          </a:p>
          <a:p>
            <a:pPr marL="452628" lvl="0" indent="-342900">
              <a:buClr>
                <a:srgbClr val="A04DA3"/>
              </a:buClr>
              <a:buNone/>
            </a:pPr>
            <a:endParaRPr lang="cs-CZ" sz="1600" b="1" dirty="0" smtClean="0">
              <a:solidFill>
                <a:srgbClr val="424456"/>
              </a:solidFill>
            </a:endParaRPr>
          </a:p>
          <a:p>
            <a:pPr marL="452628" lvl="0" indent="-342900">
              <a:buFont typeface="+mj-lt"/>
              <a:buAutoNum type="alphaLcParenR"/>
            </a:pPr>
            <a:r>
              <a:rPr lang="en" sz="1600" dirty="0" smtClean="0">
                <a:solidFill>
                  <a:schemeClr val="tx2"/>
                </a:solidFill>
              </a:rPr>
              <a:t>OpenLearning,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2628" lvl="0" indent="-342900">
              <a:buFont typeface="+mj-lt"/>
              <a:buAutoNum type="alphaLcParenR"/>
            </a:pPr>
            <a:r>
              <a:rPr lang="en" sz="1600" dirty="0" smtClean="0">
                <a:solidFill>
                  <a:schemeClr val="tx2"/>
                </a:solidFill>
              </a:rPr>
              <a:t>Academic Earth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2628" lvl="0" indent="-342900">
              <a:buFont typeface="+mj-lt"/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Data </a:t>
            </a:r>
            <a:r>
              <a:rPr lang="cs-CZ" sz="1600" dirty="0" err="1" smtClean="0">
                <a:solidFill>
                  <a:schemeClr val="tx2"/>
                </a:solidFill>
              </a:rPr>
              <a:t>Focus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2628" lvl="5" indent="-342900">
              <a:buClr>
                <a:srgbClr val="A04DA3"/>
              </a:buClr>
              <a:buFont typeface="+mj-lt"/>
              <a:buAutoNum type="alphaLcParenR"/>
            </a:pPr>
            <a:endParaRPr lang="cs-CZ" sz="1600" dirty="0" smtClean="0">
              <a:solidFill>
                <a:srgbClr val="424456"/>
              </a:solidFill>
            </a:endParaRPr>
          </a:p>
          <a:p>
            <a:pPr marL="452628" lvl="5" indent="-342900">
              <a:buClr>
                <a:srgbClr val="A04DA3"/>
              </a:buClr>
              <a:buNone/>
            </a:pPr>
            <a:endParaRPr lang="cs-CZ" sz="1600" dirty="0" smtClean="0">
              <a:solidFill>
                <a:srgbClr val="424456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dirty="0">
                <a:solidFill>
                  <a:schemeClr val="tx2"/>
                </a:solidFill>
              </a:rPr>
              <a:t>Zdroje</a:t>
            </a:r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292100">
              <a:spcBef>
                <a:spcPts val="0"/>
              </a:spcBef>
              <a:buSzPct val="100000"/>
            </a:pPr>
            <a:r>
              <a:rPr lang="en" sz="1200" dirty="0">
                <a:solidFill>
                  <a:schemeClr val="tx2"/>
                </a:solidFill>
              </a:rPr>
              <a:t>Born, Sigrid. MOOCs: walking a fine line between global educational opportunities and digital divide. In  Alumniportal Deutschland [online].  [cit. 2014-04-23]. Dostupné z: </a:t>
            </a:r>
            <a:r>
              <a:rPr lang="en" sz="1200" u="sng" dirty="0">
                <a:solidFill>
                  <a:schemeClr val="tx2"/>
                </a:solidFill>
                <a:hlinkClick r:id="rId3"/>
              </a:rPr>
              <a:t>http://</a:t>
            </a:r>
            <a:r>
              <a:rPr lang="en" sz="1200" u="sng" dirty="0" smtClean="0">
                <a:solidFill>
                  <a:schemeClr val="tx2"/>
                </a:solidFill>
                <a:hlinkClick r:id="rId3"/>
              </a:rPr>
              <a:t>www.alumniportal-deutschland.org/en/sustainability/social-affairs/article/moocs-digital-divide.html</a:t>
            </a:r>
            <a:endParaRPr lang="cs-CZ" sz="1200" u="sng" dirty="0" smtClean="0">
              <a:solidFill>
                <a:schemeClr val="tx2"/>
              </a:solidFill>
            </a:endParaRPr>
          </a:p>
          <a:p>
            <a:pPr marL="457200" indent="-292100">
              <a:spcBef>
                <a:spcPts val="0"/>
              </a:spcBef>
              <a:buSzPct val="100000"/>
            </a:pPr>
            <a:r>
              <a:rPr lang="cs-CZ" sz="1200" dirty="0" smtClean="0">
                <a:solidFill>
                  <a:schemeClr val="tx2"/>
                </a:solidFill>
              </a:rPr>
              <a:t>BRDIČKA, Bořivoj. Současné problémy s implementací vzdělávacích technologií. In: </a:t>
            </a:r>
            <a:r>
              <a:rPr lang="cs-CZ" sz="1200" i="1" dirty="0" err="1" smtClean="0">
                <a:solidFill>
                  <a:schemeClr val="tx2"/>
                </a:solidFill>
              </a:rPr>
              <a:t>Spomocník</a:t>
            </a:r>
            <a:r>
              <a:rPr lang="cs-CZ" sz="1200" dirty="0" smtClean="0">
                <a:solidFill>
                  <a:schemeClr val="tx2"/>
                </a:solidFill>
              </a:rPr>
              <a:t> [online]. [2011] [cit. 2014-04-24]. Dostupné z: </a:t>
            </a:r>
            <a:r>
              <a:rPr lang="cs-CZ" sz="1200" dirty="0" smtClean="0">
                <a:solidFill>
                  <a:schemeClr val="tx2"/>
                </a:solidFill>
                <a:hlinkClick r:id="rId4"/>
              </a:rPr>
              <a:t>http://spomocnik.rvp.cz/clanek/10931/SOUCASNE-PROBLEMY-S-IMPLEMENTACI-VZDELAVACICH-TECHNOLOGII.html</a:t>
            </a:r>
            <a:endParaRPr lang="cs-CZ" sz="1200" dirty="0" smtClean="0">
              <a:solidFill>
                <a:schemeClr val="tx2"/>
              </a:solidFill>
            </a:endParaRPr>
          </a:p>
          <a:p>
            <a:pPr marL="457200" indent="-292100">
              <a:spcBef>
                <a:spcPts val="0"/>
              </a:spcBef>
              <a:buSzPct val="100000"/>
            </a:pPr>
            <a:r>
              <a:rPr lang="cs-CZ" sz="1200" dirty="0" smtClean="0">
                <a:solidFill>
                  <a:schemeClr val="tx2"/>
                </a:solidFill>
              </a:rPr>
              <a:t>BRDIČKA, Bořivoj. Stane se Uruguay díky počítačům dalším Finskem?. In: </a:t>
            </a:r>
            <a:r>
              <a:rPr lang="cs-CZ" sz="1200" i="1" dirty="0" err="1" smtClean="0">
                <a:solidFill>
                  <a:schemeClr val="tx2"/>
                </a:solidFill>
              </a:rPr>
              <a:t>Spomocník</a:t>
            </a:r>
            <a:r>
              <a:rPr lang="cs-CZ" sz="1200" dirty="0" smtClean="0">
                <a:solidFill>
                  <a:schemeClr val="tx2"/>
                </a:solidFill>
              </a:rPr>
              <a:t> [online]. s.a. [cit. 2014-04-24]. Dostupné z: </a:t>
            </a:r>
            <a:r>
              <a:rPr lang="cs-CZ" sz="1200" dirty="0" smtClean="0">
                <a:solidFill>
                  <a:schemeClr val="tx2"/>
                </a:solidFill>
                <a:hlinkClick r:id="rId5"/>
              </a:rPr>
              <a:t>http://spomocnik.rvp.cz/clanek/10923/</a:t>
            </a:r>
            <a:endParaRPr lang="cs-CZ" sz="1200" u="sng" dirty="0" smtClean="0">
              <a:solidFill>
                <a:schemeClr val="tx2"/>
              </a:solidFill>
            </a:endParaRPr>
          </a:p>
          <a:p>
            <a:pPr marL="457200" indent="-292100">
              <a:spcBef>
                <a:spcPts val="0"/>
              </a:spcBef>
              <a:buSzPct val="100000"/>
            </a:pPr>
            <a:r>
              <a:rPr lang="cs-CZ" sz="1200" dirty="0" smtClean="0">
                <a:solidFill>
                  <a:schemeClr val="tx2"/>
                </a:solidFill>
              </a:rPr>
              <a:t>Digitální propast (Digital </a:t>
            </a:r>
            <a:r>
              <a:rPr lang="cs-CZ" sz="1200" dirty="0" err="1" smtClean="0">
                <a:solidFill>
                  <a:schemeClr val="tx2"/>
                </a:solidFill>
              </a:rPr>
              <a:t>Divide</a:t>
            </a:r>
            <a:r>
              <a:rPr lang="cs-CZ" sz="1200" dirty="0" smtClean="0">
                <a:solidFill>
                  <a:schemeClr val="tx2"/>
                </a:solidFill>
              </a:rPr>
              <a:t>). In: </a:t>
            </a:r>
            <a:r>
              <a:rPr lang="cs-CZ" sz="1200" i="1" dirty="0" err="1" smtClean="0">
                <a:solidFill>
                  <a:schemeClr val="tx2"/>
                </a:solidFill>
              </a:rPr>
              <a:t>ManagementMania</a:t>
            </a:r>
            <a:r>
              <a:rPr lang="cs-CZ" sz="1200" dirty="0" smtClean="0">
                <a:solidFill>
                  <a:schemeClr val="tx2"/>
                </a:solidFill>
              </a:rPr>
              <a:t> [online]. 2013 [cit. 2014-04-24]. Dostupné z: </a:t>
            </a:r>
            <a:r>
              <a:rPr lang="cs-CZ" sz="1200" dirty="0" smtClean="0">
                <a:solidFill>
                  <a:schemeClr val="tx2"/>
                </a:solidFill>
                <a:hlinkClick r:id="rId6"/>
              </a:rPr>
              <a:t>https://managementmania.com/cs/digitalni-propast-digital-divide</a:t>
            </a:r>
            <a:endParaRPr lang="cs-CZ" sz="1200" u="sng" dirty="0">
              <a:solidFill>
                <a:schemeClr val="tx2"/>
              </a:solidFill>
            </a:endParaRPr>
          </a:p>
          <a:p>
            <a:pPr marL="457200" indent="-292100">
              <a:spcBef>
                <a:spcPts val="0"/>
              </a:spcBef>
              <a:buSzPct val="100000"/>
            </a:pPr>
            <a:r>
              <a:rPr lang="en" sz="1200" dirty="0" smtClean="0">
                <a:solidFill>
                  <a:schemeClr val="tx2"/>
                </a:solidFill>
              </a:rPr>
              <a:t>Jaschik</a:t>
            </a:r>
            <a:r>
              <a:rPr lang="en" sz="1200" dirty="0">
                <a:solidFill>
                  <a:schemeClr val="tx2"/>
                </a:solidFill>
              </a:rPr>
              <a:t>, Scott. Feminist Anti-MOOC In </a:t>
            </a:r>
            <a:r>
              <a:rPr lang="en" sz="1200" i="1" dirty="0">
                <a:solidFill>
                  <a:schemeClr val="tx2"/>
                </a:solidFill>
              </a:rPr>
              <a:t>Inside Higher Ed</a:t>
            </a:r>
            <a:r>
              <a:rPr lang="en" sz="1200" dirty="0">
                <a:solidFill>
                  <a:schemeClr val="tx2"/>
                </a:solidFill>
              </a:rPr>
              <a:t> [online]. 19.8.2013. [cit. 2014-04-23]. Dostupné z: </a:t>
            </a:r>
            <a:r>
              <a:rPr lang="en" sz="1200" u="sng" dirty="0">
                <a:solidFill>
                  <a:schemeClr val="tx2"/>
                </a:solidFill>
                <a:hlinkClick r:id="rId7"/>
              </a:rPr>
              <a:t>http://</a:t>
            </a:r>
            <a:r>
              <a:rPr lang="en" sz="1200" u="sng" dirty="0" smtClean="0">
                <a:solidFill>
                  <a:schemeClr val="tx2"/>
                </a:solidFill>
                <a:hlinkClick r:id="rId7"/>
              </a:rPr>
              <a:t>www.insidehighered.com/news/2013/08/19/feminist-professors-create-alternative-moocs#sthash.QffPpxp7.dpbs</a:t>
            </a:r>
            <a:endParaRPr lang="cs-CZ" sz="1200" u="sng" dirty="0" smtClean="0">
              <a:solidFill>
                <a:schemeClr val="tx2"/>
              </a:solidFill>
            </a:endParaRPr>
          </a:p>
          <a:p>
            <a:pPr marL="457200" indent="-292100">
              <a:spcBef>
                <a:spcPts val="0"/>
              </a:spcBef>
              <a:buSzPct val="100000"/>
            </a:pPr>
            <a:r>
              <a:rPr lang="en" sz="1200" dirty="0" smtClean="0">
                <a:solidFill>
                  <a:schemeClr val="tx2"/>
                </a:solidFill>
              </a:rPr>
              <a:t>Goral</a:t>
            </a:r>
            <a:r>
              <a:rPr lang="en" sz="1200" dirty="0">
                <a:solidFill>
                  <a:schemeClr val="tx2"/>
                </a:solidFill>
              </a:rPr>
              <a:t>, Tim. SPOCs may provide what MOOCs can´t. In </a:t>
            </a:r>
            <a:r>
              <a:rPr lang="en" sz="1200" i="1" dirty="0">
                <a:solidFill>
                  <a:schemeClr val="tx2"/>
                </a:solidFill>
              </a:rPr>
              <a:t>University Business </a:t>
            </a:r>
            <a:r>
              <a:rPr lang="en" sz="1200" dirty="0">
                <a:solidFill>
                  <a:schemeClr val="tx2"/>
                </a:solidFill>
              </a:rPr>
              <a:t>[online]. [cit. 2014-04-23]. Dostupné z: </a:t>
            </a:r>
            <a:r>
              <a:rPr lang="en" sz="1200" u="sng" dirty="0">
                <a:solidFill>
                  <a:schemeClr val="tx2"/>
                </a:solidFill>
                <a:hlinkClick r:id="rId8"/>
              </a:rPr>
              <a:t>http://</a:t>
            </a:r>
            <a:r>
              <a:rPr lang="en" sz="1200" u="sng" dirty="0" smtClean="0">
                <a:solidFill>
                  <a:schemeClr val="tx2"/>
                </a:solidFill>
                <a:hlinkClick r:id="rId8"/>
              </a:rPr>
              <a:t>www.universitybusiness.com/article/spocs-may-provide-what-moocs-can%E2%80%99t</a:t>
            </a:r>
            <a:endParaRPr lang="cs-CZ" sz="1200" u="sng" dirty="0" smtClean="0">
              <a:solidFill>
                <a:schemeClr val="tx2"/>
              </a:solidFill>
            </a:endParaRPr>
          </a:p>
          <a:p>
            <a:pPr marL="457200" indent="-292100">
              <a:spcBef>
                <a:spcPts val="0"/>
              </a:spcBef>
              <a:buSzPct val="100000"/>
            </a:pPr>
            <a:r>
              <a:rPr lang="en" sz="1200" dirty="0" smtClean="0">
                <a:solidFill>
                  <a:schemeClr val="tx2"/>
                </a:solidFill>
              </a:rPr>
              <a:t>GREGER</a:t>
            </a:r>
            <a:r>
              <a:rPr lang="en" sz="1200" dirty="0">
                <a:solidFill>
                  <a:schemeClr val="tx2"/>
                </a:solidFill>
              </a:rPr>
              <a:t>, David. Spravedlivost českého školského systému v mezinárodním srovnání. </a:t>
            </a:r>
            <a:r>
              <a:rPr lang="en" sz="1200" i="1" dirty="0">
                <a:solidFill>
                  <a:schemeClr val="tx2"/>
                </a:solidFill>
              </a:rPr>
              <a:t>ORBIS SCHOLAE</a:t>
            </a:r>
            <a:r>
              <a:rPr lang="en" sz="1200" dirty="0">
                <a:solidFill>
                  <a:schemeClr val="tx2"/>
                </a:solidFill>
              </a:rPr>
              <a:t> [online]. 2006, roč. 0, č. 1, s. 46-59 [cit. 2014-04-23]. Dostupné z: </a:t>
            </a:r>
            <a:r>
              <a:rPr lang="en" sz="1200" u="sng" dirty="0">
                <a:solidFill>
                  <a:schemeClr val="tx2"/>
                </a:solidFill>
                <a:hlinkClick r:id="rId9"/>
              </a:rPr>
              <a:t>http://www.orbisscholae.cz/archiv/2006/2006_1_04.pdf</a:t>
            </a:r>
          </a:p>
          <a:p>
            <a:pPr lvl="0">
              <a:buNone/>
            </a:pPr>
            <a:endParaRPr lang="en" sz="1200" u="sng" dirty="0" smtClean="0">
              <a:solidFill>
                <a:schemeClr val="tx2"/>
              </a:solidFill>
              <a:hlinkClick r:id="rId4"/>
            </a:endParaRPr>
          </a:p>
          <a:p>
            <a:endParaRPr sz="1200" dirty="0">
              <a:solidFill>
                <a:schemeClr val="tx2"/>
              </a:solidFill>
            </a:endParaRPr>
          </a:p>
          <a:p>
            <a:endParaRPr sz="1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dirty="0">
                <a:solidFill>
                  <a:schemeClr val="tx2"/>
                </a:solidFill>
              </a:rPr>
              <a:t>Zdroje</a:t>
            </a:r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292100">
              <a:spcBef>
                <a:spcPts val="600"/>
              </a:spcBef>
              <a:buSzPct val="100000"/>
            </a:pPr>
            <a:r>
              <a:rPr lang="en" sz="1200" dirty="0" smtClean="0">
                <a:solidFill>
                  <a:schemeClr val="tx2"/>
                </a:solidFill>
              </a:rPr>
              <a:t>Massive Open Online Course. In </a:t>
            </a:r>
            <a:r>
              <a:rPr lang="en" sz="1200" i="1" dirty="0" smtClean="0">
                <a:solidFill>
                  <a:schemeClr val="tx2"/>
                </a:solidFill>
              </a:rPr>
              <a:t>Wikipedia</a:t>
            </a:r>
            <a:r>
              <a:rPr lang="en" sz="1200" dirty="0" smtClean="0">
                <a:solidFill>
                  <a:schemeClr val="tx2"/>
                </a:solidFill>
              </a:rPr>
              <a:t> [online]. [cit. 2014-04-23]. Dostupné z: </a:t>
            </a:r>
            <a:r>
              <a:rPr lang="en" sz="1200" u="sng" dirty="0" smtClean="0">
                <a:solidFill>
                  <a:schemeClr val="tx2"/>
                </a:solidFill>
                <a:hlinkClick r:id="rId3"/>
              </a:rPr>
              <a:t>http://en.wikipedia.org/wiki/Massive_open_online_course</a:t>
            </a:r>
            <a:endParaRPr lang="cs-CZ" sz="1200" u="sng" dirty="0" smtClean="0">
              <a:solidFill>
                <a:schemeClr val="tx2"/>
              </a:solidFill>
            </a:endParaRPr>
          </a:p>
          <a:p>
            <a:pPr marL="457200" indent="-292100">
              <a:spcBef>
                <a:spcPts val="600"/>
              </a:spcBef>
              <a:buSzPct val="100000"/>
            </a:pPr>
            <a:r>
              <a:rPr lang="cs-CZ" sz="1200" dirty="0" smtClean="0">
                <a:solidFill>
                  <a:schemeClr val="tx2"/>
                </a:solidFill>
              </a:rPr>
              <a:t>NIELSEN, Jakob. Digital </a:t>
            </a:r>
            <a:r>
              <a:rPr lang="cs-CZ" sz="1200" dirty="0" err="1" smtClean="0">
                <a:solidFill>
                  <a:schemeClr val="tx2"/>
                </a:solidFill>
              </a:rPr>
              <a:t>Divide</a:t>
            </a:r>
            <a:r>
              <a:rPr lang="cs-CZ" sz="1200" dirty="0" smtClean="0">
                <a:solidFill>
                  <a:schemeClr val="tx2"/>
                </a:solidFill>
              </a:rPr>
              <a:t>: </a:t>
            </a:r>
            <a:r>
              <a:rPr lang="cs-CZ" sz="1200" dirty="0" err="1" smtClean="0">
                <a:solidFill>
                  <a:schemeClr val="tx2"/>
                </a:solidFill>
              </a:rPr>
              <a:t>The</a:t>
            </a:r>
            <a:r>
              <a:rPr lang="cs-CZ" sz="1200" dirty="0" smtClean="0">
                <a:solidFill>
                  <a:schemeClr val="tx2"/>
                </a:solidFill>
              </a:rPr>
              <a:t> 3 </a:t>
            </a:r>
            <a:r>
              <a:rPr lang="cs-CZ" sz="1200" dirty="0" err="1" smtClean="0">
                <a:solidFill>
                  <a:schemeClr val="tx2"/>
                </a:solidFill>
              </a:rPr>
              <a:t>Stages</a:t>
            </a:r>
            <a:r>
              <a:rPr lang="cs-CZ" sz="1200" dirty="0" smtClean="0">
                <a:solidFill>
                  <a:schemeClr val="tx2"/>
                </a:solidFill>
              </a:rPr>
              <a:t>. In: </a:t>
            </a:r>
            <a:r>
              <a:rPr lang="cs-CZ" sz="1200" i="1" dirty="0" err="1" smtClean="0">
                <a:solidFill>
                  <a:schemeClr val="tx2"/>
                </a:solidFill>
              </a:rPr>
              <a:t>Nielsen</a:t>
            </a:r>
            <a:r>
              <a:rPr lang="cs-CZ" sz="1200" i="1" dirty="0" smtClean="0">
                <a:solidFill>
                  <a:schemeClr val="tx2"/>
                </a:solidFill>
              </a:rPr>
              <a:t> Norman </a:t>
            </a:r>
            <a:r>
              <a:rPr lang="cs-CZ" sz="1200" i="1" dirty="0" err="1" smtClean="0">
                <a:solidFill>
                  <a:schemeClr val="tx2"/>
                </a:solidFill>
              </a:rPr>
              <a:t>Group</a:t>
            </a:r>
            <a:r>
              <a:rPr lang="cs-CZ" sz="1200" dirty="0" smtClean="0">
                <a:solidFill>
                  <a:schemeClr val="tx2"/>
                </a:solidFill>
              </a:rPr>
              <a:t> [online]. 2006 [cit. 2014-04-24]. Dostupné z:</a:t>
            </a:r>
            <a:r>
              <a:rPr lang="cs-CZ" sz="1200" dirty="0" smtClean="0">
                <a:solidFill>
                  <a:schemeClr val="tx2"/>
                </a:solidFill>
                <a:hlinkClick r:id="rId4"/>
              </a:rPr>
              <a:t>http://www.nngroup.com/articles/digital-divide-the-three-stages/</a:t>
            </a:r>
            <a:endParaRPr lang="cs-CZ" sz="1200" u="sng" dirty="0" smtClean="0">
              <a:solidFill>
                <a:schemeClr val="tx2"/>
              </a:solidFill>
            </a:endParaRPr>
          </a:p>
          <a:p>
            <a:pPr marL="457200" indent="-292100">
              <a:spcBef>
                <a:spcPts val="600"/>
              </a:spcBef>
              <a:buSzPct val="100000"/>
            </a:pPr>
            <a:r>
              <a:rPr lang="en" sz="1200" dirty="0" smtClean="0">
                <a:solidFill>
                  <a:schemeClr val="tx2"/>
                </a:solidFill>
              </a:rPr>
              <a:t>SCRIMGEOUR, Angus. Low-Cost ICT Devices Are Driving Proprietory and Open Education Resources. In: </a:t>
            </a:r>
            <a:r>
              <a:rPr lang="en" sz="1200" i="1" dirty="0" smtClean="0">
                <a:solidFill>
                  <a:schemeClr val="tx2"/>
                </a:solidFill>
              </a:rPr>
              <a:t>Educational Technology Debate</a:t>
            </a:r>
            <a:r>
              <a:rPr lang="en" sz="1200" dirty="0" smtClean="0">
                <a:solidFill>
                  <a:schemeClr val="tx2"/>
                </a:solidFill>
              </a:rPr>
              <a:t> [online]. 2009 [cit. 2014-04-23]. Dostupné z: </a:t>
            </a:r>
            <a:r>
              <a:rPr lang="en" sz="1200" u="sng" dirty="0" smtClean="0">
                <a:solidFill>
                  <a:schemeClr val="tx2"/>
                </a:solidFill>
                <a:hlinkClick r:id="rId5"/>
              </a:rPr>
              <a:t>http://edutechdebate.org/creating-electronic-educational-content/low-cost-ict-devices-are-driving-proprietory-and-open-education-resources/</a:t>
            </a:r>
            <a:endParaRPr lang="cs-CZ" sz="1200" u="sng" dirty="0" smtClean="0">
              <a:solidFill>
                <a:schemeClr val="tx2"/>
              </a:solidFill>
            </a:endParaRPr>
          </a:p>
          <a:p>
            <a:pPr marL="457200" indent="-292100">
              <a:spcBef>
                <a:spcPts val="600"/>
              </a:spcBef>
              <a:buSzPct val="100000"/>
            </a:pPr>
            <a:r>
              <a:rPr lang="en" sz="1200" dirty="0" smtClean="0">
                <a:solidFill>
                  <a:schemeClr val="tx2"/>
                </a:solidFill>
              </a:rPr>
              <a:t>Výuka přes internet bude čím dál kvalitnější – co se stane s tradičními univerzitami? In </a:t>
            </a:r>
            <a:r>
              <a:rPr lang="en" sz="1200" i="1" dirty="0" smtClean="0">
                <a:solidFill>
                  <a:schemeClr val="tx2"/>
                </a:solidFill>
              </a:rPr>
              <a:t>EDUin </a:t>
            </a:r>
            <a:r>
              <a:rPr lang="en" sz="1200" dirty="0" smtClean="0">
                <a:solidFill>
                  <a:schemeClr val="tx2"/>
                </a:solidFill>
              </a:rPr>
              <a:t>[online]. 22.4.2014 [cit. 2014-04-23]. Dostupné z: </a:t>
            </a:r>
            <a:r>
              <a:rPr lang="en" sz="1200" u="sng" dirty="0" smtClean="0">
                <a:solidFill>
                  <a:schemeClr val="tx2"/>
                </a:solidFill>
                <a:hlinkClick r:id="rId6"/>
              </a:rPr>
              <a:t>http://www.eduin.cz/clanky/vyuka-pres-internet-bude-cim-dal-kvalitnejsi-co-se-stane-s-tradicnimi-univerzitami/</a:t>
            </a:r>
            <a:endParaRPr lang="cs-CZ" sz="1200" u="sng" dirty="0" smtClean="0">
              <a:solidFill>
                <a:schemeClr val="tx2"/>
              </a:solidFill>
            </a:endParaRPr>
          </a:p>
          <a:p>
            <a:pPr marL="457200" indent="-292100">
              <a:spcBef>
                <a:spcPts val="600"/>
              </a:spcBef>
              <a:buSzPct val="100000"/>
            </a:pPr>
            <a:r>
              <a:rPr lang="en" sz="1200" dirty="0" smtClean="0">
                <a:solidFill>
                  <a:schemeClr val="tx2"/>
                </a:solidFill>
              </a:rPr>
              <a:t>WRIGHT, Clayton R. 5 Key Barriers to Educational Technology Adoption in the Developing World. In: </a:t>
            </a:r>
            <a:r>
              <a:rPr lang="en" sz="1200" i="1" dirty="0" smtClean="0">
                <a:solidFill>
                  <a:schemeClr val="tx2"/>
                </a:solidFill>
              </a:rPr>
              <a:t>Educational Technology Debate</a:t>
            </a:r>
            <a:r>
              <a:rPr lang="en" sz="1200" dirty="0" smtClean="0">
                <a:solidFill>
                  <a:schemeClr val="tx2"/>
                </a:solidFill>
              </a:rPr>
              <a:t> [online]. 2014 [cit. 2014-04-23]. Dostupné z: </a:t>
            </a:r>
            <a:r>
              <a:rPr lang="en" sz="1200" u="sng" dirty="0" smtClean="0">
                <a:solidFill>
                  <a:schemeClr val="tx2"/>
                </a:solidFill>
                <a:hlinkClick r:id="rId7"/>
              </a:rPr>
              <a:t>http://edutechdebate.org/2014-ict4edu-trends/5-key-barriers-to-educational-technology-adoption-in-the-developing-world/</a:t>
            </a:r>
          </a:p>
          <a:p>
            <a:endParaRPr sz="1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Děkujeme za pozornost!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dirty="0">
                <a:solidFill>
                  <a:schemeClr val="tx2"/>
                </a:solidFill>
              </a:rPr>
              <a:t>Digital Divide</a:t>
            </a:r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-CZ" sz="1300" dirty="0" smtClean="0">
                <a:solidFill>
                  <a:schemeClr val="tx2"/>
                </a:solidFill>
              </a:rPr>
              <a:t>Význam</a:t>
            </a:r>
          </a:p>
          <a:p>
            <a:r>
              <a:rPr lang="en" sz="1300" dirty="0" smtClean="0">
                <a:solidFill>
                  <a:schemeClr val="tx2"/>
                </a:solidFill>
              </a:rPr>
              <a:t>v </a:t>
            </a:r>
            <a:r>
              <a:rPr lang="cs-CZ" sz="1300" dirty="0" smtClean="0">
                <a:solidFill>
                  <a:schemeClr val="tx2"/>
                </a:solidFill>
              </a:rPr>
              <a:t>ČJ</a:t>
            </a:r>
            <a:r>
              <a:rPr lang="en" sz="1300" dirty="0" smtClean="0">
                <a:solidFill>
                  <a:schemeClr val="tx2"/>
                </a:solidFill>
              </a:rPr>
              <a:t> též digitální/informační propast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i="1" dirty="0" smtClean="0">
                <a:solidFill>
                  <a:schemeClr val="tx2"/>
                </a:solidFill>
              </a:rPr>
              <a:t>“rozdělení společnosti na ty, kteří mají přístup k moderním informačním a komunikačním technologiím</a:t>
            </a:r>
            <a:r>
              <a:rPr lang="cs-CZ" sz="1300" i="1" dirty="0" smtClean="0">
                <a:solidFill>
                  <a:schemeClr val="tx2"/>
                </a:solidFill>
              </a:rPr>
              <a:t>,</a:t>
            </a:r>
            <a:r>
              <a:rPr lang="en" sz="1300" i="1" dirty="0" smtClean="0">
                <a:solidFill>
                  <a:schemeClr val="tx2"/>
                </a:solidFill>
              </a:rPr>
              <a:t> a na ty ostatní, kteří tyto možnosti a znalosti nemají”</a:t>
            </a:r>
            <a:endParaRPr lang="cs-CZ" sz="1300" i="1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propasti existují v různých měřítkách: lokální (např. organizace), národní, mezinárodní...</a:t>
            </a:r>
            <a:endParaRPr lang="cs-CZ" sz="1300" dirty="0" smtClean="0">
              <a:solidFill>
                <a:schemeClr val="tx2"/>
              </a:solidFill>
            </a:endParaRPr>
          </a:p>
          <a:p>
            <a:pPr lvl="0" rtl="0">
              <a:buNone/>
            </a:pPr>
            <a:endParaRPr lang="cs-CZ" sz="1300" dirty="0" smtClean="0">
              <a:solidFill>
                <a:schemeClr val="tx2"/>
              </a:solidFill>
            </a:endParaRPr>
          </a:p>
          <a:p>
            <a:pPr lvl="0" rtl="0">
              <a:buNone/>
            </a:pPr>
            <a:r>
              <a:rPr lang="en" sz="1300" dirty="0" smtClean="0">
                <a:solidFill>
                  <a:schemeClr val="tx2"/>
                </a:solidFill>
              </a:rPr>
              <a:t>Faktory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mnoho různých faktorů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např</a:t>
            </a:r>
            <a:r>
              <a:rPr lang="en" sz="1300" dirty="0">
                <a:solidFill>
                  <a:schemeClr val="tx2"/>
                </a:solidFill>
              </a:rPr>
              <a:t>. rasa, věk, pohlaví, geografie 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největší </a:t>
            </a:r>
            <a:r>
              <a:rPr lang="en" sz="1300" dirty="0">
                <a:solidFill>
                  <a:schemeClr val="tx2"/>
                </a:solidFill>
              </a:rPr>
              <a:t>vliv má příjem a </a:t>
            </a:r>
            <a:r>
              <a:rPr lang="en" sz="1300" dirty="0" smtClean="0">
                <a:solidFill>
                  <a:schemeClr val="tx2"/>
                </a:solidFill>
              </a:rPr>
              <a:t>vzdělání</a:t>
            </a: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problém</a:t>
            </a:r>
            <a:r>
              <a:rPr lang="en" sz="1300" dirty="0">
                <a:solidFill>
                  <a:schemeClr val="tx2"/>
                </a:solidFill>
              </a:rPr>
              <a:t>: přístup a práce s technologiemi =&gt; důležitost možnosti přístupu k technologiím se liší, případně s nimi lidé neumí zacházet, schází jim motivace, dokonce se technologií bojí (hlavně rozvojové </a:t>
            </a:r>
            <a:r>
              <a:rPr lang="en" sz="1300" dirty="0" smtClean="0">
                <a:solidFill>
                  <a:schemeClr val="tx2"/>
                </a:solidFill>
              </a:rPr>
              <a:t>země</a:t>
            </a:r>
            <a:r>
              <a:rPr lang="cs-CZ" sz="1300" dirty="0" smtClean="0">
                <a:solidFill>
                  <a:schemeClr val="tx2"/>
                </a:solidFill>
              </a:rPr>
              <a:t> - </a:t>
            </a:r>
            <a:r>
              <a:rPr lang="en" sz="1300" dirty="0" smtClean="0">
                <a:solidFill>
                  <a:schemeClr val="tx2"/>
                </a:solidFill>
              </a:rPr>
              <a:t>jiné priority)</a:t>
            </a:r>
            <a:endParaRPr lang="cs-CZ" sz="13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dirty="0">
                <a:solidFill>
                  <a:schemeClr val="tx2"/>
                </a:solidFill>
              </a:rPr>
              <a:t>Digital Divide - rozdělení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1300" dirty="0">
                <a:solidFill>
                  <a:schemeClr val="tx2"/>
                </a:solidFill>
              </a:rPr>
              <a:t>3 stupně podle Jakoba </a:t>
            </a:r>
            <a:r>
              <a:rPr lang="en" sz="1300" dirty="0" smtClean="0">
                <a:solidFill>
                  <a:schemeClr val="tx2"/>
                </a:solidFill>
              </a:rPr>
              <a:t>Nielsena</a:t>
            </a:r>
            <a:r>
              <a:rPr lang="cs-CZ" sz="1300" dirty="0" smtClean="0">
                <a:solidFill>
                  <a:schemeClr val="tx2"/>
                </a:solidFill>
              </a:rPr>
              <a:t>:</a:t>
            </a:r>
          </a:p>
          <a:p>
            <a:pPr lvl="0" rtl="0">
              <a:buNone/>
            </a:pPr>
            <a:endParaRPr lang="cs-CZ" sz="1300" dirty="0">
              <a:solidFill>
                <a:schemeClr val="tx2"/>
              </a:solidFill>
            </a:endParaRPr>
          </a:p>
          <a:p>
            <a:r>
              <a:rPr lang="en" sz="1300" dirty="0" smtClean="0">
                <a:solidFill>
                  <a:schemeClr val="tx2"/>
                </a:solidFill>
              </a:rPr>
              <a:t>economical </a:t>
            </a:r>
            <a:r>
              <a:rPr lang="en" sz="1300" dirty="0">
                <a:solidFill>
                  <a:schemeClr val="tx2"/>
                </a:solidFill>
              </a:rPr>
              <a:t>divide (ekonomická propast</a:t>
            </a:r>
            <a:r>
              <a:rPr lang="en" sz="1300" dirty="0" smtClean="0">
                <a:solidFill>
                  <a:schemeClr val="tx2"/>
                </a:solidFill>
              </a:rPr>
              <a:t>)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sz="1300" dirty="0" smtClean="0">
                <a:solidFill>
                  <a:schemeClr val="tx2"/>
                </a:solidFill>
              </a:rPr>
              <a:t>		</a:t>
            </a:r>
            <a:r>
              <a:rPr lang="en" sz="1300" dirty="0" smtClean="0">
                <a:solidFill>
                  <a:schemeClr val="tx2"/>
                </a:solidFill>
              </a:rPr>
              <a:t>- </a:t>
            </a:r>
            <a:r>
              <a:rPr lang="en" sz="1300" dirty="0">
                <a:solidFill>
                  <a:schemeClr val="tx2"/>
                </a:solidFill>
              </a:rPr>
              <a:t>finanční dostupnost </a:t>
            </a:r>
            <a:r>
              <a:rPr lang="en" sz="1300" dirty="0" smtClean="0">
                <a:solidFill>
                  <a:schemeClr val="tx2"/>
                </a:solidFill>
              </a:rPr>
              <a:t>technologií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sz="1300" dirty="0" smtClean="0">
                <a:solidFill>
                  <a:schemeClr val="tx2"/>
                </a:solidFill>
              </a:rPr>
              <a:t>		</a:t>
            </a:r>
            <a:r>
              <a:rPr lang="en" sz="1300" dirty="0" smtClean="0">
                <a:solidFill>
                  <a:schemeClr val="tx2"/>
                </a:solidFill>
              </a:rPr>
              <a:t>- </a:t>
            </a:r>
            <a:r>
              <a:rPr lang="en" sz="1300" dirty="0">
                <a:solidFill>
                  <a:schemeClr val="tx2"/>
                </a:solidFill>
              </a:rPr>
              <a:t>základní stupeň, nejvýraznější </a:t>
            </a:r>
            <a:r>
              <a:rPr lang="en" sz="1300" dirty="0" smtClean="0">
                <a:solidFill>
                  <a:schemeClr val="tx2"/>
                </a:solidFill>
              </a:rPr>
              <a:t>zlepšen</a:t>
            </a:r>
            <a:r>
              <a:rPr lang="cs-CZ" sz="1300" dirty="0" smtClean="0">
                <a:solidFill>
                  <a:schemeClr val="tx2"/>
                </a:solidFill>
              </a:rPr>
              <a:t>í</a:t>
            </a:r>
          </a:p>
          <a:p>
            <a:pPr>
              <a:buNone/>
            </a:pPr>
            <a:r>
              <a:rPr lang="cs-CZ" sz="1300" dirty="0" smtClean="0">
                <a:solidFill>
                  <a:schemeClr val="tx2"/>
                </a:solidFill>
              </a:rPr>
              <a:t>		</a:t>
            </a:r>
            <a:r>
              <a:rPr lang="en" sz="1300" dirty="0" smtClean="0">
                <a:solidFill>
                  <a:schemeClr val="tx2"/>
                </a:solidFill>
              </a:rPr>
              <a:t>- </a:t>
            </a:r>
            <a:r>
              <a:rPr lang="en" sz="1300" dirty="0">
                <a:solidFill>
                  <a:schemeClr val="tx2"/>
                </a:solidFill>
              </a:rPr>
              <a:t>dnes problém hlavně v rozvojových </a:t>
            </a:r>
            <a:r>
              <a:rPr lang="en" sz="1300" dirty="0" smtClean="0">
                <a:solidFill>
                  <a:schemeClr val="tx2"/>
                </a:solidFill>
              </a:rPr>
              <a:t>zemích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cs-CZ" sz="1300" dirty="0" smtClean="0">
                <a:solidFill>
                  <a:schemeClr val="tx2"/>
                </a:solidFill>
              </a:rPr>
              <a:t>u</a:t>
            </a:r>
            <a:r>
              <a:rPr lang="en" sz="1300" dirty="0" smtClean="0">
                <a:solidFill>
                  <a:schemeClr val="tx2"/>
                </a:solidFill>
              </a:rPr>
              <a:t>sability </a:t>
            </a:r>
            <a:r>
              <a:rPr lang="cs-CZ" sz="1300" dirty="0" smtClean="0">
                <a:solidFill>
                  <a:schemeClr val="tx2"/>
                </a:solidFill>
              </a:rPr>
              <a:t>d</a:t>
            </a:r>
            <a:r>
              <a:rPr lang="en" sz="1300" dirty="0" smtClean="0">
                <a:solidFill>
                  <a:schemeClr val="tx2"/>
                </a:solidFill>
              </a:rPr>
              <a:t>ivide </a:t>
            </a:r>
            <a:r>
              <a:rPr lang="en" sz="1300" dirty="0">
                <a:solidFill>
                  <a:schemeClr val="tx2"/>
                </a:solidFill>
              </a:rPr>
              <a:t>(použitelnostní/schopnostní propast</a:t>
            </a:r>
            <a:r>
              <a:rPr lang="en" sz="1300" dirty="0" smtClean="0">
                <a:solidFill>
                  <a:schemeClr val="tx2"/>
                </a:solidFill>
              </a:rPr>
              <a:t>)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sz="1300" dirty="0" smtClean="0">
                <a:solidFill>
                  <a:schemeClr val="tx2"/>
                </a:solidFill>
              </a:rPr>
              <a:t>		</a:t>
            </a:r>
            <a:r>
              <a:rPr lang="en" sz="1300" dirty="0" smtClean="0">
                <a:solidFill>
                  <a:schemeClr val="tx2"/>
                </a:solidFill>
              </a:rPr>
              <a:t>- </a:t>
            </a:r>
            <a:r>
              <a:rPr lang="en" sz="1300" dirty="0">
                <a:solidFill>
                  <a:schemeClr val="tx2"/>
                </a:solidFill>
              </a:rPr>
              <a:t>schopnost ovládat technologie a s jejich pomocí získávat </a:t>
            </a:r>
            <a:r>
              <a:rPr lang="en" sz="1300" dirty="0" smtClean="0">
                <a:solidFill>
                  <a:schemeClr val="tx2"/>
                </a:solidFill>
              </a:rPr>
              <a:t>informace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sz="1300" dirty="0" smtClean="0">
                <a:solidFill>
                  <a:schemeClr val="tx2"/>
                </a:solidFill>
              </a:rPr>
              <a:t>		</a:t>
            </a:r>
            <a:r>
              <a:rPr lang="en" sz="1300" dirty="0" smtClean="0">
                <a:solidFill>
                  <a:schemeClr val="tx2"/>
                </a:solidFill>
              </a:rPr>
              <a:t>- </a:t>
            </a:r>
            <a:r>
              <a:rPr lang="en" sz="1300" dirty="0">
                <a:solidFill>
                  <a:schemeClr val="tx2"/>
                </a:solidFill>
              </a:rPr>
              <a:t>např. problém čtenářské gramotnosti, omezení u </a:t>
            </a:r>
            <a:r>
              <a:rPr lang="en" sz="1300" dirty="0" smtClean="0">
                <a:solidFill>
                  <a:schemeClr val="tx2"/>
                </a:solidFill>
              </a:rPr>
              <a:t>postižených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cs-CZ" sz="1300" dirty="0" smtClean="0">
                <a:solidFill>
                  <a:schemeClr val="tx2"/>
                </a:solidFill>
              </a:rPr>
              <a:t>e</a:t>
            </a:r>
            <a:r>
              <a:rPr lang="en" sz="1300" dirty="0" smtClean="0">
                <a:solidFill>
                  <a:schemeClr val="tx2"/>
                </a:solidFill>
              </a:rPr>
              <a:t>mpowerment </a:t>
            </a:r>
            <a:r>
              <a:rPr lang="en" sz="1300" dirty="0">
                <a:solidFill>
                  <a:schemeClr val="tx2"/>
                </a:solidFill>
              </a:rPr>
              <a:t>divide (znalostní propast</a:t>
            </a:r>
            <a:r>
              <a:rPr lang="en" sz="1300" dirty="0" smtClean="0">
                <a:solidFill>
                  <a:schemeClr val="tx2"/>
                </a:solidFill>
              </a:rPr>
              <a:t>)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sz="1300" dirty="0" smtClean="0">
                <a:solidFill>
                  <a:schemeClr val="tx2"/>
                </a:solidFill>
              </a:rPr>
              <a:t>		</a:t>
            </a:r>
            <a:r>
              <a:rPr lang="en" sz="1300" dirty="0" smtClean="0">
                <a:solidFill>
                  <a:schemeClr val="tx2"/>
                </a:solidFill>
              </a:rPr>
              <a:t>- </a:t>
            </a:r>
            <a:r>
              <a:rPr lang="en" sz="1300" dirty="0">
                <a:solidFill>
                  <a:schemeClr val="tx2"/>
                </a:solidFill>
              </a:rPr>
              <a:t>různá efektivita při využívání technologií a získávání </a:t>
            </a:r>
            <a:r>
              <a:rPr lang="en" sz="1300" dirty="0" smtClean="0">
                <a:solidFill>
                  <a:schemeClr val="tx2"/>
                </a:solidFill>
              </a:rPr>
              <a:t>informac</a:t>
            </a:r>
            <a:r>
              <a:rPr lang="cs-CZ" sz="1300" dirty="0" smtClean="0">
                <a:solidFill>
                  <a:schemeClr val="tx2"/>
                </a:solidFill>
              </a:rPr>
              <a:t>í</a:t>
            </a:r>
          </a:p>
          <a:p>
            <a:pPr>
              <a:buNone/>
            </a:pPr>
            <a:r>
              <a:rPr lang="cs-CZ" sz="1300" dirty="0" smtClean="0">
                <a:solidFill>
                  <a:schemeClr val="tx2"/>
                </a:solidFill>
              </a:rPr>
              <a:t>		</a:t>
            </a:r>
            <a:r>
              <a:rPr lang="en" sz="1300" dirty="0" smtClean="0">
                <a:solidFill>
                  <a:schemeClr val="tx2"/>
                </a:solidFill>
              </a:rPr>
              <a:t>- </a:t>
            </a:r>
            <a:r>
              <a:rPr lang="en" sz="1300" dirty="0">
                <a:solidFill>
                  <a:schemeClr val="tx2"/>
                </a:solidFill>
              </a:rPr>
              <a:t>např. schopnost </a:t>
            </a:r>
            <a:r>
              <a:rPr lang="cs-CZ" sz="1300" dirty="0" smtClean="0">
                <a:solidFill>
                  <a:schemeClr val="tx2"/>
                </a:solidFill>
              </a:rPr>
              <a:t>selektování </a:t>
            </a:r>
            <a:r>
              <a:rPr lang="en" sz="1300" dirty="0" smtClean="0">
                <a:solidFill>
                  <a:schemeClr val="tx2"/>
                </a:solidFill>
              </a:rPr>
              <a:t>přístupných </a:t>
            </a:r>
            <a:r>
              <a:rPr lang="en" sz="1300" dirty="0">
                <a:solidFill>
                  <a:schemeClr val="tx2"/>
                </a:solidFill>
              </a:rPr>
              <a:t>zdrojů, vytěžení důležitých informací</a:t>
            </a:r>
          </a:p>
          <a:p>
            <a:endParaRPr sz="13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dirty="0">
                <a:solidFill>
                  <a:schemeClr val="tx2"/>
                </a:solidFill>
              </a:rPr>
              <a:t>Digital Divide - rozdělení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1300" dirty="0">
                <a:solidFill>
                  <a:schemeClr val="tx2"/>
                </a:solidFill>
              </a:rPr>
              <a:t>Alternativní </a:t>
            </a:r>
            <a:r>
              <a:rPr lang="en" sz="1300" dirty="0" smtClean="0">
                <a:solidFill>
                  <a:schemeClr val="tx2"/>
                </a:solidFill>
              </a:rPr>
              <a:t>rozdělení</a:t>
            </a:r>
            <a:r>
              <a:rPr lang="cs-CZ" sz="1300" dirty="0" smtClean="0">
                <a:solidFill>
                  <a:schemeClr val="tx2"/>
                </a:solidFill>
              </a:rPr>
              <a:t>:</a:t>
            </a:r>
          </a:p>
          <a:p>
            <a:pPr lvl="0" rtl="0">
              <a:buNone/>
            </a:pPr>
            <a:endParaRPr lang="cs-CZ" sz="1300" dirty="0">
              <a:solidFill>
                <a:schemeClr val="tx2"/>
              </a:solidFill>
            </a:endParaRPr>
          </a:p>
          <a:p>
            <a:r>
              <a:rPr lang="cs-CZ" sz="1300" dirty="0" smtClean="0">
                <a:solidFill>
                  <a:schemeClr val="tx2"/>
                </a:solidFill>
              </a:rPr>
              <a:t>1. </a:t>
            </a:r>
            <a:r>
              <a:rPr lang="en" sz="1300" dirty="0" smtClean="0">
                <a:solidFill>
                  <a:schemeClr val="tx2"/>
                </a:solidFill>
              </a:rPr>
              <a:t>úroveň </a:t>
            </a:r>
            <a:r>
              <a:rPr lang="en" sz="1300" dirty="0">
                <a:solidFill>
                  <a:schemeClr val="tx2"/>
                </a:solidFill>
              </a:rPr>
              <a:t>digital </a:t>
            </a:r>
            <a:r>
              <a:rPr lang="en" sz="1300" dirty="0" smtClean="0">
                <a:solidFill>
                  <a:schemeClr val="tx2"/>
                </a:solidFill>
              </a:rPr>
              <a:t>divide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sz="1300" dirty="0" smtClean="0">
                <a:solidFill>
                  <a:schemeClr val="tx2"/>
                </a:solidFill>
              </a:rPr>
              <a:t>		</a:t>
            </a:r>
            <a:r>
              <a:rPr lang="en" sz="1300" dirty="0" smtClean="0">
                <a:solidFill>
                  <a:schemeClr val="tx2"/>
                </a:solidFill>
              </a:rPr>
              <a:t>- </a:t>
            </a:r>
            <a:r>
              <a:rPr lang="en" sz="1300" dirty="0">
                <a:solidFill>
                  <a:schemeClr val="tx2"/>
                </a:solidFill>
              </a:rPr>
              <a:t>dostupnost technologií a přístup k </a:t>
            </a:r>
            <a:r>
              <a:rPr lang="en" sz="1300" dirty="0" smtClean="0">
                <a:solidFill>
                  <a:schemeClr val="tx2"/>
                </a:solidFill>
              </a:rPr>
              <a:t>nim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cs-CZ" sz="1300" dirty="0" smtClean="0">
              <a:solidFill>
                <a:schemeClr val="tx2"/>
              </a:solidFill>
            </a:endParaRPr>
          </a:p>
          <a:p>
            <a:r>
              <a:rPr lang="cs-CZ" sz="1300" dirty="0" smtClean="0">
                <a:solidFill>
                  <a:schemeClr val="tx2"/>
                </a:solidFill>
              </a:rPr>
              <a:t>2. </a:t>
            </a:r>
            <a:r>
              <a:rPr lang="en" sz="1300" dirty="0" smtClean="0">
                <a:solidFill>
                  <a:schemeClr val="tx2"/>
                </a:solidFill>
              </a:rPr>
              <a:t>úroveň </a:t>
            </a:r>
            <a:r>
              <a:rPr lang="en" sz="1300" dirty="0">
                <a:solidFill>
                  <a:schemeClr val="tx2"/>
                </a:solidFill>
              </a:rPr>
              <a:t>digital </a:t>
            </a:r>
            <a:r>
              <a:rPr lang="en" sz="1300" dirty="0" smtClean="0">
                <a:solidFill>
                  <a:schemeClr val="tx2"/>
                </a:solidFill>
              </a:rPr>
              <a:t>divide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sz="1300" dirty="0" smtClean="0">
                <a:solidFill>
                  <a:schemeClr val="tx2"/>
                </a:solidFill>
              </a:rPr>
              <a:t>		</a:t>
            </a:r>
            <a:r>
              <a:rPr lang="en" sz="1300" dirty="0" smtClean="0">
                <a:solidFill>
                  <a:schemeClr val="tx2"/>
                </a:solidFill>
              </a:rPr>
              <a:t>- </a:t>
            </a:r>
            <a:r>
              <a:rPr lang="en" sz="1300" dirty="0">
                <a:solidFill>
                  <a:schemeClr val="tx2"/>
                </a:solidFill>
              </a:rPr>
              <a:t>orientace na internetu samotném (např. mediální gramotnost</a:t>
            </a:r>
            <a:r>
              <a:rPr lang="en" sz="1300" dirty="0" smtClean="0">
                <a:solidFill>
                  <a:schemeClr val="tx2"/>
                </a:solidFill>
              </a:rPr>
              <a:t>)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sz="1300" dirty="0" smtClean="0">
                <a:solidFill>
                  <a:schemeClr val="tx2"/>
                </a:solidFill>
              </a:rPr>
              <a:t>		</a:t>
            </a:r>
            <a:r>
              <a:rPr lang="en" sz="1300" dirty="0" smtClean="0">
                <a:solidFill>
                  <a:schemeClr val="tx2"/>
                </a:solidFill>
              </a:rPr>
              <a:t>- </a:t>
            </a:r>
            <a:r>
              <a:rPr lang="en" sz="1300" dirty="0">
                <a:solidFill>
                  <a:schemeClr val="tx2"/>
                </a:solidFill>
              </a:rPr>
              <a:t>ovlivněné věkem, </a:t>
            </a:r>
            <a:r>
              <a:rPr lang="en" sz="1300" dirty="0" smtClean="0">
                <a:solidFill>
                  <a:schemeClr val="tx2"/>
                </a:solidFill>
              </a:rPr>
              <a:t>pohlaví</a:t>
            </a:r>
            <a:r>
              <a:rPr lang="cs-CZ" sz="1300" dirty="0" smtClean="0">
                <a:solidFill>
                  <a:schemeClr val="tx2"/>
                </a:solidFill>
              </a:rPr>
              <a:t>m</a:t>
            </a:r>
            <a:r>
              <a:rPr lang="en" sz="1300" dirty="0" smtClean="0">
                <a:solidFill>
                  <a:schemeClr val="tx2"/>
                </a:solidFill>
              </a:rPr>
              <a:t>, sociálními </a:t>
            </a:r>
            <a:r>
              <a:rPr lang="en" sz="1300" dirty="0">
                <a:solidFill>
                  <a:schemeClr val="tx2"/>
                </a:solidFill>
              </a:rPr>
              <a:t>interakcemi</a:t>
            </a:r>
          </a:p>
          <a:p>
            <a:endParaRPr sz="1300" dirty="0">
              <a:solidFill>
                <a:schemeClr val="tx2"/>
              </a:solidFill>
            </a:endParaRPr>
          </a:p>
          <a:p>
            <a:endParaRPr sz="1300" dirty="0">
              <a:solidFill>
                <a:schemeClr val="tx2"/>
              </a:solidFill>
            </a:endParaRPr>
          </a:p>
          <a:p>
            <a:pPr lvl="0" rtl="0">
              <a:buNone/>
            </a:pPr>
            <a:r>
              <a:rPr lang="en" sz="1300" dirty="0">
                <a:solidFill>
                  <a:schemeClr val="tx2"/>
                </a:solidFill>
              </a:rPr>
              <a:t>- rozdělení se překrývají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tx2"/>
                </a:solidFill>
              </a:rPr>
              <a:t>(Ne)rovnost ve vzdělávání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1300" dirty="0">
                <a:solidFill>
                  <a:schemeClr val="tx2"/>
                </a:solidFill>
              </a:rPr>
              <a:t>3 koncepty (ne)rovnosti ve </a:t>
            </a:r>
            <a:r>
              <a:rPr lang="en" sz="1300" dirty="0" smtClean="0">
                <a:solidFill>
                  <a:schemeClr val="tx2"/>
                </a:solidFill>
              </a:rPr>
              <a:t>vzdělávání:</a:t>
            </a:r>
            <a:endParaRPr lang="cs-CZ" sz="1300" dirty="0" smtClean="0">
              <a:solidFill>
                <a:schemeClr val="tx2"/>
              </a:solidFill>
            </a:endParaRPr>
          </a:p>
          <a:p>
            <a:pPr lvl="0" rtl="0">
              <a:buNone/>
            </a:pPr>
            <a:endParaRPr lang="cs-CZ" sz="1300" dirty="0" smtClean="0">
              <a:solidFill>
                <a:schemeClr val="tx2"/>
              </a:solidFill>
            </a:endParaRPr>
          </a:p>
          <a:p>
            <a:pPr marL="452628" lvl="0" indent="-342900" rtl="0">
              <a:buFont typeface="+mj-lt"/>
              <a:buAutoNum type="arabicPeriod"/>
            </a:pPr>
            <a:r>
              <a:rPr lang="en" sz="1300" dirty="0" smtClean="0">
                <a:solidFill>
                  <a:schemeClr val="tx2"/>
                </a:solidFill>
              </a:rPr>
              <a:t>rovnost </a:t>
            </a:r>
            <a:r>
              <a:rPr lang="en" sz="1300" dirty="0">
                <a:solidFill>
                  <a:schemeClr val="tx2"/>
                </a:solidFill>
              </a:rPr>
              <a:t>v přístupu ke </a:t>
            </a:r>
            <a:r>
              <a:rPr lang="en" sz="1300" dirty="0" smtClean="0">
                <a:solidFill>
                  <a:schemeClr val="tx2"/>
                </a:solidFill>
              </a:rPr>
              <a:t>vzdělávání</a:t>
            </a:r>
            <a:endParaRPr lang="cs-CZ" sz="1300" dirty="0" smtClean="0">
              <a:solidFill>
                <a:schemeClr val="tx2"/>
              </a:solidFill>
            </a:endParaRPr>
          </a:p>
          <a:p>
            <a:pPr marL="452628" lvl="0" indent="-342900" rtl="0">
              <a:buFont typeface="+mj-lt"/>
              <a:buAutoNum type="arabicPeriod"/>
            </a:pPr>
            <a:r>
              <a:rPr lang="en" sz="1300" dirty="0" smtClean="0">
                <a:solidFill>
                  <a:schemeClr val="tx2"/>
                </a:solidFill>
              </a:rPr>
              <a:t>rovnost </a:t>
            </a:r>
            <a:r>
              <a:rPr lang="en" sz="1300" dirty="0">
                <a:solidFill>
                  <a:schemeClr val="tx2"/>
                </a:solidFill>
              </a:rPr>
              <a:t>podmínek </a:t>
            </a:r>
            <a:r>
              <a:rPr lang="en" sz="1300" dirty="0" smtClean="0">
                <a:solidFill>
                  <a:schemeClr val="tx2"/>
                </a:solidFill>
              </a:rPr>
              <a:t>vzdělávání</a:t>
            </a:r>
            <a:endParaRPr lang="cs-CZ" sz="1300" dirty="0" smtClean="0">
              <a:solidFill>
                <a:schemeClr val="tx2"/>
              </a:solidFill>
            </a:endParaRPr>
          </a:p>
          <a:p>
            <a:pPr marL="452628" lvl="0" indent="-342900" rtl="0">
              <a:buFont typeface="+mj-lt"/>
              <a:buAutoNum type="arabicPeriod"/>
            </a:pPr>
            <a:r>
              <a:rPr lang="en" sz="1300" dirty="0" smtClean="0">
                <a:solidFill>
                  <a:schemeClr val="tx2"/>
                </a:solidFill>
              </a:rPr>
              <a:t>rovnost </a:t>
            </a:r>
            <a:r>
              <a:rPr lang="en" sz="1300" dirty="0">
                <a:solidFill>
                  <a:schemeClr val="tx2"/>
                </a:solidFill>
              </a:rPr>
              <a:t>výsledků vzdělávání</a:t>
            </a:r>
          </a:p>
          <a:p>
            <a:endParaRPr sz="1300" dirty="0">
              <a:solidFill>
                <a:schemeClr val="tx2"/>
              </a:solidFill>
            </a:endParaRPr>
          </a:p>
          <a:p>
            <a:endParaRPr sz="1300" dirty="0">
              <a:solidFill>
                <a:schemeClr val="tx2"/>
              </a:solidFill>
            </a:endParaRPr>
          </a:p>
          <a:p>
            <a:pPr lvl="0" rtl="0">
              <a:buClr>
                <a:schemeClr val="dk1"/>
              </a:buClr>
              <a:buSzPct val="78571"/>
              <a:buFont typeface="Arial"/>
              <a:buNone/>
            </a:pPr>
            <a:r>
              <a:rPr lang="en" sz="1300" dirty="0" smtClean="0">
                <a:solidFill>
                  <a:schemeClr val="tx2"/>
                </a:solidFill>
              </a:rPr>
              <a:t>1. rovnost </a:t>
            </a:r>
            <a:r>
              <a:rPr lang="en" sz="1300" dirty="0">
                <a:solidFill>
                  <a:schemeClr val="tx2"/>
                </a:solidFill>
              </a:rPr>
              <a:t>v přístupu ke </a:t>
            </a:r>
            <a:r>
              <a:rPr lang="en" sz="1300" dirty="0" smtClean="0">
                <a:solidFill>
                  <a:schemeClr val="tx2"/>
                </a:solidFill>
              </a:rPr>
              <a:t>vzdělávání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buSzPct val="78571"/>
            </a:pPr>
            <a:r>
              <a:rPr lang="en" sz="1300" dirty="0" smtClean="0">
                <a:solidFill>
                  <a:schemeClr val="tx2"/>
                </a:solidFill>
              </a:rPr>
              <a:t>základní podmínka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buSzPct val="78571"/>
            </a:pPr>
            <a:r>
              <a:rPr lang="en" sz="1300" dirty="0" smtClean="0">
                <a:solidFill>
                  <a:schemeClr val="tx2"/>
                </a:solidFill>
              </a:rPr>
              <a:t>dostupnost </a:t>
            </a:r>
            <a:r>
              <a:rPr lang="en" sz="1300" dirty="0">
                <a:solidFill>
                  <a:schemeClr val="tx2"/>
                </a:solidFill>
              </a:rPr>
              <a:t>vzdělání všem lidem bez </a:t>
            </a:r>
            <a:r>
              <a:rPr lang="en" sz="1300" dirty="0" smtClean="0">
                <a:solidFill>
                  <a:schemeClr val="tx2"/>
                </a:solidFill>
              </a:rPr>
              <a:t>rozdílu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buSzPct val="78571"/>
            </a:pPr>
            <a:r>
              <a:rPr lang="en" sz="1300" dirty="0" smtClean="0">
                <a:solidFill>
                  <a:schemeClr val="tx2"/>
                </a:solidFill>
              </a:rPr>
              <a:t>vyspělé </a:t>
            </a:r>
            <a:r>
              <a:rPr lang="en" sz="1300" dirty="0">
                <a:solidFill>
                  <a:schemeClr val="tx2"/>
                </a:solidFill>
              </a:rPr>
              <a:t>země - otázka rovného přístupu k terciárnímu </a:t>
            </a:r>
            <a:r>
              <a:rPr lang="en" sz="1300" dirty="0" smtClean="0">
                <a:solidFill>
                  <a:schemeClr val="tx2"/>
                </a:solidFill>
              </a:rPr>
              <a:t>vzdělávání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buSzPct val="78571"/>
            </a:pPr>
            <a:r>
              <a:rPr lang="en" sz="1300" dirty="0" smtClean="0">
                <a:solidFill>
                  <a:schemeClr val="tx2"/>
                </a:solidFill>
              </a:rPr>
              <a:t>rozvojové </a:t>
            </a:r>
            <a:r>
              <a:rPr lang="en" sz="1300" dirty="0">
                <a:solidFill>
                  <a:schemeClr val="tx2"/>
                </a:solidFill>
              </a:rPr>
              <a:t>země - není vždy zajištěn ani přístup všech dětí k základnímu vzdělání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dirty="0">
                <a:solidFill>
                  <a:schemeClr val="tx2"/>
                </a:solidFill>
              </a:rPr>
              <a:t>(Ne)rovnost ve vzdělávání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300" dirty="0">
                <a:solidFill>
                  <a:schemeClr val="tx2"/>
                </a:solidFill>
              </a:rPr>
              <a:t>2. rovnost podmínek </a:t>
            </a:r>
            <a:r>
              <a:rPr lang="en" sz="1300" dirty="0" smtClean="0">
                <a:solidFill>
                  <a:schemeClr val="tx2"/>
                </a:solidFill>
              </a:rPr>
              <a:t>vzdělávání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" sz="1300" dirty="0" smtClean="0">
                <a:solidFill>
                  <a:schemeClr val="tx2"/>
                </a:solidFill>
              </a:rPr>
              <a:t>každý </a:t>
            </a:r>
            <a:r>
              <a:rPr lang="en" sz="1300" dirty="0">
                <a:solidFill>
                  <a:schemeClr val="tx2"/>
                </a:solidFill>
              </a:rPr>
              <a:t>žák nebo student by měl mít stejnou </a:t>
            </a:r>
            <a:r>
              <a:rPr lang="en" sz="1300" dirty="0" smtClean="0">
                <a:solidFill>
                  <a:schemeClr val="tx2"/>
                </a:solidFill>
              </a:rPr>
              <a:t>péči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" sz="1300" dirty="0" smtClean="0">
                <a:solidFill>
                  <a:schemeClr val="tx2"/>
                </a:solidFill>
              </a:rPr>
              <a:t>stejné </a:t>
            </a:r>
            <a:r>
              <a:rPr lang="en" sz="1300" dirty="0">
                <a:solidFill>
                  <a:schemeClr val="tx2"/>
                </a:solidFill>
              </a:rPr>
              <a:t>materiální podmínky: velikost a vybavení tříd, počet a kvalita </a:t>
            </a:r>
            <a:r>
              <a:rPr lang="en" sz="1300" dirty="0" smtClean="0">
                <a:solidFill>
                  <a:schemeClr val="tx2"/>
                </a:solidFill>
              </a:rPr>
              <a:t>učebnic</a:t>
            </a:r>
            <a:r>
              <a:rPr lang="cs-CZ" sz="1300" dirty="0" smtClean="0">
                <a:solidFill>
                  <a:schemeClr val="tx2"/>
                </a:solidFill>
              </a:rPr>
              <a:t>, …</a:t>
            </a:r>
          </a:p>
          <a:p>
            <a:pPr>
              <a:spcBef>
                <a:spcPts val="600"/>
              </a:spcBef>
            </a:pPr>
            <a:r>
              <a:rPr lang="en" sz="1300" dirty="0" smtClean="0">
                <a:solidFill>
                  <a:schemeClr val="tx2"/>
                </a:solidFill>
              </a:rPr>
              <a:t>stejné </a:t>
            </a:r>
            <a:r>
              <a:rPr lang="en" sz="1300" dirty="0">
                <a:solidFill>
                  <a:schemeClr val="tx2"/>
                </a:solidFill>
              </a:rPr>
              <a:t>sociální podmínky: žáci z různých sociálních vrstev a s různými kognitivními schopnostmi v jedné </a:t>
            </a:r>
            <a:r>
              <a:rPr lang="en" sz="1300" dirty="0" smtClean="0">
                <a:solidFill>
                  <a:schemeClr val="tx2"/>
                </a:solidFill>
              </a:rPr>
              <a:t>třídě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" sz="1300" dirty="0" smtClean="0">
                <a:solidFill>
                  <a:schemeClr val="tx2"/>
                </a:solidFill>
              </a:rPr>
              <a:t>stejné </a:t>
            </a:r>
            <a:r>
              <a:rPr lang="en" sz="1300" dirty="0">
                <a:solidFill>
                  <a:schemeClr val="tx2"/>
                </a:solidFill>
              </a:rPr>
              <a:t>personální podmínky: schopnosti a přístup </a:t>
            </a:r>
            <a:r>
              <a:rPr lang="en" sz="1300" dirty="0" smtClean="0">
                <a:solidFill>
                  <a:schemeClr val="tx2"/>
                </a:solidFill>
              </a:rPr>
              <a:t>vyučujících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" sz="1300" dirty="0" smtClean="0">
                <a:solidFill>
                  <a:schemeClr val="tx2"/>
                </a:solidFill>
              </a:rPr>
              <a:t>akceptovatelné </a:t>
            </a:r>
            <a:r>
              <a:rPr lang="cs-CZ" sz="1300" dirty="0" smtClean="0">
                <a:solidFill>
                  <a:schemeClr val="tx2"/>
                </a:solidFill>
              </a:rPr>
              <a:t>jsou </a:t>
            </a:r>
            <a:r>
              <a:rPr lang="en" sz="1300" dirty="0" smtClean="0">
                <a:solidFill>
                  <a:schemeClr val="tx2"/>
                </a:solidFill>
              </a:rPr>
              <a:t>jen </a:t>
            </a:r>
            <a:r>
              <a:rPr lang="en" sz="1300" dirty="0">
                <a:solidFill>
                  <a:schemeClr val="tx2"/>
                </a:solidFill>
              </a:rPr>
              <a:t>ty rozdíly, které vznikly i přes stejné podmínky a pravidla</a:t>
            </a:r>
          </a:p>
          <a:p>
            <a:endParaRPr sz="1300" dirty="0">
              <a:solidFill>
                <a:schemeClr val="tx2"/>
              </a:solidFill>
            </a:endParaRPr>
          </a:p>
          <a:p>
            <a:pPr lvl="0" rtl="0">
              <a:buClr>
                <a:schemeClr val="dk1"/>
              </a:buClr>
              <a:buSzPct val="73333"/>
              <a:buFont typeface="Arial"/>
              <a:buNone/>
            </a:pPr>
            <a:r>
              <a:rPr lang="en" sz="1300" dirty="0">
                <a:solidFill>
                  <a:schemeClr val="tx2"/>
                </a:solidFill>
              </a:rPr>
              <a:t>3. rovnost výsledků </a:t>
            </a:r>
            <a:r>
              <a:rPr lang="en" sz="1300" dirty="0" smtClean="0">
                <a:solidFill>
                  <a:schemeClr val="tx2"/>
                </a:solidFill>
              </a:rPr>
              <a:t>vzdělávání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buSzPct val="100000"/>
            </a:pPr>
            <a:r>
              <a:rPr lang="en" sz="1300" dirty="0" smtClean="0">
                <a:solidFill>
                  <a:schemeClr val="tx2"/>
                </a:solidFill>
              </a:rPr>
              <a:t>důraz </a:t>
            </a:r>
            <a:r>
              <a:rPr lang="en" sz="1300" dirty="0">
                <a:solidFill>
                  <a:schemeClr val="tx2"/>
                </a:solidFill>
              </a:rPr>
              <a:t>kladen na schopnosti a kompetence, které by si měl během školní docházky osvojit každý </a:t>
            </a:r>
            <a:r>
              <a:rPr lang="en" sz="1300" dirty="0" smtClean="0">
                <a:solidFill>
                  <a:schemeClr val="tx2"/>
                </a:solidFill>
              </a:rPr>
              <a:t>žák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buSzPct val="100000"/>
            </a:pPr>
            <a:r>
              <a:rPr lang="en" sz="1300" dirty="0" smtClean="0">
                <a:solidFill>
                  <a:schemeClr val="tx2"/>
                </a:solidFill>
              </a:rPr>
              <a:t>u </a:t>
            </a:r>
            <a:r>
              <a:rPr lang="en" sz="1300" dirty="0">
                <a:solidFill>
                  <a:schemeClr val="tx2"/>
                </a:solidFill>
              </a:rPr>
              <a:t>různých žáků různé cesty a způsoby dosažení těchto </a:t>
            </a:r>
            <a:r>
              <a:rPr lang="en" sz="1300" dirty="0" smtClean="0">
                <a:solidFill>
                  <a:schemeClr val="tx2"/>
                </a:solidFill>
              </a:rPr>
              <a:t>kompetencí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buSzPct val="100000"/>
            </a:pPr>
            <a:r>
              <a:rPr lang="en" sz="1300" dirty="0" smtClean="0">
                <a:solidFill>
                  <a:schemeClr val="tx2"/>
                </a:solidFill>
              </a:rPr>
              <a:t>odklon </a:t>
            </a:r>
            <a:r>
              <a:rPr lang="en" sz="1300" dirty="0">
                <a:solidFill>
                  <a:schemeClr val="tx2"/>
                </a:solidFill>
              </a:rPr>
              <a:t>od rovnosti podmínek k individuálním potřebám žáků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Obrázek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808" y="627534"/>
            <a:ext cx="3025000" cy="3816424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2123728" y="458797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900" dirty="0" smtClean="0">
                <a:solidFill>
                  <a:schemeClr val="tx2"/>
                </a:solidFill>
                <a:latin typeface="+mn-lt"/>
              </a:rPr>
              <a:t>Zdroj: </a:t>
            </a:r>
            <a:r>
              <a:rPr lang="en" sz="900" dirty="0" smtClean="0">
                <a:solidFill>
                  <a:schemeClr val="tx2"/>
                </a:solidFill>
                <a:latin typeface="+mn-lt"/>
              </a:rPr>
              <a:t>http://bookseller-association.blogspot.cz/2011/06/how-do-we-cross-digital-divide.html</a:t>
            </a:r>
            <a:endParaRPr lang="cs-CZ" sz="900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sz="3000" dirty="0">
                <a:solidFill>
                  <a:schemeClr val="tx2"/>
                </a:solidFill>
              </a:rPr>
              <a:t>Nerovnosti a bariéry pro otevřené vzdělávání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300" dirty="0">
                <a:solidFill>
                  <a:schemeClr val="tx2"/>
                </a:solidFill>
              </a:rPr>
              <a:t>- obsah otevřeného vzdělávání dostupný především díky technologiím =&gt; největší problémy:</a:t>
            </a:r>
          </a:p>
          <a:p>
            <a:endParaRPr sz="1300" dirty="0">
              <a:solidFill>
                <a:schemeClr val="tx2"/>
              </a:solidFill>
            </a:endParaRPr>
          </a:p>
          <a:p>
            <a: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300" dirty="0" smtClean="0">
                <a:solidFill>
                  <a:schemeClr val="tx2"/>
                </a:solidFill>
              </a:rPr>
              <a:t>1. elektrická energie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" sz="1300" dirty="0" smtClean="0">
                <a:solidFill>
                  <a:schemeClr val="tx2"/>
                </a:solidFill>
              </a:rPr>
              <a:t>bez </a:t>
            </a:r>
            <a:r>
              <a:rPr lang="en" sz="1300" dirty="0">
                <a:solidFill>
                  <a:schemeClr val="tx2"/>
                </a:solidFill>
              </a:rPr>
              <a:t>elektřiny nemožné i jen čtení potmě, natož používání </a:t>
            </a:r>
            <a:r>
              <a:rPr lang="en" sz="1300" dirty="0" smtClean="0">
                <a:solidFill>
                  <a:schemeClr val="tx2"/>
                </a:solidFill>
              </a:rPr>
              <a:t>technologií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" sz="1300" dirty="0" smtClean="0">
                <a:solidFill>
                  <a:schemeClr val="tx2"/>
                </a:solidFill>
              </a:rPr>
              <a:t>např</a:t>
            </a:r>
            <a:r>
              <a:rPr lang="en" sz="1300" dirty="0">
                <a:solidFill>
                  <a:schemeClr val="tx2"/>
                </a:solidFill>
              </a:rPr>
              <a:t>. v subsaharské Africe až 70 % lidí bez snadného přístupu k elektřině</a:t>
            </a:r>
          </a:p>
          <a:p>
            <a:endParaRPr lang="cs-CZ" sz="1300" dirty="0" smtClean="0">
              <a:solidFill>
                <a:schemeClr val="tx2"/>
              </a:solidFill>
            </a:endParaRPr>
          </a:p>
          <a:p>
            <a:endParaRPr sz="1300" dirty="0">
              <a:solidFill>
                <a:schemeClr val="tx2"/>
              </a:solidFill>
            </a:endParaRPr>
          </a:p>
          <a:p>
            <a: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300" dirty="0">
                <a:solidFill>
                  <a:schemeClr val="tx2"/>
                </a:solidFill>
              </a:rPr>
              <a:t>2. přístup k </a:t>
            </a:r>
            <a:r>
              <a:rPr lang="en" sz="1300" dirty="0" smtClean="0">
                <a:solidFill>
                  <a:schemeClr val="tx2"/>
                </a:solidFill>
              </a:rPr>
              <a:t>technologiím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" sz="1300" dirty="0" smtClean="0">
                <a:solidFill>
                  <a:schemeClr val="tx2"/>
                </a:solidFill>
              </a:rPr>
              <a:t>otázka </a:t>
            </a:r>
            <a:r>
              <a:rPr lang="en" sz="1300" dirty="0">
                <a:solidFill>
                  <a:schemeClr val="tx2"/>
                </a:solidFill>
              </a:rPr>
              <a:t>financí - většina studentů si nemůže dovolit potřebné technologie a ty levné nejsou </a:t>
            </a:r>
            <a:r>
              <a:rPr lang="en" sz="1300" dirty="0" smtClean="0">
                <a:solidFill>
                  <a:schemeClr val="tx2"/>
                </a:solidFill>
              </a:rPr>
              <a:t>dobré</a:t>
            </a:r>
            <a:endParaRPr lang="cs-CZ" sz="130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" sz="1300" dirty="0" smtClean="0">
                <a:solidFill>
                  <a:schemeClr val="tx2"/>
                </a:solidFill>
              </a:rPr>
              <a:t>pro </a:t>
            </a:r>
            <a:r>
              <a:rPr lang="en" sz="1300" dirty="0">
                <a:solidFill>
                  <a:schemeClr val="tx2"/>
                </a:solidFill>
              </a:rPr>
              <a:t>rozvojové země často není přístup lidí k technologiím priorita (spíše zdravotnictví, potraviny, pitná voda)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202</TotalTime>
  <Words>2058</Words>
  <Application>Microsoft Office PowerPoint</Application>
  <PresentationFormat>Předvádění na obrazovce (16:9)</PresentationFormat>
  <Paragraphs>320</Paragraphs>
  <Slides>28</Slides>
  <Notes>24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Urbanistický</vt:lpstr>
      <vt:lpstr>Otevřené vzdělávání a digital divide: bariéry a nerovnosti</vt:lpstr>
      <vt:lpstr>Prezentace aplikace PowerPoint</vt:lpstr>
      <vt:lpstr>Digital Divide</vt:lpstr>
      <vt:lpstr>Digital Divide - rozdělení</vt:lpstr>
      <vt:lpstr>Digital Divide - rozdělení</vt:lpstr>
      <vt:lpstr>(Ne)rovnost ve vzdělávání</vt:lpstr>
      <vt:lpstr>(Ne)rovnost ve vzdělávání</vt:lpstr>
      <vt:lpstr>Prezentace aplikace PowerPoint</vt:lpstr>
      <vt:lpstr>Nerovnosti a bariéry pro otevřené vzdělávání</vt:lpstr>
      <vt:lpstr>Nerovnosti a bariéry pro otevřené vzdělávání</vt:lpstr>
      <vt:lpstr>Nerovnosti a bariéry pro otevřené vzdělávání</vt:lpstr>
      <vt:lpstr>   Řešení digitální propasti v otevřeném vzdělávání</vt:lpstr>
      <vt:lpstr>Řešení digitální propasti v otevřeném vzdělávání</vt:lpstr>
      <vt:lpstr>Iniciativy zaměřené na překonávání digitální propasti v otevřeném vzdělávání</vt:lpstr>
      <vt:lpstr>Iniciativy zaměřené na překonávání digitální propasti v otevřeném vzdělávání</vt:lpstr>
      <vt:lpstr>Iniciativy zaměřené na překonávání digitální propasti v otevřeném vzdělávání</vt:lpstr>
      <vt:lpstr>Prezentace aplikace PowerPoint</vt:lpstr>
      <vt:lpstr>Situace v ČR</vt:lpstr>
      <vt:lpstr>MOOC</vt:lpstr>
      <vt:lpstr>MOOC</vt:lpstr>
      <vt:lpstr>SPOC</vt:lpstr>
      <vt:lpstr>DOCC</vt:lpstr>
      <vt:lpstr>Kvíz o HODNOTNÉ ceny </vt:lpstr>
      <vt:lpstr>Kvíz</vt:lpstr>
      <vt:lpstr>Kvíz</vt:lpstr>
      <vt:lpstr>Zdroje</vt:lpstr>
      <vt:lpstr>Zdroje</vt:lpstr>
      <vt:lpstr>Děkujeme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Otevřené vzdělávání a digital divide: bariéry a nerovnosti</dc:title>
  <dc:creator>Ivana</dc:creator>
  <cp:lastModifiedBy>Michal Lorenz</cp:lastModifiedBy>
  <cp:revision>46</cp:revision>
  <dcterms:modified xsi:type="dcterms:W3CDTF">2014-04-30T09:03:43Z</dcterms:modified>
</cp:coreProperties>
</file>