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84" r:id="rId5"/>
    <p:sldId id="285" r:id="rId6"/>
    <p:sldId id="276" r:id="rId7"/>
    <p:sldId id="277" r:id="rId8"/>
    <p:sldId id="278" r:id="rId9"/>
    <p:sldId id="279" r:id="rId10"/>
    <p:sldId id="280" r:id="rId11"/>
    <p:sldId id="281" r:id="rId12"/>
    <p:sldId id="286" r:id="rId13"/>
    <p:sldId id="287" r:id="rId14"/>
    <p:sldId id="288" r:id="rId15"/>
    <p:sldId id="289" r:id="rId16"/>
    <p:sldId id="290" r:id="rId17"/>
  </p:sldIdLst>
  <p:sldSz cx="12192000" cy="6858000"/>
  <p:notesSz cx="6858000" cy="9144000"/>
  <p:custDataLst>
    <p:tags r:id="rId1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39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88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75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05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004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322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02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07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36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0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1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34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87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92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1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35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72661E-696E-4899-9B4E-582128121A64}" type="datetimeFigureOut">
              <a:rPr lang="cs-CZ" smtClean="0"/>
              <a:t>18.2.2014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E5C61-9D72-4281-A907-9BB2F16C26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047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pomocnik.rvp.cz/" TargetMode="External"/><Relationship Id="rId2" Type="http://schemas.openxmlformats.org/officeDocument/2006/relationships/hyperlink" Target="http://netreport.cesnet.cz/netrepor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urzy.knihovna.cz/" TargetMode="External"/><Relationship Id="rId5" Type="http://schemas.openxmlformats.org/officeDocument/2006/relationships/hyperlink" Target="http://cernymichal.wix.com/webinar" TargetMode="External"/><Relationship Id="rId4" Type="http://schemas.openxmlformats.org/officeDocument/2006/relationships/hyperlink" Target="http://www.cinegrid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Video a </a:t>
            </a:r>
            <a:r>
              <a:rPr lang="cs-CZ" dirty="0" err="1" smtClean="0"/>
              <a:t>webináře</a:t>
            </a:r>
            <a:r>
              <a:rPr lang="cs-CZ" dirty="0" smtClean="0"/>
              <a:t> ve výuce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Laboratoř vzdělávacích technologií</a:t>
            </a:r>
          </a:p>
          <a:p>
            <a:endParaRPr lang="cs-CZ" dirty="0"/>
          </a:p>
          <a:p>
            <a:r>
              <a:rPr lang="cs-CZ" dirty="0" smtClean="0"/>
              <a:t>Michal Černý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3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Hrozby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Technické problémy</a:t>
            </a:r>
          </a:p>
          <a:p>
            <a:r>
              <a:rPr lang="cs-CZ" dirty="0" smtClean="0"/>
              <a:t>Sociální distance</a:t>
            </a:r>
          </a:p>
          <a:p>
            <a:r>
              <a:rPr lang="cs-CZ" dirty="0" smtClean="0"/>
              <a:t>Motivace</a:t>
            </a:r>
          </a:p>
          <a:p>
            <a:r>
              <a:rPr lang="cs-CZ" dirty="0" smtClean="0"/>
              <a:t>Nepřiměřené metody</a:t>
            </a:r>
          </a:p>
          <a:p>
            <a:r>
              <a:rPr lang="cs-CZ" dirty="0" smtClean="0"/>
              <a:t>Informační přetížení</a:t>
            </a:r>
          </a:p>
          <a:p>
            <a:r>
              <a:rPr lang="cs-CZ" dirty="0" smtClean="0"/>
              <a:t>Nedostatečná komunikace</a:t>
            </a:r>
          </a:p>
          <a:p>
            <a:r>
              <a:rPr lang="cs-CZ" dirty="0" smtClean="0"/>
              <a:t>Ztráta zájmu po prvním neúspěchu</a:t>
            </a:r>
          </a:p>
          <a:p>
            <a:r>
              <a:rPr lang="cs-CZ" dirty="0" smtClean="0"/>
              <a:t>Příchod nové technologie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4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 či ne?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Ano, avšak uvažujme o nových metodách, přístupech a teoriích. Intuice může být dobrý rádce, ale stejně tak nejkratší cesta do pekla.</a:t>
            </a:r>
          </a:p>
          <a:p>
            <a:endParaRPr lang="cs-CZ" dirty="0"/>
          </a:p>
          <a:p>
            <a:r>
              <a:rPr lang="cs-CZ" i="1" dirty="0" smtClean="0"/>
              <a:t>„Kdo neví kam jde, dojde někam jinam.“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Bulharské přísloví</a:t>
            </a:r>
          </a:p>
        </p:txBody>
      </p:sp>
    </p:spTree>
    <p:extLst>
      <p:ext uri="{BB962C8B-B14F-4D97-AF65-F5344CB8AC3E}">
        <p14:creationId xmlns:p14="http://schemas.microsoft.com/office/powerpoint/2010/main" val="26062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</a:t>
            </a:r>
            <a:r>
              <a:rPr lang="cs-CZ" dirty="0" smtClean="0"/>
              <a:t>zamyšlení pedagogické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2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a zpracování multimédií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 druh multimediálních dat chceme zaznamenávat a proč?</a:t>
            </a:r>
          </a:p>
          <a:p>
            <a:r>
              <a:rPr lang="cs-CZ" dirty="0" smtClean="0"/>
              <a:t>Jaké zvolit zařízení pro záznam?</a:t>
            </a:r>
          </a:p>
          <a:p>
            <a:r>
              <a:rPr lang="cs-CZ" dirty="0" smtClean="0"/>
              <a:t>Kdy volit kompresní a kdy bezkompresní formáty?</a:t>
            </a:r>
          </a:p>
          <a:p>
            <a:r>
              <a:rPr lang="cs-CZ" dirty="0" smtClean="0"/>
              <a:t>Jak data zpracovat a v čem?</a:t>
            </a:r>
          </a:p>
          <a:p>
            <a:r>
              <a:rPr lang="cs-CZ" dirty="0" smtClean="0"/>
              <a:t>Jak je publikovat?</a:t>
            </a:r>
          </a:p>
          <a:p>
            <a:r>
              <a:rPr lang="cs-CZ" dirty="0" smtClean="0"/>
              <a:t>Existuje podpora přenosu v reálném čase? Jakým způsobem?</a:t>
            </a:r>
          </a:p>
        </p:txBody>
      </p:sp>
    </p:spTree>
    <p:extLst>
      <p:ext uri="{BB962C8B-B14F-4D97-AF65-F5344CB8AC3E}">
        <p14:creationId xmlns:p14="http://schemas.microsoft.com/office/powerpoint/2010/main" val="10499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</a:t>
            </a:r>
            <a:r>
              <a:rPr lang="cs-CZ" dirty="0" err="1" smtClean="0"/>
              <a:t>CineGrid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Nezisková organisace založená v roce 2007</a:t>
            </a:r>
          </a:p>
          <a:p>
            <a:r>
              <a:rPr lang="cs-CZ" dirty="0" smtClean="0"/>
              <a:t>Členové Cisco, Sony, JVC,… i </a:t>
            </a:r>
            <a:r>
              <a:rPr lang="cs-CZ" dirty="0" err="1" smtClean="0"/>
              <a:t>Cesnet</a:t>
            </a:r>
            <a:r>
              <a:rPr lang="cs-CZ" dirty="0" smtClean="0"/>
              <a:t>.</a:t>
            </a:r>
          </a:p>
          <a:p>
            <a:r>
              <a:rPr lang="cs-CZ" dirty="0"/>
              <a:t>4K (4096×2160) na vzdálenost více než 10 tisíc </a:t>
            </a:r>
            <a:r>
              <a:rPr lang="cs-CZ" dirty="0" smtClean="0"/>
              <a:t>kilometrů</a:t>
            </a:r>
          </a:p>
          <a:p>
            <a:r>
              <a:rPr lang="cs-CZ" dirty="0"/>
              <a:t>MVTP-4K umožňuje duplexní přenos až osmi kanálů obrazu s vysokým rozlišením (HD/2K) doplněných vícekanálovým zvukem přes síť </a:t>
            </a:r>
            <a:r>
              <a:rPr lang="cs-CZ" dirty="0" smtClean="0"/>
              <a:t>Internet</a:t>
            </a:r>
          </a:p>
          <a:p>
            <a:r>
              <a:rPr lang="cs-CZ" dirty="0" smtClean="0"/>
              <a:t>Použitím </a:t>
            </a:r>
            <a:r>
              <a:rPr lang="cs-CZ" dirty="0"/>
              <a:t>paralelních kanálů je možné přenášet až dva signály o rozlišení 4K současně v každém </a:t>
            </a:r>
            <a:r>
              <a:rPr lang="cs-CZ" dirty="0" smtClean="0"/>
              <a:t>směru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720320"/>
            <a:ext cx="4395788" cy="2871511"/>
          </a:xfrm>
        </p:spPr>
      </p:pic>
    </p:spTree>
    <p:extLst>
      <p:ext uri="{BB962C8B-B14F-4D97-AF65-F5344CB8AC3E}">
        <p14:creationId xmlns:p14="http://schemas.microsoft.com/office/powerpoint/2010/main" val="33612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60411" y="652388"/>
            <a:ext cx="9404723" cy="1400530"/>
          </a:xfrm>
        </p:spPr>
        <p:txBody>
          <a:bodyPr/>
          <a:lstStyle/>
          <a:p>
            <a:r>
              <a:rPr lang="cs-CZ" dirty="0" smtClean="0"/>
              <a:t>Jak vypadá CESNET?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81" y="2052638"/>
            <a:ext cx="7269814" cy="4195762"/>
          </a:xfrm>
        </p:spPr>
      </p:pic>
    </p:spTree>
    <p:extLst>
      <p:ext uri="{BB962C8B-B14F-4D97-AF65-F5344CB8AC3E}">
        <p14:creationId xmlns:p14="http://schemas.microsoft.com/office/powerpoint/2010/main" val="29178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http://netreport.cesnet.cz/netreport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>
                <a:hlinkClick r:id="rId3"/>
              </a:rPr>
              <a:t>http://spomocnik.rvp.cz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>
                <a:hlinkClick r:id="rId4"/>
              </a:rPr>
              <a:t>http://www.cinegrid.org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cernymichal.wix.com/webinar</a:t>
            </a:r>
            <a:endParaRPr lang="cs-CZ" dirty="0" smtClean="0"/>
          </a:p>
          <a:p>
            <a:r>
              <a:rPr lang="cs-CZ" dirty="0">
                <a:hlinkClick r:id="rId6"/>
              </a:rPr>
              <a:t>http://kurzy.knihovna.cz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4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Přenos multimédií v počítačových </a:t>
            </a:r>
            <a:r>
              <a:rPr lang="cs-CZ" dirty="0" smtClean="0"/>
              <a:t>sítích</a:t>
            </a:r>
          </a:p>
          <a:p>
            <a:r>
              <a:rPr lang="cs-CZ" dirty="0" smtClean="0"/>
              <a:t>Video </a:t>
            </a:r>
            <a:r>
              <a:rPr lang="cs-CZ" dirty="0"/>
              <a:t>- základní parametry, vlastnosti, </a:t>
            </a:r>
            <a:r>
              <a:rPr lang="cs-CZ" dirty="0" smtClean="0"/>
              <a:t>kódování</a:t>
            </a:r>
            <a:endParaRPr lang="cs-CZ" dirty="0"/>
          </a:p>
          <a:p>
            <a:r>
              <a:rPr lang="cs-CZ" dirty="0" smtClean="0"/>
              <a:t>Technické </a:t>
            </a:r>
            <a:r>
              <a:rPr lang="cs-CZ" dirty="0"/>
              <a:t>aspekty tvorby, záznamu a přenosu </a:t>
            </a:r>
            <a:r>
              <a:rPr lang="cs-CZ" dirty="0" smtClean="0"/>
              <a:t>videa</a:t>
            </a:r>
            <a:endParaRPr lang="cs-CZ" dirty="0"/>
          </a:p>
          <a:p>
            <a:r>
              <a:rPr lang="cs-CZ" dirty="0"/>
              <a:t>Pedagogická paradigmata s ohledem na distanční video </a:t>
            </a:r>
            <a:r>
              <a:rPr lang="cs-CZ" dirty="0" smtClean="0"/>
              <a:t>výuku</a:t>
            </a:r>
            <a:endParaRPr lang="cs-CZ" dirty="0"/>
          </a:p>
          <a:p>
            <a:r>
              <a:rPr lang="cs-CZ" dirty="0" err="1" smtClean="0"/>
              <a:t>Webináře</a:t>
            </a:r>
            <a:endParaRPr lang="cs-CZ" dirty="0" smtClean="0"/>
          </a:p>
          <a:p>
            <a:r>
              <a:rPr lang="cs-CZ" dirty="0" smtClean="0"/>
              <a:t>Evaluace výuky prostřednictvím </a:t>
            </a:r>
            <a:r>
              <a:rPr lang="cs-CZ" dirty="0" err="1" smtClean="0"/>
              <a:t>webinářů</a:t>
            </a:r>
            <a:endParaRPr lang="cs-CZ" dirty="0"/>
          </a:p>
          <a:p>
            <a:r>
              <a:rPr lang="cs-CZ" dirty="0"/>
              <a:t>Online </a:t>
            </a:r>
            <a:r>
              <a:rPr lang="cs-CZ" dirty="0" err="1"/>
              <a:t>stream</a:t>
            </a:r>
            <a:r>
              <a:rPr lang="cs-CZ" dirty="0"/>
              <a:t> </a:t>
            </a:r>
            <a:r>
              <a:rPr lang="cs-CZ" dirty="0" smtClean="0"/>
              <a:t>multimédií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3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i="1" dirty="0"/>
              <a:t>povinná </a:t>
            </a:r>
            <a:r>
              <a:rPr lang="cs-CZ" i="1" dirty="0" smtClean="0"/>
              <a:t>literatura:</a:t>
            </a:r>
          </a:p>
          <a:p>
            <a:pPr lvl="1"/>
            <a:r>
              <a:rPr lang="cs-CZ" dirty="0" smtClean="0"/>
              <a:t>SIEMENS</a:t>
            </a:r>
            <a:r>
              <a:rPr lang="cs-CZ" dirty="0"/>
              <a:t>, George. </a:t>
            </a:r>
            <a:r>
              <a:rPr lang="cs-CZ" dirty="0" err="1"/>
              <a:t>Duplication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. 2011. [cit. 2013-08-23]. Dostupný z WWW: http://www.elearnspace.org/blog/2011/09/15/</a:t>
            </a:r>
            <a:r>
              <a:rPr lang="cs-CZ" dirty="0" err="1"/>
              <a:t>duplication-theory-of-educational-value</a:t>
            </a:r>
            <a:r>
              <a:rPr lang="cs-CZ" dirty="0"/>
              <a:t>/.</a:t>
            </a:r>
          </a:p>
          <a:p>
            <a:pPr lvl="1"/>
            <a:r>
              <a:rPr lang="cs-CZ" dirty="0"/>
              <a:t>BRDIČKA, Bořivoj. Dělá z nás Google hlupáky?. Metodický portál: Články [online]. 22. 09. 2008, [cit. 2013-08-22]. Dostupný z WWW: http://spomocnik.rvp.cz/</a:t>
            </a:r>
            <a:r>
              <a:rPr lang="cs-CZ" dirty="0" err="1"/>
              <a:t>clanek</a:t>
            </a:r>
            <a:r>
              <a:rPr lang="cs-CZ" dirty="0"/>
              <a:t>/11771/. ISSN 1802-4785.</a:t>
            </a:r>
          </a:p>
          <a:p>
            <a:pPr lvl="1"/>
            <a:r>
              <a:rPr lang="cs-CZ" dirty="0"/>
              <a:t>CLAY, Cynthia. Great </a:t>
            </a:r>
            <a:r>
              <a:rPr lang="cs-CZ" dirty="0" err="1"/>
              <a:t>webinars</a:t>
            </a:r>
            <a:r>
              <a:rPr lang="cs-CZ" dirty="0"/>
              <a:t>: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interactive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captivating</a:t>
            </a:r>
            <a:r>
              <a:rPr lang="cs-CZ" dirty="0"/>
              <a:t>, </a:t>
            </a:r>
            <a:r>
              <a:rPr lang="cs-CZ" dirty="0" err="1"/>
              <a:t>informative</a:t>
            </a:r>
            <a:r>
              <a:rPr lang="cs-CZ" dirty="0"/>
              <a:t> and </a:t>
            </a:r>
            <a:r>
              <a:rPr lang="cs-CZ" dirty="0" err="1"/>
              <a:t>fun</a:t>
            </a:r>
            <a:r>
              <a:rPr lang="cs-CZ" dirty="0"/>
              <a:t>. San Francisco, CA: </a:t>
            </a:r>
            <a:r>
              <a:rPr lang="cs-CZ" dirty="0" err="1"/>
              <a:t>Pfeiffer</a:t>
            </a:r>
            <a:r>
              <a:rPr lang="cs-CZ" dirty="0"/>
              <a:t>, 2012, </a:t>
            </a:r>
            <a:r>
              <a:rPr lang="cs-CZ" dirty="0" err="1"/>
              <a:t>xxii</a:t>
            </a:r>
            <a:r>
              <a:rPr lang="cs-CZ" dirty="0"/>
              <a:t>, 185 </a:t>
            </a:r>
            <a:r>
              <a:rPr lang="cs-CZ" dirty="0" err="1"/>
              <a:t>pages</a:t>
            </a:r>
            <a:r>
              <a:rPr lang="cs-CZ" dirty="0"/>
              <a:t>. ISBN 9781118230510.</a:t>
            </a:r>
          </a:p>
          <a:p>
            <a:pPr lvl="1"/>
            <a:r>
              <a:rPr lang="cs-CZ" dirty="0"/>
              <a:t>ROHLÍKOVÁ, Lucie. </a:t>
            </a:r>
            <a:r>
              <a:rPr lang="cs-CZ" i="1" dirty="0"/>
              <a:t>Vyučovací metody na vysoké škole</a:t>
            </a:r>
            <a:r>
              <a:rPr lang="cs-CZ" dirty="0"/>
              <a:t>. </a:t>
            </a:r>
            <a:r>
              <a:rPr lang="cs-CZ" dirty="0" err="1"/>
              <a:t>Edited</a:t>
            </a:r>
            <a:r>
              <a:rPr lang="cs-CZ" dirty="0"/>
              <a:t> by Jana Vejvodová. 1. vyd. Plzeň: Západočeská univerzita v Plzni, 2010. 104 s. ISBN 9788070439678</a:t>
            </a:r>
            <a:r>
              <a:rPr lang="cs-CZ" dirty="0" smtClean="0"/>
              <a:t>.</a:t>
            </a:r>
          </a:p>
          <a:p>
            <a:pPr lvl="1"/>
            <a:r>
              <a:rPr lang="cs-CZ" b="1" dirty="0" smtClean="0"/>
              <a:t>ČERNÝ, Michal. </a:t>
            </a:r>
            <a:r>
              <a:rPr lang="cs-CZ" b="1" dirty="0" err="1" smtClean="0"/>
              <a:t>Webináře</a:t>
            </a:r>
            <a:r>
              <a:rPr lang="cs-CZ" b="1" dirty="0" smtClean="0"/>
              <a:t>: od teorie k praxi. Preprint. 49 s.</a:t>
            </a:r>
            <a:endParaRPr lang="cs-CZ" b="1" dirty="0"/>
          </a:p>
          <a:p>
            <a:r>
              <a:rPr lang="cs-CZ" i="1" dirty="0"/>
              <a:t>doporučená </a:t>
            </a:r>
            <a:r>
              <a:rPr lang="cs-CZ" i="1" dirty="0" smtClean="0"/>
              <a:t>literatura:</a:t>
            </a:r>
          </a:p>
          <a:p>
            <a:pPr lvl="1"/>
            <a:r>
              <a:rPr lang="cs-CZ" dirty="0" smtClean="0"/>
              <a:t>TREION </a:t>
            </a:r>
            <a:r>
              <a:rPr lang="cs-CZ" dirty="0"/>
              <a:t>MULLER, Matthew </a:t>
            </a:r>
            <a:r>
              <a:rPr lang="cs-CZ" dirty="0" err="1"/>
              <a:t>Murdoch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webinar</a:t>
            </a:r>
            <a:r>
              <a:rPr lang="cs-CZ" dirty="0"/>
              <a:t> </a:t>
            </a:r>
            <a:r>
              <a:rPr lang="cs-CZ" dirty="0" err="1"/>
              <a:t>manifesto</a:t>
            </a:r>
            <a:r>
              <a:rPr lang="cs-CZ" dirty="0"/>
              <a:t>. New York: </a:t>
            </a:r>
            <a:r>
              <a:rPr lang="cs-CZ" dirty="0" err="1"/>
              <a:t>RosettaBooks</a:t>
            </a:r>
            <a:r>
              <a:rPr lang="cs-CZ" dirty="0"/>
              <a:t>. ISBN 978-079-5333-552.</a:t>
            </a:r>
          </a:p>
          <a:p>
            <a:pPr lvl="1"/>
            <a:r>
              <a:rPr lang="cs-CZ" dirty="0"/>
              <a:t>WEINSTEIN, </a:t>
            </a:r>
            <a:r>
              <a:rPr lang="cs-CZ" dirty="0" err="1"/>
              <a:t>Stephen</a:t>
            </a:r>
            <a:r>
              <a:rPr lang="cs-CZ" dirty="0"/>
              <a:t>. 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Multimedia</a:t>
            </a:r>
            <a:r>
              <a:rPr lang="cs-CZ" i="1" dirty="0"/>
              <a:t> Internet (</a:t>
            </a:r>
            <a:r>
              <a:rPr lang="cs-CZ" i="1" dirty="0" err="1"/>
              <a:t>Information</a:t>
            </a:r>
            <a:r>
              <a:rPr lang="cs-CZ" i="1" dirty="0"/>
              <a:t> Technology: </a:t>
            </a:r>
            <a:r>
              <a:rPr lang="cs-CZ" i="1" dirty="0" err="1"/>
              <a:t>Transmission</a:t>
            </a:r>
            <a:r>
              <a:rPr lang="cs-CZ" i="1" dirty="0"/>
              <a:t>, </a:t>
            </a:r>
            <a:r>
              <a:rPr lang="cs-CZ" i="1" dirty="0" err="1"/>
              <a:t>Processing</a:t>
            </a:r>
            <a:r>
              <a:rPr lang="cs-CZ" i="1" dirty="0"/>
              <a:t> and </a:t>
            </a:r>
            <a:r>
              <a:rPr lang="cs-CZ" i="1" dirty="0" err="1"/>
              <a:t>Storage</a:t>
            </a:r>
            <a:r>
              <a:rPr lang="cs-CZ" i="1" dirty="0"/>
              <a:t>)</a:t>
            </a:r>
            <a:r>
              <a:rPr lang="cs-CZ" dirty="0"/>
              <a:t>. : </a:t>
            </a:r>
            <a:r>
              <a:rPr lang="cs-CZ" dirty="0" err="1"/>
              <a:t>Springer</a:t>
            </a:r>
            <a:r>
              <a:rPr lang="cs-CZ" dirty="0"/>
              <a:t>, 2005. 386 s. ISBN 0387236813</a:t>
            </a:r>
            <a:r>
              <a:rPr lang="cs-CZ" dirty="0" smtClean="0"/>
              <a:t>.</a:t>
            </a:r>
            <a:endParaRPr lang="cs-CZ" dirty="0"/>
          </a:p>
          <a:p>
            <a:pPr lvl="1"/>
            <a:r>
              <a:rPr lang="cs-CZ" dirty="0"/>
              <a:t>GOUDA, Mohamed G. </a:t>
            </a:r>
            <a:r>
              <a:rPr lang="cs-CZ" i="1" dirty="0" err="1"/>
              <a:t>Elements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network </a:t>
            </a:r>
            <a:r>
              <a:rPr lang="cs-CZ" i="1" dirty="0" err="1"/>
              <a:t>protocol</a:t>
            </a:r>
            <a:r>
              <a:rPr lang="cs-CZ" i="1" dirty="0"/>
              <a:t> design</a:t>
            </a:r>
            <a:r>
              <a:rPr lang="cs-CZ" dirty="0"/>
              <a:t>. New York: John </a:t>
            </a:r>
            <a:r>
              <a:rPr lang="cs-CZ" dirty="0" err="1"/>
              <a:t>Wiley</a:t>
            </a:r>
            <a:r>
              <a:rPr lang="cs-CZ" dirty="0"/>
              <a:t> &amp; </a:t>
            </a:r>
            <a:r>
              <a:rPr lang="cs-CZ" dirty="0" err="1"/>
              <a:t>Sons</a:t>
            </a:r>
            <a:r>
              <a:rPr lang="cs-CZ" dirty="0"/>
              <a:t>, 1998. </a:t>
            </a:r>
            <a:r>
              <a:rPr lang="cs-CZ" dirty="0" err="1"/>
              <a:t>xviii</a:t>
            </a:r>
            <a:r>
              <a:rPr lang="cs-CZ" dirty="0"/>
              <a:t>, 506. ISBN 0-471-19744-0</a:t>
            </a:r>
            <a:r>
              <a:rPr lang="cs-CZ" dirty="0" smtClean="0"/>
              <a:t>.</a:t>
            </a:r>
            <a:endParaRPr lang="cs-CZ" dirty="0"/>
          </a:p>
          <a:p>
            <a:pPr lvl="1"/>
            <a:r>
              <a:rPr lang="cs-CZ" dirty="0"/>
              <a:t>WOLF, Lars Christian. </a:t>
            </a:r>
            <a:r>
              <a:rPr lang="cs-CZ" i="1" dirty="0" err="1"/>
              <a:t>Resource</a:t>
            </a:r>
            <a:r>
              <a:rPr lang="cs-CZ" i="1" dirty="0"/>
              <a:t> management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distributed</a:t>
            </a:r>
            <a:r>
              <a:rPr lang="cs-CZ" i="1" dirty="0"/>
              <a:t> </a:t>
            </a:r>
            <a:r>
              <a:rPr lang="cs-CZ" i="1" dirty="0" err="1"/>
              <a:t>multimedia</a:t>
            </a:r>
            <a:r>
              <a:rPr lang="cs-CZ" i="1" dirty="0"/>
              <a:t> </a:t>
            </a:r>
            <a:r>
              <a:rPr lang="cs-CZ" i="1" dirty="0" err="1"/>
              <a:t>systems</a:t>
            </a:r>
            <a:r>
              <a:rPr lang="cs-CZ" dirty="0"/>
              <a:t>. Boston: </a:t>
            </a:r>
            <a:r>
              <a:rPr lang="cs-CZ" dirty="0" err="1"/>
              <a:t>Kluwer</a:t>
            </a:r>
            <a:r>
              <a:rPr lang="cs-CZ" dirty="0"/>
              <a:t> </a:t>
            </a:r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Publishers</a:t>
            </a:r>
            <a:r>
              <a:rPr lang="cs-CZ" dirty="0"/>
              <a:t>, 1996. x, 145 s. ISBN 0-7923-9748-7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1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ukončení a cíle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Aktivní účast na 75 % </a:t>
            </a:r>
            <a:r>
              <a:rPr lang="cs-CZ" dirty="0" smtClean="0"/>
              <a:t>setkání</a:t>
            </a:r>
            <a:endParaRPr lang="cs-CZ" dirty="0" smtClean="0"/>
          </a:p>
          <a:p>
            <a:r>
              <a:rPr lang="cs-CZ" dirty="0" smtClean="0"/>
              <a:t>Aktivní účast na </a:t>
            </a:r>
            <a:r>
              <a:rPr lang="cs-CZ" dirty="0" err="1" smtClean="0"/>
              <a:t>miniprojektech</a:t>
            </a:r>
            <a:r>
              <a:rPr lang="cs-CZ" dirty="0"/>
              <a:t> </a:t>
            </a:r>
            <a:r>
              <a:rPr lang="cs-CZ" dirty="0" smtClean="0"/>
              <a:t>(výzkum, blok expertů</a:t>
            </a:r>
            <a:r>
              <a:rPr lang="cs-CZ" dirty="0" smtClean="0"/>
              <a:t>, podíl na výuce…)</a:t>
            </a:r>
            <a:endParaRPr lang="cs-CZ" dirty="0" smtClean="0"/>
          </a:p>
          <a:p>
            <a:r>
              <a:rPr lang="cs-CZ" dirty="0" smtClean="0"/>
              <a:t>Absolvování kurzu na kurzech knihovna (volitelné) nebo </a:t>
            </a:r>
            <a:r>
              <a:rPr lang="cs-CZ" dirty="0" smtClean="0"/>
              <a:t>test</a:t>
            </a:r>
            <a:endParaRPr lang="cs-CZ" dirty="0" smtClean="0"/>
          </a:p>
          <a:p>
            <a:endParaRPr lang="cs-CZ" dirty="0"/>
          </a:p>
          <a:p>
            <a:pPr algn="just"/>
            <a:r>
              <a:rPr lang="cs-CZ" dirty="0" smtClean="0"/>
              <a:t>Cíle: „</a:t>
            </a:r>
            <a:r>
              <a:rPr lang="cs-CZ" i="1" dirty="0" smtClean="0"/>
              <a:t>Studenti </a:t>
            </a:r>
            <a:r>
              <a:rPr lang="cs-CZ" i="1" dirty="0"/>
              <a:t>se seznámí s programy a přístroji umožňující online přenos videa prostřednictvím počítačové sítě a pro realizaci </a:t>
            </a:r>
            <a:r>
              <a:rPr lang="cs-CZ" i="1" dirty="0" err="1"/>
              <a:t>webinářů</a:t>
            </a:r>
            <a:r>
              <a:rPr lang="cs-CZ" i="1" dirty="0"/>
              <a:t>. Student bude umět zvolit optimální technologii, navrhnout vlastní technologické řešení pro různá pedagogická paradigmata a situace. Bude umět realizovat </a:t>
            </a:r>
            <a:r>
              <a:rPr lang="cs-CZ" i="1" dirty="0" err="1"/>
              <a:t>webináře</a:t>
            </a:r>
            <a:r>
              <a:rPr lang="cs-CZ" i="1" dirty="0"/>
              <a:t> a poskytovat během nich technickou i metodologickou podporu přednášejícím</a:t>
            </a:r>
            <a:r>
              <a:rPr lang="cs-CZ" i="1" dirty="0" smtClean="0"/>
              <a:t>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4498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</a:t>
            </a:r>
            <a:r>
              <a:rPr lang="cs-CZ" dirty="0" smtClean="0"/>
              <a:t>zamyšlení pedagogické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6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Webinář</a:t>
            </a:r>
            <a:endParaRPr lang="cs-CZ" dirty="0" smtClean="0"/>
          </a:p>
          <a:p>
            <a:r>
              <a:rPr lang="cs-CZ" dirty="0" smtClean="0"/>
              <a:t>Video</a:t>
            </a:r>
          </a:p>
          <a:p>
            <a:r>
              <a:rPr lang="cs-CZ" dirty="0" smtClean="0"/>
              <a:t>Audio</a:t>
            </a:r>
          </a:p>
          <a:p>
            <a:r>
              <a:rPr lang="cs-CZ" dirty="0" smtClean="0"/>
              <a:t>Seminář</a:t>
            </a:r>
          </a:p>
          <a:p>
            <a:r>
              <a:rPr lang="cs-CZ" dirty="0" smtClean="0"/>
              <a:t>Přednáška</a:t>
            </a:r>
          </a:p>
          <a:p>
            <a:r>
              <a:rPr lang="cs-CZ" dirty="0" smtClean="0"/>
              <a:t>e-</a:t>
            </a:r>
            <a:r>
              <a:rPr lang="cs-CZ" dirty="0" err="1" smtClean="0"/>
              <a:t>learning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5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Pedagogické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Behaviorismus</a:t>
            </a:r>
          </a:p>
          <a:p>
            <a:r>
              <a:rPr lang="cs-CZ" dirty="0" smtClean="0"/>
              <a:t>Konstruktivismus</a:t>
            </a:r>
          </a:p>
          <a:p>
            <a:r>
              <a:rPr lang="cs-CZ" dirty="0" err="1" smtClean="0"/>
              <a:t>Konektivismus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Herbartův</a:t>
            </a:r>
            <a:r>
              <a:rPr lang="cs-CZ" dirty="0" smtClean="0"/>
              <a:t> trojúhelník, sociální interakce, aktivizační metody,…</a:t>
            </a:r>
          </a:p>
          <a:p>
            <a:endParaRPr lang="cs-CZ" dirty="0"/>
          </a:p>
          <a:p>
            <a:r>
              <a:rPr lang="cs-CZ" dirty="0" smtClean="0"/>
              <a:t>A co na to </a:t>
            </a:r>
            <a:r>
              <a:rPr lang="cs-CZ" dirty="0" err="1" smtClean="0"/>
              <a:t>webináře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7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Otevřené vzdělávání</a:t>
            </a:r>
          </a:p>
          <a:p>
            <a:r>
              <a:rPr lang="cs-CZ" dirty="0" smtClean="0"/>
              <a:t>Překračování lokálních determinantů</a:t>
            </a:r>
          </a:p>
          <a:p>
            <a:r>
              <a:rPr lang="cs-CZ" dirty="0" smtClean="0"/>
              <a:t>Sdílení zdrojů</a:t>
            </a:r>
          </a:p>
          <a:p>
            <a:r>
              <a:rPr lang="cs-CZ" dirty="0" smtClean="0"/>
              <a:t>Reflexe chování a požadavků studentů</a:t>
            </a:r>
          </a:p>
          <a:p>
            <a:r>
              <a:rPr lang="cs-CZ" dirty="0" err="1" smtClean="0"/>
              <a:t>Multimedializace</a:t>
            </a:r>
            <a:r>
              <a:rPr lang="cs-CZ" dirty="0" smtClean="0"/>
              <a:t>, </a:t>
            </a:r>
            <a:r>
              <a:rPr lang="cs-CZ" dirty="0" err="1" smtClean="0"/>
              <a:t>interaktivizace</a:t>
            </a:r>
            <a:r>
              <a:rPr lang="cs-CZ" dirty="0" smtClean="0"/>
              <a:t>, 1:1</a:t>
            </a:r>
          </a:p>
          <a:p>
            <a:r>
              <a:rPr lang="cs-CZ" dirty="0" smtClean="0"/>
              <a:t>Práce se záznamy</a:t>
            </a:r>
          </a:p>
          <a:p>
            <a:r>
              <a:rPr lang="cs-CZ" dirty="0" smtClean="0"/>
              <a:t>Evaluace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91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Konzultace</a:t>
            </a:r>
          </a:p>
          <a:p>
            <a:r>
              <a:rPr lang="cs-CZ" dirty="0" smtClean="0"/>
              <a:t>Týmová spolupráce</a:t>
            </a:r>
          </a:p>
          <a:p>
            <a:r>
              <a:rPr lang="cs-CZ" dirty="0" smtClean="0"/>
              <a:t>E-</a:t>
            </a:r>
            <a:r>
              <a:rPr lang="cs-CZ" dirty="0" err="1" smtClean="0"/>
              <a:t>learning</a:t>
            </a:r>
            <a:endParaRPr lang="cs-CZ" dirty="0" smtClean="0"/>
          </a:p>
          <a:p>
            <a:r>
              <a:rPr lang="cs-CZ" dirty="0" err="1" smtClean="0"/>
              <a:t>Semiklasické</a:t>
            </a:r>
            <a:r>
              <a:rPr lang="cs-CZ" dirty="0" smtClean="0"/>
              <a:t> vzdělávání</a:t>
            </a:r>
          </a:p>
          <a:p>
            <a:r>
              <a:rPr lang="cs-CZ" dirty="0" smtClean="0"/>
              <a:t>Autorské čtení na dálku</a:t>
            </a:r>
          </a:p>
          <a:p>
            <a:r>
              <a:rPr lang="cs-CZ" dirty="0" smtClean="0"/>
              <a:t>Konference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0cf7af0cccce99c169c92b5ef89d4f845c114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379</TotalTime>
  <Words>394</Words>
  <Application>Microsoft Office PowerPoint</Application>
  <PresentationFormat>Širokoúhlá obrazovka</PresentationFormat>
  <Paragraphs>96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Video a webináře ve výuce</vt:lpstr>
      <vt:lpstr>Osnova</vt:lpstr>
      <vt:lpstr>Literatura</vt:lpstr>
      <vt:lpstr>Podmínky ukončení a cíle předmětu</vt:lpstr>
      <vt:lpstr>Úvodní zamyšlení pedagogické</vt:lpstr>
      <vt:lpstr>Úvodní pojmy</vt:lpstr>
      <vt:lpstr>Pedagogické teorie</vt:lpstr>
      <vt:lpstr>Výzvy</vt:lpstr>
      <vt:lpstr>Možnosti</vt:lpstr>
      <vt:lpstr>Hrozby</vt:lpstr>
      <vt:lpstr>Ano či ne?</vt:lpstr>
      <vt:lpstr>Úvodní zamyšlení pedagogické</vt:lpstr>
      <vt:lpstr>Záznam a zpracování multimédií</vt:lpstr>
      <vt:lpstr>Příklad CineGrid</vt:lpstr>
      <vt:lpstr>Jak vypadá CESNET?</vt:lpstr>
      <vt:lpstr>Zajímavé odkazy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Počítačové sítě a multimédia</dc:title>
  <dc:creator>Michal Černý</dc:creator>
  <cp:lastModifiedBy>Michal Černý</cp:lastModifiedBy>
  <cp:revision>26</cp:revision>
  <dcterms:created xsi:type="dcterms:W3CDTF">2014-02-17T09:25:15Z</dcterms:created>
  <dcterms:modified xsi:type="dcterms:W3CDTF">2014-02-18T10:05:20Z</dcterms:modified>
</cp:coreProperties>
</file>