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3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3" r:id="rId27"/>
    <p:sldId id="282" r:id="rId28"/>
    <p:sldId id="284" r:id="rId29"/>
    <p:sldId id="285" r:id="rId30"/>
    <p:sldId id="286" r:id="rId31"/>
  </p:sldIdLst>
  <p:sldSz cx="12192000" cy="6858000"/>
  <p:notesSz cx="6858000" cy="9144000"/>
  <p:custDataLst>
    <p:tags r:id="rId33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422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CAC00-0BE1-4583-B039-8CBE75DAF184}" type="datetimeFigureOut">
              <a:rPr lang="cs-CZ" smtClean="0"/>
              <a:t>4.3.2014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EEF7A2-1309-4FB3-AA4F-506AF257AA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968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EF7A2-1309-4FB3-AA4F-506AF257AA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1758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EF7A2-1309-4FB3-AA4F-506AF257AAC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5398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EF7A2-1309-4FB3-AA4F-506AF257AAC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1236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EF7A2-1309-4FB3-AA4F-506AF257AAC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7882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EF7A2-1309-4FB3-AA4F-506AF257AAC9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31271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EF7A2-1309-4FB3-AA4F-506AF257AAC9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20209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EF7A2-1309-4FB3-AA4F-506AF257AAC9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9278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EF7A2-1309-4FB3-AA4F-506AF257AAC9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49303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EF7A2-1309-4FB3-AA4F-506AF257AAC9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5823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EF7A2-1309-4FB3-AA4F-506AF257AAC9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9619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EF7A2-1309-4FB3-AA4F-506AF257AAC9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561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EF7A2-1309-4FB3-AA4F-506AF257AAC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9371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EF7A2-1309-4FB3-AA4F-506AF257AAC9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34227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EF7A2-1309-4FB3-AA4F-506AF257AAC9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0483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EF7A2-1309-4FB3-AA4F-506AF257AAC9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77775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EF7A2-1309-4FB3-AA4F-506AF257AAC9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42828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EF7A2-1309-4FB3-AA4F-506AF257AAC9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147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EF7A2-1309-4FB3-AA4F-506AF257AAC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9937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EF7A2-1309-4FB3-AA4F-506AF257AAC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15778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EF7A2-1309-4FB3-AA4F-506AF257AAC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882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EF7A2-1309-4FB3-AA4F-506AF257AAC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3320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EF7A2-1309-4FB3-AA4F-506AF257AAC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8987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EF7A2-1309-4FB3-AA4F-506AF257AAC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5010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EF7A2-1309-4FB3-AA4F-506AF257AAC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3913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0E3E-C555-48D9-A418-D27CCA82CB4E}" type="datetimeFigureOut">
              <a:rPr lang="cs-CZ" smtClean="0"/>
              <a:t>4.3.2014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783A-D486-4596-B2EC-771BD3E67A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497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0E3E-C555-48D9-A418-D27CCA82CB4E}" type="datetimeFigureOut">
              <a:rPr lang="cs-CZ" smtClean="0"/>
              <a:t>4.3.2014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783A-D486-4596-B2EC-771BD3E67A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994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0E3E-C555-48D9-A418-D27CCA82CB4E}" type="datetimeFigureOut">
              <a:rPr lang="cs-CZ" smtClean="0"/>
              <a:t>4.3.2014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783A-D486-4596-B2EC-771BD3E67A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283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0E3E-C555-48D9-A418-D27CCA82CB4E}" type="datetimeFigureOut">
              <a:rPr lang="cs-CZ" smtClean="0"/>
              <a:t>4.3.2014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783A-D486-4596-B2EC-771BD3E67A94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0779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0E3E-C555-48D9-A418-D27CCA82CB4E}" type="datetimeFigureOut">
              <a:rPr lang="cs-CZ" smtClean="0"/>
              <a:t>4.3.2014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783A-D486-4596-B2EC-771BD3E67A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965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0E3E-C555-48D9-A418-D27CCA82CB4E}" type="datetimeFigureOut">
              <a:rPr lang="cs-CZ" smtClean="0"/>
              <a:t>4.3.2014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783A-D486-4596-B2EC-771BD3E67A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104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0E3E-C555-48D9-A418-D27CCA82CB4E}" type="datetimeFigureOut">
              <a:rPr lang="cs-CZ" smtClean="0"/>
              <a:t>4.3.2014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783A-D486-4596-B2EC-771BD3E67A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824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0E3E-C555-48D9-A418-D27CCA82CB4E}" type="datetimeFigureOut">
              <a:rPr lang="cs-CZ" smtClean="0"/>
              <a:t>4.3.2014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783A-D486-4596-B2EC-771BD3E67A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6929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0E3E-C555-48D9-A418-D27CCA82CB4E}" type="datetimeFigureOut">
              <a:rPr lang="cs-CZ" smtClean="0"/>
              <a:t>4.3.2014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783A-D486-4596-B2EC-771BD3E67A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634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0E3E-C555-48D9-A418-D27CCA82CB4E}" type="datetimeFigureOut">
              <a:rPr lang="cs-CZ" smtClean="0"/>
              <a:t>4.3.2014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783A-D486-4596-B2EC-771BD3E67A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466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0E3E-C555-48D9-A418-D27CCA82CB4E}" type="datetimeFigureOut">
              <a:rPr lang="cs-CZ" smtClean="0"/>
              <a:t>4.3.2014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783A-D486-4596-B2EC-771BD3E67A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827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0E3E-C555-48D9-A418-D27CCA82CB4E}" type="datetimeFigureOut">
              <a:rPr lang="cs-CZ" smtClean="0"/>
              <a:t>4.3.2014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783A-D486-4596-B2EC-771BD3E67A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527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0E3E-C555-48D9-A418-D27CCA82CB4E}" type="datetimeFigureOut">
              <a:rPr lang="cs-CZ" smtClean="0"/>
              <a:t>4.3.2014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783A-D486-4596-B2EC-771BD3E67A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82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0E3E-C555-48D9-A418-D27CCA82CB4E}" type="datetimeFigureOut">
              <a:rPr lang="cs-CZ" smtClean="0"/>
              <a:t>4.3.2014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783A-D486-4596-B2EC-771BD3E67A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5409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0E3E-C555-48D9-A418-D27CCA82CB4E}" type="datetimeFigureOut">
              <a:rPr lang="cs-CZ" smtClean="0"/>
              <a:t>4.3.2014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783A-D486-4596-B2EC-771BD3E67A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8301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0E3E-C555-48D9-A418-D27CCA82CB4E}" type="datetimeFigureOut">
              <a:rPr lang="cs-CZ" smtClean="0"/>
              <a:t>4.3.2014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783A-D486-4596-B2EC-771BD3E67A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986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0E3E-C555-48D9-A418-D27CCA82CB4E}" type="datetimeFigureOut">
              <a:rPr lang="cs-CZ" smtClean="0"/>
              <a:t>4.3.2014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783A-D486-4596-B2EC-771BD3E67A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93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D290E3E-C555-48D9-A418-D27CCA82CB4E}" type="datetimeFigureOut">
              <a:rPr lang="cs-CZ" smtClean="0"/>
              <a:t>4.3.2014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2783A-D486-4596-B2EC-771BD3E67A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1017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roska.org/technical/specs/index.html#track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tonegenerator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Parametry, kontejnery, </a:t>
            </a:r>
            <a:r>
              <a:rPr lang="cs-CZ" dirty="0" err="1" smtClean="0"/>
              <a:t>kodeky</a:t>
            </a:r>
            <a:r>
              <a:rPr lang="cs-CZ" dirty="0" smtClean="0"/>
              <a:t> a formáty multimédií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Laboratoř vzdělávacích technologií</a:t>
            </a:r>
          </a:p>
          <a:p>
            <a:endParaRPr lang="cs-CZ" dirty="0"/>
          </a:p>
          <a:p>
            <a:r>
              <a:rPr lang="cs-CZ" dirty="0"/>
              <a:t>Michal Černý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534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zaznamenat (pohyblivý) obraz v počítači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Vytvoříme jej přímo digitálně – například můžeme modelovat 3D scény a záznam z nich. Jediné omezení jsou:</a:t>
            </a:r>
          </a:p>
          <a:p>
            <a:pPr lvl="1"/>
            <a:r>
              <a:rPr lang="cs-CZ" dirty="0" smtClean="0"/>
              <a:t>Výkon počítače</a:t>
            </a:r>
          </a:p>
          <a:p>
            <a:pPr lvl="1"/>
            <a:r>
              <a:rPr lang="cs-CZ" dirty="0" smtClean="0"/>
              <a:t>Objem dat</a:t>
            </a:r>
          </a:p>
          <a:p>
            <a:pPr lvl="1"/>
            <a:r>
              <a:rPr lang="cs-CZ" dirty="0" smtClean="0"/>
              <a:t>Kvalita textur</a:t>
            </a:r>
          </a:p>
          <a:p>
            <a:pPr lvl="1"/>
            <a:r>
              <a:rPr lang="cs-CZ" dirty="0" smtClean="0"/>
              <a:t>Případné softwarové limity</a:t>
            </a:r>
          </a:p>
          <a:p>
            <a:r>
              <a:rPr lang="cs-CZ" dirty="0" smtClean="0"/>
              <a:t>To ale většinou nestačí a musíme použít nějakou kameru. To přináší podobné problémy jako se zvukem</a:t>
            </a:r>
          </a:p>
        </p:txBody>
      </p:sp>
    </p:spTree>
    <p:extLst>
      <p:ext uri="{BB962C8B-B14F-4D97-AF65-F5344CB8AC3E}">
        <p14:creationId xmlns:p14="http://schemas.microsoft.com/office/powerpoint/2010/main" val="380492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s obrazem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Optické vady: </a:t>
            </a:r>
            <a:endParaRPr lang="cs-CZ" dirty="0" smtClean="0"/>
          </a:p>
          <a:p>
            <a:pPr lvl="1"/>
            <a:r>
              <a:rPr lang="cs-CZ" dirty="0" smtClean="0"/>
              <a:t>Barevná vada</a:t>
            </a:r>
          </a:p>
          <a:p>
            <a:pPr lvl="1"/>
            <a:r>
              <a:rPr lang="cs-CZ" dirty="0" smtClean="0"/>
              <a:t>Sférická vada</a:t>
            </a:r>
          </a:p>
          <a:p>
            <a:pPr lvl="1"/>
            <a:r>
              <a:rPr lang="cs-CZ" dirty="0" smtClean="0"/>
              <a:t>Astigmatická vada či </a:t>
            </a:r>
            <a:r>
              <a:rPr lang="cs-CZ" dirty="0" err="1" smtClean="0"/>
              <a:t>koma</a:t>
            </a:r>
            <a:endParaRPr lang="cs-CZ" dirty="0" smtClean="0"/>
          </a:p>
          <a:p>
            <a:pPr lvl="1"/>
            <a:r>
              <a:rPr lang="cs-CZ" dirty="0" smtClean="0"/>
              <a:t>Zkreslení obrazu</a:t>
            </a:r>
          </a:p>
          <a:p>
            <a:pPr lvl="1"/>
            <a:r>
              <a:rPr lang="cs-CZ" dirty="0" smtClean="0"/>
              <a:t>Zklenutí</a:t>
            </a:r>
          </a:p>
          <a:p>
            <a:r>
              <a:rPr lang="cs-CZ" dirty="0" smtClean="0"/>
              <a:t>Vzorkovací frekvence</a:t>
            </a:r>
          </a:p>
          <a:p>
            <a:r>
              <a:rPr lang="cs-CZ" dirty="0" smtClean="0"/>
              <a:t>Rozlišení</a:t>
            </a:r>
          </a:p>
          <a:p>
            <a:r>
              <a:rPr lang="cs-CZ" dirty="0" smtClean="0"/>
              <a:t>Barevná hloubka</a:t>
            </a:r>
          </a:p>
          <a:p>
            <a:endParaRPr lang="cs-CZ" dirty="0"/>
          </a:p>
        </p:txBody>
      </p:sp>
      <p:pic>
        <p:nvPicPr>
          <p:cNvPr id="5124" name="Picture 4" descr="http://upload.wikimedia.org/wikipedia/commons/thumb/4/47/Lens6a.svg/220px-Lens6a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000" y="1752244"/>
            <a:ext cx="3997853" cy="2416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upload.wikimedia.org/wikipedia/commons/thumb/3/31/Lens-coma.svg/220px-Lens-coma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0" y="4275876"/>
            <a:ext cx="3593101" cy="21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www.fotoaparat.cz/images/0104/010434_big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512" y="4275876"/>
            <a:ext cx="3334688" cy="249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374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Parametry videa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Rozlišení (problematická standardizace):</a:t>
            </a:r>
          </a:p>
          <a:p>
            <a:pPr lvl="1"/>
            <a:r>
              <a:rPr lang="cs-CZ" dirty="0" smtClean="0"/>
              <a:t>PAL: 720i 720x576</a:t>
            </a:r>
          </a:p>
          <a:p>
            <a:pPr lvl="1"/>
            <a:r>
              <a:rPr lang="cs-CZ" dirty="0" smtClean="0"/>
              <a:t>HDTV: </a:t>
            </a:r>
            <a:r>
              <a:rPr lang="cs-CZ" dirty="0"/>
              <a:t>1080i </a:t>
            </a:r>
            <a:r>
              <a:rPr lang="cs-CZ" dirty="0" smtClean="0"/>
              <a:t>1920×1080</a:t>
            </a:r>
          </a:p>
          <a:p>
            <a:pPr lvl="1"/>
            <a:r>
              <a:rPr lang="cs-CZ" dirty="0"/>
              <a:t>Digital </a:t>
            </a:r>
            <a:r>
              <a:rPr lang="cs-CZ" dirty="0" err="1"/>
              <a:t>cinema</a:t>
            </a:r>
            <a:r>
              <a:rPr lang="cs-CZ" dirty="0"/>
              <a:t> </a:t>
            </a:r>
            <a:r>
              <a:rPr lang="cs-CZ" dirty="0" smtClean="0"/>
              <a:t>4K: </a:t>
            </a:r>
            <a:r>
              <a:rPr lang="cs-CZ" dirty="0"/>
              <a:t>4096×1714 nebo </a:t>
            </a:r>
            <a:r>
              <a:rPr lang="cs-CZ" dirty="0" smtClean="0"/>
              <a:t>3996×2160</a:t>
            </a:r>
          </a:p>
          <a:p>
            <a:pPr lvl="1"/>
            <a:r>
              <a:rPr lang="cs-CZ" dirty="0" smtClean="0"/>
              <a:t>…</a:t>
            </a:r>
          </a:p>
          <a:p>
            <a:r>
              <a:rPr lang="cs-CZ" dirty="0" smtClean="0"/>
              <a:t>Poměr stran: 4:3, 16:9, …</a:t>
            </a:r>
          </a:p>
          <a:p>
            <a:r>
              <a:rPr lang="cs-CZ" dirty="0" smtClean="0"/>
              <a:t>Prokládané (</a:t>
            </a:r>
            <a:r>
              <a:rPr lang="cs-CZ" dirty="0" err="1" smtClean="0"/>
              <a:t>interlace</a:t>
            </a:r>
            <a:r>
              <a:rPr lang="cs-CZ" dirty="0" smtClean="0"/>
              <a:t>) nebo úplné. U prokládaného se zobrazuje vždy jen polovina snímku, takže se střídají sudé a liché řádky)</a:t>
            </a:r>
          </a:p>
          <a:p>
            <a:r>
              <a:rPr lang="cs-CZ" dirty="0" smtClean="0"/>
              <a:t>Snímkovací frekvence (25, 30, 50 </a:t>
            </a:r>
            <a:r>
              <a:rPr lang="cs-CZ" dirty="0" err="1" smtClean="0"/>
              <a:t>fps</a:t>
            </a:r>
            <a:r>
              <a:rPr lang="cs-CZ" dirty="0" smtClean="0"/>
              <a:t>) vysokorychlostní kamery 1000 i více, problém je poměr rozlišení a frekvence (omezený datový tok)</a:t>
            </a:r>
          </a:p>
          <a:p>
            <a:r>
              <a:rPr lang="cs-CZ" dirty="0" smtClean="0"/>
              <a:t>Podpora </a:t>
            </a:r>
            <a:r>
              <a:rPr lang="cs-CZ" dirty="0" err="1" smtClean="0"/>
              <a:t>streamování</a:t>
            </a:r>
            <a:endParaRPr lang="cs-CZ" dirty="0" smtClean="0"/>
          </a:p>
          <a:p>
            <a:r>
              <a:rPr lang="cs-CZ" dirty="0" smtClean="0"/>
              <a:t>Počet barev – barevná hloubka</a:t>
            </a:r>
          </a:p>
        </p:txBody>
      </p:sp>
    </p:spTree>
    <p:extLst>
      <p:ext uri="{BB962C8B-B14F-4D97-AF65-F5344CB8AC3E}">
        <p14:creationId xmlns:p14="http://schemas.microsoft.com/office/powerpoint/2010/main" val="318867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Používané barevné </a:t>
            </a:r>
            <a:r>
              <a:rPr lang="cs-CZ" dirty="0" smtClean="0"/>
              <a:t>hloubky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1bitová barva (2</a:t>
            </a:r>
            <a:r>
              <a:rPr lang="cs-CZ" baseline="30000" dirty="0"/>
              <a:t>1</a:t>
            </a:r>
            <a:r>
              <a:rPr lang="cs-CZ" dirty="0"/>
              <a:t> = 2 barvy) také označováno jako Mono </a:t>
            </a:r>
            <a:r>
              <a:rPr lang="cs-CZ" dirty="0" err="1"/>
              <a:t>Color</a:t>
            </a:r>
            <a:r>
              <a:rPr lang="cs-CZ" dirty="0"/>
              <a:t> (nejpoužívanější je, že bit 0 = černá = a bit 1 = bílá )</a:t>
            </a:r>
          </a:p>
          <a:p>
            <a:r>
              <a:rPr lang="cs-CZ" dirty="0"/>
              <a:t>4bitová barva (2</a:t>
            </a:r>
            <a:r>
              <a:rPr lang="cs-CZ" baseline="30000" dirty="0"/>
              <a:t>4</a:t>
            </a:r>
            <a:r>
              <a:rPr lang="cs-CZ" dirty="0"/>
              <a:t> = 16 barev)</a:t>
            </a:r>
          </a:p>
          <a:p>
            <a:r>
              <a:rPr lang="cs-CZ" dirty="0"/>
              <a:t>8bitová barva (2</a:t>
            </a:r>
            <a:r>
              <a:rPr lang="cs-CZ" baseline="30000" dirty="0"/>
              <a:t>8</a:t>
            </a:r>
            <a:r>
              <a:rPr lang="cs-CZ" dirty="0"/>
              <a:t> = 256 barev)</a:t>
            </a:r>
          </a:p>
          <a:p>
            <a:r>
              <a:rPr lang="cs-CZ" dirty="0"/>
              <a:t>15bitová barva (2</a:t>
            </a:r>
            <a:r>
              <a:rPr lang="cs-CZ" baseline="30000" dirty="0"/>
              <a:t>15</a:t>
            </a:r>
            <a:r>
              <a:rPr lang="cs-CZ" dirty="0"/>
              <a:t> = 32 768 barev) také označováno jako </a:t>
            </a:r>
            <a:r>
              <a:rPr lang="cs-CZ" dirty="0" err="1"/>
              <a:t>Low</a:t>
            </a:r>
            <a:r>
              <a:rPr lang="cs-CZ" dirty="0"/>
              <a:t> </a:t>
            </a:r>
            <a:r>
              <a:rPr lang="cs-CZ" dirty="0" err="1"/>
              <a:t>Color</a:t>
            </a:r>
            <a:endParaRPr lang="cs-CZ" dirty="0"/>
          </a:p>
          <a:p>
            <a:r>
              <a:rPr lang="cs-CZ" b="1" dirty="0"/>
              <a:t>16bitová barva (2</a:t>
            </a:r>
            <a:r>
              <a:rPr lang="cs-CZ" b="1" baseline="30000" dirty="0"/>
              <a:t>16</a:t>
            </a:r>
            <a:r>
              <a:rPr lang="cs-CZ" b="1" dirty="0"/>
              <a:t> = 65 536 barev) také označováno jako </a:t>
            </a:r>
            <a:r>
              <a:rPr lang="cs-CZ" b="1" dirty="0" err="1"/>
              <a:t>High</a:t>
            </a:r>
            <a:r>
              <a:rPr lang="cs-CZ" b="1" dirty="0"/>
              <a:t> </a:t>
            </a:r>
            <a:r>
              <a:rPr lang="cs-CZ" b="1" dirty="0" err="1"/>
              <a:t>Color</a:t>
            </a:r>
            <a:endParaRPr lang="cs-CZ" b="1" dirty="0"/>
          </a:p>
          <a:p>
            <a:r>
              <a:rPr lang="cs-CZ" b="1" dirty="0"/>
              <a:t>24bitová barva (2</a:t>
            </a:r>
            <a:r>
              <a:rPr lang="cs-CZ" b="1" baseline="30000" dirty="0"/>
              <a:t>24</a:t>
            </a:r>
            <a:r>
              <a:rPr lang="cs-CZ" b="1" dirty="0"/>
              <a:t> = 16 777 216 barev) také označováno jako </a:t>
            </a:r>
            <a:r>
              <a:rPr lang="cs-CZ" b="1" dirty="0" err="1"/>
              <a:t>True</a:t>
            </a:r>
            <a:r>
              <a:rPr lang="cs-CZ" b="1" dirty="0"/>
              <a:t> </a:t>
            </a:r>
            <a:r>
              <a:rPr lang="cs-CZ" b="1" dirty="0" err="1"/>
              <a:t>Color</a:t>
            </a:r>
            <a:endParaRPr lang="cs-CZ" b="1" dirty="0"/>
          </a:p>
          <a:p>
            <a:r>
              <a:rPr lang="cs-CZ" b="1" dirty="0"/>
              <a:t>32bitová barva (2</a:t>
            </a:r>
            <a:r>
              <a:rPr lang="cs-CZ" b="1" baseline="30000" dirty="0"/>
              <a:t>32</a:t>
            </a:r>
            <a:r>
              <a:rPr lang="cs-CZ" b="1" dirty="0"/>
              <a:t> = 4 294 967 296 barev) také označováno jako Super </a:t>
            </a:r>
            <a:r>
              <a:rPr lang="cs-CZ" b="1" dirty="0" err="1"/>
              <a:t>True</a:t>
            </a:r>
            <a:r>
              <a:rPr lang="cs-CZ" b="1" dirty="0"/>
              <a:t> </a:t>
            </a:r>
            <a:r>
              <a:rPr lang="cs-CZ" b="1" dirty="0" err="1"/>
              <a:t>Color</a:t>
            </a:r>
            <a:r>
              <a:rPr lang="cs-CZ" b="1" dirty="0"/>
              <a:t> (někdy také jako </a:t>
            </a:r>
            <a:r>
              <a:rPr lang="cs-CZ" b="1" dirty="0" err="1"/>
              <a:t>True</a:t>
            </a:r>
            <a:r>
              <a:rPr lang="cs-CZ" b="1" dirty="0"/>
              <a:t> </a:t>
            </a:r>
            <a:r>
              <a:rPr lang="cs-CZ" b="1" dirty="0" err="1"/>
              <a:t>Color</a:t>
            </a:r>
            <a:r>
              <a:rPr lang="cs-CZ" b="1" dirty="0"/>
              <a:t>)</a:t>
            </a:r>
          </a:p>
          <a:p>
            <a:r>
              <a:rPr lang="cs-CZ" b="1" dirty="0"/>
              <a:t>48bitová barva (2</a:t>
            </a:r>
            <a:r>
              <a:rPr lang="cs-CZ" b="1" baseline="30000" dirty="0"/>
              <a:t>48</a:t>
            </a:r>
            <a:r>
              <a:rPr lang="cs-CZ" b="1" dirty="0"/>
              <a:t> = 281 474 976 710 656 = 281,5 biliónů barev) také označováno jako </a:t>
            </a:r>
            <a:r>
              <a:rPr lang="cs-CZ" b="1" dirty="0" err="1"/>
              <a:t>Deep</a:t>
            </a:r>
            <a:r>
              <a:rPr lang="cs-CZ" b="1" dirty="0"/>
              <a:t> </a:t>
            </a:r>
            <a:r>
              <a:rPr lang="cs-CZ" b="1" dirty="0" err="1" smtClean="0"/>
              <a:t>Color</a:t>
            </a:r>
            <a:endParaRPr lang="cs-CZ" b="1" dirty="0" smtClean="0"/>
          </a:p>
          <a:p>
            <a:endParaRPr lang="cs-CZ" dirty="0"/>
          </a:p>
          <a:p>
            <a:r>
              <a:rPr lang="cs-CZ" dirty="0" smtClean="0"/>
              <a:t>Pozn.: barvy se rozkládají do různých kanálů – nejčastěji RGB + Alfa kanál (to ale u kamer obvykle nepotřebujeme), někdy RGBY (přidává se žlutý kanál).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091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Kontejnery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77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jsou to kontejnery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Médium je zabalené v rámci, kterému se říká kontejner.</a:t>
            </a:r>
          </a:p>
          <a:p>
            <a:r>
              <a:rPr lang="cs-CZ" dirty="0" smtClean="0"/>
              <a:t>Pro některé aplikace je kontejner uzavřený a zajímá je jen hlavička, což přináší řadu výhod.</a:t>
            </a:r>
          </a:p>
          <a:p>
            <a:r>
              <a:rPr lang="cs-CZ" dirty="0" smtClean="0"/>
              <a:t>Typicky má kontejner hlavičku a patičku. Patička není principiálně povinná.</a:t>
            </a:r>
          </a:p>
          <a:p>
            <a:r>
              <a:rPr lang="cs-CZ" dirty="0" smtClean="0"/>
              <a:t>Umožňují do jednoho balíčku (či toku) spojit audio, video, titulky,… a řadu dalších informací.</a:t>
            </a:r>
          </a:p>
          <a:p>
            <a:endParaRPr lang="cs-CZ" dirty="0"/>
          </a:p>
        </p:txBody>
      </p:sp>
      <p:pic>
        <p:nvPicPr>
          <p:cNvPr id="6146" name="Picture 2" descr="http://www.logismarket.cz/ip/containex-pouzite-kontejnery-pouzite-kontejnery-329148-FGR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4675" y="2574857"/>
            <a:ext cx="4395788" cy="3162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194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Kontejnerové formáty pro video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3GP (3GP2) – pro mobilní telefony, .3gp, zjednodušený </a:t>
            </a:r>
            <a:r>
              <a:rPr lang="cs-CZ" dirty="0" smtClean="0"/>
              <a:t>MP4</a:t>
            </a:r>
            <a:endParaRPr lang="cs-CZ" dirty="0"/>
          </a:p>
          <a:p>
            <a:r>
              <a:rPr lang="cs-CZ" dirty="0"/>
              <a:t>ASF (WMV) – Microsoft, speciálně pro </a:t>
            </a:r>
            <a:r>
              <a:rPr lang="cs-CZ" dirty="0" err="1"/>
              <a:t>streamování</a:t>
            </a:r>
            <a:r>
              <a:rPr lang="cs-CZ" dirty="0"/>
              <a:t>, .</a:t>
            </a:r>
            <a:r>
              <a:rPr lang="cs-CZ" dirty="0" err="1"/>
              <a:t>asf</a:t>
            </a:r>
            <a:r>
              <a:rPr lang="cs-CZ" dirty="0"/>
              <a:t>, uzavřený, index na </a:t>
            </a:r>
            <a:r>
              <a:rPr lang="cs-CZ" dirty="0" smtClean="0"/>
              <a:t>konci</a:t>
            </a:r>
            <a:endParaRPr lang="cs-CZ" dirty="0"/>
          </a:p>
          <a:p>
            <a:r>
              <a:rPr lang="cs-CZ" b="1" dirty="0"/>
              <a:t>AVI (Audio Video </a:t>
            </a:r>
            <a:r>
              <a:rPr lang="cs-CZ" b="1" dirty="0" err="1"/>
              <a:t>Interleave</a:t>
            </a:r>
            <a:r>
              <a:rPr lang="cs-CZ" b="1" dirty="0"/>
              <a:t>) – Microsoft, založen na RIFF, .</a:t>
            </a:r>
            <a:r>
              <a:rPr lang="cs-CZ" b="1" dirty="0" err="1"/>
              <a:t>avi</a:t>
            </a:r>
            <a:r>
              <a:rPr lang="cs-CZ" b="1" dirty="0"/>
              <a:t>, </a:t>
            </a:r>
            <a:r>
              <a:rPr lang="cs-CZ" b="1" dirty="0" err="1" smtClean="0"/>
              <a:t>Matroska</a:t>
            </a:r>
            <a:r>
              <a:rPr lang="cs-CZ" b="1" dirty="0" smtClean="0"/>
              <a:t> </a:t>
            </a:r>
            <a:r>
              <a:rPr lang="cs-CZ" b="1" dirty="0"/>
              <a:t>(MKV) – .</a:t>
            </a:r>
            <a:r>
              <a:rPr lang="cs-CZ" b="1" dirty="0" err="1"/>
              <a:t>mkv</a:t>
            </a:r>
            <a:r>
              <a:rPr lang="cs-CZ" b="1" dirty="0"/>
              <a:t>, otevřený standard, knihovna pod LGPL, binární </a:t>
            </a:r>
            <a:r>
              <a:rPr lang="cs-CZ" b="1" dirty="0" smtClean="0"/>
              <a:t>XML</a:t>
            </a:r>
            <a:endParaRPr lang="cs-CZ" b="1" dirty="0"/>
          </a:p>
          <a:p>
            <a:r>
              <a:rPr lang="cs-CZ" b="1" dirty="0"/>
              <a:t>MPEG-TS (Transport </a:t>
            </a:r>
            <a:r>
              <a:rPr lang="cs-CZ" b="1" dirty="0" err="1"/>
              <a:t>stream</a:t>
            </a:r>
            <a:r>
              <a:rPr lang="cs-CZ" b="1" dirty="0"/>
              <a:t>) – MPEG-2 Part 1, DVB, pro </a:t>
            </a:r>
            <a:r>
              <a:rPr lang="cs-CZ" b="1" dirty="0" err="1" smtClean="0"/>
              <a:t>streamování</a:t>
            </a:r>
            <a:endParaRPr lang="cs-CZ" b="1" dirty="0"/>
          </a:p>
          <a:p>
            <a:r>
              <a:rPr lang="cs-CZ" b="1" dirty="0"/>
              <a:t>MPEG-PS (Program </a:t>
            </a:r>
            <a:r>
              <a:rPr lang="cs-CZ" b="1" dirty="0" err="1"/>
              <a:t>stream</a:t>
            </a:r>
            <a:r>
              <a:rPr lang="cs-CZ" b="1" dirty="0"/>
              <a:t>) – DVD (VOB – podpora DVD menu), specifikován v MPEG-1 a MPEG-2 Part </a:t>
            </a:r>
            <a:r>
              <a:rPr lang="cs-CZ" b="1" dirty="0" smtClean="0"/>
              <a:t>1</a:t>
            </a:r>
            <a:endParaRPr lang="cs-CZ" b="1" dirty="0"/>
          </a:p>
          <a:p>
            <a:r>
              <a:rPr lang="cs-CZ" dirty="0"/>
              <a:t>MP4 – MPEG-4 Part 14, .mp4, založen na MOV (Apple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MOV – </a:t>
            </a:r>
            <a:r>
              <a:rPr lang="cs-CZ" dirty="0" err="1"/>
              <a:t>framework</a:t>
            </a:r>
            <a:r>
              <a:rPr lang="cs-CZ" dirty="0"/>
              <a:t> </a:t>
            </a:r>
            <a:r>
              <a:rPr lang="cs-CZ" dirty="0" err="1"/>
              <a:t>QuickTime</a:t>
            </a:r>
            <a:r>
              <a:rPr lang="cs-CZ" dirty="0"/>
              <a:t>, .</a:t>
            </a:r>
            <a:r>
              <a:rPr lang="cs-CZ" dirty="0" err="1"/>
              <a:t>mov</a:t>
            </a:r>
            <a:r>
              <a:rPr lang="cs-CZ" dirty="0"/>
              <a:t>, .</a:t>
            </a:r>
            <a:r>
              <a:rPr lang="cs-CZ" dirty="0" err="1" smtClean="0"/>
              <a:t>qt</a:t>
            </a:r>
            <a:endParaRPr lang="cs-CZ" dirty="0"/>
          </a:p>
          <a:p>
            <a:r>
              <a:rPr lang="cs-CZ" b="1" dirty="0" err="1"/>
              <a:t>Ogg</a:t>
            </a:r>
            <a:r>
              <a:rPr lang="cs-CZ" b="1" dirty="0"/>
              <a:t> – </a:t>
            </a:r>
            <a:r>
              <a:rPr lang="cs-CZ" b="1" dirty="0" err="1"/>
              <a:t>Xiph.Org</a:t>
            </a:r>
            <a:r>
              <a:rPr lang="cs-CZ" b="1" dirty="0"/>
              <a:t> </a:t>
            </a:r>
            <a:r>
              <a:rPr lang="cs-CZ" b="1" dirty="0" err="1"/>
              <a:t>Foundation</a:t>
            </a:r>
            <a:r>
              <a:rPr lang="cs-CZ" b="1" dirty="0"/>
              <a:t>, není chráněn patenty, .</a:t>
            </a:r>
            <a:r>
              <a:rPr lang="cs-CZ" b="1" dirty="0" err="1"/>
              <a:t>ogv</a:t>
            </a:r>
            <a:r>
              <a:rPr lang="cs-CZ" b="1" dirty="0"/>
              <a:t>, .</a:t>
            </a:r>
            <a:r>
              <a:rPr lang="cs-CZ" b="1" dirty="0" err="1" smtClean="0"/>
              <a:t>ogg</a:t>
            </a:r>
            <a:endParaRPr lang="cs-CZ" b="1" dirty="0"/>
          </a:p>
          <a:p>
            <a:r>
              <a:rPr lang="cs-CZ" dirty="0"/>
              <a:t>OGM – </a:t>
            </a:r>
            <a:r>
              <a:rPr lang="cs-CZ" dirty="0" err="1"/>
              <a:t>hack</a:t>
            </a:r>
            <a:r>
              <a:rPr lang="cs-CZ" dirty="0"/>
              <a:t> </a:t>
            </a:r>
            <a:r>
              <a:rPr lang="cs-CZ" dirty="0" err="1"/>
              <a:t>Ogg</a:t>
            </a:r>
            <a:r>
              <a:rPr lang="cs-CZ" dirty="0"/>
              <a:t>, aby podporoval jakékoliv </a:t>
            </a:r>
            <a:r>
              <a:rPr lang="cs-CZ" dirty="0" err="1"/>
              <a:t>kodeky</a:t>
            </a:r>
            <a:r>
              <a:rPr lang="cs-CZ" dirty="0"/>
              <a:t>, .</a:t>
            </a:r>
            <a:r>
              <a:rPr lang="cs-CZ" dirty="0" err="1" smtClean="0"/>
              <a:t>ogm</a:t>
            </a:r>
            <a:endParaRPr lang="cs-CZ" dirty="0"/>
          </a:p>
          <a:p>
            <a:r>
              <a:rPr lang="cs-CZ" dirty="0" err="1"/>
              <a:t>RealMedia</a:t>
            </a:r>
            <a:r>
              <a:rPr lang="cs-CZ" dirty="0"/>
              <a:t> – .</a:t>
            </a:r>
            <a:r>
              <a:rPr lang="cs-CZ" dirty="0" err="1"/>
              <a:t>rm</a:t>
            </a:r>
            <a:r>
              <a:rPr lang="cs-CZ" dirty="0"/>
              <a:t>, pro </a:t>
            </a:r>
            <a:r>
              <a:rPr lang="cs-CZ" dirty="0" err="1"/>
              <a:t>streamování</a:t>
            </a:r>
            <a:r>
              <a:rPr lang="cs-CZ" dirty="0"/>
              <a:t>, </a:t>
            </a:r>
            <a:r>
              <a:rPr lang="cs-CZ" dirty="0" err="1"/>
              <a:t>kodeky</a:t>
            </a:r>
            <a:r>
              <a:rPr lang="cs-CZ" dirty="0"/>
              <a:t> </a:t>
            </a:r>
            <a:r>
              <a:rPr lang="cs-CZ" dirty="0" err="1"/>
              <a:t>RealVideo</a:t>
            </a:r>
            <a:r>
              <a:rPr lang="cs-CZ" dirty="0"/>
              <a:t> a </a:t>
            </a:r>
            <a:r>
              <a:rPr lang="cs-CZ" dirty="0" err="1"/>
              <a:t>RealAudio</a:t>
            </a:r>
            <a:r>
              <a:rPr lang="cs-CZ" dirty="0"/>
              <a:t>, může se měnit </a:t>
            </a:r>
            <a:r>
              <a:rPr lang="cs-CZ" dirty="0" err="1"/>
              <a:t>bitrate</a:t>
            </a:r>
            <a:r>
              <a:rPr lang="cs-CZ" dirty="0"/>
              <a:t>.</a:t>
            </a:r>
          </a:p>
          <a:p>
            <a:r>
              <a:rPr lang="cs-CZ" dirty="0" err="1"/>
              <a:t>Flash</a:t>
            </a:r>
            <a:r>
              <a:rPr lang="cs-CZ" dirty="0"/>
              <a:t> Video (FLV) – .</a:t>
            </a:r>
            <a:r>
              <a:rPr lang="cs-CZ" dirty="0" err="1"/>
              <a:t>flv</a:t>
            </a:r>
            <a:r>
              <a:rPr lang="cs-CZ" dirty="0"/>
              <a:t>, Adobe </a:t>
            </a:r>
            <a:r>
              <a:rPr lang="cs-CZ" dirty="0" err="1"/>
              <a:t>Flash</a:t>
            </a:r>
            <a:r>
              <a:rPr lang="cs-CZ" dirty="0"/>
              <a:t> </a:t>
            </a:r>
            <a:r>
              <a:rPr lang="cs-CZ" dirty="0" err="1"/>
              <a:t>Player</a:t>
            </a:r>
            <a:r>
              <a:rPr lang="cs-CZ" dirty="0"/>
              <a:t>, formát sice otevřený, ale používá patentované </a:t>
            </a:r>
            <a:r>
              <a:rPr lang="cs-CZ" dirty="0" err="1"/>
              <a:t>kodeky</a:t>
            </a:r>
            <a:r>
              <a:rPr lang="cs-CZ" dirty="0"/>
              <a:t> (H.264, VP6, MPEG-4 ASP, </a:t>
            </a:r>
            <a:r>
              <a:rPr lang="cs-CZ" dirty="0" err="1"/>
              <a:t>Sorenson</a:t>
            </a:r>
            <a:r>
              <a:rPr lang="cs-CZ" dirty="0"/>
              <a:t> H.263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002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AVI (Audio Video </a:t>
            </a:r>
            <a:r>
              <a:rPr lang="cs-CZ" dirty="0" err="1" smtClean="0"/>
              <a:t>Interleave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Zřejmě nejstarší kontejner od Microsoftu, proprietární.</a:t>
            </a:r>
          </a:p>
          <a:p>
            <a:r>
              <a:rPr lang="cs-CZ" dirty="0" smtClean="0"/>
              <a:t>Na začátku je hlavička s informacemi o obrazu (</a:t>
            </a:r>
            <a:r>
              <a:rPr lang="cs-CZ" dirty="0" err="1" smtClean="0"/>
              <a:t>framerate</a:t>
            </a:r>
            <a:r>
              <a:rPr lang="cs-CZ" dirty="0"/>
              <a:t>, rozlišení, </a:t>
            </a:r>
            <a:r>
              <a:rPr lang="cs-CZ" dirty="0" err="1"/>
              <a:t>kodek</a:t>
            </a:r>
            <a:r>
              <a:rPr lang="cs-CZ" dirty="0"/>
              <a:t>,...) a o zvuku (samplovací frekvence, </a:t>
            </a:r>
            <a:r>
              <a:rPr lang="cs-CZ" dirty="0" err="1"/>
              <a:t>kvantizace</a:t>
            </a:r>
            <a:r>
              <a:rPr lang="cs-CZ" dirty="0"/>
              <a:t>, </a:t>
            </a:r>
            <a:r>
              <a:rPr lang="cs-CZ" dirty="0" err="1"/>
              <a:t>kodek</a:t>
            </a:r>
            <a:r>
              <a:rPr lang="cs-CZ" dirty="0" smtClean="0"/>
              <a:t>,...).</a:t>
            </a:r>
          </a:p>
          <a:p>
            <a:r>
              <a:rPr lang="cs-CZ" dirty="0" smtClean="0"/>
              <a:t>Na konci index, tedy seznam jednotlivých snímků:</a:t>
            </a:r>
          </a:p>
          <a:p>
            <a:pPr lvl="1"/>
            <a:r>
              <a:rPr lang="cs-CZ" dirty="0" smtClean="0"/>
              <a:t>Nedá se </a:t>
            </a:r>
            <a:r>
              <a:rPr lang="cs-CZ" dirty="0" err="1" smtClean="0"/>
              <a:t>streamovat</a:t>
            </a:r>
            <a:r>
              <a:rPr lang="cs-CZ" dirty="0" smtClean="0"/>
              <a:t> (potřebujeme poslední část souboru pro vlastní zpuštění)</a:t>
            </a:r>
          </a:p>
          <a:p>
            <a:pPr lvl="1"/>
            <a:r>
              <a:rPr lang="cs-CZ" dirty="0" smtClean="0"/>
              <a:t>Zvukové a obrazové stopy nejsou spojené časem, dochází k </a:t>
            </a:r>
            <a:r>
              <a:rPr lang="cs-CZ" dirty="0" err="1" smtClean="0"/>
              <a:t>rozsynchronizování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Typy AVI souborů:</a:t>
            </a:r>
          </a:p>
          <a:p>
            <a:pPr lvl="1"/>
            <a:r>
              <a:rPr lang="cs-CZ" b="1" dirty="0"/>
              <a:t>AVI 1.0</a:t>
            </a:r>
            <a:r>
              <a:rPr lang="cs-CZ" dirty="0"/>
              <a:t> - umožňuje nahrávat pouze do velikosti 1GB, maximální počet snímků je 22500, tedy asi čtvrt hodiny záznamu pro 25sn/s, používal se ve Windows 3.1, již se nepoužívá</a:t>
            </a:r>
          </a:p>
          <a:p>
            <a:pPr lvl="1"/>
            <a:r>
              <a:rPr lang="cs-CZ" b="1" dirty="0"/>
              <a:t>AVI 1.1</a:t>
            </a:r>
            <a:r>
              <a:rPr lang="cs-CZ" dirty="0"/>
              <a:t> - rozšířeno nahrávání a indexování do velikosti souborů 2GB, některé programy řeší překonání této bariéry pomocí nahrávání do více souborů</a:t>
            </a:r>
          </a:p>
          <a:p>
            <a:pPr lvl="1"/>
            <a:r>
              <a:rPr lang="cs-CZ" b="1" dirty="0"/>
              <a:t>AVI 2.0</a:t>
            </a:r>
            <a:r>
              <a:rPr lang="cs-CZ" dirty="0"/>
              <a:t> - označuje se také </a:t>
            </a:r>
            <a:r>
              <a:rPr lang="cs-CZ" dirty="0" err="1"/>
              <a:t>OpenDML</a:t>
            </a:r>
            <a:r>
              <a:rPr lang="cs-CZ" dirty="0"/>
              <a:t>, má neomezenou velikost souboru, ale FAT32 omezuje maximální velikost na 4GB, na NTFS je (téměř) neomezeno (velikost disku)</a:t>
            </a:r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442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AVI (Audio Video </a:t>
            </a:r>
            <a:r>
              <a:rPr lang="cs-CZ" dirty="0" err="1"/>
              <a:t>Interleave</a:t>
            </a:r>
            <a:r>
              <a:rPr lang="cs-CZ" dirty="0" smtClean="0"/>
              <a:t>)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Používá se ještě DV AVI, které je dvou typů:</a:t>
            </a:r>
          </a:p>
          <a:p>
            <a:pPr lvl="1"/>
            <a:r>
              <a:rPr lang="cs-CZ" dirty="0" smtClean="0"/>
              <a:t>Type 1: jeden </a:t>
            </a:r>
            <a:r>
              <a:rPr lang="cs-CZ" dirty="0" err="1" smtClean="0"/>
              <a:t>stream</a:t>
            </a:r>
            <a:r>
              <a:rPr lang="cs-CZ" dirty="0" smtClean="0"/>
              <a:t> se zvukem i videm</a:t>
            </a:r>
          </a:p>
          <a:p>
            <a:pPr lvl="1"/>
            <a:r>
              <a:rPr lang="cs-CZ" dirty="0" smtClean="0"/>
              <a:t>Type 2: zvuk a obraz je zvlášť</a:t>
            </a:r>
          </a:p>
          <a:p>
            <a:r>
              <a:rPr lang="cs-CZ" dirty="0" smtClean="0"/>
              <a:t>Hlavička začíná RIFF, velikostí </a:t>
            </a:r>
            <a:r>
              <a:rPr lang="cs-CZ" dirty="0"/>
              <a:t>souboru a typem, dále jsou informace o typu obsažených </a:t>
            </a:r>
            <a:r>
              <a:rPr lang="cs-CZ" dirty="0" err="1"/>
              <a:t>streamů</a:t>
            </a:r>
            <a:r>
              <a:rPr lang="cs-CZ" dirty="0"/>
              <a:t> a dále </a:t>
            </a:r>
            <a:r>
              <a:rPr lang="cs-CZ" dirty="0" err="1"/>
              <a:t>multiplexovaná</a:t>
            </a:r>
            <a:r>
              <a:rPr lang="cs-CZ" dirty="0"/>
              <a:t> data. Na konci je již zmíněný </a:t>
            </a:r>
            <a:r>
              <a:rPr lang="cs-CZ" dirty="0" smtClean="0"/>
              <a:t>index</a:t>
            </a:r>
          </a:p>
          <a:p>
            <a:endParaRPr lang="cs-CZ" dirty="0"/>
          </a:p>
          <a:p>
            <a:r>
              <a:rPr lang="cs-CZ" dirty="0" smtClean="0"/>
              <a:t>AVI je dobré pro střih nebo obecně zpracovávání videa, ale rozhodně ne pro </a:t>
            </a:r>
            <a:r>
              <a:rPr lang="cs-CZ" dirty="0" err="1" smtClean="0"/>
              <a:t>streamování</a:t>
            </a:r>
            <a:r>
              <a:rPr lang="cs-CZ" dirty="0" smtClean="0"/>
              <a:t> nebo přenos po síti.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5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MPEG </a:t>
            </a:r>
            <a:r>
              <a:rPr lang="cs-CZ" dirty="0" err="1"/>
              <a:t>stream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ISO/IEC </a:t>
            </a:r>
            <a:r>
              <a:rPr lang="cs-CZ" dirty="0" smtClean="0"/>
              <a:t>standard – vše je zabaleno do jednoho </a:t>
            </a:r>
            <a:r>
              <a:rPr lang="cs-CZ" dirty="0" err="1" smtClean="0"/>
              <a:t>streamu</a:t>
            </a:r>
            <a:endParaRPr lang="cs-CZ" dirty="0" smtClean="0"/>
          </a:p>
          <a:p>
            <a:r>
              <a:rPr lang="cs-CZ" dirty="0" smtClean="0"/>
              <a:t>Spojení obrazu, zvuku a případných dalších dat je časové</a:t>
            </a:r>
          </a:p>
          <a:p>
            <a:r>
              <a:rPr lang="cs-CZ" dirty="0" smtClean="0"/>
              <a:t>Důraz kladen na jednoduchost, neboť jde o formát i pro zábavní elektroniku</a:t>
            </a:r>
          </a:p>
          <a:p>
            <a:r>
              <a:rPr lang="cs-CZ" dirty="0" smtClean="0"/>
              <a:t>Více úrovňový model:</a:t>
            </a:r>
          </a:p>
          <a:p>
            <a:pPr lvl="1"/>
            <a:r>
              <a:rPr lang="cs-CZ" b="1" dirty="0" err="1" smtClean="0"/>
              <a:t>Elementary</a:t>
            </a:r>
            <a:r>
              <a:rPr lang="cs-CZ" b="1" dirty="0" smtClean="0"/>
              <a:t> </a:t>
            </a:r>
            <a:r>
              <a:rPr lang="cs-CZ" b="1" dirty="0" err="1"/>
              <a:t>stream</a:t>
            </a:r>
            <a:r>
              <a:rPr lang="cs-CZ" b="1" dirty="0"/>
              <a:t> (ES</a:t>
            </a:r>
            <a:r>
              <a:rPr lang="cs-CZ" b="1" dirty="0" smtClean="0"/>
              <a:t>) </a:t>
            </a:r>
            <a:r>
              <a:rPr lang="cs-CZ" dirty="0" smtClean="0"/>
              <a:t>– vytvoření </a:t>
            </a:r>
            <a:r>
              <a:rPr lang="cs-CZ" dirty="0" err="1" smtClean="0"/>
              <a:t>streamu</a:t>
            </a:r>
            <a:r>
              <a:rPr lang="cs-CZ" dirty="0"/>
              <a:t> </a:t>
            </a:r>
            <a:r>
              <a:rPr lang="cs-CZ" dirty="0" smtClean="0"/>
              <a:t>z jednoho zdroje. Data jsou dohromady spojena do </a:t>
            </a:r>
            <a:r>
              <a:rPr lang="cs-CZ" i="1" dirty="0" err="1"/>
              <a:t>access</a:t>
            </a:r>
            <a:r>
              <a:rPr lang="cs-CZ" i="1" dirty="0"/>
              <a:t> </a:t>
            </a:r>
            <a:r>
              <a:rPr lang="cs-CZ" i="1" dirty="0" err="1" smtClean="0"/>
              <a:t>units</a:t>
            </a:r>
            <a:r>
              <a:rPr lang="cs-CZ" i="1" dirty="0" smtClean="0"/>
              <a:t>.</a:t>
            </a:r>
            <a:endParaRPr lang="cs-CZ" dirty="0" smtClean="0"/>
          </a:p>
          <a:p>
            <a:pPr lvl="1"/>
            <a:r>
              <a:rPr lang="cs-CZ" b="1" dirty="0" err="1"/>
              <a:t>Packetised</a:t>
            </a:r>
            <a:r>
              <a:rPr lang="cs-CZ" b="1" dirty="0"/>
              <a:t> </a:t>
            </a:r>
            <a:r>
              <a:rPr lang="cs-CZ" b="1" dirty="0" err="1"/>
              <a:t>Elementary</a:t>
            </a:r>
            <a:r>
              <a:rPr lang="cs-CZ" b="1" dirty="0"/>
              <a:t> </a:t>
            </a:r>
            <a:r>
              <a:rPr lang="cs-CZ" b="1" dirty="0" err="1"/>
              <a:t>Stream</a:t>
            </a:r>
            <a:r>
              <a:rPr lang="cs-CZ" b="1" dirty="0"/>
              <a:t> (PES</a:t>
            </a:r>
            <a:r>
              <a:rPr lang="cs-CZ" b="1" dirty="0" smtClean="0"/>
              <a:t>)</a:t>
            </a:r>
            <a:r>
              <a:rPr lang="cs-CZ" b="1" i="1" dirty="0" smtClean="0"/>
              <a:t> </a:t>
            </a:r>
            <a:r>
              <a:rPr lang="cs-CZ" dirty="0" smtClean="0"/>
              <a:t>tvoří posloupnost paketů, obsahuje několik </a:t>
            </a:r>
            <a:r>
              <a:rPr lang="cs-CZ" dirty="0" err="1" smtClean="0"/>
              <a:t>access</a:t>
            </a:r>
            <a:r>
              <a:rPr lang="cs-CZ" dirty="0" smtClean="0"/>
              <a:t> </a:t>
            </a:r>
            <a:r>
              <a:rPr lang="cs-CZ" dirty="0" err="1" smtClean="0"/>
              <a:t>units</a:t>
            </a:r>
            <a:r>
              <a:rPr lang="cs-CZ" dirty="0" smtClean="0"/>
              <a:t>. </a:t>
            </a:r>
            <a:r>
              <a:rPr lang="cs-CZ" dirty="0"/>
              <a:t>Maximální </a:t>
            </a:r>
            <a:r>
              <a:rPr lang="cs-CZ" dirty="0" smtClean="0"/>
              <a:t>velikost takového </a:t>
            </a:r>
            <a:r>
              <a:rPr lang="cs-CZ" dirty="0"/>
              <a:t>paketu je 65536 bytů, obsahuje hlavičku s informacemi o </a:t>
            </a:r>
            <a:r>
              <a:rPr lang="cs-CZ" dirty="0" err="1"/>
              <a:t>streamu</a:t>
            </a:r>
            <a:r>
              <a:rPr lang="cs-CZ" dirty="0"/>
              <a:t> a data (ES </a:t>
            </a:r>
            <a:r>
              <a:rPr lang="cs-CZ" dirty="0" err="1"/>
              <a:t>stream</a:t>
            </a:r>
            <a:r>
              <a:rPr lang="cs-CZ" dirty="0" smtClean="0"/>
              <a:t>). PES můžeme buď ukládat nebo vysílat.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157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Zvuk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3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MPEG </a:t>
            </a:r>
            <a:r>
              <a:rPr lang="cs-CZ" dirty="0" err="1" smtClean="0"/>
              <a:t>stream</a:t>
            </a:r>
            <a:r>
              <a:rPr lang="cs-CZ" dirty="0" smtClean="0"/>
              <a:t>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Takto vytvořené video či audio je možné uložit do souborů MPV </a:t>
            </a:r>
            <a:r>
              <a:rPr lang="cs-CZ" dirty="0"/>
              <a:t>(MPEG video), .M2V (MPEG-2 video), .MPA (MPEG Audio), .MP2 (MPEG Audio </a:t>
            </a:r>
            <a:r>
              <a:rPr lang="cs-CZ" dirty="0" err="1"/>
              <a:t>Layer</a:t>
            </a:r>
            <a:r>
              <a:rPr lang="cs-CZ" dirty="0"/>
              <a:t> 2), .MP3 (MPEG Audio </a:t>
            </a:r>
            <a:r>
              <a:rPr lang="cs-CZ" dirty="0" err="1"/>
              <a:t>Layer</a:t>
            </a:r>
            <a:r>
              <a:rPr lang="cs-CZ" dirty="0"/>
              <a:t> 3</a:t>
            </a:r>
            <a:r>
              <a:rPr lang="cs-CZ" dirty="0" smtClean="0"/>
              <a:t>)</a:t>
            </a:r>
          </a:p>
          <a:p>
            <a:r>
              <a:rPr lang="cs-CZ" b="1" dirty="0"/>
              <a:t>MPEG Program </a:t>
            </a:r>
            <a:r>
              <a:rPr lang="cs-CZ" b="1" dirty="0" err="1"/>
              <a:t>Stream</a:t>
            </a:r>
            <a:r>
              <a:rPr lang="cs-CZ" b="1" dirty="0"/>
              <a:t> (PS</a:t>
            </a:r>
            <a:r>
              <a:rPr lang="cs-CZ" b="1" dirty="0" smtClean="0"/>
              <a:t>) –</a:t>
            </a:r>
            <a:r>
              <a:rPr lang="cs-CZ" dirty="0" smtClean="0"/>
              <a:t> řadí za sebe jednotlivé pakety a vytváří tak souvislý tok dat, který je časově synchronizován.</a:t>
            </a:r>
          </a:p>
          <a:p>
            <a:r>
              <a:rPr lang="cs-CZ" b="1" dirty="0"/>
              <a:t>MPEG Transport </a:t>
            </a:r>
            <a:r>
              <a:rPr lang="cs-CZ" b="1" dirty="0" err="1"/>
              <a:t>Stream</a:t>
            </a:r>
            <a:r>
              <a:rPr lang="cs-CZ" b="1" dirty="0"/>
              <a:t> (TS</a:t>
            </a:r>
            <a:r>
              <a:rPr lang="cs-CZ" b="1" dirty="0" smtClean="0"/>
              <a:t>) – </a:t>
            </a:r>
            <a:r>
              <a:rPr lang="cs-CZ" dirty="0" smtClean="0"/>
              <a:t>je určen do prostředí s velkou chybovostí (DVB). Rozdělí pakety na menší části a souvislým datovým tokem zajišťuje přenos. Umožňuje </a:t>
            </a:r>
            <a:r>
              <a:rPr lang="cs-CZ" dirty="0" err="1" smtClean="0"/>
              <a:t>multipexovat</a:t>
            </a:r>
            <a:r>
              <a:rPr lang="cs-CZ" dirty="0" smtClean="0"/>
              <a:t> více programů do jednoho </a:t>
            </a:r>
            <a:r>
              <a:rPr lang="cs-CZ" dirty="0" err="1" smtClean="0"/>
              <a:t>streamu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94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Advanced</a:t>
            </a:r>
            <a:r>
              <a:rPr lang="cs-CZ" dirty="0"/>
              <a:t> Systems </a:t>
            </a:r>
            <a:r>
              <a:rPr lang="cs-CZ" dirty="0" err="1"/>
              <a:t>Format</a:t>
            </a:r>
            <a:r>
              <a:rPr lang="cs-CZ" dirty="0"/>
              <a:t> (ASF</a:t>
            </a:r>
            <a:r>
              <a:rPr lang="cs-CZ" dirty="0" smtClean="0"/>
              <a:t>) a WMA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Uzavřený formát Microsoftu, je potřeba mít konkrétní proprietární </a:t>
            </a:r>
            <a:r>
              <a:rPr lang="cs-CZ" dirty="0" err="1" smtClean="0"/>
              <a:t>kodeky</a:t>
            </a:r>
            <a:endParaRPr lang="cs-CZ" dirty="0" smtClean="0"/>
          </a:p>
          <a:p>
            <a:r>
              <a:rPr lang="cs-CZ" dirty="0" smtClean="0"/>
              <a:t>Umožňuje </a:t>
            </a:r>
            <a:r>
              <a:rPr lang="cs-CZ" dirty="0" err="1" smtClean="0"/>
              <a:t>streamování</a:t>
            </a:r>
            <a:r>
              <a:rPr lang="cs-CZ" dirty="0" smtClean="0"/>
              <a:t>, nahrazuje v tomto ohledu AVI</a:t>
            </a:r>
          </a:p>
          <a:p>
            <a:r>
              <a:rPr lang="cs-CZ" dirty="0" smtClean="0"/>
              <a:t>Je založený na objektech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52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Ogg</a:t>
            </a:r>
            <a:r>
              <a:rPr lang="cs-CZ" dirty="0"/>
              <a:t> Media (OGM</a:t>
            </a:r>
            <a:r>
              <a:rPr lang="cs-CZ" dirty="0" smtClean="0"/>
              <a:t>) je navázán na MPEG-4 </a:t>
            </a:r>
            <a:r>
              <a:rPr lang="cs-CZ" dirty="0" err="1" smtClean="0"/>
              <a:t>kodek</a:t>
            </a:r>
            <a:r>
              <a:rPr lang="cs-CZ" dirty="0" smtClean="0"/>
              <a:t>. Měl nahrazovat AVI je otevřený, ale ne úplně rozšířený.</a:t>
            </a:r>
          </a:p>
          <a:p>
            <a:r>
              <a:rPr lang="cs-CZ" dirty="0" err="1" smtClean="0"/>
              <a:t>Quicktime</a:t>
            </a:r>
            <a:r>
              <a:rPr lang="cs-CZ" dirty="0"/>
              <a:t> </a:t>
            </a:r>
            <a:r>
              <a:rPr lang="cs-CZ" dirty="0" smtClean="0"/>
              <a:t>(MOV) od Apple je založený na objektové struktuře, poměrně robustní, může nést různé druhy informací, takže je například použitelný pro </a:t>
            </a:r>
            <a:r>
              <a:rPr lang="cs-CZ" dirty="0" err="1" smtClean="0"/>
              <a:t>flash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Matroška</a:t>
            </a:r>
            <a:r>
              <a:rPr lang="cs-CZ" dirty="0" smtClean="0"/>
              <a:t> je založený na XML struktuře - na </a:t>
            </a:r>
            <a:r>
              <a:rPr lang="cs-CZ" dirty="0"/>
              <a:t>začátku je hlavička, která identifikuje typ EBML souboru a verzi, následuje segment(y), který tvoří datovou funkční část, typicky je jen </a:t>
            </a:r>
            <a:r>
              <a:rPr lang="cs-CZ" dirty="0" smtClean="0"/>
              <a:t>jeden</a:t>
            </a:r>
          </a:p>
          <a:p>
            <a:pPr lvl="1"/>
            <a:r>
              <a:rPr lang="cs-CZ" dirty="0" smtClean="0"/>
              <a:t>Segment </a:t>
            </a:r>
            <a:r>
              <a:rPr lang="cs-CZ" dirty="0"/>
              <a:t>se dále dělí na menší části (sekce), každá obsahuje jiný typ </a:t>
            </a:r>
            <a:r>
              <a:rPr lang="cs-CZ" dirty="0" smtClean="0"/>
              <a:t>informace</a:t>
            </a:r>
          </a:p>
          <a:p>
            <a:pPr lvl="1"/>
            <a:r>
              <a:rPr lang="cs-CZ" dirty="0" smtClean="0"/>
              <a:t>Podpora řady dat připojených k videu či audiu</a:t>
            </a:r>
          </a:p>
          <a:p>
            <a:pPr lvl="1"/>
            <a:r>
              <a:rPr lang="cs-CZ" dirty="0" smtClean="0"/>
              <a:t>Velké možnosti, zatím nepříliš velké rozšíření</a:t>
            </a:r>
          </a:p>
          <a:p>
            <a:pPr lvl="1"/>
            <a:r>
              <a:rPr lang="cs-CZ" dirty="0"/>
              <a:t>Podrobněji na: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www.matroska.org/technical/specs/index.html#track</a:t>
            </a: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9911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Kodeky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785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Co, k čemu a proč?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Kodek</a:t>
            </a:r>
            <a:r>
              <a:rPr lang="cs-CZ" dirty="0" smtClean="0"/>
              <a:t> – kodér a dekodér. Tedy popis toho, jak se má analogová data zapsat do digitální podoby a zase nazpátek.</a:t>
            </a:r>
          </a:p>
          <a:p>
            <a:r>
              <a:rPr lang="cs-CZ" dirty="0" smtClean="0"/>
              <a:t>Různé druhy médií se hodí různě kódovat, neboť se liší:</a:t>
            </a:r>
          </a:p>
          <a:p>
            <a:pPr lvl="1"/>
            <a:r>
              <a:rPr lang="cs-CZ" dirty="0" smtClean="0"/>
              <a:t>V druhu – jinak pracujeme s hudbou, jinak s textem či videm</a:t>
            </a:r>
          </a:p>
          <a:p>
            <a:pPr lvl="1"/>
            <a:r>
              <a:rPr lang="cs-CZ" dirty="0" smtClean="0"/>
              <a:t>Ve ztrátovost – chceme zachovat úplnou informaci (většinou do poměru 1:2) nebo snížit velikost a náročnost na přehrání a zpracování (1:4 až 1:50)</a:t>
            </a:r>
          </a:p>
          <a:p>
            <a:pPr lvl="1"/>
            <a:r>
              <a:rPr lang="cs-CZ" dirty="0" smtClean="0"/>
              <a:t>Ve způsobu komprese, nastavených algoritmech</a:t>
            </a:r>
          </a:p>
          <a:p>
            <a:pPr lvl="1"/>
            <a:r>
              <a:rPr lang="cs-CZ" dirty="0" smtClean="0"/>
              <a:t>V otevřenosti zdrojového kódu</a:t>
            </a:r>
          </a:p>
          <a:p>
            <a:pPr lvl="1"/>
            <a:r>
              <a:rPr lang="cs-CZ" dirty="0" smtClean="0"/>
              <a:t>…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9693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Některé přístupy ke </a:t>
            </a:r>
            <a:r>
              <a:rPr lang="cs-CZ" dirty="0" smtClean="0"/>
              <a:t>kompresi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DCT (diskrétní kosinová transformace), FFT (rychlá Fourierova transformace) nebo DWT (diskrétní vlnková transformace</a:t>
            </a:r>
            <a:r>
              <a:rPr lang="cs-CZ" dirty="0" smtClean="0"/>
              <a:t>) – v zásadě matematický trik, založený na </a:t>
            </a:r>
            <a:r>
              <a:rPr lang="cs-CZ" b="1" dirty="0" smtClean="0"/>
              <a:t>převodu dat z jedné domény druhé</a:t>
            </a:r>
            <a:r>
              <a:rPr lang="cs-CZ" dirty="0" smtClean="0"/>
              <a:t> (například časové do frekvenční).</a:t>
            </a:r>
          </a:p>
          <a:p>
            <a:pPr algn="just"/>
            <a:r>
              <a:rPr lang="cs-CZ" dirty="0" smtClean="0"/>
              <a:t>Potlačení některých dat – například u zvuku frekvence které již člověk neslyší snížíme na 44,1 kHz, v případě obrazu vytváříme oblasti, které jsou spojité a mají (přibližně) jednu barvu,…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63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DivX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Pracuje s formátem videa v MPEG-4 </a:t>
            </a:r>
            <a:r>
              <a:rPr lang="cs-CZ" dirty="0" smtClean="0"/>
              <a:t>ASP</a:t>
            </a:r>
            <a:endParaRPr lang="cs-CZ" dirty="0"/>
          </a:p>
          <a:p>
            <a:r>
              <a:rPr lang="cs-CZ" dirty="0" smtClean="0"/>
              <a:t>Populární formát, dobrá komprese, široká podpora</a:t>
            </a:r>
          </a:p>
          <a:p>
            <a:r>
              <a:rPr lang="cs-CZ" dirty="0" smtClean="0"/>
              <a:t>Proprietární licence, návaznost na vlastní přehrávač, spojení s kontejnerem (například </a:t>
            </a:r>
            <a:r>
              <a:rPr lang="cs-CZ" dirty="0" err="1"/>
              <a:t>DivX</a:t>
            </a:r>
            <a:r>
              <a:rPr lang="cs-CZ" dirty="0"/>
              <a:t> Plus </a:t>
            </a:r>
            <a:r>
              <a:rPr lang="cs-CZ" dirty="0" err="1"/>
              <a:t>Streaming</a:t>
            </a:r>
            <a:r>
              <a:rPr lang="cs-CZ" dirty="0" smtClean="0"/>
              <a:t>™)</a:t>
            </a:r>
          </a:p>
          <a:p>
            <a:r>
              <a:rPr lang="cs-CZ" dirty="0" smtClean="0"/>
              <a:t>Umožňuje hardwarovou akceleraci</a:t>
            </a:r>
          </a:p>
          <a:p>
            <a:r>
              <a:rPr lang="cs-CZ" dirty="0" smtClean="0"/>
              <a:t>Relativně zajímavé experimenty v </a:t>
            </a:r>
            <a:r>
              <a:rPr lang="cs-CZ" dirty="0" err="1" smtClean="0"/>
              <a:t>Labs</a:t>
            </a:r>
            <a:r>
              <a:rPr lang="cs-CZ" dirty="0" smtClean="0"/>
              <a:t> (4K video, práce s různými kontejnery, </a:t>
            </a:r>
            <a:r>
              <a:rPr lang="cs-CZ" dirty="0" err="1" smtClean="0"/>
              <a:t>streamování</a:t>
            </a:r>
            <a:r>
              <a:rPr lang="cs-CZ" dirty="0" smtClean="0"/>
              <a:t>,…)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718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Xvid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Pracuje s formátem videa v </a:t>
            </a:r>
            <a:r>
              <a:rPr lang="cs-CZ" dirty="0"/>
              <a:t>MPEG-4 </a:t>
            </a:r>
            <a:r>
              <a:rPr lang="cs-CZ" dirty="0" smtClean="0"/>
              <a:t>ASP.</a:t>
            </a:r>
          </a:p>
          <a:p>
            <a:r>
              <a:rPr lang="cs-CZ" dirty="0" smtClean="0"/>
              <a:t>Pracuje se na podpoře maximální kvality obrazu, nových algoritmů pro kompresy videa.</a:t>
            </a:r>
          </a:p>
          <a:p>
            <a:r>
              <a:rPr lang="cs-CZ" dirty="0" smtClean="0"/>
              <a:t>Důležitá je </a:t>
            </a:r>
            <a:r>
              <a:rPr lang="cs-CZ" dirty="0"/>
              <a:t>podpora procesorů (SSE2/SSE3 </a:t>
            </a:r>
            <a:r>
              <a:rPr lang="cs-CZ" dirty="0" smtClean="0"/>
              <a:t>SIMD) a operačních systémů. </a:t>
            </a:r>
            <a:r>
              <a:rPr lang="cs-CZ" dirty="0" err="1" smtClean="0"/>
              <a:t>Kodek</a:t>
            </a:r>
            <a:r>
              <a:rPr lang="cs-CZ" dirty="0"/>
              <a:t> </a:t>
            </a:r>
            <a:r>
              <a:rPr lang="cs-CZ" dirty="0" smtClean="0"/>
              <a:t>by měl využívat všechny jejich možnosti co možná nejvíce. Problémem je, že každý operační systém je jiný, všechny procesory nejsou </a:t>
            </a:r>
            <a:r>
              <a:rPr lang="cs-CZ" dirty="0" err="1" smtClean="0"/>
              <a:t>intel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Projekt je open source (GPL)</a:t>
            </a:r>
          </a:p>
        </p:txBody>
      </p:sp>
    </p:spTree>
    <p:extLst>
      <p:ext uri="{BB962C8B-B14F-4D97-AF65-F5344CB8AC3E}">
        <p14:creationId xmlns:p14="http://schemas.microsoft.com/office/powerpoint/2010/main" val="188265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Formáty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04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Zvuk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MP3 – masivní rozšíření, problémy s mluveným slovem a </a:t>
            </a:r>
            <a:r>
              <a:rPr lang="cs-CZ" dirty="0" err="1" smtClean="0"/>
              <a:t>licemi</a:t>
            </a:r>
            <a:r>
              <a:rPr lang="cs-CZ" dirty="0" smtClean="0"/>
              <a:t>.</a:t>
            </a:r>
          </a:p>
          <a:p>
            <a:r>
              <a:rPr lang="cs-CZ" dirty="0" smtClean="0"/>
              <a:t>AC-3 – ztrátový formát, podporuje i 5.1, 6.1 či 7.1 zvukové kanály, maximální tok 640 </a:t>
            </a:r>
            <a:r>
              <a:rPr lang="cs-CZ" dirty="0" err="1" smtClean="0"/>
              <a:t>kbit</a:t>
            </a:r>
            <a:r>
              <a:rPr lang="cs-CZ" dirty="0" smtClean="0"/>
              <a:t>/s. Dnes používaný zvukový formát pro DVD, kina atp.</a:t>
            </a:r>
          </a:p>
          <a:p>
            <a:r>
              <a:rPr lang="cs-CZ" dirty="0" smtClean="0"/>
              <a:t>AAC – různorodá skupina formátů nahrazující mp3 (založená na MPEG-4 standardu), řada různorodých </a:t>
            </a:r>
            <a:r>
              <a:rPr lang="cs-CZ" dirty="0" err="1" smtClean="0"/>
              <a:t>kóderů</a:t>
            </a:r>
            <a:r>
              <a:rPr lang="cs-CZ" dirty="0" smtClean="0"/>
              <a:t> určujících kvalitu záznamu. Může být součástí MOV, MPEG, 3GP, AVI a MKV kontejnerů.</a:t>
            </a:r>
          </a:p>
          <a:p>
            <a:r>
              <a:rPr lang="cs-CZ" dirty="0" smtClean="0"/>
              <a:t>WAV obecný formát pro komprimovaná i  bezztrátová data od MS.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46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zaznamenat zvuk v počítači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MIDI klávesy – ideální varianta – každý stisk klávesy se přenese do notového zápisu, </a:t>
            </a:r>
            <a:r>
              <a:rPr lang="cs-CZ" dirty="0" err="1" smtClean="0"/>
              <a:t>metadata</a:t>
            </a:r>
            <a:r>
              <a:rPr lang="cs-CZ" dirty="0" smtClean="0"/>
              <a:t> rozliší případně rozliší nástroj. Pro většinu případů ne úplně použitelné.</a:t>
            </a:r>
          </a:p>
          <a:p>
            <a:r>
              <a:rPr lang="cs-CZ" dirty="0" smtClean="0"/>
              <a:t>Z analogového zdroje: je potřeba provést převod A/D a při výstupu D/A. Tato cesta se používá prakticky vždy.</a:t>
            </a:r>
          </a:p>
        </p:txBody>
      </p:sp>
    </p:spTree>
    <p:extLst>
      <p:ext uri="{BB962C8B-B14F-4D97-AF65-F5344CB8AC3E}">
        <p14:creationId xmlns:p14="http://schemas.microsoft.com/office/powerpoint/2010/main" val="140238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Video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Dirac</a:t>
            </a:r>
            <a:r>
              <a:rPr lang="cs-CZ" dirty="0" smtClean="0"/>
              <a:t> – ztrátový formát, technologicky podobný jpeg2000, cílem je PAL kvalita (720i) v reálném čase.</a:t>
            </a:r>
          </a:p>
          <a:p>
            <a:r>
              <a:rPr lang="cs-CZ" dirty="0" smtClean="0"/>
              <a:t>H265 – nový formát pro video ve vysokém rozlišení (8K) a oproti H264 má mít poloviční datový tok.</a:t>
            </a:r>
          </a:p>
          <a:p>
            <a:r>
              <a:rPr lang="cs-CZ" dirty="0" smtClean="0"/>
              <a:t>H264 (MPEG-4 part 10 a MPEG-4 AVC)</a:t>
            </a:r>
          </a:p>
          <a:p>
            <a:r>
              <a:rPr lang="cs-CZ" dirty="0" smtClean="0"/>
              <a:t>MPEG4 – kolekce audio a video kompresních metod, velice komplexní formát. Hojně užívaný pro </a:t>
            </a:r>
            <a:r>
              <a:rPr lang="cs-CZ" dirty="0" err="1" smtClean="0"/>
              <a:t>sream</a:t>
            </a:r>
            <a:r>
              <a:rPr lang="cs-CZ" dirty="0" smtClean="0"/>
              <a:t>, vysílání i ukládání dat.</a:t>
            </a:r>
          </a:p>
          <a:p>
            <a:r>
              <a:rPr lang="cs-CZ" dirty="0" err="1" smtClean="0"/>
              <a:t>Theora</a:t>
            </a:r>
            <a:r>
              <a:rPr lang="cs-CZ" dirty="0" smtClean="0"/>
              <a:t> – jediný formát videa podporovaný Wikipedií, otevřený, navázaný na </a:t>
            </a:r>
            <a:r>
              <a:rPr lang="cs-CZ" dirty="0" err="1" smtClean="0"/>
              <a:t>Ogg</a:t>
            </a:r>
            <a:r>
              <a:rPr lang="cs-CZ" smtClean="0"/>
              <a:t>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00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 převodu A/D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Zvuk je spojité složité vlnění</a:t>
            </a:r>
          </a:p>
          <a:p>
            <a:r>
              <a:rPr lang="cs-CZ" dirty="0" smtClean="0"/>
              <a:t>Máme zařízení, které převede tlakové vlny (zvuk) do elektrický signál (mikrofon). Zde už je první zkreslení – omezené možnosti kmitání, membrány, zpoždění, interference, šumy,…</a:t>
            </a:r>
          </a:p>
          <a:p>
            <a:r>
              <a:rPr lang="cs-CZ" dirty="0" smtClean="0"/>
              <a:t>Změny napěťové úrovně jdou do zvukové karty (některé mikrofony zpracování provádějí sami), která je převede na posloupnost bitů</a:t>
            </a:r>
          </a:p>
          <a:p>
            <a:r>
              <a:rPr lang="cs-CZ" dirty="0" smtClean="0"/>
              <a:t>Druhy převodníků:</a:t>
            </a:r>
          </a:p>
          <a:p>
            <a:pPr lvl="1"/>
            <a:r>
              <a:rPr lang="cs-CZ" dirty="0" smtClean="0"/>
              <a:t>Paralelní</a:t>
            </a:r>
          </a:p>
          <a:p>
            <a:pPr lvl="1"/>
            <a:r>
              <a:rPr lang="cs-CZ" dirty="0" smtClean="0"/>
              <a:t>Kompenzační</a:t>
            </a:r>
          </a:p>
          <a:p>
            <a:pPr lvl="1"/>
            <a:r>
              <a:rPr lang="cs-CZ" dirty="0" smtClean="0"/>
              <a:t>Integrační</a:t>
            </a:r>
          </a:p>
          <a:p>
            <a:pPr lvl="1"/>
            <a:r>
              <a:rPr lang="cs-CZ" dirty="0"/>
              <a:t>Sigma-delta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</p:txBody>
      </p:sp>
      <p:pic>
        <p:nvPicPr>
          <p:cNvPr id="1026" name="Picture 2" descr="http://upload.wikimedia.org/wikipedia/commons/thumb/a/a9/WM_WM8775SEDS-AB.jpg/220px-WM_WM8775SEDS-A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0" y="4049770"/>
            <a:ext cx="2931503" cy="2198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724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Parametry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Vzorkovací frekvence (jak často jsou čtena data)</a:t>
            </a:r>
          </a:p>
          <a:p>
            <a:r>
              <a:rPr lang="cs-CZ" dirty="0" smtClean="0"/>
              <a:t>Kvantifikace zvukového signálu (hloubka)</a:t>
            </a:r>
          </a:p>
          <a:p>
            <a:r>
              <a:rPr lang="cs-CZ" dirty="0" smtClean="0"/>
              <a:t>Kvantizační šum: poměr chyby při kvantifikaci od jednotlivých vzorků a užitečného signálu. Měří se v decibelech.</a:t>
            </a:r>
          </a:p>
          <a:p>
            <a:r>
              <a:rPr lang="cs-CZ" dirty="0" smtClean="0"/>
              <a:t>Počet kanálů (1,2, 6 (5.1))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776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Vzorkování</a:t>
            </a:r>
            <a:endParaRPr lang="cs-CZ" dirty="0"/>
          </a:p>
        </p:txBody>
      </p:sp>
      <p:pic>
        <p:nvPicPr>
          <p:cNvPr id="2050" name="Picture 2" descr="http://upload.wikimedia.org/wikipedia/commons/thumb/f/f8/Spojit%C3%BD-detail.png/220px-Spojit%C3%BD-detail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756" y="2590034"/>
            <a:ext cx="3842544" cy="3126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File:Vzorkování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4675" y="2590034"/>
            <a:ext cx="4395788" cy="3132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664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Kvantifikace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kvantifikace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r</a:t>
            </a:r>
            <a:r>
              <a:rPr lang="cs-CZ" dirty="0" smtClean="0"/>
              <a:t>ekonstruovaný signál</a:t>
            </a:r>
            <a:endParaRPr lang="cs-CZ" dirty="0"/>
          </a:p>
        </p:txBody>
      </p:sp>
      <p:pic>
        <p:nvPicPr>
          <p:cNvPr id="3074" name="Picture 2" descr="http://upload.wikimedia.org/wikipedia/commons/thumb/e/ed/Kvantov%C3%A1n%C3%AD.png/220px-Kvantov%C3%A1n%C3%A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11" y="3086100"/>
            <a:ext cx="4396339" cy="3177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upload.wikimedia.org/wikipedia/commons/thumb/f/f0/Rekonstrukce.png/220px-Rekonstrukc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4491" y="3116067"/>
            <a:ext cx="4970211" cy="3140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229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Aliasing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Shannonův</a:t>
            </a:r>
            <a:r>
              <a:rPr lang="cs-CZ" dirty="0"/>
              <a:t> teorém: </a:t>
            </a:r>
            <a:r>
              <a:rPr lang="cs-CZ" i="1" dirty="0"/>
              <a:t>„Přesná rekonstrukce spojitého, frekvenčně omezeného, signálu z jeho vzorků je možná tehdy, pokud byla vzorkovací frekvence vyšší než dvojnásobek nejvyšší harmonické složky vzorkovaného signálu.“</a:t>
            </a:r>
            <a:endParaRPr lang="cs-CZ" dirty="0"/>
          </a:p>
          <a:p>
            <a:r>
              <a:rPr lang="cs-CZ" dirty="0"/>
              <a:t>Například u záznamu na CD je to 44,1 kHz neboť průměrné zdravé lidské ucho slyší maximálně cca do 20 </a:t>
            </a:r>
            <a:r>
              <a:rPr lang="cs-CZ" dirty="0" smtClean="0"/>
              <a:t>kHz (což už dávno není pravda – platí to spíše pro malé děti) </a:t>
            </a:r>
            <a:r>
              <a:rPr lang="cs-CZ" dirty="0"/>
              <a:t>a tudíž vzorkovací frekvence 44,1 kHz byla zvolena s určitou rezervou.</a:t>
            </a:r>
            <a:br>
              <a:rPr lang="cs-CZ" dirty="0"/>
            </a:br>
            <a:endParaRPr lang="cs-CZ" dirty="0" smtClean="0"/>
          </a:p>
          <a:p>
            <a:r>
              <a:rPr lang="cs-CZ" dirty="0">
                <a:hlinkClick r:id="rId3"/>
              </a:rPr>
              <a:t>http://onlinetonegenerator.com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Aliasing</a:t>
            </a:r>
            <a:r>
              <a:rPr lang="cs-CZ" dirty="0" smtClean="0"/>
              <a:t>: naprosté zkreslení signálu často zcela měnící smysl sdělení (rotující kotouč stojí, hodiny jdou opačně,…).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68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Video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801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b21c018c4ace1374a584c382daa72a5597e0"/>
  <p:tag name="ISPRING_ULTRA_SCORM_COURSE_ID" val="BB150BFA-5C61-43FA-BE3E-A5649732446D"/>
  <p:tag name="ISPRING_SCORM_RATE_SLIDES" val="1"/>
  <p:tag name="ISPRING_SCORM_RATE_QUIZZES" val="0"/>
  <p:tag name="ISPRING_SCORM_PASSING_SCORE" val="100.000000000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BWrmEOBIXaV7AIAAIgIAAAUAAAAdW5pdmVyc2FsL3BsYXllci54bWytVU1v2zAMPafA/oOhe62kXdc2kFt0BYId1qFA1m23QLUZW4u/Jsl1018/yvL3nG4FdjBgU3yPFB9Js+vnJHaeQCqRpR5ZuHPiQOpngUhDjzx8XR1fkOurd0csj/kepCMCjxSpMAAeEycA5UuRawTfcx15pGdwkZk4uRSZFHqP3GfI3UU6J++OZuiSKo9EWudLSsuydIVCRBqqLC4MiXL9LKG5BAWpBkltGsRpsEv9dzQ+SZZSvc9B9ZC5fnvgmqTleFZiQFKeupkM6cl8vqA/7j6v/QgSfixSpXnqA3GwkrOqlI/c391lQRGDMrYZs0muQWuTRGWbMb0Ui4vUUdL3iHXYJKAUD0G5cRoSarF0Asy2MVdRzaMGtIZX7UTNW/ltzPemcauUo51zXjzGQkV41Id01kkgo8OoLKmuW3XQQ9NBK8NEHAm/CiEhqD6/tS0yXxAbsO24Kk9XlT4e4NuK+zqT+1uEYRfVCrqtaK4Vza1ALYfbRl93FKS57Ra4LiQ0pZqxJxFA9oVLyU1bXGlZAKMjY42lQzCj9sq1SJ0gLNJJfPYP2hi/kTQ/1WvKVID/IcwnJGprItIAnlcCfTQkWFMNWGxjc3UeuyZml5MqHpNeXw9MNsdaFLyIo7kMAccw4JrTzk4PQUFyhS5+IUfY3sFBcCTCKMZHTzKMTw/SJFzuJhl6BwfBcebvJqCtuS0jHddx1ExtBzE6sU6YXyidJeKlas/BntHLqg9fG7nm6CYX7cH5/I9RHMRoBnNLJlaXeevtq+bw3sypVp3PJreWQbfiPIAucuvVzEKRj3wC2PIi1rf9nJp92IOOcp6ajmmu79jvWbkWL+CUIjB/usWpqUkEpmc88uHitMeAeuJ2GYSvTFMRGa0lsWoeUo5hbZ4ElBZjZ+Ujqh7KrEiDkTZu3v0cVIy76kYCd2LYYqaLE2y+LPfIe3yp73J5dtld5Xxx2WCrvO5tYJvLG1Z1nXDXGbTu1/YirJ55fP0NUEsDBBQAAgAIAExnU0SzT9dCTzkAAENqAAAXAAAAdW5pdmVyc2FsL3VuaXZlcnNhbC5wbmftvQk41N3/P1ySVAqpkEGo5LaFLGOthLtsRVmylbGUfUYYe1qImCHLmGytVLbs21iKfDCWFvtYYgxZx4yYYSzP6L4rdXN/v7/r/zzXc/2ep67LFfM5n3POe3u93+9zzvtM6Dk9rV07DuzYtGnTrjN/njbYtGkLsGkTwxVmJvonTipveOn/bXY30Dq1KasZNEr/g9H+pO7JTZtykDsXr2yl/73d7U9T902b9lxf/dncZ8cP37TpWueZ0ycvwC0ne82IhwBTKrQyFXMDc+PPis0i1Js8NiKcN+QEGTIOn99jGqzA+eq19CmpP6G3c85UhYFuv655E8zWfsP9kkYhyO8gWSpuso60wKU00zKDX3FqmARfn9UhXtf11zyw5JmWnp6esuzZ5jc+OlViJwsvp02VpRf1B9AmloYTXH3ubWY6dmMzy+VNW7iqNn39NZFxi2v5bPu+/l0UcauOocCA5ZkUDuuqFMbpIx46Dld+NKS/A+G6+9St2A2TVUdSImLUw+ukfu3t+tsTxdP7wMtdLQHtbc1I9MlztTocPzcKUuViFlbFgpQ++YPcgC5o7aafnr9KDnLs8yWqwCZyt6/tefXXzw82w/yGOA4mx80NRet77nqEFs1DrW1QVZXDfRDQisPDFbuLKmbF6a3xbhMc7+d2Ma1tpiCxZYhaZ6CJQPoyfL5Rw//TIMxMuwUB/oV3IUbzy9MhapjS5YVxY/4VKmAhoXwKMxKHV9gPdQpGuQAr+Bkz1/ICRUfecV5pnAVZZpHSivhjzrGhQrc3efb687WdXk0IulUPFdEmESPxyIAvT9oG23jOGasjIG8G53Cugf05d1ckNRBYCJ+zIuOWoeJJxCgby/Mta+cly9IoCLy/UUasoOlU5EqRVvbGseVxWvmRnEwXl4aE1bzn+HaY/zlX6vE4S5rjwIo+GElGSVgomkmq3lvIQ5jvx0XMQnxLxMbqCmtzI2kJrhXzTmoODJfM5hzqoDWeCufZV5D+jRMONS/CtWqOUWy5Pkq7gwjkYud7o68QutBLwkB1YSyHVE4TmXqE8xnIFZIxBxfJvvV2Le+vSbsdA+8+ueNavRcajGgR9EXvMTtraj6XIMiTAihd3jnaYJujvMybewA72P/soG2JyX5Y7ApSEWYm0s0/X6fVPHZXUZ0tT5fk3XA9f7aCNqXkq4V+lM9Ptik+AAPR2KH120PZ6jr7DQ5qmyIUALKYWvi1BmiNfMOzP13DRkvxBkKAAOV9qpMrKKUz5KpVvpKapPDmBn9cTacA8kmpXt6t6+a8xt9V6h3rlm3R+MgYtmdsaVQe6WhTjEHwlqwYAtXrrh66XGc0wiO4qwfj5YkChbDYGSnaFjde1iqzLnt2WYuHrDq6d77xGMq0VT0FRBfijDQl3L4uQCTBW8cgOISDjZ0Sfi3MpfV8GJQP6yHV5NGgWNsA3QE3rcB8OLhsIXFPLtZYxAky8Q4w8F+6nogogER8V3895KqenD3PbCSCErkk0CJQQFCKu3Psrb2ArECayDn1zXqvwyYn7uOdtOMstrnYqWPnbOwU30p2g8geO2CgN/Gm853ZZNiQ8u4cZYSFmKQwazDrp7AVgAxH5XTt/5jDSjpgaVQ+xTUcyzg+JSqRLVd3BqUbPvpOL1vdXYfXcI2RvmABmSOeCHhXQkVKq329tIMiPMh9nyKfYJ6WNh6vJcNMTfunc8dypwbKCwUq5p8OkysIz9UKEwJlHEEeIYx6u6azZrOMhhXwnDn18U/N4zgOoFUkhA+210NBCTGtPcCAYQ7WZEoIqIZwRXN5y57Su2rDQ5amGiRiQxOoyuBuDyexjhzrNdb/kJ/JLgrfuH/EP10gl0SMec/WGpl9FEWhpB4cKc+xTZWJe6socsbb1NmP75SZ5QOVmFedLmc945q2HY9Vk4/N3WfbQHOfqcCX6IWlHwbeLzeyjKi0ikR6s8LCoHouTy9kRePN4yjOWktQ8/a3+Y0LxDB86TZYLMpVi2cmfjcuCfCK39df05lVaNKnr/XZRKl9jWVui8Kz9Q48AwSkSN5h1+wmyB9wewl7cxb9cdJC5lkcH2LJcZRHw0tNAr4lfa/Ez8sxSkhubYadN25F48RlIgW85+enPwyopxx3x0InjPkSMJjicH/uIun9OZY7po+lElZmAoYTezr3fvQIz7hnq/cgBtsAiafsHSF3pilovp9TaC7JzrEqccVxKX0hXUjR27cWNJyl3djAntNp/IslhM4cdIBTjd7EWrClG8EQlRO1hZ8DDvProfLPdOIKIci1YE04dgJRTzovvO06E3aUBbQTYFgjE3umOlIUgZpZ1HfJf4XWL/xcS3W3ihfDXO/Bu2v7kDceio9hd/8FzXtlTiCSGHtTGO3qG2Osf3o0FA+KhmzYfHvTnv+j5h0YUi1POsAf2GPG8ov7uvzQjCmrxG+ePLZNjRpUxPWL/6k6UcQSCZn22ll5RiDa+ucn0nQ+SYF/cWbvVLYMdZ55t3TmcuE7J4GfHv1787h3Yv8vNu+VnqbikdnJfuQzrlJVVduPTdcJISfaUFGQWwOWm9BXZKqDv5HtyLL4WUvtUvnSHE5Ukp0t6GN4VXp2hWI9tE4KnMyo53jr4dzC4PfWx9jQz7z6/SnHI6osQ28wm4dWIQMX8Q4tAsBQ8YEDVhJ+Jd8FcZEp2XuYe+Egg+C7k4yDY5HdAWGgaLzDVQcBwz7Oo99mHvfmhE005vQJxoW7J5wr1X8hg04XLVLQV4SBfTPMyS09+OH+A4SmZcg3fvxB15zjoSfU2J9Pptkg6o+jf3mVXcj3D4ahzk/tTZ+MdpaRc0HfJB4JeXOIYen0w8IWFPjIR5sDP8Kf6k3gKa3wiRfMkZBbZvK3zMQnGrD7f3B5ezTzF46gblWr4Xid6Gs/JLOL7vP5pXLTBE8gdrn0srgUvBKVNPsuH/ARHcF3+owOND80RFo3Veq7zsmzROIDauqSwzaB5Yo9ZIrb3mRhnDb/MItjfxE3Y/tfELf1N3G/ifsncfAu6y/djtmZEhal+fFe+UB67wZ9oIQVKT3uLWML49lWFr6TBff8tWiPkyydNdafjmVcT4/3SNK9fYMeuXyTsw7C61OEJ9zVNc/FDDmRUgt1S1p9GhSxYIPJwqfr94n4XFP+VrwBml827LGyRMm2SXQU9CzOXb/n6lCgQtYCA885A0Z4Iv3vcAGMm8B8PDnVcenr8p1VlJ/WWiju7re8ON/mXNTreSTWmMaLi5h0bXBANoHSuKLx/ke7XC3oSDNu55Z+x8K7i+EbK+tIAbnQugJ5OiyO7rF8j/C4qayJ0JY6AgBKDwr8Kxql0Ec+/vBBPPT2pNO2xQRdGCZGO1Je5YwvCsT6Nh7EjwSv3zvp9LNtYEvh2iEqvLFtbl4asHmgA/nuf124DgIAR6whCq9rrYNAAqB1dY4KfwxrgGF0w+tJpPj1WYAU/iPtD6Cs5l9nQthLgIfTmYGXMsaNYEHR16R/hLelV26A+PUv6OkigDApsCqf+/qiwYc2iNRDI/5DJxoISfPiVzsGMr0lCUUJKPcv2XradTmvMxNeZ+73JNju/ObgDgLGWmdrnQgfnmk7bnUXEeSefM7+ydkWlasPQWBFYl+sSyrqieoQHAwMXjA7ta5hWyKYovAE0D1D5zPOKZLuOqn1x3+kqcGbYRjQLkEAC96f1r1nfUbBjj+/CK6YKh1/SdTwbCFBizdguZDIeGH3S5AVBg71mOop+eMkXWkGECCenlLuHocrxpaF30MUmB/oDPgwePeLwMmCjpeMaBB/SNm6Nk1VuA9zoGdUhkJ19N97ota1Z/rAaUcB2Zt0ham2WJfE1eEugvlE/0MnYgDkP8xlDIbRjqyns0AIYCpyYSq61BmLEv9mDXRZaxn4ROKd/30moxoI+e3SYNXdXhuo1J9nI0ApSl4u7BHhnuZ0fOKHA0QQ0WdX4HAoiBjWqYx1XBekvQ/ZnM0UQI8PuY+mREThrzChQfoCNise6ysabSfwyEHBAyyxlU5x2INSn/WRX7EkPu+6uQ/mixipdE6jzNHy/PLg23uy6Ud9H26Arqw2vNteDi/Oz+huh+V3pCcxt65r5dg9CcLJcGuPXo8OWYG6981Xs42V2A+uy1VJfSdL+MCdtjs7OY2iYi3GlLo5J784iDKsC0dQM9iTAsFX+owbkP082EPjYeYGk3Kuj2gPq1LdYB7EJwfa9wUVCp5b186LDstfEmWgnb6xrsJjkA4mxozdYSfW1YqeuJ6rmcwTHJvXN0DVl1cs2K/+Jvhvh3O9pGSmWcm4w9J3ktbXYRW4NJbsO4W2HNVxtKRDD/EBsXJlOc/ff+AOp+o5Y784bHOKWmXp9dEP3ZMajdYlHdANAqBkCREBn5HmJCWO136AfYeFV+8Ym7RiuS3Raiby1AFaod4yPi/BpXTUqVpfmVQzVtBhKQSEKN7YlpG2rotPduFLeDpTiHPxTTmqaSR7WyrvhQDi2TlWMzbubjigSHD86DPv7SQ8rguOqOSUMC8WJJlalSwZ2EASqufinO/635ugTu9LIdyuOofI8yfNH7OzTQih8eCOUrwXonLtNNfnurJFohzdc1+1VAQFCj05gAKlXdAsBEu/yhFbsRN97CSGtD2vOtbQkTp76vqT5QzRhrelAnECKabG+fKWAsXnVdWQswaRHQVF4ecsVS3CnBbL9g6Tc8fYhnuM/JJpcYMJ0FBbEtEJki9szZ7C2pEQUJNhuq5q6HOmspVEvqEmEPe2ND5OvZHqp6mpIKnWLG7fLntIhlHKSuCxyD1cuzZYgjiza3uTh3YoUtEw0V1J4NP7KfguXJmE4vkj2DQn1IokQaHGtzMrUeHuZBzqahpcKyOYg5Vkik5KDmhdsIzegAdx5OXBRpfhfgOmEEG07dlHeq8RcTWVMhDzviKMc3kMHqb/eFGRHoR8MfVqgIqUjj/meMz3ISGb6jUfmRWDfzShNW/gAxE8yFgSruG3n2ZYqFYUTUjll3JsX9eGPt651ngrK/g+5wqrgBhxPiIwzVwz+PiQDKPsUxnpKpHMhPb0WPyAeo31EkbHJylmt9Be58YQxJ0q1hTVJBgmy0IdjGgkHdt/Xg2c3EwolK1f14w/HrYJA4V8iqOw28vJbgXnlZO8z169O1446zBE5xD1RKbfJpOz8K5g3ff1czX9JoHxBc0T89NpKQ20nCe8hFJvbu9Fi6JKgUbtRXTGKKPFkuz6PmT0prQGwtAG0kv16nsCOhVP6am1zxHLzfWeJxfOetZDmW0tS5Pe8FJUAJ8cMcZCjJZPOCjklRauXaWkFDNS7Gfg6SIq0+Rt6sMMyz8s3Y0WafFvaIS1540KP07lf1vRfmhdnNFHPWErvtJ+3cQszGreu88wQT+YT3W+xO+se4nTRx/CrTKYEsFzZrOxSPn5ih5Nb9eZ0jmXsHN3x0v73RGKDb6R6nPuVlgxj1YejyGVFoGqZ4txNB4PNvxoxvAGIevym0dM7FcPbxDIG+VrKmlcXtkAMmk7Qw6cfhi7gfcze39gcm/QktD6kEmUBDmwBRltAEAuGo75hoxzyPUhE1Pp9vwk46XQ9dOw4n2Z7/XYO9UYfhP8m+DfBP//jWDluU5Ipl92hx47W5CK4HSDaPYF3yh6H1nBtZw7rcS+7+2hg1CWPteQ2T1G+zazm/gw9vlTei/q3G6bMxyKBxmrG+5EkytOfNtJfXWciS9wkXTR3HpSnIlLQZyJHmaV1AeoI+pJNvA4ubprSEnLn7c0LzDVSYGPAD99SOea/Q2Q0vZSte2pzWKmLRmH1j7TC9kM00HU/7I7GzTFfRDQuzmlz5DnnyaDGzFRjFvTpyH9IX26kF92XJM3wyYOfV4+FK+YZ6OSd/+nXVTef59Y41xSs1MKZNRkzfK7ju0NUDQEFv7LqrsvU11O9ENa9OWxxvuzjWfXrtd/us7188SCprjgEzmAkWT5lw9jZALWnkjp83VtmxGdU4OQPqYsX59tlGnJENQ0fEt8FMJ3qde9RSVdMoB0L11tPlrN1H/MMOVSr1v1LuEZhH8YJbOor3QBV7mEuzhBbDUxdQXDdBG7gvVsfuSo+7Yg1ZbhFGllT8GDR9gcCJPZKwvZ+po3HW8va1stGHhkOEDSFzGCX1+zXpvaIpXJzFJ8jrUrlT0zLWpqD5B1ezuYCS9iI8Skg5KML4+ES4LluBSD1oYKNYQ3lrPscHK9sJc0jFhO8RSvFVmg9AeuNJs0icDHkiVGhjovfx56u2aFYBrPv1Lcx5KZ4zPTJE9/Cx8hfx9v1WPsT/+TGL4vKEnilXstAsTDkoRZq/iDfJeyr7Hf9S2QDz2j7DfeKhHVZx+4PNm/nJng7qBnWt7tEQ259YiDc03wfaORdFwKUSDomWBzOLkbg9RJ7i6dUrG0s4OjnOiNr8jfGsiKfk2WU5ICmqDVXyV1YDWvAAeMJHm1B7guNntVqIdvUzMkfBiTox3+WUE/Bwe9gPmNfnh2sSLEZ76GQz9RXNQqu3yuu4seKVkSFqoDK6ff7Ey/Mj8gB/OOiTBejPAZnCHLOmELJ/XeD/Evfdbiv2zbcLjNivqGszlgi3e8FKLFuqtUByZmVqQ83kAg9Gc49uYuOlnwyImn17vRJvFzjGg6V8q4WRztYmOds2XcG0EyX6fCVX0iE9TvPZKU7kifgD9xPLtyOexL8OVktcBlJ+/5HSIRLdammGCPmBWkMwuW9a0sSqsLbltGz2FSKft4C21xnml1JP3AhY+sfl6JsDMeegf8lsatAlOYtRKsTc9+tledQedNZiZE3rU9LzF+qUjNtKPQv8nZfx5rZVlOquXhj3d6zj6Ym6GdjhuP/tm+6HKjB6bSj0WKBZ6QKtwG3nTZ0zOrMsHzkCF4cQCzZ0BcV69BKtAAzTC0y5Svh7qkLyppICBJ1MzPiXfvTnze663zaBe3bn2ETzAs0Xpxupo1u4IU4ZpY7t5LFWufHzOu9LE1nTKMi7A1dRXDtmArc5QlbiE6RLMx5KBJlq0BE8u1H8sAnc6jeaDQIwCTurD4WvnlwEAocSuvXo/0yM6BZ9iozF0iu7wRHVxgvWu4GIHkB2CEZ4xzzyHAUAPe60Myey9yPYqXV/SebYk0jseDkGuAEIrmyaYLdyd6d2hEx/SeCSfiK90E1RaYAJa0MCxf6f1MXKCR5L1jLmbpS+sY4S4x/gwzzOnYhN0xkPupox+Ntg3DwX8h5zlslQm4OYPkXNQ7t1kNAycN0iTQqqmgkcK8JIgMsGpQNlYSkpnJC7haEWBe/jQ8nt4cKiFKOH5ITuY1YaRsiP6JHinCN3xmdiKvJUtQtNylrOAmaLZd+uUiaUGWrrtJr9aKpbYB2vcxgUKNOwJuJPMZItRbhdwTUcbI8hEF4p1khzroNQ8bDUdbKWzaXq1heUtvbw80uFl6nK8nFt1HNRMCqpfEia67uZvDr8fdWyEK1acstKaVgov0To7RE5d32++t8ZUPjRAdtgjUIeB9XKMN4P/OGE/PJYHifJ+kfEQsYW//0RTTT4sJbxQb/0B56MfipSax2BdCt0DZVCW7cl3bwT9uG7IBfHNBq4iQ8QsJd037WpQa5YbVS8jJeMy2EgxSbqsP9fioer97Iiv+rEhzmqF9QshKygMRvixOlJGW0fWXx+NgIAobSj9UD4zYduWtKD/moosjwhcBKROoLUm62pGKzXecU0oe7r1lkvxG9T4dU6L3rcEUupx2i4TpONXZMruonleULEKEeBBulZKXh3J7ph9ZiJiWDSkUlkx5RcovxRg2QJVPZCx2pT4CZdPK8QO3ah3elvg1XI8Q0+wyQMyEfixZisGztcUM1+0dcWUdKa8jHH5P2FL+OFmXdegSxRfI4YcSoXaheTp2uSGsjOm9HUeJ8kikFz80Iv8v+LrSFPrIiYc3Hj+k8NVZnxDfIgsDkWMpM3GD3AxKi869e0evlDxym7qP96jUNl/eTZ72QmBToH8ERnsfBcbHxDsy9+GPrsRm+xEOovED/nXPvgTn7w70VSjkBfyTEl0bvrjgKjHKytKt1cZOvtTTEyKwCXkk7nP6elZ+WiQ3PYq7uX8bItC1obiW4yG2n93SWEJ1pwhvg0dAhUQ1j+mAOd8Kgo6EuQS5BsUGndlSxZBxvSi8v/RLgcRq3zghQ1DKLtvjxM18y54kxTNNGUS3rtJwaIDRWU9lP9EijpU+YSXLwteufNF4F8Wubm5tAk4BDBIGtv8lHzcfltYG0t5rE9eS1OvxMU5OjuPUJjyBIiwN2IXpWl/+KfQLuUjxl8h00XWhOGf3Kx8Beq/n28WhWMsgQ1xXfqxhigK05cb3FW+6PiwEzMDnl5CNOWhrDq6fA7IrBAUHWs+Iqvz8a3Px+kmB7jF5JEq8ju74OpsuHzV7NdFcR4L6/RUaOKz2KgmQorVC6Eo9Np0AYKdG/sHNOtIAgRprbCkAVFLF8TmwlSSiX1rCzKSDDpwXxvPVo9b8vNMjCZyHLE68NwFPlCf2K1u6zMX/5SpYwelPswieDogIyK2vrXF02mfqSNWsajoILTsk3ith1hA7kUafgifM+icOzdRBW+mUAFaXJuWR9VD5pCz0Q9s3U8UKEt+milkYS5/pujIiC9RUc+grD6gIMklipt+shjh92xCvtSXL832mSkaM6HFF3SFKDFjOUHk76Kctcw2mQWweivlu1TWtT71e/UmH6n4+GUEPSiTSVZ1Fcr0EI9nvpj3v0PsURdd82eMFkSKSed/jTYPVgOsM40LoBjvqv+4/7v9/cP8RQqBOFvVbet/bzBRXX6VExMg0TK+3ltN5BCDdob3ltDLXQFO5uVZPLUhzw+cJqJbmj1Rany/ReS9hvf5xdEv7PNthxR8bZfAn4+lPVHZqvX5AbqnfvDQ4K2nruT6dNUF0lRwYIdbaiZVFZm+9dJBBkM1aB9E05SlTNq4dLin1jVjQ/SALNL4YaNVmPP0wgk6xtU641I/w+Ij0CQQuki9zb5AU+0GAQ+mNerPCSyyL3I+jgtGbYcqa4Bj2IDl6OlRPN5E1IXwoPQuTe6olqnFZh7GOVIN4N+GSkFeGSMB/O2JRJUCP4yEx6tzsxaXs8NFnKKMWVdpELGU1IDm/iy7Yzp8oOs00HIdfvKk2lrDEcueUdJ/PeCa3g9EzZpAqw+vx/qXe/kyXsslCVgyxjFiRJBaND+UdELAHtdky8XwXbn59lfnX0K2NLqmAua0rxJVlYsuyKj15CikK5ZXtWw2lckyL0vsUePYGCTJIhUZbL1ZtYc3gC6AOiBKVQwZnnCXpHrVp75rcQ8fm8m4wYsK4zg2dE8EC89sfmN0uWsh/c+owg/jpT2rLeLXm5ihq2VTs4GKrob5zDy9MOUfoeBlueCILP1z8DXPc/mQajsTXHdCq9aSG6Zg0QG3csY2dx8rMJO4Fjoi2I1muM5/y42MAEaliHdvBSOOY0HCzjGisTZTZu5rlbi6WEK5sJVfpA69dYraf6fsiuA7zIvHUQT6rT/hyEcNErPolIUOjgAFkYEhr6rs47pFionScBjpmmCq2wo8d5M024UsByIuU1AzzQEU7JGpvECb3cSLzpY4KDOYBSH9iejc477mETNuP1CefK14bIeTLY/AAnUU2eFcnxppnhR5oCod5n/EUu+dhUPqkz0+jtrix8K2n4THr8lwnP8vlwDOwp+L+WvQ0y0IGsyY107K7LAGWkNwaEcJ851DawZD84Hd2cfLLteWv0ba7B3rzxcbqsakQHvQ+yzQj26Qc5dzaMml3f9EH5WpGjOT7o5ixKxZKZD4f1EX+ko/H1f0uydQg0vCh308/uV0F786x8BqFMcPsnENYx//QOCiZs/v87itH+adiuwpyF8/dgCT5AZ4NHYVYDPKwRqEoA3eQhb5Hy5lUZw7lKfCRZrvEn6zkWAgoJCaOtSIs3NiP1JLyiHsZY+DX1WJrGwx+KqDaIqwHPGurbuyeFn5s7c3sg8FqP58J0gqYiQ+XkGWQYo9RC4wrYj9tNrNY36+KOJOsC1rV3UfcEJnaNTwJoet+Zjv1fgpKM4QFZfVZPRifR01AXUjTCWEZqS4WvAeaHbJ9Oi5xD9GSm4W54Nt7uBV6hjJtn2Tda/DwSeN07mSnp8gf2vtEJxUjmG8fHNGXe8aSTePJQBVxDvXR01ynVK4fiexlwdXxGq/HqmXuXeGrIKfFn1IOUcvem3JHQQsdOYnhBNtctqgVK7roYm8iJ/leAsdu2+AMVIbodyBWsHIpwfDCXM7qlCP33AU6m7EvDeMgufZH64bg1lpXU39WSxCsJ+z21TTm/P1BBpEdFpa664FI+5c/fX2RJ3p2sxXxFWf4WKfZG3VmHFvTiyJTHZT40nZFX4RBGrjd9Yvi15FEXkT5j6owfJ3AXOfE2rUG8JRF2sSKiMZqqi/zdg2/OejYlPZUc+4ZhTlyVRxo658eDxV7JeWupO3dvA4aJIAq6f4xnZo7eZhB8J0mo6U3IbaNxxWTk5NTwPG44/S2c2X3yXYWa1To0teXKH2+6SirAO99VsXlbzdtcT72ShfvSDsKU4a258i9a6AxBH1/AdFCB3gXIePUWMGDDJDVhar7ENhEw+afz8NkGB0VZpjU+rFTtEzNm0UEQf4aGLC7ASqSVJ47wVir+bCwMuqffpAvfV9D6Ana2s3BzB+L9j/eXc+HrvOu+P/mdy9ngL56izHfflrfmNXKrNWqjHZaH2zGKqgBmPU2zyfu41cWW1bMk9QCA2aVKmeU+qxvBG2VYRsZ/aivVt4WtUFwoLY4wGpMT5Zn9m9hOf6mapd8zyufpdkO+R2wdZYUg5xhfgCvV+Rjzad1h4LPJNp8ehTCJwgU5G1qSBBZc6iS3m9RD2znarh5NTzIl1iOoisFi8sajS6gx0TcWqYjH61vgMq+vEjQTnHYpkzwP/PmGwN4thgOUY0DCMZGfZPAp46AyQ6bOzzYHUh03a+rcTqXL78EBdJw9GCoiPdW/8pSvzAwBHesHA0y51C8KPPB7ukPNiWw6MTiV7We0OvJ4oIhaa4utuS8Tm96jYW693xfvztOtzjn1732N2+CUtrLa73rC7AvbX0tNO/8UPljQavGCPQAL3WUBHURwtdvhyR7XEhBO/0wCr7V87cc/Z41Xo05/3CRjKtLhHxC5g35Qu+G4Ke0rtoVlaMtgEap6m8+7h2dRTAdPxx7vxQQ9g/AWA1F4eFuIh8RJ6Lx23kHHtnzttkfWRN8AJvo7K8p4iXxumfQh5IzDP/H5JlR0pPMx8HJ79gfdDm72nVIuTeuZcF/P3n4Z1OtWXT9Dw2YlFo9OEty1vIDQKL/AC26aUTjpd4801Fi+Mo5O09cQpfHt2UmeqvdTf+TyfP5tJ/3t8v9IWXf/wnnHqF75+w8eWUAlm9eQF3mfzL532L/Lfb/u8SurOmntjLfkh1AreYP+MSbojZdtSWdqpSafNS9epf8hVjkZK1PSaYHrl4agnPDiheZX3MtcQkIoENyxqBKYcXhWKENBvYUiEhgPP5U9raXjsr5I0PifRBsdgCp+3CbaWph89GUU+ZTEGcewIXiECMEcCi+UW9RfNmisybzQv7Fe5wcuLkRaudJrKBNiZJ5sHw+nx9d9Ivr6l/d5tlH9EB3XZk3EX5b1AgKCU+rqh15BtIqL8loZBsJqJUbjM1NCUwJWBhtG8+uDIjbLkmg5qUsTcSuAAGtOozhoZOPsJG/BoYMqzxFRuVFNrJ1x9RSEwa5YdwrCK8GgtXiW6vE2F3vw1vwRErlypJMDospwutP+5JJD4I2mM/O8wkiQ4mgUJgwyIs9BQ/BnUE3z42UClScV41DwUAphMLcCIi1Z4b0v8pi0GFIYXznIxYRS+HX4xLpfRdUCQUxeLZPGfK3lbC3b6RFas0/d+8tbNCZKV3AZlxnDmwIXMwsv+2r48dqGryB/sU7l2WUNoJYidq7z0c0OnpzzxbSvDtirYSz1U82rQBzhneLLC6pGCE6dHe09kiqHCkMkVDfWN3orBGBge7HUUY04+SlX+H46gpeLCqC+SwlkmxPhWN90XjpcQ8KLzIWf9Xrrn/tUaIHH0ceJFZgAy2BGg4p5FZF1TfRrsukg1ZYS3jPjqeSx4cUGBXGEdovsCGedxrt5hRUrSgyhiRvJ1e4vjuz3/wJevrmoeH7pDenqbMvPp43neVfoAUZVexcqZuoRjguxrGi/14shQxKCeFiJWrQuXvYxyRQVUGUuK156Sj/831ovAeN07Yhxa1BmmQqdq8wdhIr7IbqmpSCKmlyr2+fEOZE5+QEcZrOv1ho2/zpWa6cw+uyQDW4qmvY75Tev6DTaQ/V8yqaTvXrohNSwK0QnBL5L8j8376+ETydT9K/gGQ325j8ZuGhf4Hm//b1jdzShRGONkhN3LrKTeVisE+Y2Q7+F2z+b1/fyC/9t7L7Lfrfov9fIfqgF7DFhMr5BFFiIWSap5LEkw6pS3BuFsVvJAmdKAhMJrvnbjZ1qnq1Z7uwtWtD9BwewQ//tBn91v20M//5vKm2kZHRtBRLZ582vSwL93myLe/4bUQBPb1PmP+hH4D96nrA8sJ4ekvAXB4j+iDkITuTSwkhLsIatNOBZg7TCU9/9OKOzjw+kN2NBbTlb96tSNFHw2Ov2zwa3FnE8qmtZVNYSXzHMbfVaMT6lCMuvbBf6OfzCS5cnYcBs8prZkcZBN9dWHuCWPfH0UPdkojasCrLDWp8KLBdovdOGG6QcMsT5A6IMvhuUFnTh5XNEGPQ1VjvLGuQCGzx0y3WLAwO+TpwhRIof9jzQFnguvVJ9AzSq8/bfjWDXCZYLdsG4gzU158QPS+tXCRjV4Xr1u9Pkd24z0h84VavlO07YJhKp0KjLeuXPoGKjsC7lVTWP68jBU7OutTuJL5B/ROs58Gna8QvGxxQGoKXOpjmFWywCVEPdbyZVv5xgwNK0fjRl7ZN7RuVeQGZ25Pn9DY4oKSDSEuPkzW7t+k3wb8J/k3w/xnBxZoFq7WIDV5NPiEStBoO/QxL38mC820Vq+eD4IBod8XURcN+t6XcZVhXqnOEwxedO+vXcAzBM0JWVxEvVmSXTZXmpPNhzPMhGX5ft6vo/bSbUV6+kGyvhJMGVyshwOljyzSimi8gWhg9WTrX7cha0U8zMtmAsVJv9pG9PurKl2dfzTyH6GruZJkqdGZ9VhKD1z1lkScZlfP19I5SXu08pafE3f4DyLYuJ+hpQtBTz3YNb5mZb8wQi/qakP7pWEea7bAKJJCHBhQFbgvcEkAL3BV5JBARdaU53N3GHH8xDkkwVW146/kYQfXFORclxbJ2NfqcOgvpUnwfYVuSGTlvkh2D39vuPOvcjeoZYaN2BmCEJEwDF5W6uZyR0vQ80S/fWaH+2JHlkD8McdvqQRx+N5G/kJQzuO9D/H3OmyjYA9MPmGz5Zc0SuEYJZkjhttSQh4nqM2lVVu9GbCx2wtEvDqWZ1rmboDDGKtVknMHhbCoMJIzhCiVtExsUQ1DOrJLpu18jl5qNF5Ug0nJzIX9o/VDAW0FrFLBgcN+eB49B9zmlTexC1N1kHA8EGj5wVzqvSgCr3iOcl1Dlt+xLnI2R5ht3KmVRbLhzMOTVsGdHPSl1oXASewHc7ORjlw/pN/ziCKl0nV+3+oyeqbFn1QUMH35vqlqjcNjj462sYErvcHRWCOGJ+Z+UChjI+Z7zU4xWgiMB/rFiQgiA8PPJDZtMGAavWyRBl1Wd0Z92NjYyPDwofhRKR2tYgQBejkNdtI87npebU57r96en5e7yMwh1zxnLXl365zzugac+z5BHndQbFgoX5Cax5xAzAZ8HbNu4QwYKpT1zsiXSj7w4tOZSh8tX/krbEU90bDzVQeoLwSgmFNbau8HqrlPd5SwOQrAHYUvG4Axbs1g0Sh+VmzBb419mWyLGwcBrSx64nLNETotryHBzcrTwT5h7Fm7I7NYa64FSI+xNsd+v3BE6Z1dmHQgsa850QmQKzSdvP8e+5Gy/0sF3gtB044clkr7OwSgjxnH1XK3QaoSW/5Ojp1txBbnrVs6agIFfLV3CyPqvteW0hlX5Qt6eLZmjgxOyfj0bmott4QuPWAMwYsxrAAa5T5TQvSE44YxVfY/JbQQw3ye+Lji5WM1PvO7cCFFJJjkGWUsbgpM/IW8bRGgjRP1G8Pqg8Q+Cf0LU3wT/Jvg3wX9n87F4Yyt/j6+5yXzKineGoYiX4Lqp1LGLCH6/6dexXjgp+Jf3Wvqn5ydq12fEMQ0EEMBurMd4+rLpBlkZ6rDkJSEG942qBNPCnpsxxu3b4B4FU/JjWcFj9hsUlLq/vFuq8Xvg3wP/Hvj3wL8H/j3w74F/D/x74P+dA7eoUHpyK8odI5jvVomxwym9Xuk0WZjTsYzgVE8mTe+8L9/Xd+4EAXy+TnGSg3+sVo4afT3V+PdteA+esbh0D9zb/70+kws+jLY3irpI3rOZXaGJ2bzCz3u2Tgh5wXc3PQxve6fDfTsDj935rbm29ScSwG/1dglYPSD30fqgS1J8d8dqpsCd/OKdaQtK6KcKzMvXvm5fIaR+uc63ZRPYc8/1wD1izrVnfRsf/1SYOSbz77cMGk2NtTSElsSv2YYTi/jXwtSbz5pMriFNL6ydgrn/f6gybbBYMgVLca65XjLomdQGM/tPVz96E8spRq4V86n/37v6MZpALetfmhrjXyHxG1stfEAZBS6PBFbEUzoq5gratrAqv/JZnh8pUyu2q2wMWHvt82WlLWrz9fpGnJKW5ne0xOoda/MP+4n1IVUXrsbSTs+bezV6xl0YziqbUpwpV3AJsSu7hHjCzilhbrJaZXsvcNtQyO74BZZjP1UO72ISfNQehpsgZ0fWSplrllh4FLxSRuAM9VVkHVKAmsMNF7BQx9eJQrcWSchAv9aT1CFhtRIfcr1wv7HccuB4ZlFyuWvl0lzbPckKhZdZOdsulFh5tqIkLEr3jEhLEKQ6965QF6fKiKpmamMiHf0XiKWdWirj8C6jQBdKBW0KV1ebJRdue32HpNToXuNwkPXBUNO6z4YOioUQ18CzjRnuB6wegrQA9q93GkuxJU+jW/yGD52WsvU0hh2LKzpYAcFxAdnDvkNZ7sWXEGZbjhpMld08l6dsM6rOv/CuWVE9QHVxgDXwoTmzO+ZJ8uo5II/VatyM9FT/hmWrNN6b81FIvyGxZm4iddGsf6G9a4Sdosw0br3fFla+ejm08REpubYykSmB4vHTHoZL5+WK6wo1fEM8iA7VJpppr6Q7hjo7EZOduJQ9MuOJ7ZwiwEfSagGT2wGW/OuyEybnw2FR8M7aq2LZL7Lv5Ea9Arcebm+D9Zy60SBXW/AlZKzmlPmp+No66J/nY8SLVBoFa1eAVo/nc5QL+sx2aNIu7oillnD/WkHEtbh7tlEXdwuI35GTXiQhPFbnVCgwIJBHIDvPojj+eJ/lpJURPevkqL7rSYFyTUZP4kigzZOigtFOXHYEipxGItRDr4NWESXxyJYBZveAbLBRr0AYLl6lJjYQ6C5yxqnEzEThw9I+EA5/gNyWe3oVZ5uDfsvy/v0oX8VHXe7mTs1E9WOQN48ba4cPTz2jDts2lbjEtODzX/TpAq8aFe3RurPbrNT57heYCGdLd7YHH9B0LCk7cKuuUI7Xl1ZAMlieHimIDxP5qyrnZlCJcA9SBKlih5DpCynGPAAZ10GTwyFDCox2uKWaqH3h0tU0U1bom3R8E6vNkCFixrX2eQxeNyUWpqw8V73Q0AmQWMF8fMgBubxlmBLOhOdjsFR4OwzmBLYoWpL0G9j5tcqcHw6MGDKldscfJWof+BtYxJkGybgW/yn36AphnXkXaEHHqCkCL1fuL5l9BJCpI5WyXO6CDvtn18Armq9Hn7DUBfPZ3fWqlwdXXBm/uHd8iBoqnGyyy8qVDl5hoBYvl/k9Rwv/MmvpLVCejrb97ekl5ckEeKNKR1mnShgIhU4mazuZy12SuLdC3PnxUZaa5JYSUVFOgxjK892sJ8Tu0c6GkjBbtG2csFxajZAPgvF/IHV7nihhhOFUtsyjKRSk60uv3tD94xlKzQlj/Ko14tkSXO0qqbvKuHrbpDLMVA+7Y6Y2B1gtjRm3IKpL3X3NymrrSKrWoEn0Hs7xRl+Je9nUr56i6hHX3W2zU+P7ta0qvcAIfB5yhVcDgdXRtwnYk+vqh+chajO8XaFsdUv55KTI7hUKlKa4hZWSN5sL2Hhfc15Uad2enWy1m4+94667DUTdZcayjxpYZ8vsgMFi+2dOGkMTB2cih8VSKCL0+VpMyPfqV2Qu+xl49PEn+cVQQMhr1RJ0c1m9Fvwtq9ritEMvGDTip3OzSQCgzXEbDlrzWnX/jUhY+08xRBmJSsMoPE9zBUSvfCUepF+c4YN657Lgnbro3G0Q7tX2LC+pr6sWytzFckYi0FXxtIwqv+osOMWIVwoJibUNNt7s9LJI2UigCoeYTF2YCR2uTpn/g/4U19UWDC4+IApAZetEszEwufcXGxyYofm+emCEc8DSuFWK8othv4SAitCkzit/FeBxd46o4q+QJSocFz9tUyuG7etxm89rUfWds0hbVM3NQjQy1+7zIIU9PSVSkqDaH6uQqI544g/1sPTWuNzXvX8ylAhPsMwRo1QuWsanaKiMu0RjF+QOX/B8KzAlmgJbkQInHwS0VUgF2IfHhVcr4JQKr4zITTA+uaWUDxp51ir1fMhRoWpi7IT7fCLJsGiG4+9iKhDTXEmLwmGJ7Ls7pSRsocWLCf2Lw7GHXqMqFwkyA7xxoSsjSrdlKrA1ZYsV93EvYqtLhhTmwHPiuGI9uuhh/YP93qIWOgdqRJf5ieFXFpWOMMDKqcr3xeZX/F3yemdlHo03a9GjA4v2iKDzLE7ReN28O+9zNEJQSX2PCApMCHLJ1meJHbuPTIFVmzn3W+19y/t1XsM2n95r0QWuYSpSSKCEYU5lNYbFYdXDsKKfDRDy/vL125djRjtd6mBO9hOMgXEJhghICtm3QxHc5+lrZofC6pBKyTkR5EJc9xJ/HBJvVc0JPqJ5saq16tnEtV2ehoTixJPK+SBWfuq+FSS6PpIkkiRip3/P9G/MvRFUNlXq+MHr5oBMlIGTzDja9N3e/uJwRX6xRNN+uqxE3BM9UhWGY13VS7Lm9WRQoDQWgJJxtSW+kTRNM7FJnomdZaFMvoOBgMpU/oOA45BCsg0n5Vmcqz6qvaQ90STNxDMUZi5jEi7iGwY0qY6Wfbt4+9R+wG9b5wW7j0tv0LPmRco12RhGMHZoqQ6tIk6Qyns/f+5jDLG7sOUwkMMqsiTF/koPAeFvMJts4KoJON0OtkpIZne/Cu7bhxwoOYnYCa6g9PkaVy7hKssXbqlRb7VFyPdRKygl7iNGlRTfyhHheJvudLsUvWvHHM4jimzvdyw1torwStIGsX+XDH1qalOl8LiWWhVjFsFv5V2FsNhHWFyFp4WRhYvw2Jn6jH34o5XaTGk6+4cOD0bJttCezPANkoPMywJkn2KWnKk3sns61LHQSX9giLqCtbQJVb+xMtGy7LSvKtuXHrCskMYg/DSuk0fqLHaQL4AlJLUVv9i2lTFFwOSKEpOafB+GjNP2DNw79L1urhhOGjwpDSRMcfKFudppYbHBQB3UMiuJe+hF0d0mEYBULiJdQXDMAI34QEfhlpa86M8lkukIvJW7XjTe6m6fOqvK9SPlm5eOSDW3qEcKlS02yrRc2Fo6/PCo76Uk8gtQi5QaYW9XJ2Yo1Y9No/mupTMYMRmnn9Ns2nsFlwtRjYXYqn0R+DsatZJ+pT8HR3VmmSX3qwSjLFkl0/lU4X/IpCfkviy7z+Buj3CnoWURRMNnIPojxFJo/U1pPKh/Hz4pepPtftUxRZvhYjlH0IgOBbZIxkqm1E8VhpPOxastjepnq5JC9TMqKOVEb8njTFJCs2WVtDJ74y3wFSuWx0Jheg5jl8GaiLyP4V2vP3d2WFi616XADsj8ybIVbK/UUeDs4JQxon307zCvhGViRgmQykm+XzTlC5QS5pNEZZ6YpmL45Vcs2rmbo9RCjs8pNb/qAaHxVw3R9c02Wg3+zNOl/tjit15ZA65q9rzVE9AYnr505cP7A0aonDK7xhk4rT4XeRiRpjOLgeK9nyoX0isVy2w+rRavtPStTLOuTAeFk1fvU8nm85s+CcOcAyNC76ktPFETrL1VH/T5RuruPllYIqsFVzNT7cj7gVjKQMzIZGFhm0tgJ78TbZcdGk8IeIRuSJ8F/fXVBUe5OynCSanM3VLtaHUEMoef5jLzIi35wZckylE03t+r0G7JAraYFriQll58oTQGHzlwxYjarET0s0LDFYwb4XV8kvK+egi1eNnKBzBz92RE1Ef/IQU7pRBJNMTqgd9fX1USVMHVOVJWE0OUBUxCQP2vugmBuGbaFEEhK4j1pASBWrk8Xql6sHzli/7KlwrpKGfE7OoOzGjuJB8BnsRVNlKcLalesajY91U7Ill0vC/NSB3yGpPzReEtaJXpkqsoAE+avo8nnJ1O3b4DDUHju4NsjUOulUga/61RhdxweqzeklxtQON9FEsuG5qOEd42WFy7RKAlPunFQnusFkMCqSFE7A6AEPfMzX+1amiXZPpyZv9CZlv/YlN/HYg+jxe0B5R6EJFmyFzGFAt3e1PYPNGJ6097UuCCs3oKUgNY/4p/p3uJASiQK9zyYxbRUduSD/Dody/wBSO2wd7a5lQLGwD+wPyJrGw/gijRbBkVOI9Kt1pqs5o9kbX1Xs42WGbgWYoqDCQDdW/OnypVG6KPUJRXsHzNPwemzKv/9TsKZNw6LLySnh6kPAAvd3dUFBZxAWALcSCq15Qc/vqVMySACubLksUQ4Tgib8hB82K3K7NfPur7SiowQUX8lD16aCipu/0xOPtjKY6pss1pUqjXIF8araa51DkwFLYIUvu64QxUiVhagz5URrQZJu7tlBU45z5lhIWaeIvCQHt4KPsmdtQ900YZ8dM6Ac2ldtKI2sp8Xr8Gol+r72I2Ia0jVDHVNTnJMIqg0urbyGjETYG48m9pdvz2vSfH2PpFLmkvTpJfUetfOvsld+tfekviwftCWrocwIgJPRtvT974w2LZ8x94UcYhX4IXXRoOABwvhbCLaiszajVUThRv+B0dcM6bHymSieAWAaPM4iaJyu5Y2WZqytk5BQRO4C38g20bdytbi7otYvi5/dmHp3x+wIALPT4UJVLFpLHQ0YLwHIR/KG+Z3MCeH2dgIQfvB0YdTag+k2WUVCZdqy73eLHNAQfCheJlh+Mw3e6PFd3Ny4L2Y9W+vFNPX/2imYbVyvlY8TiROBHgp4RSL34zzO/NtqK3odudk+XwIi7fr/j/qp9LqxuHnROcG90/JeNEa3oVmkJdk2YmMmzpyAggKd7hzWHV+/PXL/6Jb6hCgypnmpUYTZm4t/y6FGBzMJGqgwhcnknJXi1gl7h1zMPotY/d018y/PyWE8VuCiQ0KO0gPXfEMXbpsP/j64ten1BwuwvFZNVBz5JbAuZkTG2ET3EK3zStmLOfB6kDbGvS4h1bosR3U8StVlinBJJMNl3yl9xE/3dGQ+901qnLN/8vUEsDBBQAAgAIAExnU0QwN4mXXgAAAGoAAAAbAAAAdW5pdmVyc2FsL3VuaXZlcnNhbC5wbmcueG1ss7GvyM1RKEstKs7Mz7NVMtQzULK34+WyKShKLctMLVeoAIoZ6JkYgIGSQqWtkrGlnjmMW56ZUpJhq2RmYaBnYWZpamZqpKSQkZqZnlFiq2QK1AcUMDQ3tlTSBxoJAFBLAQIAABQAAgAIABWrmEOBIXaV7AIAAIgIAAAUAAAAAAAAAAEAAAAAAAAAAAB1bml2ZXJzYWwvcGxheWVyLnhtbFBLAQIAABQAAgAIAExnU0SzT9dCTzkAAENqAAAXAAAAAAAAAAAAAAAAAB4DAAB1bml2ZXJzYWwvdW5pdmVyc2FsLnBuZ1BLAQIAABQAAgAIAExnU0QwN4mXXgAAAGoAAAAbAAAAAAAAAAEAAAAAAKI8AAB1bml2ZXJzYWwvdW5pdmVyc2FsLnBuZy54bWxQSwUGAAAAAAMAAwDQAAAAOT0AAAAA"/>
  <p:tag name="ISPRING_PRESENTATION_TITLE" val="formaty_kodovani_kontejnery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340</TotalTime>
  <Words>1565</Words>
  <Application>Microsoft Office PowerPoint</Application>
  <PresentationFormat>Širokoúhlá obrazovka</PresentationFormat>
  <Paragraphs>190</Paragraphs>
  <Slides>30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Century Gothic</vt:lpstr>
      <vt:lpstr>Wingdings 3</vt:lpstr>
      <vt:lpstr>Ion</vt:lpstr>
      <vt:lpstr>Parametry, kontejnery, kodeky a formáty multimédií</vt:lpstr>
      <vt:lpstr>Zvuk</vt:lpstr>
      <vt:lpstr>Jak zaznamenat zvuk v počítači</vt:lpstr>
      <vt:lpstr>Princip převodu A/D</vt:lpstr>
      <vt:lpstr>Parametry</vt:lpstr>
      <vt:lpstr>Vzorkování</vt:lpstr>
      <vt:lpstr>Kvantifikace</vt:lpstr>
      <vt:lpstr>Aliasing</vt:lpstr>
      <vt:lpstr>Video</vt:lpstr>
      <vt:lpstr>Jak zaznamenat (pohyblivý) obraz v počítači</vt:lpstr>
      <vt:lpstr>Problémy s obrazem</vt:lpstr>
      <vt:lpstr>Parametry videa</vt:lpstr>
      <vt:lpstr>Používané barevné hloubky</vt:lpstr>
      <vt:lpstr>Kontejnery</vt:lpstr>
      <vt:lpstr>Co jsou to kontejnery</vt:lpstr>
      <vt:lpstr>Kontejnerové formáty pro video</vt:lpstr>
      <vt:lpstr>AVI (Audio Video Interleave)</vt:lpstr>
      <vt:lpstr>AVI (Audio Video Interleave) II.</vt:lpstr>
      <vt:lpstr>MPEG stream</vt:lpstr>
      <vt:lpstr>MPEG stream II.</vt:lpstr>
      <vt:lpstr>Advanced Systems Format (ASF) a WMA</vt:lpstr>
      <vt:lpstr>Další</vt:lpstr>
      <vt:lpstr>Kodeky</vt:lpstr>
      <vt:lpstr>Co, k čemu a proč?</vt:lpstr>
      <vt:lpstr>Některé přístupy ke kompresi</vt:lpstr>
      <vt:lpstr>DivX</vt:lpstr>
      <vt:lpstr>Xvid</vt:lpstr>
      <vt:lpstr>Formáty</vt:lpstr>
      <vt:lpstr>Zvuk</vt:lpstr>
      <vt:lpstr>Video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formaty_kodovani_kontejnery</dc:title>
  <dc:creator>Michal Černý</dc:creator>
  <cp:lastModifiedBy>Michal Černý</cp:lastModifiedBy>
  <cp:revision>40</cp:revision>
  <dcterms:created xsi:type="dcterms:W3CDTF">2014-02-19T08:51:17Z</dcterms:created>
  <dcterms:modified xsi:type="dcterms:W3CDTF">2014-03-04T13:01:42Z</dcterms:modified>
</cp:coreProperties>
</file>