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708" r:id="rId2"/>
  </p:sldMasterIdLst>
  <p:notesMasterIdLst>
    <p:notesMasterId r:id="rId51"/>
  </p:notesMasterIdLst>
  <p:handoutMasterIdLst>
    <p:handoutMasterId r:id="rId52"/>
  </p:handoutMasterIdLst>
  <p:sldIdLst>
    <p:sldId id="277" r:id="rId3"/>
    <p:sldId id="401" r:id="rId4"/>
    <p:sldId id="402" r:id="rId5"/>
    <p:sldId id="416" r:id="rId6"/>
    <p:sldId id="417" r:id="rId7"/>
    <p:sldId id="403" r:id="rId8"/>
    <p:sldId id="413" r:id="rId9"/>
    <p:sldId id="256" r:id="rId10"/>
    <p:sldId id="336" r:id="rId11"/>
    <p:sldId id="259" r:id="rId12"/>
    <p:sldId id="311" r:id="rId13"/>
    <p:sldId id="384" r:id="rId14"/>
    <p:sldId id="414" r:id="rId15"/>
    <p:sldId id="266" r:id="rId16"/>
    <p:sldId id="406" r:id="rId17"/>
    <p:sldId id="315" r:id="rId18"/>
    <p:sldId id="351" r:id="rId19"/>
    <p:sldId id="376" r:id="rId20"/>
    <p:sldId id="377" r:id="rId21"/>
    <p:sldId id="378" r:id="rId22"/>
    <p:sldId id="394" r:id="rId23"/>
    <p:sldId id="387" r:id="rId24"/>
    <p:sldId id="320" r:id="rId25"/>
    <p:sldId id="319" r:id="rId26"/>
    <p:sldId id="331" r:id="rId27"/>
    <p:sldId id="415" r:id="rId28"/>
    <p:sldId id="381" r:id="rId29"/>
    <p:sldId id="379" r:id="rId30"/>
    <p:sldId id="334" r:id="rId31"/>
    <p:sldId id="273" r:id="rId32"/>
    <p:sldId id="366" r:id="rId33"/>
    <p:sldId id="365" r:id="rId34"/>
    <p:sldId id="274" r:id="rId35"/>
    <p:sldId id="322" r:id="rId36"/>
    <p:sldId id="382" r:id="rId37"/>
    <p:sldId id="367" r:id="rId38"/>
    <p:sldId id="341" r:id="rId39"/>
    <p:sldId id="418" r:id="rId40"/>
    <p:sldId id="419" r:id="rId41"/>
    <p:sldId id="422" r:id="rId42"/>
    <p:sldId id="343" r:id="rId43"/>
    <p:sldId id="342" r:id="rId44"/>
    <p:sldId id="339" r:id="rId45"/>
    <p:sldId id="420" r:id="rId46"/>
    <p:sldId id="399" r:id="rId47"/>
    <p:sldId id="421" r:id="rId48"/>
    <p:sldId id="368" r:id="rId49"/>
    <p:sldId id="372" r:id="rId50"/>
  </p:sldIdLst>
  <p:sldSz cx="9144000" cy="6858000" type="screen4x3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kM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  <a:srgbClr val="FF3300"/>
    <a:srgbClr val="5F5F5F"/>
    <a:srgbClr val="800080"/>
    <a:srgbClr val="993300"/>
    <a:srgbClr val="FFCC00"/>
    <a:srgbClr val="FF9900"/>
    <a:srgbClr val="0099FF"/>
    <a:srgbClr val="1C1C1C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35" autoAdjust="0"/>
    <p:restoredTop sz="88809" autoAdjust="0"/>
  </p:normalViewPr>
  <p:slideViewPr>
    <p:cSldViewPr>
      <p:cViewPr>
        <p:scale>
          <a:sx n="100" d="100"/>
          <a:sy n="100" d="100"/>
        </p:scale>
        <p:origin x="-10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6"/>
    </p:cViewPr>
  </p:sorterViewPr>
  <p:notesViewPr>
    <p:cSldViewPr>
      <p:cViewPr varScale="1">
        <p:scale>
          <a:sx n="72" d="100"/>
          <a:sy n="72" d="100"/>
        </p:scale>
        <p:origin x="-1620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fld id="{B07327AA-4A4E-4B6F-8DCF-7DB51699DB8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8917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1003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03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fld id="{F86098F8-7DC3-4774-8A76-5FD803BA0CB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8313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0E4ABE-36F0-44CC-A65C-661A16A59AE8}" type="slidenum">
              <a:rPr lang="en-GB"/>
              <a:pPr/>
              <a:t>1</a:t>
            </a:fld>
            <a:endParaRPr lang="en-GB"/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Identifying personal strengths and areas for development</a:t>
            </a:r>
          </a:p>
          <a:p>
            <a:r>
              <a:rPr lang="en-IE" dirty="0"/>
              <a:t>Expressing </a:t>
            </a:r>
            <a:r>
              <a:rPr lang="en-IE" dirty="0" smtClean="0"/>
              <a:t>yourself– </a:t>
            </a:r>
            <a:r>
              <a:rPr lang="en-IE" dirty="0"/>
              <a:t>verbally and </a:t>
            </a:r>
            <a:r>
              <a:rPr lang="en-IE" dirty="0" smtClean="0"/>
              <a:t>in</a:t>
            </a:r>
            <a:r>
              <a:rPr lang="en-IE" baseline="0" dirty="0" smtClean="0"/>
              <a:t> </a:t>
            </a:r>
            <a:r>
              <a:rPr lang="en-IE" dirty="0" smtClean="0"/>
              <a:t>presentation </a:t>
            </a:r>
            <a:r>
              <a:rPr lang="en-IE" dirty="0"/>
              <a:t>format</a:t>
            </a:r>
          </a:p>
          <a:p>
            <a:r>
              <a:rPr lang="en-IE" dirty="0"/>
              <a:t>Non-verbal behaviour (e.g. eye contact and posture)</a:t>
            </a:r>
          </a:p>
          <a:p>
            <a:r>
              <a:rPr lang="en-GB" dirty="0" smtClean="0"/>
              <a:t>on </a:t>
            </a:r>
            <a:r>
              <a:rPr lang="en-GB" dirty="0"/>
              <a:t>“Effective Communication Skills” e.g. how to address an audience; using </a:t>
            </a:r>
            <a:r>
              <a:rPr lang="en-GB" dirty="0" err="1" smtClean="0"/>
              <a:t>Ppt</a:t>
            </a:r>
            <a:r>
              <a:rPr lang="en-GB" dirty="0" smtClean="0"/>
              <a:t> </a:t>
            </a:r>
            <a:r>
              <a:rPr lang="en-GB" dirty="0"/>
              <a:t>etc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36671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98970E-DA82-4C96-A2D2-8918FCD7E0A5}" type="slidenum">
              <a:rPr lang="en-GB"/>
              <a:pPr/>
              <a:t>14</a:t>
            </a:fld>
            <a:endParaRPr lang="en-GB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r>
              <a:rPr kumimoji="0" lang="en-IE" dirty="0" smtClean="0">
                <a:solidFill>
                  <a:schemeClr val="bg1"/>
                </a:solidFill>
              </a:rPr>
              <a:t>Facts </a:t>
            </a:r>
            <a:r>
              <a:rPr kumimoji="0" lang="en-IE" dirty="0">
                <a:solidFill>
                  <a:schemeClr val="bg1"/>
                </a:solidFill>
              </a:rPr>
              <a:t>in logical order</a:t>
            </a:r>
            <a:endParaRPr kumimoji="0" lang="en-GB" dirty="0">
              <a:solidFill>
                <a:schemeClr val="bg1"/>
              </a:solidFill>
            </a:endParaRPr>
          </a:p>
          <a:p>
            <a:pPr marL="228600" indent="-228600"/>
            <a:r>
              <a:rPr kumimoji="0" lang="en-IE" dirty="0">
                <a:solidFill>
                  <a:schemeClr val="bg1"/>
                </a:solidFill>
              </a:rPr>
              <a:t>Re-state your main points</a:t>
            </a:r>
          </a:p>
          <a:p>
            <a:pPr marL="228600" indent="-228600"/>
            <a:r>
              <a:rPr lang="en-GB" dirty="0" smtClean="0"/>
              <a:t>People </a:t>
            </a:r>
            <a:r>
              <a:rPr lang="en-GB" dirty="0"/>
              <a:t>remember </a:t>
            </a:r>
            <a:r>
              <a:rPr lang="en-GB" dirty="0" smtClean="0"/>
              <a:t>the </a:t>
            </a:r>
            <a:r>
              <a:rPr lang="en-GB" dirty="0"/>
              <a:t>last thing that they are told. </a:t>
            </a:r>
            <a:r>
              <a:rPr lang="en-GB" dirty="0" smtClean="0"/>
              <a:t>So </a:t>
            </a:r>
            <a:r>
              <a:rPr lang="en-GB" dirty="0"/>
              <a:t>the ending of </a:t>
            </a:r>
            <a:r>
              <a:rPr lang="en-GB" dirty="0" smtClean="0"/>
              <a:t>the</a:t>
            </a:r>
            <a:r>
              <a:rPr lang="en-GB" baseline="0" dirty="0" smtClean="0"/>
              <a:t> </a:t>
            </a:r>
            <a:r>
              <a:rPr lang="en-GB" dirty="0" smtClean="0"/>
              <a:t>presentation </a:t>
            </a:r>
            <a:r>
              <a:rPr lang="en-GB" dirty="0"/>
              <a:t>is key. </a:t>
            </a:r>
          </a:p>
        </p:txBody>
      </p:sp>
    </p:spTree>
    <p:extLst>
      <p:ext uri="{BB962C8B-B14F-4D97-AF65-F5344CB8AC3E}">
        <p14:creationId xmlns:p14="http://schemas.microsoft.com/office/powerpoint/2010/main" val="21084438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B311EF-C3D7-4E06-A248-08EF21B27E80}" type="slidenum">
              <a:rPr lang="en-GB"/>
              <a:pPr/>
              <a:t>16</a:t>
            </a:fld>
            <a:endParaRPr lang="en-GB"/>
          </a:p>
        </p:txBody>
      </p:sp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034783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54A63D-1BBB-4614-850B-E357417FDBC7}" type="slidenum">
              <a:rPr lang="en-GB"/>
              <a:pPr/>
              <a:t>17</a:t>
            </a:fld>
            <a:endParaRPr lang="en-GB"/>
          </a:p>
        </p:txBody>
      </p:sp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Personal Notes: </a:t>
            </a:r>
            <a:r>
              <a:rPr lang="en-GB" dirty="0" smtClean="0"/>
              <a:t>used</a:t>
            </a:r>
            <a:r>
              <a:rPr lang="en-GB" baseline="0" dirty="0" smtClean="0"/>
              <a:t> </a:t>
            </a:r>
            <a:r>
              <a:rPr lang="en-GB" dirty="0" smtClean="0"/>
              <a:t>as a </a:t>
            </a:r>
            <a:r>
              <a:rPr lang="en-GB" b="0" dirty="0" smtClean="0">
                <a:solidFill>
                  <a:srgbClr val="FF0000"/>
                </a:solidFill>
              </a:rPr>
              <a:t>reminder</a:t>
            </a:r>
            <a:r>
              <a:rPr lang="en-GB" dirty="0" smtClean="0"/>
              <a:t> of the topics and key points.</a:t>
            </a:r>
            <a:r>
              <a:rPr lang="en-GB" baseline="0" dirty="0" smtClean="0"/>
              <a:t> Words</a:t>
            </a:r>
            <a:r>
              <a:rPr lang="en-GB" dirty="0" smtClean="0"/>
              <a:t> should be spontaneous</a:t>
            </a:r>
            <a:r>
              <a:rPr lang="en-GB" baseline="0" dirty="0" smtClean="0"/>
              <a:t> </a:t>
            </a:r>
            <a:r>
              <a:rPr lang="en-GB" dirty="0" smtClean="0"/>
              <a:t>to </a:t>
            </a:r>
            <a:r>
              <a:rPr lang="en-GB" dirty="0"/>
              <a:t>the </a:t>
            </a:r>
            <a:r>
              <a:rPr lang="en-GB" dirty="0" smtClean="0"/>
              <a:t>audience.</a:t>
            </a:r>
            <a:endParaRPr lang="en-IE" dirty="0"/>
          </a:p>
          <a:p>
            <a:r>
              <a:rPr lang="en-IE" b="1" dirty="0"/>
              <a:t>Illustrative </a:t>
            </a:r>
            <a:r>
              <a:rPr lang="en-IE" b="1" dirty="0" smtClean="0"/>
              <a:t>Slides:</a:t>
            </a:r>
            <a:r>
              <a:rPr lang="en-IE" b="1" baseline="0" dirty="0" smtClean="0"/>
              <a:t> </a:t>
            </a:r>
            <a:r>
              <a:rPr lang="en-GB" dirty="0" smtClean="0"/>
              <a:t>illustrations </a:t>
            </a:r>
            <a:r>
              <a:rPr lang="en-GB" dirty="0"/>
              <a:t>should be relevant. </a:t>
            </a:r>
            <a:r>
              <a:rPr lang="en-GB" dirty="0" smtClean="0"/>
              <a:t>Data,</a:t>
            </a:r>
            <a:r>
              <a:rPr lang="en-GB" baseline="0" dirty="0" smtClean="0"/>
              <a:t> </a:t>
            </a:r>
            <a:r>
              <a:rPr lang="en-GB" dirty="0" smtClean="0"/>
              <a:t>graphs</a:t>
            </a:r>
            <a:r>
              <a:rPr lang="en-GB" dirty="0"/>
              <a:t>, </a:t>
            </a:r>
            <a:r>
              <a:rPr lang="en-GB" dirty="0" smtClean="0"/>
              <a:t>photographs , etc. are helpful.</a:t>
            </a:r>
            <a:endParaRPr lang="en-IE" dirty="0"/>
          </a:p>
          <a:p>
            <a:r>
              <a:rPr lang="en-IE" b="1" dirty="0" err="1" smtClean="0"/>
              <a:t>Handouts</a:t>
            </a:r>
            <a:r>
              <a:rPr lang="en-IE" b="1" dirty="0" smtClean="0"/>
              <a:t>:</a:t>
            </a:r>
            <a:r>
              <a:rPr lang="en-IE" b="1" baseline="0" dirty="0" smtClean="0"/>
              <a:t> </a:t>
            </a:r>
            <a:r>
              <a:rPr lang="en-GB" dirty="0" smtClean="0"/>
              <a:t>the </a:t>
            </a:r>
            <a:r>
              <a:rPr lang="en-GB" dirty="0"/>
              <a:t>references, the data, the </a:t>
            </a:r>
            <a:r>
              <a:rPr lang="en-GB" dirty="0" smtClean="0"/>
              <a:t>appendices</a:t>
            </a:r>
            <a:r>
              <a:rPr lang="en-GB" baseline="0" dirty="0" smtClean="0"/>
              <a:t> and detailed info. are in there so that </a:t>
            </a:r>
            <a:r>
              <a:rPr lang="en-GB" dirty="0" smtClean="0"/>
              <a:t>the </a:t>
            </a:r>
            <a:r>
              <a:rPr lang="en-GB" dirty="0"/>
              <a:t>reader can use later on to remember the points of the talk </a:t>
            </a:r>
            <a:r>
              <a:rPr lang="en-GB" dirty="0" smtClean="0"/>
              <a:t>and to </a:t>
            </a:r>
            <a:r>
              <a:rPr lang="en-GB" dirty="0"/>
              <a:t>further study and analysis.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0698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F5F44E-21F9-4691-83A6-4C19A4766DB4}" type="slidenum">
              <a:rPr lang="en-GB"/>
              <a:pPr/>
              <a:t>19</a:t>
            </a:fld>
            <a:endParaRPr lang="en-GB"/>
          </a:p>
        </p:txBody>
      </p:sp>
      <p:sp>
        <p:nvSpPr>
          <p:cNvPr id="304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434936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78690C-A58A-4E5C-9496-1FCEDDD9E0BD}" type="slidenum">
              <a:rPr lang="en-GB"/>
              <a:pPr/>
              <a:t>20</a:t>
            </a:fld>
            <a:endParaRPr lang="en-GB"/>
          </a:p>
        </p:txBody>
      </p:sp>
      <p:sp>
        <p:nvSpPr>
          <p:cNvPr id="30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Use a </a:t>
            </a:r>
            <a:r>
              <a:rPr lang="en-US" dirty="0"/>
              <a:t>consistent visual theme throughout your </a:t>
            </a:r>
            <a:r>
              <a:rPr lang="en-US" dirty="0" smtClean="0"/>
              <a:t>presentation.</a:t>
            </a:r>
            <a:r>
              <a:rPr lang="en-US" baseline="0" dirty="0" smtClean="0"/>
              <a:t> </a:t>
            </a:r>
            <a:r>
              <a:rPr lang="en-US" dirty="0" smtClean="0"/>
              <a:t>- Avoid using ubiquitous </a:t>
            </a:r>
            <a:r>
              <a:rPr lang="en-US" dirty="0" err="1" smtClean="0"/>
              <a:t>Ppt</a:t>
            </a:r>
            <a:r>
              <a:rPr lang="en-US" dirty="0" smtClean="0"/>
              <a:t> </a:t>
            </a:r>
            <a:r>
              <a:rPr lang="en-US" dirty="0"/>
              <a:t>Design </a:t>
            </a:r>
            <a:r>
              <a:rPr lang="en-US" dirty="0" smtClean="0"/>
              <a:t>Template.</a:t>
            </a:r>
            <a:endParaRPr lang="en-US" dirty="0"/>
          </a:p>
          <a:p>
            <a:r>
              <a:rPr lang="en-GB" dirty="0" smtClean="0"/>
              <a:t>- Shy away from too much text otherwise why you are</a:t>
            </a:r>
            <a:r>
              <a:rPr lang="en-GB" baseline="0" dirty="0" smtClean="0"/>
              <a:t> there. P</a:t>
            </a:r>
            <a:r>
              <a:rPr lang="en-GB" dirty="0" smtClean="0"/>
              <a:t>eople read </a:t>
            </a:r>
            <a:r>
              <a:rPr lang="en-GB" dirty="0"/>
              <a:t>quicker than you can </a:t>
            </a:r>
            <a:r>
              <a:rPr lang="en-GB" dirty="0" smtClean="0"/>
              <a:t>talk,</a:t>
            </a:r>
            <a:r>
              <a:rPr lang="en-GB" baseline="0" dirty="0" smtClean="0"/>
              <a:t> s</a:t>
            </a:r>
            <a:r>
              <a:rPr lang="en-GB" dirty="0" smtClean="0"/>
              <a:t>o </a:t>
            </a:r>
            <a:r>
              <a:rPr lang="en-GB" dirty="0"/>
              <a:t>they’ll have finished reading your slide and be waiting for the next </a:t>
            </a:r>
            <a:r>
              <a:rPr lang="en-GB" dirty="0" smtClean="0"/>
              <a:t>one.</a:t>
            </a:r>
          </a:p>
          <a:p>
            <a:r>
              <a:rPr lang="en-GB" dirty="0" smtClean="0"/>
              <a:t>- Lure</a:t>
            </a:r>
            <a:r>
              <a:rPr lang="en-GB" baseline="0" dirty="0" smtClean="0"/>
              <a:t> your audience to </a:t>
            </a:r>
            <a:r>
              <a:rPr lang="en-GB" dirty="0" smtClean="0"/>
              <a:t>focus more on </a:t>
            </a:r>
            <a:r>
              <a:rPr lang="en-GB" dirty="0"/>
              <a:t>you not your </a:t>
            </a:r>
            <a:r>
              <a:rPr lang="en-GB" dirty="0" smtClean="0"/>
              <a:t>presentation—deliver </a:t>
            </a:r>
            <a:r>
              <a:rPr lang="en-GB" dirty="0"/>
              <a:t>an equally interesting </a:t>
            </a:r>
            <a:r>
              <a:rPr lang="en-GB" dirty="0" smtClean="0"/>
              <a:t>presentation.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946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70E008-9DA0-405F-BDD6-79840D547F01}" type="slidenum">
              <a:rPr lang="en-GB"/>
              <a:pPr/>
              <a:t>22</a:t>
            </a:fld>
            <a:endParaRPr lang="en-GB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10</a:t>
            </a:r>
            <a:r>
              <a:rPr lang="en-GB" b="1" baseline="0" dirty="0" smtClean="0"/>
              <a:t> </a:t>
            </a:r>
            <a:r>
              <a:rPr lang="en-GB" dirty="0" smtClean="0"/>
              <a:t>slides </a:t>
            </a:r>
            <a:r>
              <a:rPr lang="en-GB" dirty="0"/>
              <a:t>in a </a:t>
            </a:r>
            <a:r>
              <a:rPr lang="en-GB" dirty="0" err="1" smtClean="0"/>
              <a:t>Ppt</a:t>
            </a:r>
            <a:r>
              <a:rPr lang="en-GB" dirty="0" smtClean="0"/>
              <a:t> </a:t>
            </a:r>
            <a:r>
              <a:rPr lang="en-GB" dirty="0"/>
              <a:t>presentation </a:t>
            </a:r>
            <a:r>
              <a:rPr lang="en-GB" dirty="0" smtClean="0"/>
              <a:t>(a</a:t>
            </a:r>
            <a:r>
              <a:rPr lang="en-GB" baseline="0" dirty="0" smtClean="0"/>
              <a:t> </a:t>
            </a:r>
            <a:r>
              <a:rPr lang="en-GB" dirty="0" smtClean="0"/>
              <a:t>human </a:t>
            </a:r>
            <a:r>
              <a:rPr lang="en-GB" dirty="0"/>
              <a:t>being cannot comprehend more than </a:t>
            </a:r>
            <a:r>
              <a:rPr lang="en-GB" dirty="0" smtClean="0"/>
              <a:t>10 </a:t>
            </a:r>
            <a:r>
              <a:rPr lang="en-GB" dirty="0"/>
              <a:t>concepts in a </a:t>
            </a:r>
            <a:r>
              <a:rPr lang="en-GB" dirty="0" smtClean="0"/>
              <a:t>meeting)</a:t>
            </a:r>
            <a:endParaRPr lang="en-GB" dirty="0"/>
          </a:p>
          <a:p>
            <a:r>
              <a:rPr lang="en-GB" b="1" dirty="0" smtClean="0"/>
              <a:t>20</a:t>
            </a:r>
            <a:r>
              <a:rPr lang="en-GB" b="1" baseline="0" dirty="0"/>
              <a:t> </a:t>
            </a:r>
            <a:r>
              <a:rPr lang="en-GB" dirty="0" smtClean="0"/>
              <a:t>minutes for 10 slides, and the rest for discussion</a:t>
            </a:r>
            <a:endParaRPr lang="en-GB" dirty="0"/>
          </a:p>
          <a:p>
            <a:r>
              <a:rPr lang="en-GB" b="1" dirty="0" smtClean="0"/>
              <a:t>30</a:t>
            </a:r>
            <a:r>
              <a:rPr lang="en-GB" b="1" baseline="0" dirty="0" smtClean="0"/>
              <a:t> </a:t>
            </a:r>
            <a:r>
              <a:rPr lang="en-GB" b="0" strike="sngStrike" baseline="0" dirty="0" smtClean="0"/>
              <a:t>M</a:t>
            </a:r>
            <a:r>
              <a:rPr lang="en-GB" strike="sngStrike" dirty="0" smtClean="0"/>
              <a:t>ore </a:t>
            </a:r>
            <a:r>
              <a:rPr lang="en-GB" strike="sngStrike" dirty="0"/>
              <a:t>text is more convincing. </a:t>
            </a:r>
            <a:r>
              <a:rPr lang="en-GB" dirty="0" smtClean="0"/>
              <a:t>Use big font: it helps you find salient </a:t>
            </a:r>
            <a:r>
              <a:rPr lang="en-GB" dirty="0"/>
              <a:t>points and to know </a:t>
            </a:r>
            <a:r>
              <a:rPr lang="en-GB" dirty="0" smtClean="0"/>
              <a:t>where you are.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06678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19ACD3-C227-46B6-8611-FAA502EFC958}" type="slidenum">
              <a:rPr lang="en-GB"/>
              <a:pPr/>
              <a:t>23</a:t>
            </a:fld>
            <a:endParaRPr lang="en-GB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Use </a:t>
            </a:r>
            <a:r>
              <a:rPr lang="en-GB" dirty="0"/>
              <a:t>the same font set throughout your </a:t>
            </a:r>
            <a:r>
              <a:rPr lang="en-GB" dirty="0" smtClean="0"/>
              <a:t>presentation</a:t>
            </a:r>
            <a:r>
              <a:rPr lang="en-GB" dirty="0"/>
              <a:t>, and </a:t>
            </a:r>
            <a:r>
              <a:rPr lang="en-GB" dirty="0" smtClean="0"/>
              <a:t>no </a:t>
            </a:r>
            <a:r>
              <a:rPr lang="en-GB" dirty="0"/>
              <a:t>more </a:t>
            </a:r>
            <a:r>
              <a:rPr lang="en-GB" dirty="0" smtClean="0"/>
              <a:t>than 2 fonts</a:t>
            </a:r>
            <a:r>
              <a:rPr lang="en-GB" baseline="0" dirty="0" smtClean="0"/>
              <a:t> (There are 2 main font sets: </a:t>
            </a:r>
            <a:r>
              <a:rPr lang="en-GB" b="0" i="1" dirty="0" smtClean="0"/>
              <a:t>a </a:t>
            </a:r>
            <a:r>
              <a:rPr lang="en-GB" b="0" i="1" dirty="0"/>
              <a:t>Serif font </a:t>
            </a:r>
            <a:r>
              <a:rPr lang="en-GB" dirty="0"/>
              <a:t>(e.g., Times New </a:t>
            </a:r>
            <a:r>
              <a:rPr lang="en-GB" dirty="0" smtClean="0"/>
              <a:t>Roman used for lots of texts) </a:t>
            </a:r>
            <a:r>
              <a:rPr lang="en-GB" dirty="0"/>
              <a:t>and a </a:t>
            </a:r>
            <a:r>
              <a:rPr lang="en-GB" i="1" dirty="0"/>
              <a:t>Sans-Serif </a:t>
            </a:r>
            <a:r>
              <a:rPr lang="en-GB" dirty="0"/>
              <a:t>font (Helvetica or </a:t>
            </a:r>
            <a:r>
              <a:rPr lang="en-GB" dirty="0" smtClean="0"/>
              <a:t>Arial used for screen presentations ). </a:t>
            </a:r>
            <a:r>
              <a:rPr lang="en-GB" b="1" i="1" dirty="0" smtClean="0"/>
              <a:t>Gill </a:t>
            </a:r>
            <a:r>
              <a:rPr lang="en-GB" b="1" i="1" dirty="0"/>
              <a:t>Sans </a:t>
            </a:r>
            <a:r>
              <a:rPr lang="en-GB" b="0" i="0" dirty="0" smtClean="0"/>
              <a:t>and</a:t>
            </a:r>
            <a:r>
              <a:rPr lang="en-GB" b="0" i="0" baseline="0" dirty="0" smtClean="0"/>
              <a:t> </a:t>
            </a:r>
            <a:r>
              <a:rPr lang="en-GB" b="1" i="1" baseline="0" dirty="0" smtClean="0"/>
              <a:t>Trebuchet</a:t>
            </a:r>
            <a:r>
              <a:rPr lang="en-GB" dirty="0" smtClean="0"/>
              <a:t> in </a:t>
            </a:r>
            <a:r>
              <a:rPr lang="en-GB" dirty="0"/>
              <a:t>between </a:t>
            </a:r>
            <a:r>
              <a:rPr lang="en-GB" dirty="0" smtClean="0"/>
              <a:t>and friendly.</a:t>
            </a:r>
            <a:r>
              <a:rPr lang="en-GB" baseline="0" dirty="0" smtClean="0"/>
              <a:t> </a:t>
            </a:r>
            <a:r>
              <a:rPr lang="en-GB" dirty="0" smtClean="0"/>
              <a:t>Make sure the text can be read from the back of the room.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43412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1295A8-BEB2-464F-B633-E8722DCE3F68}" type="slidenum">
              <a:rPr lang="en-GB"/>
              <a:pPr/>
              <a:t>24</a:t>
            </a:fld>
            <a:endParaRPr lang="en-GB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Pick 3 colours and stick to </a:t>
            </a:r>
            <a:r>
              <a:rPr lang="en-IE" dirty="0" smtClean="0"/>
              <a:t>them.</a:t>
            </a:r>
            <a:r>
              <a:rPr lang="en-GB" baseline="0" dirty="0" smtClean="0"/>
              <a:t> </a:t>
            </a:r>
            <a:r>
              <a:rPr lang="en-GB" b="1" dirty="0" err="1" smtClean="0"/>
              <a:t>Color</a:t>
            </a:r>
            <a:r>
              <a:rPr lang="en-GB" b="1" dirty="0" smtClean="0"/>
              <a:t> </a:t>
            </a:r>
            <a:r>
              <a:rPr lang="en-GB" dirty="0"/>
              <a:t>evokes </a:t>
            </a:r>
            <a:r>
              <a:rPr lang="en-GB" dirty="0" smtClean="0"/>
              <a:t>feelings</a:t>
            </a:r>
            <a:r>
              <a:rPr lang="en-GB" baseline="0" dirty="0" smtClean="0"/>
              <a:t> &amp; emotions</a:t>
            </a:r>
            <a:r>
              <a:rPr lang="en-GB" dirty="0" smtClean="0"/>
              <a:t>. </a:t>
            </a:r>
            <a:r>
              <a:rPr lang="en-GB" dirty="0"/>
              <a:t>The right </a:t>
            </a:r>
            <a:r>
              <a:rPr lang="en-GB" dirty="0" err="1"/>
              <a:t>color</a:t>
            </a:r>
            <a:r>
              <a:rPr lang="en-GB" dirty="0"/>
              <a:t> can help persuade and motivate</a:t>
            </a:r>
            <a:r>
              <a:rPr lang="en-GB" dirty="0" smtClean="0"/>
              <a:t>.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-a </a:t>
            </a:r>
            <a:r>
              <a:rPr lang="en-GB" dirty="0"/>
              <a:t>dark background </a:t>
            </a:r>
            <a:r>
              <a:rPr lang="en-GB" dirty="0" smtClean="0"/>
              <a:t>with white text.</a:t>
            </a:r>
          </a:p>
          <a:p>
            <a:r>
              <a:rPr lang="en-GB" dirty="0" smtClean="0"/>
              <a:t>-a </a:t>
            </a:r>
            <a:r>
              <a:rPr lang="en-GB" dirty="0"/>
              <a:t>white background with black or dark </a:t>
            </a:r>
            <a:r>
              <a:rPr lang="en-GB" dirty="0" smtClean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4516922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98F80F-25E2-4139-BE67-39DD7867A347}" type="slidenum">
              <a:rPr lang="en-GB"/>
              <a:pPr/>
              <a:t>25</a:t>
            </a:fld>
            <a:endParaRPr lang="en-GB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dirty="0" smtClean="0"/>
              <a:t>Free </a:t>
            </a:r>
            <a:r>
              <a:rPr kumimoji="0" lang="en-US" dirty="0"/>
              <a:t>Stock </a:t>
            </a:r>
            <a:r>
              <a:rPr kumimoji="0" lang="en-US" dirty="0" smtClean="0"/>
              <a:t>Photos		</a:t>
            </a:r>
            <a:r>
              <a:rPr kumimoji="0" lang="en-GB" dirty="0" smtClean="0"/>
              <a:t>Commercial Stock Photos</a:t>
            </a:r>
            <a:endParaRPr kumimoji="0" lang="en-US" dirty="0"/>
          </a:p>
          <a:p>
            <a:r>
              <a:rPr kumimoji="0" lang="en-US" dirty="0"/>
              <a:t>http://www.sxc.hu</a:t>
            </a:r>
            <a:r>
              <a:rPr kumimoji="0" lang="en-US" dirty="0" smtClean="0"/>
              <a:t>/</a:t>
            </a:r>
            <a:r>
              <a:rPr kumimoji="0" lang="en-GB" dirty="0" smtClean="0"/>
              <a:t>		www.istockphoto.com</a:t>
            </a:r>
            <a:endParaRPr kumimoji="0" lang="en-GB" dirty="0"/>
          </a:p>
          <a:p>
            <a:endParaRPr kumimoji="0" lang="en-I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8318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8A2228-A54A-405B-BB6B-BBFDE109113A}" type="slidenum">
              <a:rPr lang="en-GB"/>
              <a:pPr/>
              <a:t>29</a:t>
            </a:fld>
            <a:endParaRPr lang="en-GB"/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According to most studies, people's </a:t>
            </a:r>
            <a:r>
              <a:rPr lang="en-GB" dirty="0"/>
              <a:t>number one fear is public speaking. Number two is death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1872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4D4494-8AC3-4BAF-BFEE-58C4EC9499D5}" type="slidenum">
              <a:rPr lang="en-GB"/>
              <a:pPr/>
              <a:t>2</a:t>
            </a:fld>
            <a:endParaRPr lang="en-GB"/>
          </a:p>
        </p:txBody>
      </p:sp>
      <p:sp>
        <p:nvSpPr>
          <p:cNvPr id="382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577631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DA7038-7FF2-4F54-BF7A-0D828D61C4A1}" type="slidenum">
              <a:rPr lang="en-GB"/>
              <a:pPr/>
              <a:t>30</a:t>
            </a:fld>
            <a:endParaRPr lang="en-GB"/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42310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20272D-7642-4D79-BE00-7EF0B39B2CF3}" type="slidenum">
              <a:rPr lang="en-GB"/>
              <a:pPr/>
              <a:t>32</a:t>
            </a:fld>
            <a:endParaRPr lang="en-GB"/>
          </a:p>
        </p:txBody>
      </p:sp>
      <p:sp>
        <p:nvSpPr>
          <p:cNvPr id="27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IE" dirty="0" smtClean="0"/>
              <a:t>Rehearse</a:t>
            </a:r>
            <a:r>
              <a:rPr lang="en-GB" dirty="0" smtClean="0"/>
              <a:t> in actual room – full simulation</a:t>
            </a:r>
            <a:endParaRPr lang="en-IE" dirty="0"/>
          </a:p>
          <a:p>
            <a:r>
              <a:rPr lang="en-IE" dirty="0" smtClean="0"/>
              <a:t>Set everything</a:t>
            </a:r>
            <a:r>
              <a:rPr lang="en-IE" dirty="0"/>
              <a:t>	</a:t>
            </a:r>
            <a:r>
              <a:rPr lang="en-IE" dirty="0" smtClean="0"/>
              <a:t>Check</a:t>
            </a:r>
            <a:r>
              <a:rPr lang="en-IE" baseline="0" dirty="0" smtClean="0"/>
              <a:t> t</a:t>
            </a:r>
            <a:r>
              <a:rPr lang="en-IE" dirty="0" smtClean="0"/>
              <a:t>echnology</a:t>
            </a:r>
            <a:r>
              <a:rPr lang="en-IE" baseline="0" dirty="0" smtClean="0"/>
              <a:t> readiness	Test your slides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60527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269707-F9EE-40D0-9DC1-FDCF886BA53B}" type="slidenum">
              <a:rPr lang="en-GB"/>
              <a:pPr/>
              <a:t>33</a:t>
            </a:fld>
            <a:endParaRPr lang="en-GB"/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b="1" dirty="0" smtClean="0">
                <a:solidFill>
                  <a:srgbClr val="CC0000"/>
                </a:solidFill>
              </a:rPr>
              <a:t>Organise</a:t>
            </a:r>
            <a:r>
              <a:rPr lang="en-IE" dirty="0" smtClean="0">
                <a:solidFill>
                  <a:schemeClr val="tx2"/>
                </a:solidFill>
              </a:rPr>
              <a:t> </a:t>
            </a:r>
            <a:r>
              <a:rPr lang="en-IE" dirty="0">
                <a:solidFill>
                  <a:schemeClr val="tx2"/>
                </a:solidFill>
              </a:rPr>
              <a:t>visual aids, notes and </a:t>
            </a:r>
            <a:r>
              <a:rPr lang="en-IE" dirty="0" err="1">
                <a:solidFill>
                  <a:schemeClr val="tx2"/>
                </a:solidFill>
              </a:rPr>
              <a:t>handouts</a:t>
            </a:r>
            <a:endParaRPr lang="en-IE" dirty="0">
              <a:solidFill>
                <a:schemeClr val="tx2"/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45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IE" b="1" dirty="0">
                <a:solidFill>
                  <a:srgbClr val="CC0000"/>
                </a:solidFill>
              </a:rPr>
              <a:t>Prepare</a:t>
            </a:r>
            <a:r>
              <a:rPr lang="en-IE" dirty="0">
                <a:solidFill>
                  <a:schemeClr val="tx2"/>
                </a:solidFill>
              </a:rPr>
              <a:t> for </a:t>
            </a:r>
            <a:r>
              <a:rPr lang="en-IE" dirty="0" smtClean="0">
                <a:solidFill>
                  <a:schemeClr val="tx2"/>
                </a:solidFill>
              </a:rPr>
              <a:t>&amp; </a:t>
            </a:r>
            <a:r>
              <a:rPr lang="en-IE" sz="1200" b="1" dirty="0" smtClean="0">
                <a:solidFill>
                  <a:schemeClr val="tx2"/>
                </a:solidFill>
                <a:latin typeface="Arial" pitchFamily="34" charset="0"/>
              </a:rPr>
              <a:t>Ask</a:t>
            </a:r>
            <a:r>
              <a:rPr lang="en-IE" sz="1200" dirty="0" smtClean="0">
                <a:solidFill>
                  <a:schemeClr val="tx2"/>
                </a:solidFill>
                <a:latin typeface="Arial" pitchFamily="34" charset="0"/>
              </a:rPr>
              <a:t> </a:t>
            </a:r>
            <a:r>
              <a:rPr lang="en-IE" dirty="0" smtClean="0">
                <a:solidFill>
                  <a:schemeClr val="tx2"/>
                </a:solidFill>
              </a:rPr>
              <a:t>audience questions</a:t>
            </a:r>
            <a:endParaRPr lang="en-GB" sz="1200" dirty="0" smtClean="0">
              <a:solidFill>
                <a:schemeClr val="tx2"/>
              </a:solidFill>
              <a:latin typeface="Arial" pitchFamily="34" charset="0"/>
            </a:endParaRPr>
          </a:p>
          <a:p>
            <a:pPr>
              <a:lnSpc>
                <a:spcPct val="145000"/>
              </a:lnSpc>
            </a:pPr>
            <a:r>
              <a:rPr lang="en-IE" b="1" dirty="0" smtClean="0">
                <a:solidFill>
                  <a:schemeClr val="tx2"/>
                </a:solidFill>
              </a:rPr>
              <a:t>Always</a:t>
            </a:r>
            <a:r>
              <a:rPr lang="en-IE" b="0" dirty="0" smtClean="0">
                <a:solidFill>
                  <a:schemeClr val="tx2"/>
                </a:solidFill>
              </a:rPr>
              <a:t> be</a:t>
            </a:r>
            <a:r>
              <a:rPr lang="en-IE" b="0" baseline="0" dirty="0" smtClean="0">
                <a:solidFill>
                  <a:schemeClr val="tx2"/>
                </a:solidFill>
              </a:rPr>
              <a:t> </a:t>
            </a:r>
            <a:r>
              <a:rPr lang="en-IE" baseline="0" dirty="0" smtClean="0">
                <a:solidFill>
                  <a:schemeClr val="tx2"/>
                </a:solidFill>
              </a:rPr>
              <a:t>conscious</a:t>
            </a:r>
            <a:endParaRPr lang="en-I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7234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F7B060-B231-4274-819E-664E337777B2}" type="slidenum">
              <a:rPr lang="en-GB"/>
              <a:pPr/>
              <a:t>34</a:t>
            </a:fld>
            <a:endParaRPr lang="en-GB"/>
          </a:p>
        </p:txBody>
      </p:sp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b="1" dirty="0" smtClean="0"/>
              <a:t>Introduce</a:t>
            </a:r>
            <a:r>
              <a:rPr lang="en-IE" b="1" dirty="0"/>
              <a:t>: </a:t>
            </a:r>
            <a:r>
              <a:rPr lang="en-IE" b="1" dirty="0" smtClean="0"/>
              <a:t>What </a:t>
            </a:r>
            <a:r>
              <a:rPr lang="en-IE" dirty="0"/>
              <a:t>you’re going to tell </a:t>
            </a:r>
            <a:r>
              <a:rPr lang="en-IE" dirty="0" smtClean="0"/>
              <a:t>them?</a:t>
            </a:r>
            <a:r>
              <a:rPr lang="en-IE" baseline="0" dirty="0" smtClean="0"/>
              <a:t> </a:t>
            </a:r>
            <a:r>
              <a:rPr lang="en-IE" b="1" dirty="0" smtClean="0"/>
              <a:t>Why</a:t>
            </a:r>
            <a:r>
              <a:rPr lang="en-IE" dirty="0" smtClean="0"/>
              <a:t> </a:t>
            </a:r>
            <a:r>
              <a:rPr lang="en-IE" dirty="0"/>
              <a:t>you’re telling </a:t>
            </a:r>
            <a:r>
              <a:rPr lang="en-IE" dirty="0" smtClean="0"/>
              <a:t>them?</a:t>
            </a:r>
            <a:r>
              <a:rPr lang="en-IE" baseline="0" dirty="0" smtClean="0"/>
              <a:t> &amp; </a:t>
            </a:r>
            <a:r>
              <a:rPr lang="en-IE" b="1" dirty="0" smtClean="0"/>
              <a:t>Why</a:t>
            </a:r>
            <a:r>
              <a:rPr lang="en-IE" dirty="0" smtClean="0"/>
              <a:t> </a:t>
            </a:r>
            <a:r>
              <a:rPr lang="en-IE" dirty="0"/>
              <a:t>it’s </a:t>
            </a:r>
            <a:r>
              <a:rPr lang="en-IE" dirty="0" smtClean="0"/>
              <a:t>important?</a:t>
            </a:r>
            <a:endParaRPr lang="en-IE" dirty="0"/>
          </a:p>
          <a:p>
            <a:r>
              <a:rPr lang="en-IE" dirty="0" smtClean="0"/>
              <a:t>Body language</a:t>
            </a:r>
            <a:r>
              <a:rPr lang="en-IE" baseline="0" dirty="0" smtClean="0"/>
              <a:t> &amp; </a:t>
            </a:r>
            <a:r>
              <a:rPr lang="en-IE" dirty="0" smtClean="0"/>
              <a:t>Eye Contact</a:t>
            </a:r>
            <a:endParaRPr lang="en-IE" dirty="0"/>
          </a:p>
          <a:p>
            <a:r>
              <a:rPr lang="en-IE" dirty="0"/>
              <a:t>Disruptions – an effective </a:t>
            </a:r>
            <a:r>
              <a:rPr lang="en-IE" dirty="0" smtClean="0"/>
              <a:t>way is to look </a:t>
            </a:r>
            <a:r>
              <a:rPr lang="en-IE" dirty="0"/>
              <a:t>at the person </a:t>
            </a:r>
            <a:r>
              <a:rPr lang="en-IE" dirty="0" smtClean="0"/>
              <a:t>talking.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308673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42F0A5-777B-4CB7-BBBF-6DCA3E781839}" type="slidenum">
              <a:rPr lang="en-GB"/>
              <a:pPr/>
              <a:t>35</a:t>
            </a:fld>
            <a:endParaRPr lang="en-GB"/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b="1" dirty="0" smtClean="0"/>
              <a:t>Control: </a:t>
            </a:r>
            <a:r>
              <a:rPr lang="en-IE" baseline="0" dirty="0" smtClean="0"/>
              <a:t>w</a:t>
            </a:r>
            <a:r>
              <a:rPr lang="en-IE" dirty="0" smtClean="0"/>
              <a:t>ords </a:t>
            </a:r>
            <a:r>
              <a:rPr lang="en-IE" dirty="0"/>
              <a:t>/ body language / intonation</a:t>
            </a:r>
          </a:p>
          <a:p>
            <a:r>
              <a:rPr lang="en-IE" dirty="0" smtClean="0"/>
              <a:t>Natural </a:t>
            </a:r>
            <a:r>
              <a:rPr lang="en-IE" dirty="0"/>
              <a:t>&amp; </a:t>
            </a:r>
            <a:r>
              <a:rPr lang="en-IE" dirty="0" smtClean="0"/>
              <a:t>look comfortable		Make </a:t>
            </a:r>
            <a:r>
              <a:rPr lang="en-IE" dirty="0"/>
              <a:t>it interactive – engaging. </a:t>
            </a:r>
            <a:r>
              <a:rPr lang="en-IE" dirty="0" smtClean="0"/>
              <a:t>	Pace &amp; pause</a:t>
            </a:r>
            <a:endParaRPr lang="en-IE" dirty="0"/>
          </a:p>
          <a:p>
            <a:endParaRPr lang="en-IE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85478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848AF5-1EEA-4ED7-A432-F33F07DB47E5}" type="slidenum">
              <a:rPr lang="en-GB"/>
              <a:pPr/>
              <a:t>37</a:t>
            </a:fld>
            <a:endParaRPr lang="en-GB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First </a:t>
            </a:r>
            <a:r>
              <a:rPr lang="en-GB" b="1" dirty="0"/>
              <a:t>impressions </a:t>
            </a:r>
            <a:r>
              <a:rPr lang="en-GB" dirty="0" smtClean="0"/>
              <a:t>are </a:t>
            </a:r>
            <a:r>
              <a:rPr lang="en-GB" dirty="0"/>
              <a:t>the most </a:t>
            </a:r>
            <a:r>
              <a:rPr lang="en-GB" dirty="0" smtClean="0"/>
              <a:t>important. Engage</a:t>
            </a:r>
            <a:r>
              <a:rPr lang="en-GB" baseline="0" dirty="0" smtClean="0"/>
              <a:t> your audience in t</a:t>
            </a:r>
            <a:r>
              <a:rPr lang="en-GB" dirty="0" smtClean="0"/>
              <a:t>he first 2-3 minutes </a:t>
            </a:r>
          </a:p>
          <a:p>
            <a:r>
              <a:rPr lang="en-GB" baseline="0" dirty="0" smtClean="0"/>
              <a:t>Do not </a:t>
            </a:r>
            <a:r>
              <a:rPr lang="en-GB" dirty="0" smtClean="0"/>
              <a:t>ramble </a:t>
            </a:r>
            <a:r>
              <a:rPr lang="en-GB" dirty="0"/>
              <a:t>on too long about </a:t>
            </a:r>
            <a:r>
              <a:rPr lang="en-GB" dirty="0" smtClean="0"/>
              <a:t>superfluous</a:t>
            </a:r>
            <a:r>
              <a:rPr lang="en-GB" baseline="0" dirty="0" smtClean="0"/>
              <a:t> </a:t>
            </a:r>
            <a:r>
              <a:rPr lang="en-GB" dirty="0" smtClean="0"/>
              <a:t>introduction </a:t>
            </a:r>
            <a:r>
              <a:rPr lang="en-GB" dirty="0"/>
              <a:t>or </a:t>
            </a:r>
            <a:r>
              <a:rPr lang="en-GB" dirty="0" smtClean="0"/>
              <a:t>your </a:t>
            </a:r>
            <a:r>
              <a:rPr lang="en-GB" dirty="0"/>
              <a:t>personal/professional </a:t>
            </a:r>
            <a:r>
              <a:rPr lang="en-GB" dirty="0" smtClean="0"/>
              <a:t>history.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9209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26945F-3265-4D9A-884E-00849C9C1110}" type="slidenum">
              <a:rPr lang="en-GB"/>
              <a:pPr/>
              <a:t>40</a:t>
            </a:fld>
            <a:endParaRPr lang="en-GB"/>
          </a:p>
        </p:txBody>
      </p:sp>
      <p:sp>
        <p:nvSpPr>
          <p:cNvPr id="405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05450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B2B962-406B-4C90-8A53-8F8182885D79}" type="slidenum">
              <a:rPr lang="en-GB"/>
              <a:pPr/>
              <a:t>41</a:t>
            </a:fld>
            <a:endParaRPr lang="en-GB"/>
          </a:p>
        </p:txBody>
      </p:sp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Get closer </a:t>
            </a:r>
            <a:r>
              <a:rPr lang="en-GB" dirty="0"/>
              <a:t>to your audience by moving away from </a:t>
            </a:r>
            <a:r>
              <a:rPr lang="en-GB" dirty="0" smtClean="0"/>
              <a:t>the podium.</a:t>
            </a:r>
            <a:r>
              <a:rPr lang="en-GB" baseline="0" dirty="0" smtClean="0"/>
              <a:t> This </a:t>
            </a:r>
            <a:r>
              <a:rPr lang="en-GB" dirty="0" smtClean="0"/>
              <a:t>will </a:t>
            </a:r>
            <a:r>
              <a:rPr lang="en-GB" dirty="0"/>
              <a:t>help you build rapport and make a connection.</a:t>
            </a:r>
            <a:br>
              <a:rPr lang="en-GB" dirty="0"/>
            </a:br>
            <a:r>
              <a:rPr lang="en-GB" dirty="0" smtClean="0"/>
              <a:t>However, </a:t>
            </a:r>
            <a:r>
              <a:rPr lang="en-IE" b="1" dirty="0" smtClean="0"/>
              <a:t>don’t </a:t>
            </a:r>
            <a:r>
              <a:rPr lang="en-IE" b="1" dirty="0"/>
              <a:t>talk &amp; move </a:t>
            </a:r>
            <a:r>
              <a:rPr lang="en-IE" dirty="0" smtClean="0"/>
              <a:t>+</a:t>
            </a:r>
            <a:r>
              <a:rPr lang="en-IE" baseline="0" dirty="0" smtClean="0"/>
              <a:t> </a:t>
            </a:r>
            <a:r>
              <a:rPr lang="en-IE" b="1" baseline="0" dirty="0" smtClean="0"/>
              <a:t>d</a:t>
            </a:r>
            <a:r>
              <a:rPr lang="en-IE" b="1" dirty="0" smtClean="0"/>
              <a:t>on’t </a:t>
            </a:r>
            <a:r>
              <a:rPr lang="en-IE" b="1" dirty="0"/>
              <a:t>talk over a video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7355823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2D6CF1-04B4-4B0D-A278-76D75730F3C1}" type="slidenum">
              <a:rPr lang="en-GB"/>
              <a:pPr/>
              <a:t>42</a:t>
            </a:fld>
            <a:endParaRPr lang="en-GB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Look </a:t>
            </a:r>
            <a:r>
              <a:rPr lang="en-GB" dirty="0"/>
              <a:t>at </a:t>
            </a:r>
            <a:r>
              <a:rPr lang="en-GB" dirty="0" smtClean="0"/>
              <a:t>the audience‘s </a:t>
            </a:r>
            <a:r>
              <a:rPr lang="en-GB" dirty="0"/>
              <a:t>eyes to gain their attention, </a:t>
            </a:r>
            <a:r>
              <a:rPr lang="en-GB" dirty="0" smtClean="0"/>
              <a:t>to judge </a:t>
            </a:r>
            <a:r>
              <a:rPr lang="en-GB" dirty="0"/>
              <a:t>their level of </a:t>
            </a:r>
            <a:r>
              <a:rPr lang="en-GB" dirty="0" smtClean="0"/>
              <a:t>interest, </a:t>
            </a:r>
          </a:p>
          <a:p>
            <a:r>
              <a:rPr lang="en-GB" dirty="0" smtClean="0"/>
              <a:t>and </a:t>
            </a:r>
            <a:r>
              <a:rPr lang="en-GB" dirty="0"/>
              <a:t>to see how well they understand the </a:t>
            </a:r>
            <a:r>
              <a:rPr lang="en-GB" dirty="0" smtClean="0"/>
              <a:t>messages</a:t>
            </a:r>
            <a:r>
              <a:rPr lang="en-GB" baseline="0" dirty="0" smtClean="0"/>
              <a:t> being delivered</a:t>
            </a:r>
            <a:r>
              <a:rPr lang="en-GB" dirty="0" smtClean="0"/>
              <a:t>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68089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8AB662-3221-47CF-B359-C2A5E46F7293}" type="slidenum">
              <a:rPr lang="en-GB"/>
              <a:pPr/>
              <a:t>43</a:t>
            </a:fld>
            <a:endParaRPr lang="en-GB"/>
          </a:p>
        </p:txBody>
      </p:sp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While you're maintaining eye contact, don't forget to smile. Unless (Though) your topic is very serious, a smile can be a very powerful thing. </a:t>
            </a:r>
          </a:p>
          <a:p>
            <a:r>
              <a:rPr lang="en-GB" dirty="0" smtClean="0"/>
              <a:t>And</a:t>
            </a:r>
            <a:r>
              <a:rPr lang="en-GB" baseline="0" dirty="0" smtClean="0"/>
              <a:t> w</a:t>
            </a:r>
            <a:r>
              <a:rPr lang="en-GB" dirty="0" smtClean="0"/>
              <a:t>hile </a:t>
            </a:r>
            <a:r>
              <a:rPr lang="en-GB" dirty="0"/>
              <a:t>using a computer</a:t>
            </a:r>
            <a:r>
              <a:rPr lang="en-GB" dirty="0" smtClean="0"/>
              <a:t>, </a:t>
            </a:r>
            <a:r>
              <a:rPr lang="en-GB" dirty="0"/>
              <a:t>never </a:t>
            </a:r>
            <a:r>
              <a:rPr lang="en-GB" dirty="0" smtClean="0"/>
              <a:t>look back at </a:t>
            </a:r>
            <a:r>
              <a:rPr lang="en-GB" dirty="0"/>
              <a:t>the </a:t>
            </a:r>
            <a:r>
              <a:rPr lang="en-GB" dirty="0" smtClean="0"/>
              <a:t>screen— </a:t>
            </a:r>
            <a:r>
              <a:rPr lang="en-GB" dirty="0"/>
              <a:t>just glance down at </a:t>
            </a:r>
            <a:r>
              <a:rPr lang="en-GB" dirty="0" smtClean="0"/>
              <a:t>the screen </a:t>
            </a:r>
            <a:r>
              <a:rPr lang="en-GB" dirty="0"/>
              <a:t>briefly. 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932012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27C9CD-05EA-40CE-84D1-399F27565877}" type="slidenum">
              <a:rPr lang="en-GB"/>
              <a:pPr/>
              <a:t>3</a:t>
            </a:fld>
            <a:endParaRPr lang="en-GB"/>
          </a:p>
        </p:txBody>
      </p:sp>
      <p:sp>
        <p:nvSpPr>
          <p:cNvPr id="385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825954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59E7A8D-663A-4FCD-A24C-8F27A319D962}" type="slidenum">
              <a:rPr lang="en-GB" sz="1200">
                <a:latin typeface="Times New Roman" pitchFamily="18" charset="0"/>
              </a:rPr>
              <a:pPr eaLnBrk="1" hangingPunct="1"/>
              <a:t>44</a:t>
            </a:fld>
            <a:endParaRPr lang="en-GB" sz="1200">
              <a:latin typeface="Times New Roman" pitchFamily="18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6371934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A9D8DA-7574-48F1-89BD-645C22DE2F56}" type="slidenum">
              <a:rPr lang="en-GB"/>
              <a:pPr/>
              <a:t>45</a:t>
            </a:fld>
            <a:endParaRPr lang="en-GB"/>
          </a:p>
        </p:txBody>
      </p:sp>
      <p:sp>
        <p:nvSpPr>
          <p:cNvPr id="37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Once finishing </a:t>
            </a:r>
            <a:r>
              <a:rPr lang="en-IE" dirty="0"/>
              <a:t>your presentation, instead of asking </a:t>
            </a:r>
            <a:r>
              <a:rPr lang="en-IE" b="1" dirty="0"/>
              <a:t>‘Does anyone have </a:t>
            </a:r>
            <a:r>
              <a:rPr lang="en-IE" b="1" dirty="0" smtClean="0"/>
              <a:t>questions?’,</a:t>
            </a:r>
            <a:r>
              <a:rPr lang="en-IE" dirty="0" smtClean="0"/>
              <a:t> </a:t>
            </a:r>
            <a:r>
              <a:rPr lang="en-IE" dirty="0"/>
              <a:t>ask </a:t>
            </a:r>
            <a:r>
              <a:rPr lang="en-IE" dirty="0" smtClean="0"/>
              <a:t>a </a:t>
            </a:r>
            <a:r>
              <a:rPr lang="en-IE" dirty="0"/>
              <a:t>specific question related to </a:t>
            </a:r>
            <a:r>
              <a:rPr lang="en-IE" dirty="0" smtClean="0"/>
              <a:t>your </a:t>
            </a:r>
            <a:r>
              <a:rPr lang="en-IE" dirty="0"/>
              <a:t>presentation </a:t>
            </a:r>
            <a:endParaRPr lang="en-IE" dirty="0" smtClean="0"/>
          </a:p>
          <a:p>
            <a:r>
              <a:rPr lang="en-IE" dirty="0" smtClean="0"/>
              <a:t>like </a:t>
            </a:r>
            <a:r>
              <a:rPr lang="en-IE" dirty="0"/>
              <a:t>‘</a:t>
            </a:r>
            <a:r>
              <a:rPr lang="en-IE" b="1" dirty="0"/>
              <a:t>Do you agree with </a:t>
            </a:r>
            <a:r>
              <a:rPr lang="en-IE" dirty="0"/>
              <a:t>(part of your </a:t>
            </a:r>
            <a:r>
              <a:rPr lang="en-IE" dirty="0" smtClean="0"/>
              <a:t>presentation)’.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82822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5D2CE98-E8BF-426C-B24B-1BE3B30EC176}" type="slidenum">
              <a:rPr lang="en-GB" sz="1200">
                <a:latin typeface="Times New Roman" pitchFamily="18" charset="0"/>
              </a:rPr>
              <a:pPr eaLnBrk="1" hangingPunct="1"/>
              <a:t>46</a:t>
            </a:fld>
            <a:endParaRPr lang="en-GB" sz="1200">
              <a:latin typeface="Times New Roman" pitchFamily="18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432680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F77C15-0339-452F-9176-057505ECCDB4}" type="slidenum">
              <a:rPr lang="en-GB"/>
              <a:pPr/>
              <a:t>47</a:t>
            </a:fld>
            <a:endParaRPr lang="en-GB"/>
          </a:p>
        </p:txBody>
      </p:sp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IE"/>
              <a:t>Importance of a process (4 steps)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389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3376BF-E4BC-4CC3-8E7B-E76E7C5E5EE1}" type="slidenum">
              <a:rPr lang="en-GB"/>
              <a:pPr/>
              <a:t>6</a:t>
            </a:fld>
            <a:endParaRPr lang="en-GB"/>
          </a:p>
        </p:txBody>
      </p:sp>
      <p:sp>
        <p:nvSpPr>
          <p:cNvPr id="390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9131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2D7E1E-2AE4-473E-891B-D3A692A3DB01}" type="slidenum">
              <a:rPr lang="en-GB"/>
              <a:pPr/>
              <a:t>8</a:t>
            </a:fld>
            <a:endParaRPr lang="en-GB"/>
          </a:p>
        </p:txBody>
      </p:sp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Importance of </a:t>
            </a:r>
            <a:r>
              <a:rPr lang="en-IE" dirty="0" smtClean="0"/>
              <a:t>the</a:t>
            </a:r>
            <a:r>
              <a:rPr lang="en-IE" baseline="0" dirty="0" smtClean="0"/>
              <a:t> </a:t>
            </a:r>
            <a:r>
              <a:rPr lang="en-IE" dirty="0" smtClean="0"/>
              <a:t>4 processing steps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99659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C79022-723A-484C-9250-6EBE552A8652}" type="slidenum">
              <a:rPr lang="en-GB"/>
              <a:pPr/>
              <a:t>9</a:t>
            </a:fld>
            <a:endParaRPr lang="en-GB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24439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C2A96E-4D69-449A-B734-3B0D238B74B5}" type="slidenum">
              <a:rPr lang="en-GB"/>
              <a:pPr/>
              <a:t>10</a:t>
            </a:fld>
            <a:endParaRPr lang="en-GB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Remember</a:t>
            </a:r>
            <a:r>
              <a:rPr lang="en-GB" dirty="0"/>
              <a:t>, </a:t>
            </a:r>
            <a:r>
              <a:rPr lang="en-GB" dirty="0" smtClean="0"/>
              <a:t>the </a:t>
            </a:r>
            <a:r>
              <a:rPr lang="en-GB" dirty="0"/>
              <a:t>audience could always just read your </a:t>
            </a:r>
            <a:r>
              <a:rPr lang="en-GB" dirty="0" err="1" smtClean="0"/>
              <a:t>handout</a:t>
            </a:r>
            <a:r>
              <a:rPr lang="en-GB" baseline="0" dirty="0" smtClean="0"/>
              <a:t> </a:t>
            </a:r>
            <a:r>
              <a:rPr lang="en-GB" dirty="0" smtClean="0"/>
              <a:t>if </a:t>
            </a:r>
            <a:r>
              <a:rPr lang="en-GB" dirty="0"/>
              <a:t>information transfer were the only purpose of the </a:t>
            </a:r>
            <a:r>
              <a:rPr lang="en-GB" dirty="0" smtClean="0"/>
              <a:t>presentation.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40495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A43ED2-4D13-4995-9E43-49CE1C119A4B}" type="slidenum">
              <a:rPr lang="en-GB"/>
              <a:pPr/>
              <a:t>11</a:t>
            </a:fld>
            <a:endParaRPr lang="en-GB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What </a:t>
            </a:r>
            <a:r>
              <a:rPr lang="en-IE" dirty="0"/>
              <a:t>are the key </a:t>
            </a:r>
            <a:r>
              <a:rPr lang="en-IE" dirty="0" smtClean="0"/>
              <a:t>points?</a:t>
            </a:r>
            <a:endParaRPr lang="en-IE" dirty="0"/>
          </a:p>
          <a:p>
            <a:r>
              <a:rPr lang="en-IE" dirty="0"/>
              <a:t>Logical Flow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55378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B52FD1-88B0-4147-8F5B-5EB4E484D9EE}" type="slidenum">
              <a:rPr lang="en-GB"/>
              <a:pPr/>
              <a:t>12</a:t>
            </a:fld>
            <a:endParaRPr lang="en-GB"/>
          </a:p>
        </p:txBody>
      </p:sp>
      <p:sp>
        <p:nvSpPr>
          <p:cNvPr id="351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1042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586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323587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323588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323589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grpSp>
          <p:nvGrpSpPr>
            <p:cNvPr id="323590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323591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23592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23593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23594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23595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23596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23597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23598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23599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23600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23601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23602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23603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</p:grpSp>
        <p:sp>
          <p:nvSpPr>
            <p:cNvPr id="323604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323605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323606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323607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323608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323609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323610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323611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323612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323613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323614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h-TH"/>
            </a:p>
          </p:txBody>
        </p:sp>
        <p:grpSp>
          <p:nvGrpSpPr>
            <p:cNvPr id="323615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323616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23617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23618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23619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23620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</p:grpSp>
        <p:sp>
          <p:nvSpPr>
            <p:cNvPr id="3236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3236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323623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323624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323625" name="Rectangle 4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23626" name="Rectangle 4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23627" name="Rectangle 4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7A07330-315E-433F-B95C-503A8CD495A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D4FA1F-EA4F-49F4-9DD1-68B3A776E2D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71250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17F664-DFC8-48BF-9AFB-52310AC0243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482157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36F4B-8E63-48E2-835D-EEBD5595B8C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4ED8E-2AD8-4748-9EE7-C1AE571F5F9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FD519-64F3-47CC-8A93-15F41F7206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A7A8-C2A5-4F68-9ADB-A1C972541DB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25741-ECEA-4DAB-A50C-9B614A32C23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66508-40AD-4FBA-B7ED-E61A507070E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7F23E-5B51-467A-8F80-DDB47BA95FB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81D7-C50B-4849-840E-AA216FE625B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B1405D-FAD8-4D19-94B1-947DBB9A93E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754004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6DC5F-460B-4085-8B7D-48CEFB549E7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D511C-0CF1-42D2-9D14-93CC367E61D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4146-2805-456E-8303-B9CF709BEDC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ชื่อเรื่อง ภาพตัดปะ และข้อควา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ภาพตัดปะ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335F5B3-D2BC-4D69-B2A4-D6ACD5D3C9B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749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986150-DD5A-4452-93CE-5614CAEED7A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26123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5C1DCD-BDD4-4434-81AC-B265D06871B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084882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0AA153-79A0-404D-BF0A-6EFF482CE35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004821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F5F9CD-EE97-4ED7-8131-09842B85BD3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028160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53C86A-BB00-4C33-9FF1-05895A866AC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741301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A9A615-5DE8-45D4-B0F3-07E0DF3510C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48631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83FB2B-0975-4399-AE9C-A602216BE2D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182890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562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322563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322564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322565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grpSp>
          <p:nvGrpSpPr>
            <p:cNvPr id="322566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322567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22568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22569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22570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22571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22572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22573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22574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22575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22576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22577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22578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22579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</p:grpSp>
        <p:sp>
          <p:nvSpPr>
            <p:cNvPr id="322580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322581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322582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322583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322584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322585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322586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322587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322588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322589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322590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h-TH"/>
            </a:p>
          </p:txBody>
        </p:sp>
        <p:grpSp>
          <p:nvGrpSpPr>
            <p:cNvPr id="322591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322592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22593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22594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22595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22596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</p:grpSp>
        <p:sp>
          <p:nvSpPr>
            <p:cNvPr id="322597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322598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322599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22600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322601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322602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9C7D6CED-5488-464A-8397-BE45D8745595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322603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2361403-7549-405C-80B3-BC955F99FE2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1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35496" y="4799782"/>
            <a:ext cx="810101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IE" sz="4800" b="1" dirty="0">
                <a:ln w="285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Gill Sans Ultra Bold" pitchFamily="34" charset="0"/>
              </a:rPr>
              <a:t>P</a:t>
            </a:r>
            <a:r>
              <a:rPr lang="en-IE" sz="3200" dirty="0">
                <a:solidFill>
                  <a:srgbClr val="1C1C1C"/>
                </a:solidFill>
                <a:latin typeface="Gill Sans Ultra Bold" pitchFamily="34" charset="0"/>
              </a:rPr>
              <a:t>resentation</a:t>
            </a:r>
            <a:r>
              <a:rPr lang="en-IE" sz="3400" dirty="0">
                <a:solidFill>
                  <a:srgbClr val="1C1C1C"/>
                </a:solidFill>
                <a:latin typeface="Gill Sans Ultra Bold" pitchFamily="34" charset="0"/>
              </a:rPr>
              <a:t> Skills</a:t>
            </a:r>
            <a:endParaRPr lang="en-GB" sz="3400" dirty="0">
              <a:solidFill>
                <a:srgbClr val="1C1C1C"/>
              </a:solidFill>
              <a:latin typeface="Gill Sans Ultra Bold" pitchFamily="34" charset="0"/>
            </a:endParaRP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467544" y="6485274"/>
            <a:ext cx="86407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IE" sz="2000" dirty="0" smtClean="0">
                <a:solidFill>
                  <a:srgbClr val="5F5F5F"/>
                </a:solidFill>
                <a:latin typeface="Gloucester MT Extra Condensed" pitchFamily="18" charset="0"/>
              </a:rPr>
              <a:t>Compiled by </a:t>
            </a:r>
            <a:r>
              <a:rPr lang="en-IE" sz="2000" dirty="0" err="1" smtClean="0">
                <a:solidFill>
                  <a:srgbClr val="5F5F5F"/>
                </a:solidFill>
                <a:latin typeface="Gloucester MT Extra Condensed" pitchFamily="18" charset="0"/>
              </a:rPr>
              <a:t>A.Krittaya</a:t>
            </a:r>
            <a:endParaRPr lang="en-GB" sz="2000" dirty="0">
              <a:solidFill>
                <a:srgbClr val="5F5F5F"/>
              </a:solidFill>
              <a:latin typeface="Gloucester MT Extra Condensed" pitchFamily="18" charset="0"/>
            </a:endParaRPr>
          </a:p>
        </p:txBody>
      </p:sp>
      <p:pic>
        <p:nvPicPr>
          <p:cNvPr id="55307" name="Picture 11" descr="present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416" y="212724"/>
            <a:ext cx="6453959" cy="580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5"/>
          <p:cNvSpPr>
            <a:spLocks noGrp="1" noChangeArrowheads="1"/>
          </p:cNvSpPr>
          <p:nvPr>
            <p:ph type="title"/>
          </p:nvPr>
        </p:nvSpPr>
        <p:spPr>
          <a:xfrm>
            <a:off x="2267744" y="5445224"/>
            <a:ext cx="6512511" cy="1143000"/>
          </a:xfrm>
        </p:spPr>
        <p:txBody>
          <a:bodyPr/>
          <a:lstStyle/>
          <a:p>
            <a:r>
              <a:rPr lang="en-GB" dirty="0">
                <a:solidFill>
                  <a:srgbClr val="669900"/>
                </a:solidFill>
                <a:latin typeface="Gill Sans Ultra Bold" pitchFamily="34" charset="0"/>
              </a:rPr>
              <a:t>Questions?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</a:t>
            </a:r>
            <a:r>
              <a:rPr lang="en-GB" sz="3600" dirty="0">
                <a:solidFill>
                  <a:schemeClr val="tx2"/>
                </a:solidFill>
              </a:rPr>
              <a:t> is your audience?</a:t>
            </a:r>
          </a:p>
          <a:p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</a:t>
            </a:r>
            <a:r>
              <a:rPr lang="en-GB" sz="3600" dirty="0">
                <a:solidFill>
                  <a:schemeClr val="tx2"/>
                </a:solidFill>
              </a:rPr>
              <a:t>are they there?</a:t>
            </a:r>
          </a:p>
          <a:p>
            <a:r>
              <a:rPr lang="en-IE" sz="3600" dirty="0">
                <a:solidFill>
                  <a:schemeClr val="tx2"/>
                </a:solidFill>
              </a:rPr>
              <a:t>What is your </a:t>
            </a:r>
            <a:r>
              <a:rPr lang="en-IE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goal</a:t>
            </a:r>
            <a:r>
              <a:rPr lang="en-IE" sz="3600" dirty="0">
                <a:solidFill>
                  <a:schemeClr val="tx2"/>
                </a:solidFill>
              </a:rPr>
              <a:t>?</a:t>
            </a:r>
            <a:endParaRPr lang="en-GB" sz="3600" dirty="0">
              <a:solidFill>
                <a:schemeClr val="tx2"/>
              </a:solidFill>
            </a:endParaRPr>
          </a:p>
          <a:p>
            <a:r>
              <a:rPr lang="en-GB" sz="3600" dirty="0">
                <a:solidFill>
                  <a:schemeClr val="tx2"/>
                </a:solidFill>
              </a:rPr>
              <a:t>How </a:t>
            </a:r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</a:t>
            </a:r>
            <a:r>
              <a:rPr lang="en-GB" sz="3600" dirty="0">
                <a:solidFill>
                  <a:schemeClr val="tx2"/>
                </a:solidFill>
              </a:rPr>
              <a:t> will it be?</a:t>
            </a:r>
          </a:p>
          <a:p>
            <a:r>
              <a:rPr lang="en-IE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</a:t>
            </a:r>
            <a:r>
              <a:rPr lang="en-IE" sz="3600" dirty="0">
                <a:solidFill>
                  <a:schemeClr val="tx2"/>
                </a:solidFill>
              </a:rPr>
              <a:t> will it take place?</a:t>
            </a:r>
            <a:endParaRPr lang="en-GB" sz="3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2483768" y="6102424"/>
            <a:ext cx="6512511" cy="1143000"/>
          </a:xfrm>
        </p:spPr>
        <p:txBody>
          <a:bodyPr/>
          <a:lstStyle/>
          <a:p>
            <a:r>
              <a:rPr lang="en-IE" sz="3200" dirty="0">
                <a:latin typeface="Gill Sans Ultra Bold" pitchFamily="34" charset="0"/>
              </a:rPr>
              <a:t>Start </a:t>
            </a:r>
            <a:r>
              <a:rPr lang="en-IE" sz="3200" dirty="0" smtClean="0">
                <a:latin typeface="Gill Sans Ultra Bold" pitchFamily="34" charset="0"/>
              </a:rPr>
              <a:t>Your </a:t>
            </a:r>
            <a:r>
              <a:rPr lang="en-IE" sz="3200" dirty="0">
                <a:latin typeface="Gill Sans Ultra Bold" pitchFamily="34" charset="0"/>
              </a:rPr>
              <a:t>Outline</a:t>
            </a:r>
            <a:endParaRPr lang="en-GB" sz="3200" dirty="0">
              <a:latin typeface="Gill Sans Ultra Bold" pitchFamily="34" charset="0"/>
            </a:endParaRPr>
          </a:p>
        </p:txBody>
      </p:sp>
      <p:sp>
        <p:nvSpPr>
          <p:cNvPr id="10752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57200" y="1600201"/>
            <a:ext cx="4762500" cy="2548880"/>
          </a:xfrm>
        </p:spPr>
        <p:txBody>
          <a:bodyPr>
            <a:noAutofit/>
          </a:bodyPr>
          <a:lstStyle/>
          <a:p>
            <a:r>
              <a:rPr lang="en-GB" sz="3200" dirty="0" smtClean="0"/>
              <a:t>Pen </a:t>
            </a:r>
            <a:r>
              <a:rPr lang="en-GB" sz="3200" dirty="0"/>
              <a:t>&amp; Paper</a:t>
            </a:r>
          </a:p>
          <a:p>
            <a:r>
              <a:rPr lang="en-GB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</a:t>
            </a:r>
            <a:r>
              <a:rPr lang="en-GB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points</a:t>
            </a:r>
          </a:p>
          <a:p>
            <a:r>
              <a:rPr lang="en-GB" sz="3200" dirty="0" smtClean="0"/>
              <a:t>Order </a:t>
            </a:r>
            <a:r>
              <a:rPr lang="en-GB" sz="3200" dirty="0"/>
              <a:t>your </a:t>
            </a:r>
            <a:r>
              <a:rPr lang="en-GB" sz="3200" dirty="0" smtClean="0"/>
              <a:t>thoughts</a:t>
            </a:r>
            <a:r>
              <a:rPr lang="en-GB" sz="3200" dirty="0"/>
              <a:t/>
            </a:r>
            <a:br>
              <a:rPr lang="en-GB" sz="3200" dirty="0"/>
            </a:br>
            <a:endParaRPr lang="en-GB" sz="3200" dirty="0"/>
          </a:p>
        </p:txBody>
      </p:sp>
      <p:pic>
        <p:nvPicPr>
          <p:cNvPr id="107524" name="Picture 4" descr="image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938" y="332656"/>
            <a:ext cx="3748362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525" name="Text Box 5"/>
          <p:cNvSpPr txBox="1">
            <a:spLocks noChangeArrowheads="1"/>
          </p:cNvSpPr>
          <p:nvPr/>
        </p:nvSpPr>
        <p:spPr bwMode="auto">
          <a:xfrm>
            <a:off x="179388" y="1773238"/>
            <a:ext cx="48244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67744" y="4941168"/>
            <a:ext cx="6512511" cy="1143000"/>
          </a:xfrm>
        </p:spPr>
        <p:txBody>
          <a:bodyPr/>
          <a:lstStyle/>
          <a:p>
            <a:r>
              <a:rPr lang="en-IE" dirty="0">
                <a:latin typeface="Gill Sans Ultra Bold" pitchFamily="34" charset="0"/>
              </a:rPr>
              <a:t>Structure</a:t>
            </a:r>
            <a:endParaRPr lang="en-GB" dirty="0">
              <a:latin typeface="Gill Sans Ultra Bold" pitchFamily="34" charset="0"/>
            </a:endParaRPr>
          </a:p>
        </p:txBody>
      </p:sp>
      <p:sp>
        <p:nvSpPr>
          <p:cNvPr id="35021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129308" y="13590"/>
            <a:ext cx="6885384" cy="3474720"/>
          </a:xfrm>
        </p:spPr>
        <p:txBody>
          <a:bodyPr/>
          <a:lstStyle/>
          <a:p>
            <a:pPr>
              <a:buFontTx/>
              <a:buNone/>
            </a:pPr>
            <a:r>
              <a:rPr lang="en-GB" b="1" dirty="0"/>
              <a:t/>
            </a:r>
            <a:br>
              <a:rPr lang="en-GB" b="1" dirty="0"/>
            </a:br>
            <a:r>
              <a:rPr lang="en-GB" sz="2800" dirty="0" smtClean="0"/>
              <a:t>Presentation </a:t>
            </a:r>
            <a:r>
              <a:rPr lang="en-GB" sz="2800" dirty="0"/>
              <a:t>structure is </a:t>
            </a:r>
            <a:r>
              <a:rPr lang="en-GB" sz="2800" dirty="0" smtClean="0"/>
              <a:t>paramount, so </a:t>
            </a:r>
          </a:p>
          <a:p>
            <a:pPr algn="ctr">
              <a:buFontTx/>
              <a:buNone/>
            </a:pPr>
            <a:r>
              <a:rPr lang="en-GB" sz="2800" b="1" dirty="0"/>
              <a:t>	</a:t>
            </a:r>
            <a:r>
              <a:rPr lang="en-GB" sz="2800" b="1" dirty="0" smtClean="0"/>
              <a:t>	</a:t>
            </a:r>
          </a:p>
          <a:p>
            <a:pPr algn="ctr">
              <a:buFontTx/>
              <a:buNone/>
            </a:pPr>
            <a:r>
              <a:rPr lang="en-GB" sz="3200" b="1" dirty="0" smtClean="0"/>
              <a:t>have </a:t>
            </a:r>
            <a:r>
              <a:rPr lang="en-GB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CLEAR</a:t>
            </a:r>
            <a:r>
              <a:rPr lang="en-GB" sz="3200" b="1" dirty="0" smtClean="0"/>
              <a:t> structure</a:t>
            </a: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/>
              <a:t>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350212" name="Picture 4" descr="linear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9046"/>
            <a:ext cx="91440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0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0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0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21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09600" y="778294"/>
            <a:ext cx="753001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Gill Sans Ultra Bold" pitchFamily="34" charset="0"/>
              </a:rPr>
              <a:t>The </a:t>
            </a:r>
            <a:r>
              <a:rPr lang="sl-SI" sz="3200" b="1" dirty="0" smtClean="0">
                <a:latin typeface="Gill Sans Ultra Bold" pitchFamily="34" charset="0"/>
              </a:rPr>
              <a:t>basic </a:t>
            </a:r>
            <a:r>
              <a:rPr lang="en-GB" sz="3200" b="1" dirty="0" smtClean="0">
                <a:latin typeface="Gill Sans Ultra Bold" pitchFamily="34" charset="0"/>
              </a:rPr>
              <a:t>structure </a:t>
            </a:r>
            <a:r>
              <a:rPr lang="sl-SI" sz="3200" b="1" dirty="0">
                <a:latin typeface="Gill Sans Ultra Bold" pitchFamily="34" charset="0"/>
              </a:rPr>
              <a:t>of </a:t>
            </a:r>
            <a:r>
              <a:rPr lang="sl-SI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itchFamily="34" charset="0"/>
              </a:rPr>
              <a:t>a</a:t>
            </a:r>
            <a:r>
              <a:rPr lang="en-GB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itchFamily="34" charset="0"/>
              </a:rPr>
              <a:t> talk</a:t>
            </a:r>
            <a:r>
              <a:rPr lang="sl-SI" sz="3200" b="1" dirty="0">
                <a:solidFill>
                  <a:srgbClr val="FF0000"/>
                </a:solidFill>
                <a:latin typeface="Gill Sans Ultra Bold" pitchFamily="34" charset="0"/>
              </a:rPr>
              <a:t>:</a:t>
            </a:r>
            <a:endParaRPr lang="en-GB" sz="3200" dirty="0">
              <a:solidFill>
                <a:srgbClr val="FF0000"/>
              </a:solidFill>
              <a:latin typeface="Gill Sans Ultra Bold" pitchFamily="34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331640" y="1916832"/>
            <a:ext cx="6253828" cy="3919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AutoNum type="arabicPeriod"/>
            </a:pPr>
            <a:r>
              <a:rPr lang="en-GB" sz="3600" dirty="0">
                <a:latin typeface="Trebuchet MS" pitchFamily="34" charset="0"/>
              </a:rPr>
              <a:t> Introduction</a:t>
            </a:r>
          </a:p>
          <a:p>
            <a:pPr>
              <a:lnSpc>
                <a:spcPct val="200000"/>
              </a:lnSpc>
              <a:buFontTx/>
              <a:buAutoNum type="arabicPeriod"/>
            </a:pPr>
            <a:r>
              <a:rPr lang="en-GB" sz="3600" dirty="0">
                <a:latin typeface="Trebuchet MS" pitchFamily="34" charset="0"/>
              </a:rPr>
              <a:t> Main part (body)</a:t>
            </a:r>
          </a:p>
          <a:p>
            <a:pPr>
              <a:lnSpc>
                <a:spcPct val="160000"/>
              </a:lnSpc>
              <a:buFontTx/>
              <a:buAutoNum type="arabicPeriod"/>
            </a:pPr>
            <a:r>
              <a:rPr lang="en-GB" sz="3600" dirty="0">
                <a:latin typeface="Trebuchet MS" pitchFamily="34" charset="0"/>
              </a:rPr>
              <a:t> </a:t>
            </a:r>
            <a:r>
              <a:rPr lang="en-GB" sz="3600" dirty="0" smtClean="0">
                <a:latin typeface="Trebuchet MS" pitchFamily="34" charset="0"/>
              </a:rPr>
              <a:t>Conclusion</a:t>
            </a:r>
          </a:p>
          <a:p>
            <a:pPr>
              <a:lnSpc>
                <a:spcPct val="160000"/>
              </a:lnSpc>
              <a:buFontTx/>
              <a:buAutoNum type="arabicPeriod"/>
            </a:pPr>
            <a:endParaRPr lang="en-GB" dirty="0">
              <a:latin typeface="Trebuchet MS" pitchFamily="34" charset="0"/>
            </a:endParaRPr>
          </a:p>
          <a:p>
            <a:pPr>
              <a:lnSpc>
                <a:spcPct val="140000"/>
              </a:lnSpc>
              <a:buFontTx/>
              <a:buAutoNum type="arabicPeriod"/>
            </a:pPr>
            <a:r>
              <a:rPr lang="en-GB" sz="3600" dirty="0">
                <a:latin typeface="Trebuchet MS" pitchFamily="34" charset="0"/>
              </a:rPr>
              <a:t> Question &amp; Answer session</a:t>
            </a: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609600" y="1524000"/>
            <a:ext cx="7696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476200" y="4797152"/>
            <a:ext cx="7696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042274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4" name="AutoShape 6"/>
          <p:cNvSpPr>
            <a:spLocks noChangeArrowheads="1"/>
          </p:cNvSpPr>
          <p:nvPr/>
        </p:nvSpPr>
        <p:spPr bwMode="auto">
          <a:xfrm>
            <a:off x="1166813" y="836712"/>
            <a:ext cx="2971800" cy="1371600"/>
          </a:xfrm>
          <a:prstGeom prst="downArrowCallout">
            <a:avLst>
              <a:gd name="adj1" fmla="val 54167"/>
              <a:gd name="adj2" fmla="val 54167"/>
              <a:gd name="adj3" fmla="val 16667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GB" sz="3600" b="1">
                <a:latin typeface="Trebuchet MS" pitchFamily="34" charset="0"/>
              </a:rPr>
              <a:t>Introduction </a:t>
            </a:r>
          </a:p>
        </p:txBody>
      </p:sp>
      <p:sp>
        <p:nvSpPr>
          <p:cNvPr id="37906" name="Rectangle 18"/>
          <p:cNvSpPr>
            <a:spLocks noGrp="1" noChangeArrowheads="1"/>
          </p:cNvSpPr>
          <p:nvPr>
            <p:ph type="title"/>
          </p:nvPr>
        </p:nvSpPr>
        <p:spPr>
          <a:xfrm>
            <a:off x="2612828" y="5877272"/>
            <a:ext cx="6512511" cy="1143000"/>
          </a:xfrm>
        </p:spPr>
        <p:txBody>
          <a:bodyPr/>
          <a:lstStyle/>
          <a:p>
            <a:r>
              <a:rPr lang="en-IE" dirty="0">
                <a:latin typeface="Gill Sans Ultra Bold" pitchFamily="34" charset="0"/>
              </a:rPr>
              <a:t>Structure</a:t>
            </a:r>
            <a:endParaRPr lang="en-GB" dirty="0">
              <a:latin typeface="Gill Sans Ultra Bold" pitchFamily="34" charset="0"/>
            </a:endParaRPr>
          </a:p>
        </p:txBody>
      </p:sp>
      <p:sp>
        <p:nvSpPr>
          <p:cNvPr id="37895" name="AutoShape 7"/>
          <p:cNvSpPr>
            <a:spLocks noGrp="1" noChangeArrowheads="1"/>
          </p:cNvSpPr>
          <p:nvPr>
            <p:ph sz="quarter" idx="13"/>
          </p:nvPr>
        </p:nvSpPr>
        <p:spPr>
          <a:xfrm>
            <a:off x="1042988" y="2365475"/>
            <a:ext cx="3387725" cy="1592262"/>
          </a:xfrm>
          <a:prstGeom prst="downArrowCallout">
            <a:avLst>
              <a:gd name="adj1" fmla="val 53190"/>
              <a:gd name="adj2" fmla="val 53190"/>
              <a:gd name="adj3" fmla="val 16667"/>
              <a:gd name="adj4" fmla="val 66667"/>
            </a:avLst>
          </a:prstGeom>
          <a:solidFill>
            <a:schemeClr val="accent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lang="en-GB" sz="3600" b="1" dirty="0">
                <a:latin typeface="Trebuchet MS" pitchFamily="34" charset="0"/>
              </a:rPr>
              <a:t>Main theme</a:t>
            </a:r>
          </a:p>
        </p:txBody>
      </p:sp>
      <p:sp>
        <p:nvSpPr>
          <p:cNvPr id="37896" name="AutoShape 8"/>
          <p:cNvSpPr>
            <a:spLocks noChangeArrowheads="1"/>
          </p:cNvSpPr>
          <p:nvPr/>
        </p:nvSpPr>
        <p:spPr bwMode="auto">
          <a:xfrm>
            <a:off x="1243013" y="4113312"/>
            <a:ext cx="3048000" cy="1752600"/>
          </a:xfrm>
          <a:prstGeom prst="downArrowCallout">
            <a:avLst>
              <a:gd name="adj1" fmla="val 43478"/>
              <a:gd name="adj2" fmla="val 43478"/>
              <a:gd name="adj3" fmla="val 16667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Summary/</a:t>
            </a:r>
          </a:p>
          <a:p>
            <a:pPr algn="ctr" eaLnBrk="1" hangingPunct="1"/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Conclusions</a:t>
            </a:r>
          </a:p>
        </p:txBody>
      </p:sp>
      <p:sp>
        <p:nvSpPr>
          <p:cNvPr id="37897" name="AutoShape 9"/>
          <p:cNvSpPr>
            <a:spLocks noChangeArrowheads="1"/>
          </p:cNvSpPr>
          <p:nvPr/>
        </p:nvSpPr>
        <p:spPr bwMode="auto">
          <a:xfrm>
            <a:off x="4800600" y="1141512"/>
            <a:ext cx="762000" cy="4572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>
              <a:latin typeface="Trebuchet MS" pitchFamily="34" charset="0"/>
            </a:endParaRPr>
          </a:p>
        </p:txBody>
      </p:sp>
      <p:sp>
        <p:nvSpPr>
          <p:cNvPr id="37898" name="AutoShape 10"/>
          <p:cNvSpPr>
            <a:spLocks noChangeArrowheads="1"/>
          </p:cNvSpPr>
          <p:nvPr/>
        </p:nvSpPr>
        <p:spPr bwMode="auto">
          <a:xfrm>
            <a:off x="4953000" y="2665512"/>
            <a:ext cx="762000" cy="4572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>
              <a:latin typeface="Trebuchet MS" pitchFamily="34" charset="0"/>
            </a:endParaRPr>
          </a:p>
        </p:txBody>
      </p:sp>
      <p:sp>
        <p:nvSpPr>
          <p:cNvPr id="37899" name="AutoShape 11"/>
          <p:cNvSpPr>
            <a:spLocks noChangeArrowheads="1"/>
          </p:cNvSpPr>
          <p:nvPr/>
        </p:nvSpPr>
        <p:spPr bwMode="auto">
          <a:xfrm>
            <a:off x="4876800" y="4494312"/>
            <a:ext cx="762000" cy="4572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>
              <a:latin typeface="Trebuchet MS" pitchFamily="34" charset="0"/>
            </a:endParaRPr>
          </a:p>
        </p:txBody>
      </p:sp>
      <p:sp>
        <p:nvSpPr>
          <p:cNvPr id="37907" name="Text Box 19"/>
          <p:cNvSpPr txBox="1">
            <a:spLocks noChangeArrowheads="1"/>
          </p:cNvSpPr>
          <p:nvPr/>
        </p:nvSpPr>
        <p:spPr bwMode="auto">
          <a:xfrm>
            <a:off x="5975350" y="1068487"/>
            <a:ext cx="31686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IE" sz="3000">
                <a:latin typeface="Trebuchet MS" pitchFamily="34" charset="0"/>
              </a:rPr>
              <a:t>Get Attention</a:t>
            </a:r>
            <a:endParaRPr lang="en-GB" sz="3000">
              <a:latin typeface="Trebuchet MS" pitchFamily="34" charset="0"/>
            </a:endParaRPr>
          </a:p>
        </p:txBody>
      </p:sp>
      <p:sp>
        <p:nvSpPr>
          <p:cNvPr id="37908" name="Text Box 20"/>
          <p:cNvSpPr txBox="1">
            <a:spLocks noChangeArrowheads="1"/>
          </p:cNvSpPr>
          <p:nvPr/>
        </p:nvSpPr>
        <p:spPr bwMode="auto">
          <a:xfrm>
            <a:off x="5975350" y="2652812"/>
            <a:ext cx="31686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IE" sz="3000">
                <a:latin typeface="Trebuchet MS" pitchFamily="34" charset="0"/>
              </a:rPr>
              <a:t>Content</a:t>
            </a:r>
            <a:endParaRPr lang="en-GB" sz="3000">
              <a:latin typeface="Trebuchet MS" pitchFamily="34" charset="0"/>
            </a:endParaRPr>
          </a:p>
        </p:txBody>
      </p:sp>
      <p:sp>
        <p:nvSpPr>
          <p:cNvPr id="37909" name="Text Box 21"/>
          <p:cNvSpPr txBox="1">
            <a:spLocks noChangeArrowheads="1"/>
          </p:cNvSpPr>
          <p:nvPr/>
        </p:nvSpPr>
        <p:spPr bwMode="auto">
          <a:xfrm>
            <a:off x="5940425" y="4453037"/>
            <a:ext cx="280828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IE" sz="3000">
                <a:latin typeface="Trebuchet MS" pitchFamily="34" charset="0"/>
              </a:rPr>
              <a:t>Key message</a:t>
            </a:r>
            <a:endParaRPr lang="en-GB" sz="3000">
              <a:latin typeface="Trebuchet MS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7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7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7" grpId="0" animBg="1"/>
      <p:bldP spid="37898" grpId="0" animBg="1"/>
      <p:bldP spid="37899" grpId="0" animBg="1"/>
      <p:bldP spid="37907" grpId="0"/>
      <p:bldP spid="37908" grpId="0"/>
      <p:bldP spid="3790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33400" y="762000"/>
            <a:ext cx="8382000" cy="8382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IE" sz="30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itchFamily="34" charset="0"/>
              </a:rPr>
              <a:t>Presentation			   </a:t>
            </a:r>
            <a:r>
              <a:rPr lang="en-IE" sz="3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itchFamily="34" charset="0"/>
              </a:rPr>
              <a:t>  Slide</a:t>
            </a:r>
            <a:endParaRPr lang="en-GB" sz="30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Ultra Bold" pitchFamily="34" charset="0"/>
            </a:endParaRPr>
          </a:p>
        </p:txBody>
      </p:sp>
      <p:pic>
        <p:nvPicPr>
          <p:cNvPr id="393220" name="Picture 4" descr="essay_wri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2057400" cy="506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3221" name="Picture 5" descr="essay_writ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25" y="1371600"/>
            <a:ext cx="587375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3222" name="Picture 6" descr="essay_writ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819400"/>
            <a:ext cx="293688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3223" name="Picture 7" descr="essay_writ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543300"/>
            <a:ext cx="293688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3224" name="Picture 8" descr="essay_writ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913" y="4229100"/>
            <a:ext cx="293687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3225" name="Picture 9" descr="essay_writ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25" y="5029200"/>
            <a:ext cx="587375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0" y="5661025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IE" sz="8000" b="1" dirty="0">
                <a:solidFill>
                  <a:srgbClr val="CC0000"/>
                </a:solidFill>
              </a:rPr>
              <a:t>2. </a:t>
            </a:r>
            <a:r>
              <a:rPr lang="en-IE" sz="8000" b="1" dirty="0">
                <a:solidFill>
                  <a:srgbClr val="CC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IE" sz="8000" dirty="0">
                <a:solidFill>
                  <a:srgbClr val="CC0000"/>
                </a:solidFill>
              </a:rPr>
              <a:t>reparation</a:t>
            </a:r>
            <a:endParaRPr lang="en-GB" sz="8000" dirty="0">
              <a:solidFill>
                <a:srgbClr val="CC0000"/>
              </a:solidFill>
            </a:endParaRPr>
          </a:p>
        </p:txBody>
      </p:sp>
      <p:pic>
        <p:nvPicPr>
          <p:cNvPr id="114692" name="Picture 4" descr="Jamie_blu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95413"/>
            <a:ext cx="9144000" cy="723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289" y="4878288"/>
            <a:ext cx="6512511" cy="1143000"/>
          </a:xfrm>
        </p:spPr>
        <p:txBody>
          <a:bodyPr/>
          <a:lstStyle/>
          <a:p>
            <a:r>
              <a:rPr lang="en-IE" sz="4400" dirty="0" smtClean="0"/>
              <a:t>3 </a:t>
            </a:r>
            <a:r>
              <a:rPr lang="en-IE" sz="4400" dirty="0"/>
              <a:t>friends</a:t>
            </a:r>
            <a:endParaRPr lang="en-GB" sz="4400" dirty="0"/>
          </a:p>
        </p:txBody>
      </p:sp>
      <p:sp>
        <p:nvSpPr>
          <p:cNvPr id="223235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lang="en-GB" sz="3600" b="1" dirty="0"/>
              <a:t>1. </a:t>
            </a:r>
            <a:r>
              <a:rPr lang="en-GB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GB" sz="3600" b="1" dirty="0"/>
              <a:t>ersonal </a:t>
            </a:r>
            <a:r>
              <a:rPr lang="en-GB" sz="3600" b="1" dirty="0" smtClean="0"/>
              <a:t>Notes</a:t>
            </a:r>
            <a:endParaRPr lang="en-GB" sz="3600" b="1" dirty="0"/>
          </a:p>
          <a:p>
            <a:pPr>
              <a:lnSpc>
                <a:spcPct val="150000"/>
              </a:lnSpc>
              <a:buFontTx/>
              <a:buNone/>
            </a:pPr>
            <a:r>
              <a:rPr lang="en-GB" sz="3600" b="1" dirty="0"/>
              <a:t>2. </a:t>
            </a:r>
            <a:r>
              <a:rPr lang="en-GB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n-GB" sz="3600" b="1" dirty="0"/>
              <a:t>isuals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GB" sz="3600" b="1" dirty="0"/>
              <a:t>3. </a:t>
            </a:r>
            <a:r>
              <a:rPr lang="en-GB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GB" sz="3600" b="1" dirty="0" err="1"/>
              <a:t>andouts</a:t>
            </a:r>
            <a:endParaRPr lang="en-GB" sz="3600" b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3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3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3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algn="ctr">
              <a:buFontTx/>
              <a:buNone/>
            </a:pPr>
            <a:endParaRPr lang="en-IE" sz="72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glow rad="127000">
                  <a:schemeClr val="bg1"/>
                </a:glow>
              </a:effectLst>
              <a:latin typeface="Gill Sans Ultra Bold" pitchFamily="34" charset="0"/>
            </a:endParaRPr>
          </a:p>
          <a:p>
            <a:pPr algn="ctr">
              <a:buFontTx/>
              <a:buNone/>
            </a:pPr>
            <a:r>
              <a:rPr lang="en-IE" sz="72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Gill Sans Ultra Bold" pitchFamily="34" charset="0"/>
              </a:rPr>
              <a:t>T</a:t>
            </a:r>
            <a:r>
              <a:rPr lang="en-IE" sz="72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Gill Sans Ultra Bold" pitchFamily="34" charset="0"/>
              </a:rPr>
              <a:t>hings </a:t>
            </a:r>
            <a:r>
              <a:rPr lang="en-IE" sz="72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Gill Sans Ultra Bold" pitchFamily="34" charset="0"/>
              </a:rPr>
              <a:t>to avoid….</a:t>
            </a:r>
            <a:endParaRPr lang="en-GB" sz="72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glow rad="127000">
                  <a:schemeClr val="bg1"/>
                </a:glow>
              </a:effectLst>
              <a:latin typeface="Gill Sans Ultra Bold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106" name="Picture 2" descr="Karaoke0323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30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3107" name="Text Box 3"/>
          <p:cNvSpPr txBox="1">
            <a:spLocks noChangeArrowheads="1"/>
          </p:cNvSpPr>
          <p:nvPr/>
        </p:nvSpPr>
        <p:spPr bwMode="auto">
          <a:xfrm>
            <a:off x="0" y="5734050"/>
            <a:ext cx="9144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IE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itchFamily="34" charset="0"/>
              </a:rPr>
              <a:t>Ppt. </a:t>
            </a:r>
            <a:r>
              <a:rPr lang="en-IE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itchFamily="34" charset="0"/>
              </a:rPr>
              <a:t>Karaoke</a:t>
            </a:r>
            <a:endParaRPr lang="en-GB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Ultra Bold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5" name="Rectangle 3"/>
          <p:cNvSpPr>
            <a:spLocks noGrp="1" noChangeArrowheads="1"/>
          </p:cNvSpPr>
          <p:nvPr>
            <p:ph type="title"/>
          </p:nvPr>
        </p:nvSpPr>
        <p:spPr>
          <a:xfrm>
            <a:off x="2267744" y="5670376"/>
            <a:ext cx="6512511" cy="1143000"/>
          </a:xfrm>
        </p:spPr>
        <p:txBody>
          <a:bodyPr/>
          <a:lstStyle/>
          <a:p>
            <a:r>
              <a:rPr lang="en-IE" dirty="0" smtClean="0"/>
              <a:t>Outline:</a:t>
            </a:r>
            <a:endParaRPr lang="en-GB" dirty="0"/>
          </a:p>
        </p:txBody>
      </p:sp>
      <p:sp>
        <p:nvSpPr>
          <p:cNvPr id="381954" name="Rectangle 2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914400" lvl="1" indent="-457200">
              <a:lnSpc>
                <a:spcPct val="80000"/>
              </a:lnSpc>
            </a:pPr>
            <a:r>
              <a:rPr lang="en-IE" sz="2400" b="1" dirty="0"/>
              <a:t>I</a:t>
            </a:r>
            <a:r>
              <a:rPr lang="en-IE" sz="2400" dirty="0"/>
              <a:t>ntroductions</a:t>
            </a:r>
          </a:p>
          <a:p>
            <a:pPr marL="914400" lvl="1" indent="-457200">
              <a:lnSpc>
                <a:spcPct val="80000"/>
              </a:lnSpc>
            </a:pPr>
            <a:r>
              <a:rPr lang="en-IE" sz="2400" b="1" dirty="0" smtClean="0"/>
              <a:t>S</a:t>
            </a:r>
            <a:r>
              <a:rPr lang="en-IE" sz="2400" dirty="0" smtClean="0"/>
              <a:t>elf-Assessment</a:t>
            </a:r>
            <a:endParaRPr lang="en-IE" sz="2400" dirty="0"/>
          </a:p>
          <a:p>
            <a:pPr marL="914400" lvl="1" indent="-457200">
              <a:lnSpc>
                <a:spcPct val="80000"/>
              </a:lnSpc>
              <a:buFontTx/>
              <a:buNone/>
            </a:pPr>
            <a:endParaRPr lang="en-IE" sz="2400" dirty="0"/>
          </a:p>
          <a:p>
            <a:pPr marL="533400" indent="-533400">
              <a:lnSpc>
                <a:spcPct val="150000"/>
              </a:lnSpc>
              <a:buFontTx/>
              <a:buAutoNum type="arabicPeriod"/>
            </a:pPr>
            <a:r>
              <a:rPr lang="en-IE" sz="2400" b="1" dirty="0"/>
              <a:t>P</a:t>
            </a:r>
            <a:r>
              <a:rPr lang="en-IE" sz="2400" dirty="0"/>
              <a:t>lanning </a:t>
            </a:r>
            <a:r>
              <a:rPr lang="en-IE" sz="2400" dirty="0" smtClean="0"/>
              <a:t>Presentations</a:t>
            </a:r>
            <a:endParaRPr lang="en-IE" sz="2400" dirty="0"/>
          </a:p>
          <a:p>
            <a:pPr marL="533400" indent="-533400">
              <a:lnSpc>
                <a:spcPct val="150000"/>
              </a:lnSpc>
              <a:buFontTx/>
              <a:buAutoNum type="arabicPeriod"/>
            </a:pPr>
            <a:r>
              <a:rPr lang="en-IE" sz="2400" b="1" dirty="0"/>
              <a:t>P</a:t>
            </a:r>
            <a:r>
              <a:rPr lang="en-IE" sz="2400" dirty="0"/>
              <a:t>reparing Presentations </a:t>
            </a:r>
          </a:p>
          <a:p>
            <a:pPr marL="533400" indent="-533400">
              <a:lnSpc>
                <a:spcPct val="150000"/>
              </a:lnSpc>
              <a:buFontTx/>
              <a:buAutoNum type="arabicPeriod"/>
            </a:pPr>
            <a:r>
              <a:rPr lang="en-IE" sz="2400" b="1" dirty="0" smtClean="0"/>
              <a:t>P</a:t>
            </a:r>
            <a:r>
              <a:rPr lang="en-IE" sz="2400" dirty="0" smtClean="0"/>
              <a:t>racticing Presentations</a:t>
            </a:r>
          </a:p>
          <a:p>
            <a:pPr marL="533400" indent="-533400">
              <a:lnSpc>
                <a:spcPct val="150000"/>
              </a:lnSpc>
              <a:buFontTx/>
              <a:buAutoNum type="arabicPeriod"/>
            </a:pPr>
            <a:r>
              <a:rPr lang="en-IE" sz="2400" b="1" dirty="0" smtClean="0"/>
              <a:t>D</a:t>
            </a:r>
            <a:r>
              <a:rPr lang="en-IE" sz="2400" dirty="0" smtClean="0"/>
              <a:t>elivering Presentations</a:t>
            </a:r>
          </a:p>
          <a:p>
            <a:pPr marL="533400" indent="-533400">
              <a:lnSpc>
                <a:spcPct val="150000"/>
              </a:lnSpc>
              <a:buFontTx/>
              <a:buAutoNum type="arabicPeriod"/>
            </a:pPr>
            <a:r>
              <a:rPr lang="en-IE" sz="2400" b="1" dirty="0" smtClean="0"/>
              <a:t>D</a:t>
            </a:r>
            <a:r>
              <a:rPr lang="en-IE" sz="2400" dirty="0" smtClean="0"/>
              <a:t>ealing </a:t>
            </a:r>
            <a:r>
              <a:rPr lang="en-IE" sz="2400" dirty="0"/>
              <a:t>with Questions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endParaRPr lang="en-IE" sz="3200" dirty="0">
              <a:solidFill>
                <a:schemeClr val="hlink"/>
              </a:solidFill>
              <a:latin typeface="Times New Roman" pitchFamily="18" charset="0"/>
            </a:endParaRPr>
          </a:p>
          <a:p>
            <a:pPr marL="533400" indent="-533400">
              <a:lnSpc>
                <a:spcPct val="80000"/>
              </a:lnSpc>
              <a:buFontTx/>
              <a:buNone/>
            </a:pPr>
            <a:endParaRPr lang="en-GB" sz="3200" dirty="0">
              <a:solidFill>
                <a:schemeClr val="hlink"/>
              </a:solidFill>
              <a:latin typeface="Times New Roman" pitchFamily="18" charset="0"/>
            </a:endParaRPr>
          </a:p>
          <a:p>
            <a:pPr marL="533400" indent="-533400">
              <a:lnSpc>
                <a:spcPct val="80000"/>
              </a:lnSpc>
              <a:buFontTx/>
              <a:buNone/>
            </a:pPr>
            <a:endParaRPr lang="en-GB" sz="4400" dirty="0">
              <a:solidFill>
                <a:schemeClr val="hlin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1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1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19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19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19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19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19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683568" y="1844824"/>
            <a:ext cx="8460432" cy="4608512"/>
          </a:xfrm>
        </p:spPr>
        <p:txBody>
          <a:bodyPr>
            <a:noAutofit/>
          </a:bodyPr>
          <a:lstStyle/>
          <a:p>
            <a:r>
              <a:rPr lang="en-GB" sz="3600" dirty="0">
                <a:latin typeface="Trebuchet MS" pitchFamily="34" charset="0"/>
              </a:rPr>
              <a:t>The evils of </a:t>
            </a:r>
            <a:r>
              <a:rPr lang="en-GB" sz="3600" dirty="0" err="1" smtClean="0">
                <a:latin typeface="Trebuchet MS" pitchFamily="34" charset="0"/>
              </a:rPr>
              <a:t>Ppt</a:t>
            </a:r>
            <a:r>
              <a:rPr lang="en-GB" sz="3600" dirty="0" smtClean="0">
                <a:latin typeface="Trebuchet MS" pitchFamily="34" charset="0"/>
              </a:rPr>
              <a:t> include</a:t>
            </a:r>
            <a:r>
              <a:rPr lang="en-GB" sz="3600" dirty="0">
                <a:latin typeface="Trebuchet MS" pitchFamily="34" charset="0"/>
              </a:rPr>
              <a:t>: 	</a:t>
            </a:r>
          </a:p>
          <a:p>
            <a:pPr lvl="2"/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Too much </a:t>
            </a:r>
            <a:r>
              <a:rPr lang="en-GB" sz="2800" dirty="0">
                <a:latin typeface="Trebuchet MS" pitchFamily="34" charset="0"/>
              </a:rPr>
              <a:t>text</a:t>
            </a:r>
          </a:p>
          <a:p>
            <a:pPr lvl="2"/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Too small </a:t>
            </a:r>
            <a:r>
              <a:rPr lang="en-GB" sz="2800" dirty="0">
                <a:latin typeface="Trebuchet MS" pitchFamily="34" charset="0"/>
              </a:rPr>
              <a:t>to </a:t>
            </a:r>
            <a:r>
              <a:rPr lang="en-GB" sz="2800" dirty="0" smtClean="0">
                <a:latin typeface="Trebuchet MS" pitchFamily="34" charset="0"/>
              </a:rPr>
              <a:t>read</a:t>
            </a:r>
          </a:p>
          <a:p>
            <a:pPr lvl="2"/>
            <a:r>
              <a:rPr lang="en-GB" sz="2800" dirty="0" smtClean="0">
                <a:latin typeface="Trebuchet MS" pitchFamily="34" charset="0"/>
              </a:rPr>
              <a:t>a-</a:t>
            </a:r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million-time-seen</a:t>
            </a:r>
            <a:r>
              <a:rPr lang="en-GB" sz="2800" dirty="0" smtClean="0">
                <a:latin typeface="Trebuchet MS" pitchFamily="34" charset="0"/>
              </a:rPr>
              <a:t> clip art </a:t>
            </a:r>
            <a:r>
              <a:rPr lang="en-GB" sz="2800" dirty="0">
                <a:latin typeface="Trebuchet MS" pitchFamily="34" charset="0"/>
              </a:rPr>
              <a:t>&amp;</a:t>
            </a:r>
            <a:r>
              <a:rPr lang="en-GB" sz="2800" dirty="0" smtClean="0">
                <a:latin typeface="Trebuchet MS" pitchFamily="34" charset="0"/>
              </a:rPr>
              <a:t> slide templates</a:t>
            </a:r>
            <a:endParaRPr lang="en-GB" sz="2800" dirty="0">
              <a:latin typeface="Trebuchet MS" pitchFamily="34" charset="0"/>
            </a:endParaRPr>
          </a:p>
          <a:p>
            <a:pPr lvl="2"/>
            <a:r>
              <a:rPr lang="en-GB" sz="2800" dirty="0">
                <a:latin typeface="Trebuchet MS" pitchFamily="34" charset="0"/>
              </a:rPr>
              <a:t>too </a:t>
            </a: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many bullets</a:t>
            </a:r>
            <a:r>
              <a:rPr lang="en-GB" sz="2800" dirty="0">
                <a:latin typeface="Trebuchet MS" pitchFamily="34" charset="0"/>
              </a:rPr>
              <a:t>– it makes </a:t>
            </a:r>
            <a:r>
              <a:rPr lang="en-GB" sz="2800" dirty="0" smtClean="0">
                <a:latin typeface="Trebuchet MS" pitchFamily="34" charset="0"/>
              </a:rPr>
              <a:t>the info. </a:t>
            </a:r>
            <a:r>
              <a:rPr lang="en-GB" sz="2800" dirty="0">
                <a:latin typeface="Trebuchet MS" pitchFamily="34" charset="0"/>
              </a:rPr>
              <a:t>dull for the audience. </a:t>
            </a:r>
          </a:p>
          <a:p>
            <a:pPr lvl="2"/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Spinning</a:t>
            </a:r>
            <a:r>
              <a:rPr lang="en-GB" sz="2800" dirty="0" smtClean="0">
                <a:latin typeface="Trebuchet MS" pitchFamily="34" charset="0"/>
              </a:rPr>
              <a:t> animations</a:t>
            </a:r>
            <a:endParaRPr lang="en-GB" sz="2800" dirty="0">
              <a:latin typeface="Trebuchet MS" pitchFamily="34" charset="0"/>
            </a:endParaRPr>
          </a:p>
        </p:txBody>
      </p:sp>
      <p:sp>
        <p:nvSpPr>
          <p:cNvPr id="305155" name="WordArt 3"/>
          <p:cNvSpPr>
            <a:spLocks noChangeArrowheads="1" noChangeShapeType="1" noTextEdit="1"/>
          </p:cNvSpPr>
          <p:nvPr/>
        </p:nvSpPr>
        <p:spPr bwMode="auto">
          <a:xfrm>
            <a:off x="0" y="260647"/>
            <a:ext cx="4499992" cy="12241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4800" kern="10" dirty="0"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itchFamily="82" charset="0"/>
              </a:rPr>
              <a:t>Poor </a:t>
            </a:r>
            <a:r>
              <a:rPr lang="en-US" sz="4800" kern="10" dirty="0" smtClean="0"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itchFamily="82" charset="0"/>
              </a:rPr>
              <a:t>Ppt.</a:t>
            </a:r>
            <a:endParaRPr lang="th-TH" sz="4800" kern="10" dirty="0"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low Solid Italic" pitchFamily="82" charset="0"/>
            </a:endParaRPr>
          </a:p>
        </p:txBody>
      </p:sp>
      <p:pic>
        <p:nvPicPr>
          <p:cNvPr id="305156" name="Picture 4" descr="MCBD05249_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032" y="260648"/>
            <a:ext cx="1641475" cy="184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5157" name="Picture 5" descr="MCj0378997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157192"/>
            <a:ext cx="1476375" cy="143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05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5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5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5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5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319 0.07731 C -0.12326 0.09074 -0.13368 0.10625 -0.14427 0.11875 C -0.16632 0.14491 -0.15035 0.1162 -0.17413 0.15139 C -0.1842 0.1662 -0.19254 0.18287 -0.20243 0.19815 C -0.20521 0.20231 -0.2066 0.20879 -0.21059 0.21065 C -0.22031 0.21504 -0.22986 0.2206 -0.23889 0.22685 C -0.25417 0.2375 -0.26389 0.24884 -0.27413 0.26667 C -0.27934 0.27569 -0.29028 0.29352 -0.29028 0.29375 C -0.29306 0.30347 -0.2974 0.3125 -0.29983 0.32245 C -0.30122 0.32824 -0.30122 0.33472 -0.30243 0.34051 C -0.30608 0.35741 -0.33177 0.40278 -0.33767 0.41435 C -0.34722 0.4331 -0.3533 0.46574 -0.36997 0.47569 C -0.37344 0.47778 -0.37743 0.47754 -0.3809 0.47917 C -0.38941 0.47847 -0.39809 0.47917 -0.4066 0.47731 C -0.41094 0.47639 -0.41441 0.47153 -0.41875 0.47014 C -0.4224 0.46736 -0.43194 0.46088 -0.4349 0.45579 C -0.43646 0.45324 -0.43576 0.44861 -0.43767 0.44676 C -0.44479 0.44004 -0.50469 0.43264 -0.5066 0.43241 C -0.57535 0.42153 -0.64566 0.42454 -0.71458 0.42338 C -0.72604 0.40162 -0.72135 0.34398 -0.72135 0.34421 C -0.76788 0.34467 -0.83698 0.33704 -0.89167 0.34954 C -0.90434 0.34375 -0.90208 0.34722 -0.91059 0.3243 C -0.92795 0.27778 -0.93889 0.24676 -0.94566 0.19444 C -0.94427 0.1794 -0.94826 0.1618 -0.94167 0.14954 C -0.93733 0.14167 -0.92691 0.15046 -0.91997 0.14768 C -0.91684 0.14653 -0.91545 0.14143 -0.91319 0.13866 C -0.9092 0.13379 -0.90469 0.12963 -0.90104 0.1243 C -0.88733 0.10486 -0.89653 0.11088 -0.8809 0.09352 C -0.87396 0.08588 -0.86563 0.08055 -0.8592 0.07199 C -0.85573 0.06736 -0.85399 0.06366 -0.84844 0.06296 C -0.82639 0.06018 -0.80417 0.05949 -0.78212 0.05764 C -0.75885 0.05254 -0.73629 0.0456 -0.71319 0.03958 C -0.69688 0.0419 -0.68108 0.04653 -0.66458 0.04861 C -0.64392 0.04629 -0.62292 0.04583 -0.60243 0.04143 C -0.59427 0.03981 -0.5816 0.02986 -0.57274 0.02523 C -0.56493 0.02847 -0.55642 0.02986 -0.54844 0.03241 C -0.52778 0.03125 -0.50694 0.03079 -0.48629 0.0287 C -0.48056 0.02801 -0.46997 0.02153 -0.46997 0.02176 C -0.44132 0.02407 -0.43264 0.02616 -0.39705 0.01967 C -0.38785 0.01805 -0.37882 -0.0007 -0.37135 -0.00718 C -0.36719 -0.01898 -0.36615 -0.02361 -0.35781 -0.02894 C -0.35365 -0.03171 -0.35174 -0.03426 -0.34705 -0.03426 L -0.31997 -0.05046 " pathEditMode="relative" rAng="0" ptsTypes="fffffffffffffffffffffffffffffffffffffffffAA">
                                      <p:cBhvr>
                                        <p:cTn id="38" dur="2000" fill="hold"/>
                                        <p:tgtEl>
                                          <p:spTgt spid="305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53" y="1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32 -0.0169 L -1.04149 0.0041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05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17" y="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305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54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8" name="Text Box 4"/>
          <p:cNvSpPr txBox="1">
            <a:spLocks noChangeArrowheads="1"/>
          </p:cNvSpPr>
          <p:nvPr/>
        </p:nvSpPr>
        <p:spPr bwMode="auto">
          <a:xfrm>
            <a:off x="611188" y="1916113"/>
            <a:ext cx="78486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IE" sz="6600" b="1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itchFamily="34" charset="0"/>
              </a:rPr>
              <a:t>A few guidelines</a:t>
            </a:r>
            <a:endParaRPr lang="en-GB" sz="6600" b="1" dirty="0">
              <a:ln>
                <a:solidFill>
                  <a:srgbClr val="FF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Ultra Bold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2463328" y="3212976"/>
            <a:ext cx="6357144" cy="4525963"/>
          </a:xfrm>
        </p:spPr>
        <p:txBody>
          <a:bodyPr>
            <a:normAutofit/>
          </a:bodyPr>
          <a:lstStyle/>
          <a:p>
            <a:pPr algn="r">
              <a:buFontTx/>
              <a:buNone/>
            </a:pPr>
            <a:r>
              <a:rPr lang="en-GB" sz="2800" dirty="0" smtClean="0"/>
              <a:t>“10 </a:t>
            </a: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slides</a:t>
            </a:r>
            <a:r>
              <a:rPr lang="en-GB" sz="2800" dirty="0"/>
              <a:t>, </a:t>
            </a:r>
            <a:r>
              <a:rPr lang="en-GB" sz="2800" dirty="0" smtClean="0"/>
              <a:t>no </a:t>
            </a:r>
            <a:r>
              <a:rPr lang="en-GB" sz="2800" dirty="0"/>
              <a:t>more than </a:t>
            </a:r>
            <a:r>
              <a:rPr lang="en-GB" sz="2800" dirty="0" smtClean="0"/>
              <a:t>20 </a:t>
            </a: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minutes</a:t>
            </a:r>
            <a:r>
              <a:rPr lang="en-GB" sz="2800" dirty="0"/>
              <a:t>, </a:t>
            </a:r>
            <a:r>
              <a:rPr lang="en-GB" sz="2800" dirty="0" smtClean="0"/>
              <a:t>and font≥ 30 </a:t>
            </a:r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points</a:t>
            </a:r>
            <a:r>
              <a:rPr lang="en-GB" sz="2800" dirty="0" smtClean="0"/>
              <a:t>.”</a:t>
            </a:r>
            <a:endParaRPr lang="en-GB" sz="2800" dirty="0"/>
          </a:p>
        </p:txBody>
      </p:sp>
      <p:sp>
        <p:nvSpPr>
          <p:cNvPr id="356355" name="Text Box 3"/>
          <p:cNvSpPr txBox="1">
            <a:spLocks noChangeArrowheads="1"/>
          </p:cNvSpPr>
          <p:nvPr/>
        </p:nvSpPr>
        <p:spPr bwMode="auto">
          <a:xfrm>
            <a:off x="395288" y="476672"/>
            <a:ext cx="799306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8000" b="1" dirty="0" smtClean="0">
                <a:ln>
                  <a:solidFill>
                    <a:srgbClr val="FF0000"/>
                  </a:solidFill>
                </a:ln>
                <a:latin typeface="Gill Sans Ultra Bold" pitchFamily="34" charset="0"/>
              </a:rPr>
              <a:t>10-20-30 </a:t>
            </a:r>
            <a:r>
              <a:rPr lang="en-GB" sz="8000" b="1" dirty="0">
                <a:ln>
                  <a:solidFill>
                    <a:srgbClr val="FF0000"/>
                  </a:solidFill>
                </a:ln>
                <a:latin typeface="Gill Sans Ultra Bold" pitchFamily="34" charset="0"/>
              </a:rPr>
              <a:t>rule</a:t>
            </a:r>
            <a:endParaRPr lang="en-US" sz="8000" b="1" dirty="0">
              <a:ln>
                <a:solidFill>
                  <a:srgbClr val="FF0000"/>
                </a:solidFill>
              </a:ln>
              <a:latin typeface="Gill Sans Ultra Bold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56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6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6354" grpId="0" build="p"/>
      <p:bldP spid="35635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4365104"/>
            <a:ext cx="6512511" cy="1143000"/>
          </a:xfrm>
        </p:spPr>
        <p:txBody>
          <a:bodyPr/>
          <a:lstStyle/>
          <a:p>
            <a:r>
              <a:rPr lang="en-IE" sz="4400" dirty="0" smtClean="0">
                <a:latin typeface="Gill Sans Ultra Bold" pitchFamily="34" charset="0"/>
              </a:rPr>
              <a:t>More info.</a:t>
            </a:r>
            <a:endParaRPr lang="en-GB" sz="4400" dirty="0">
              <a:latin typeface="Gill Sans Ultra Bold" pitchFamily="34" charset="0"/>
            </a:endParaRPr>
          </a:p>
        </p:txBody>
      </p:sp>
      <p:sp>
        <p:nvSpPr>
          <p:cNvPr id="12493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99607" y="1593136"/>
            <a:ext cx="8229600" cy="4781550"/>
          </a:xfrm>
        </p:spPr>
        <p:txBody>
          <a:bodyPr>
            <a:normAutofit/>
          </a:bodyPr>
          <a:lstStyle/>
          <a:p>
            <a:pPr marL="609600" indent="-609600">
              <a:buFontTx/>
              <a:buAutoNum type="arabicPeriod"/>
            </a:pPr>
            <a:r>
              <a:rPr lang="en-IE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Font</a:t>
            </a:r>
            <a:r>
              <a:rPr lang="en-IE" sz="3200" dirty="0" smtClean="0"/>
              <a:t> Types &amp; Size</a:t>
            </a:r>
            <a:endParaRPr lang="en-IE" sz="3200" dirty="0"/>
          </a:p>
          <a:p>
            <a:pPr marL="609600" indent="-609600">
              <a:buFontTx/>
              <a:buAutoNum type="arabicPeriod"/>
            </a:pPr>
            <a:r>
              <a:rPr lang="en-IE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Never</a:t>
            </a:r>
            <a:r>
              <a:rPr lang="en-IE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E" sz="3200" dirty="0"/>
              <a:t>use </a:t>
            </a:r>
            <a:r>
              <a:rPr lang="en-IE" sz="3200" dirty="0">
                <a:solidFill>
                  <a:schemeClr val="tx1"/>
                </a:solidFill>
              </a:rPr>
              <a:t>sentences</a:t>
            </a:r>
          </a:p>
          <a:p>
            <a:pPr marL="609600" indent="-609600">
              <a:buFontTx/>
              <a:buNone/>
            </a:pPr>
            <a:endParaRPr lang="en-IE" sz="3200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5229200"/>
            <a:ext cx="6512511" cy="1143000"/>
          </a:xfrm>
        </p:spPr>
        <p:txBody>
          <a:bodyPr/>
          <a:lstStyle/>
          <a:p>
            <a:r>
              <a:rPr lang="en-IE" sz="5400" dirty="0">
                <a:latin typeface="Gill Sans Ultra Bold" pitchFamily="34" charset="0"/>
              </a:rPr>
              <a:t>Colour</a:t>
            </a:r>
            <a:endParaRPr lang="en-GB" sz="5400" dirty="0">
              <a:latin typeface="Gill Sans Ultra Bold" pitchFamily="34" charset="0"/>
            </a:endParaRPr>
          </a:p>
        </p:txBody>
      </p:sp>
      <p:sp>
        <p:nvSpPr>
          <p:cNvPr id="122883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>
              <a:buFontTx/>
              <a:buNone/>
            </a:pP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None/>
            </a:pPr>
            <a:r>
              <a:rPr lang="en-GB" sz="80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</a:t>
            </a:r>
            <a:r>
              <a:rPr lang="en-GB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8000" b="1" u="sng" dirty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colour</a:t>
            </a:r>
            <a:r>
              <a:rPr lang="en-GB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8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well</a:t>
            </a:r>
          </a:p>
          <a:p>
            <a:pPr>
              <a:buFontTx/>
              <a:buNone/>
            </a:pP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7" name="Picture 5" descr="8568977-l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0" t="11807" r="11309" b="3723"/>
          <a:stretch/>
        </p:blipFill>
        <p:spPr bwMode="auto">
          <a:xfrm>
            <a:off x="179512" y="332656"/>
            <a:ext cx="4245428" cy="4343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483768" y="2504356"/>
            <a:ext cx="6512511" cy="1143000"/>
          </a:xfrm>
        </p:spPr>
        <p:txBody>
          <a:bodyPr/>
          <a:lstStyle/>
          <a:p>
            <a:r>
              <a:rPr lang="en-GB" sz="3200" dirty="0">
                <a:latin typeface="Gill Sans Ultra Bold" pitchFamily="34" charset="0"/>
              </a:rPr>
              <a:t>High quality images</a:t>
            </a:r>
            <a:endParaRPr lang="en-US" sz="3200" dirty="0">
              <a:latin typeface="Gill Sans Ultra Bold" pitchFamily="34" charset="0"/>
            </a:endParaRPr>
          </a:p>
        </p:txBody>
      </p:sp>
      <p:sp>
        <p:nvSpPr>
          <p:cNvPr id="172038" name="Text Box 6"/>
          <p:cNvSpPr txBox="1">
            <a:spLocks noChangeArrowheads="1"/>
          </p:cNvSpPr>
          <p:nvPr/>
        </p:nvSpPr>
        <p:spPr bwMode="auto">
          <a:xfrm>
            <a:off x="4932040" y="3356992"/>
            <a:ext cx="4244922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sz="3000" dirty="0">
              <a:latin typeface="Helvetica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3000" dirty="0">
                <a:latin typeface="Trebuchet MS" pitchFamily="34" charset="0"/>
              </a:rPr>
              <a:t>Use images to 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support</a:t>
            </a:r>
            <a:r>
              <a:rPr lang="en-US" sz="3000" dirty="0">
                <a:solidFill>
                  <a:srgbClr val="CC0000"/>
                </a:solidFill>
                <a:latin typeface="Trebuchet MS" pitchFamily="34" charset="0"/>
              </a:rPr>
              <a:t> </a:t>
            </a:r>
            <a:r>
              <a:rPr lang="en-US" sz="3000" dirty="0">
                <a:latin typeface="Trebuchet MS" pitchFamily="34" charset="0"/>
              </a:rPr>
              <a:t>your </a:t>
            </a:r>
            <a:r>
              <a:rPr lang="en-US" sz="3000" dirty="0" smtClean="0">
                <a:latin typeface="Trebuchet MS" pitchFamily="34" charset="0"/>
              </a:rPr>
              <a:t>point</a:t>
            </a:r>
            <a:endParaRPr lang="en-US" sz="3000" dirty="0">
              <a:latin typeface="Trebuchet MS" pitchFamily="34" charset="0"/>
            </a:endParaRPr>
          </a:p>
          <a:p>
            <a:pPr>
              <a:spcBef>
                <a:spcPct val="50000"/>
              </a:spcBef>
            </a:pPr>
            <a:endParaRPr lang="en-US" sz="3000" dirty="0">
              <a:latin typeface="Trebuchet MS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3000" dirty="0">
                <a:latin typeface="Trebuchet MS" pitchFamily="34" charset="0"/>
              </a:rPr>
              <a:t>Use a consistent 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theme</a:t>
            </a:r>
          </a:p>
          <a:p>
            <a:pPr>
              <a:spcBef>
                <a:spcPct val="50000"/>
              </a:spcBef>
            </a:pPr>
            <a:endParaRPr lang="en-US" sz="3000" dirty="0">
              <a:latin typeface="Trebuchet MS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2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20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20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 dirty="0" smtClean="0">
                <a:latin typeface="Gill Sans Ultra Bold" pitchFamily="34" charset="0"/>
              </a:rPr>
              <a:t>Compare these!</a:t>
            </a:r>
            <a:endParaRPr lang="th-TH" sz="6600" dirty="0">
              <a:latin typeface="Gill Sans Ultra Bold" pitchFamily="34" charset="0"/>
            </a:endParaRP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3147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00">
            <a:alpha val="9882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>
                <a:latin typeface="Curlz MT" pitchFamily="82" charset="0"/>
              </a:rPr>
              <a:t>Attending College</a:t>
            </a:r>
            <a:endParaRPr lang="en-GB" b="1" dirty="0">
              <a:latin typeface="Curlz MT" pitchFamily="82" charset="0"/>
            </a:endParaRPr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IE" sz="1200" dirty="0"/>
              <a:t>     “</a:t>
            </a:r>
            <a:r>
              <a:rPr lang="en-IE" sz="1400" dirty="0"/>
              <a:t>Overall, our findings provide a combined retention rate of 92.40 % for students who attended TCD. </a:t>
            </a:r>
            <a:r>
              <a:rPr lang="en-GB" sz="1400" dirty="0"/>
              <a:t>This is very close to the previous year’s rate of 92.45%. It should be noted that these results should be interpreted on a tentative basis as it is clear that a number of other outside factors impact on a student’s ability to sustain and progress in their chosen area of study at third level.” </a:t>
            </a:r>
            <a:endParaRPr lang="en-IE" sz="1200" dirty="0"/>
          </a:p>
          <a:p>
            <a:pPr>
              <a:lnSpc>
                <a:spcPct val="80000"/>
              </a:lnSpc>
            </a:pPr>
            <a:r>
              <a:rPr lang="en-IE" sz="1800" dirty="0"/>
              <a:t>15,000 students come to Trinity every year</a:t>
            </a:r>
          </a:p>
          <a:p>
            <a:pPr>
              <a:lnSpc>
                <a:spcPct val="80000"/>
              </a:lnSpc>
            </a:pPr>
            <a:r>
              <a:rPr lang="en-IE" sz="1800" dirty="0"/>
              <a:t>There are 3 Faculties</a:t>
            </a:r>
          </a:p>
          <a:p>
            <a:pPr>
              <a:lnSpc>
                <a:spcPct val="80000"/>
              </a:lnSpc>
            </a:pPr>
            <a:r>
              <a:rPr lang="en-GB" sz="1800" dirty="0"/>
              <a:t>Morgan 2001 A study of non-completion in undergraduate University courses</a:t>
            </a:r>
            <a:r>
              <a:rPr lang="en-IE" sz="1800" dirty="0"/>
              <a:t> </a:t>
            </a:r>
          </a:p>
          <a:p>
            <a:pPr>
              <a:lnSpc>
                <a:spcPct val="80000"/>
              </a:lnSpc>
            </a:pPr>
            <a:r>
              <a:rPr lang="en-GB" sz="1800" dirty="0"/>
              <a:t>The average non-completion rate across Irish Universities is 16.8%</a:t>
            </a:r>
          </a:p>
          <a:p>
            <a:pPr>
              <a:lnSpc>
                <a:spcPct val="80000"/>
              </a:lnSpc>
            </a:pPr>
            <a:r>
              <a:rPr lang="en-GB" sz="1800" dirty="0"/>
              <a:t>Improve all students chances of achieving their maximum potential</a:t>
            </a:r>
          </a:p>
          <a:p>
            <a:pPr>
              <a:lnSpc>
                <a:spcPct val="80000"/>
              </a:lnSpc>
            </a:pPr>
            <a:r>
              <a:rPr lang="en-GB" sz="1800" dirty="0"/>
              <a:t>Connect with students – building relationships, departmental receptions</a:t>
            </a:r>
          </a:p>
          <a:p>
            <a:pPr>
              <a:lnSpc>
                <a:spcPct val="80000"/>
              </a:lnSpc>
            </a:pPr>
            <a:r>
              <a:rPr lang="en-IE" sz="1800" dirty="0"/>
              <a:t>51% of college students leave college because of lack of effective supports</a:t>
            </a:r>
            <a:endParaRPr lang="en-GB" sz="1800" dirty="0"/>
          </a:p>
          <a:p>
            <a:pPr>
              <a:lnSpc>
                <a:spcPct val="80000"/>
              </a:lnSpc>
            </a:pPr>
            <a:endParaRPr lang="en-GB" sz="18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396" name="Picture 4" descr="good_pre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775" y="-66675"/>
            <a:ext cx="9353550" cy="699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715000"/>
            <a:ext cx="8229600" cy="1143000"/>
          </a:xfrm>
        </p:spPr>
        <p:txBody>
          <a:bodyPr/>
          <a:lstStyle/>
          <a:p>
            <a:r>
              <a:rPr lang="en-GB" sz="5400" dirty="0">
                <a:solidFill>
                  <a:srgbClr val="CC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3. P</a:t>
            </a:r>
            <a:r>
              <a:rPr lang="en-GB" sz="5400" dirty="0">
                <a:solidFill>
                  <a:srgbClr val="CC0000"/>
                </a:solidFill>
              </a:rPr>
              <a:t>ractice</a:t>
            </a:r>
            <a:endParaRPr lang="en-US" sz="5400" dirty="0">
              <a:solidFill>
                <a:srgbClr val="CC0000"/>
              </a:solidFill>
            </a:endParaRPr>
          </a:p>
        </p:txBody>
      </p:sp>
      <p:pic>
        <p:nvPicPr>
          <p:cNvPr id="177159" name="Picture 7" descr="Pauldateh-ImPracticingForYou97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566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2.sd38.bc.ca/~RAirey@sd38.bc.ca/science%208/man_with_micropho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02153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4003" name="Rectangle 3"/>
          <p:cNvSpPr>
            <a:spLocks noGrp="1" noChangeArrowheads="1"/>
          </p:cNvSpPr>
          <p:nvPr>
            <p:ph type="title"/>
          </p:nvPr>
        </p:nvSpPr>
        <p:spPr>
          <a:xfrm>
            <a:off x="2411760" y="188640"/>
            <a:ext cx="6512511" cy="1143000"/>
          </a:xfrm>
        </p:spPr>
        <p:txBody>
          <a:bodyPr/>
          <a:lstStyle/>
          <a:p>
            <a:r>
              <a:rPr lang="en-IE" dirty="0" smtClean="0"/>
              <a:t>Outline :</a:t>
            </a:r>
            <a:endParaRPr lang="en-GB" dirty="0"/>
          </a:p>
        </p:txBody>
      </p:sp>
      <p:sp>
        <p:nvSpPr>
          <p:cNvPr id="384002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683568" y="764704"/>
            <a:ext cx="6400800" cy="347472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IE" sz="2800" b="1" dirty="0" smtClean="0"/>
              <a:t>M</a:t>
            </a:r>
            <a:r>
              <a:rPr lang="en-IE" sz="2800" dirty="0" smtClean="0"/>
              <a:t>iscellaneous Tips</a:t>
            </a:r>
          </a:p>
          <a:p>
            <a:pPr>
              <a:lnSpc>
                <a:spcPct val="200000"/>
              </a:lnSpc>
            </a:pPr>
            <a:r>
              <a:rPr lang="en-IE" sz="2800" b="1" dirty="0" smtClean="0"/>
              <a:t>W</a:t>
            </a:r>
            <a:r>
              <a:rPr lang="en-IE" sz="2800" dirty="0" smtClean="0"/>
              <a:t>rap </a:t>
            </a:r>
            <a:r>
              <a:rPr lang="en-IE" sz="2800" dirty="0"/>
              <a:t>up</a:t>
            </a:r>
            <a:endParaRPr lang="en-GB" sz="2800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4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4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40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00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resting-at-south-rim-big-bend-national-pa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4" y="3140968"/>
            <a:ext cx="9180514" cy="37248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4" name="Rectangle 4"/>
          <p:cNvSpPr>
            <a:spLocks noGrp="1" noChangeArrowheads="1"/>
          </p:cNvSpPr>
          <p:nvPr>
            <p:ph type="title"/>
          </p:nvPr>
        </p:nvSpPr>
        <p:spPr>
          <a:xfrm>
            <a:off x="5868144" y="6093296"/>
            <a:ext cx="3275856" cy="772514"/>
          </a:xfrm>
        </p:spPr>
        <p:txBody>
          <a:bodyPr/>
          <a:lstStyle/>
          <a:p>
            <a:r>
              <a:rPr lang="en-IE" sz="36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ill Sans Ultra Bold" pitchFamily="34" charset="0"/>
              </a:rPr>
              <a:t>Nervous</a:t>
            </a:r>
            <a:r>
              <a:rPr lang="en-IE" sz="36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ill Sans Ultra Bold" pitchFamily="34" charset="0"/>
              </a:rPr>
              <a:t>?</a:t>
            </a:r>
            <a:endParaRPr lang="en-GB" sz="36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Gill Sans Ultra Bold" pitchFamily="34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115616" y="188640"/>
            <a:ext cx="8028384" cy="3474720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tx2"/>
                </a:solidFill>
              </a:rPr>
              <a:t>Lack of </a:t>
            </a:r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experience</a:t>
            </a:r>
          </a:p>
          <a:p>
            <a:r>
              <a:rPr lang="en-IE" sz="3600" dirty="0">
                <a:solidFill>
                  <a:schemeClr val="tx2"/>
                </a:solidFill>
              </a:rPr>
              <a:t>Lack of </a:t>
            </a:r>
            <a:r>
              <a:rPr lang="en-IE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preparation</a:t>
            </a:r>
            <a:endParaRPr lang="en-GB" sz="36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IE" sz="3600" dirty="0">
                <a:solidFill>
                  <a:schemeClr val="tx2"/>
                </a:solidFill>
              </a:rPr>
              <a:t>Lack of </a:t>
            </a:r>
            <a:r>
              <a:rPr lang="en-IE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enthusiasm</a:t>
            </a:r>
          </a:p>
          <a:p>
            <a:r>
              <a:rPr lang="en-IE" sz="3600" dirty="0">
                <a:solidFill>
                  <a:schemeClr val="tx2"/>
                </a:solidFill>
              </a:rPr>
              <a:t>Negative </a:t>
            </a:r>
            <a:r>
              <a:rPr lang="en-IE" sz="3600" dirty="0" smtClean="0">
                <a:solidFill>
                  <a:schemeClr val="tx2"/>
                </a:solidFill>
              </a:rPr>
              <a:t>self-talk:</a:t>
            </a:r>
            <a:r>
              <a:rPr lang="en-IE" sz="2000" i="1" dirty="0" smtClean="0">
                <a:solidFill>
                  <a:schemeClr val="tx2"/>
                </a:solidFill>
              </a:rPr>
              <a:t> I can’t do it well. I </a:t>
            </a:r>
            <a:r>
              <a:rPr lang="en-IE" sz="2000" i="1" dirty="0">
                <a:solidFill>
                  <a:schemeClr val="tx2"/>
                </a:solidFill>
              </a:rPr>
              <a:t>lack </a:t>
            </a:r>
            <a:r>
              <a:rPr lang="en-IE" sz="2000" i="1" dirty="0" smtClean="0">
                <a:solidFill>
                  <a:schemeClr val="tx2"/>
                </a:solidFill>
              </a:rPr>
              <a:t>a talent of presentation skills.</a:t>
            </a:r>
            <a:endParaRPr lang="en-GB" sz="2000" i="1" dirty="0">
              <a:solidFill>
                <a:schemeClr val="tx2"/>
              </a:solidFill>
            </a:endParaRPr>
          </a:p>
          <a:p>
            <a:pPr>
              <a:buFontTx/>
              <a:buNone/>
            </a:pPr>
            <a:endParaRPr lang="en-GB" sz="3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148064" y="765175"/>
            <a:ext cx="4284861" cy="5400129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IE" sz="4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ill Sans Ultra Bold" pitchFamily="34" charset="0"/>
              </a:rPr>
              <a:t>Fight with Fear:</a:t>
            </a:r>
          </a:p>
          <a:p>
            <a:pPr>
              <a:buFontTx/>
              <a:buNone/>
            </a:pPr>
            <a:endParaRPr lang="en-IE" sz="20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Gill Sans Ultra Bold" pitchFamily="34" charset="0"/>
            </a:endParaRPr>
          </a:p>
          <a:p>
            <a:r>
              <a:rPr lang="en-IE" sz="2600" b="1" dirty="0"/>
              <a:t>Slow to develop</a:t>
            </a:r>
          </a:p>
          <a:p>
            <a:r>
              <a:rPr lang="en-IE" sz="2600" b="1" dirty="0"/>
              <a:t>Quick to disappear</a:t>
            </a:r>
          </a:p>
          <a:p>
            <a:endParaRPr lang="en-IE" sz="2600" b="1" dirty="0"/>
          </a:p>
          <a:p>
            <a:pPr>
              <a:buFontTx/>
              <a:buNone/>
            </a:pPr>
            <a:r>
              <a:rPr lang="en-IE" sz="2600" b="1" dirty="0"/>
              <a:t>The more you practice:</a:t>
            </a:r>
          </a:p>
          <a:p>
            <a:r>
              <a:rPr lang="en-IE" sz="2600" b="1" dirty="0" smtClean="0"/>
              <a:t>the better </a:t>
            </a:r>
            <a:r>
              <a:rPr lang="en-IE" sz="2600" b="1" dirty="0"/>
              <a:t>you </a:t>
            </a:r>
            <a:r>
              <a:rPr lang="en-IE" sz="2600" b="1" dirty="0" smtClean="0"/>
              <a:t>feel! </a:t>
            </a:r>
            <a:endParaRPr lang="en-IE" sz="2600" b="1" dirty="0"/>
          </a:p>
          <a:p>
            <a:r>
              <a:rPr lang="en-IE" sz="2600" b="1" dirty="0" smtClean="0"/>
              <a:t>the more </a:t>
            </a:r>
            <a:r>
              <a:rPr lang="en-IE" sz="2600" b="1" dirty="0"/>
              <a:t>you </a:t>
            </a:r>
            <a:r>
              <a:rPr lang="en-IE" sz="2600" b="1" dirty="0" smtClean="0"/>
              <a:t>become    a good speaker!</a:t>
            </a:r>
            <a:endParaRPr lang="en-IE" sz="2600" b="1" dirty="0"/>
          </a:p>
          <a:p>
            <a:pPr>
              <a:buFontTx/>
              <a:buNone/>
            </a:pPr>
            <a:endParaRPr lang="en-IE" sz="2400" dirty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0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0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80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80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80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80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>
                <a:solidFill>
                  <a:schemeClr val="tx1"/>
                </a:solidFill>
              </a:rPr>
              <a:t>Presenting Fitness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27545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-1" y="5157788"/>
            <a:ext cx="2987675" cy="1223540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en-IE" sz="40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Gill Sans Ultra Bold" pitchFamily="34" charset="0"/>
              </a:rPr>
              <a:t>Practice</a:t>
            </a:r>
            <a:endParaRPr lang="en-GB" sz="40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Gill Sans Ultra Bold" pitchFamily="34" charset="0"/>
            </a:endParaRPr>
          </a:p>
        </p:txBody>
      </p:sp>
      <p:pic>
        <p:nvPicPr>
          <p:cNvPr id="275460" name="Picture 4" descr="presenting2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84338"/>
            <a:ext cx="9144000" cy="686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5461" name="Text Box 5"/>
          <p:cNvSpPr txBox="1">
            <a:spLocks noChangeArrowheads="1"/>
          </p:cNvSpPr>
          <p:nvPr/>
        </p:nvSpPr>
        <p:spPr bwMode="auto">
          <a:xfrm>
            <a:off x="3347864" y="5085184"/>
            <a:ext cx="6156325" cy="180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IE" sz="2800" dirty="0">
                <a:latin typeface="Trebuchet MS" pitchFamily="34" charset="0"/>
              </a:rPr>
              <a:t> Room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IE" sz="2800" dirty="0">
                <a:latin typeface="Trebuchet MS" pitchFamily="34" charset="0"/>
              </a:rPr>
              <a:t> Everything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IE" sz="2800" dirty="0">
                <a:latin typeface="Trebuchet MS" pitchFamily="34" charset="0"/>
              </a:rPr>
              <a:t> Technology</a:t>
            </a:r>
            <a:endParaRPr lang="en-GB" sz="2800" dirty="0">
              <a:latin typeface="Trebuchet MS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5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5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59" grpId="0" build="p"/>
      <p:bldP spid="27546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>
          <a:xfrm>
            <a:off x="2195736" y="5742384"/>
            <a:ext cx="6512511" cy="1143000"/>
          </a:xfrm>
        </p:spPr>
        <p:txBody>
          <a:bodyPr/>
          <a:lstStyle/>
          <a:p>
            <a:r>
              <a:rPr lang="en-IE" sz="3600" dirty="0">
                <a:latin typeface="Gill Sans Ultra Bold" pitchFamily="34" charset="0"/>
              </a:rPr>
              <a:t>Becoming Confident</a:t>
            </a:r>
            <a:endParaRPr lang="en-GB" sz="3600" dirty="0">
              <a:latin typeface="Gill Sans Ultra Bold" pitchFamily="34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143000" y="731520"/>
            <a:ext cx="6669360" cy="406563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GB" sz="3600" dirty="0">
                <a:solidFill>
                  <a:schemeClr val="tx2"/>
                </a:solidFill>
              </a:rPr>
              <a:t>Be </a:t>
            </a:r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over-prepared</a:t>
            </a:r>
          </a:p>
          <a:p>
            <a:pPr>
              <a:lnSpc>
                <a:spcPct val="120000"/>
              </a:lnSpc>
            </a:pPr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Rehearse</a:t>
            </a:r>
            <a:r>
              <a:rPr lang="en-GB" sz="3600" dirty="0">
                <a:solidFill>
                  <a:schemeClr val="tx2"/>
                </a:solidFill>
              </a:rPr>
              <a:t> and practice</a:t>
            </a:r>
          </a:p>
          <a:p>
            <a:pPr>
              <a:lnSpc>
                <a:spcPct val="120000"/>
              </a:lnSpc>
            </a:pPr>
            <a:r>
              <a:rPr lang="en-IE" sz="3600" dirty="0">
                <a:solidFill>
                  <a:schemeClr val="tx2"/>
                </a:solidFill>
              </a:rPr>
              <a:t>Know your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target group</a:t>
            </a:r>
            <a:endParaRPr lang="en-IE" sz="3600" dirty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</a:pPr>
            <a:r>
              <a:rPr lang="en-IE" sz="3600" dirty="0">
                <a:solidFill>
                  <a:schemeClr val="tx2"/>
                </a:solidFill>
              </a:rPr>
              <a:t>Be positive </a:t>
            </a:r>
            <a:r>
              <a:rPr lang="en-IE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+++</a:t>
            </a:r>
          </a:p>
          <a:p>
            <a:pPr>
              <a:lnSpc>
                <a:spcPct val="120000"/>
              </a:lnSpc>
            </a:pPr>
            <a:r>
              <a:rPr lang="en-IE" sz="3600" dirty="0">
                <a:solidFill>
                  <a:schemeClr val="tx2"/>
                </a:solidFill>
              </a:rPr>
              <a:t>Avoid </a:t>
            </a:r>
            <a:r>
              <a:rPr lang="en-IE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stress</a:t>
            </a:r>
            <a:endParaRPr lang="en-GB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0" y="5854700"/>
            <a:ext cx="8229600" cy="2005013"/>
          </a:xfrm>
        </p:spPr>
        <p:txBody>
          <a:bodyPr/>
          <a:lstStyle/>
          <a:p>
            <a:pPr>
              <a:buFontTx/>
              <a:buNone/>
            </a:pPr>
            <a:r>
              <a:rPr lang="en-IE" sz="5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en-IE" sz="5400" b="1" dirty="0">
                <a:solidFill>
                  <a:srgbClr val="CC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IE" sz="5400" dirty="0">
                <a:solidFill>
                  <a:srgbClr val="CC0000"/>
                </a:solidFill>
              </a:rPr>
              <a:t>resenting</a:t>
            </a:r>
            <a:endParaRPr lang="en-GB" sz="5400" dirty="0">
              <a:solidFill>
                <a:srgbClr val="CC0000"/>
              </a:solidFill>
            </a:endParaRPr>
          </a:p>
        </p:txBody>
      </p:sp>
      <p:pic>
        <p:nvPicPr>
          <p:cNvPr id="129028" name="Picture 4" descr="pres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1"/>
            <a:ext cx="8353426" cy="59991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45092" name="Picture 4" descr="spotligh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883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5093" name="Text Box 5"/>
          <p:cNvSpPr txBox="1">
            <a:spLocks noChangeArrowheads="1"/>
          </p:cNvSpPr>
          <p:nvPr/>
        </p:nvSpPr>
        <p:spPr bwMode="auto">
          <a:xfrm>
            <a:off x="899592" y="746579"/>
            <a:ext cx="8353425" cy="4832092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IE" sz="3200" b="1" dirty="0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itchFamily="34" charset="0"/>
              </a:rPr>
              <a:t>The most powerful </a:t>
            </a:r>
            <a:r>
              <a:rPr lang="en-IE" sz="3200" b="1" dirty="0" smtClean="0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itchFamily="34" charset="0"/>
              </a:rPr>
              <a:t>aids:</a:t>
            </a:r>
            <a:endParaRPr lang="en-IE" sz="3200" b="1" dirty="0">
              <a:ln w="1270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Ultra Bold" pitchFamily="34" charset="0"/>
            </a:endParaRPr>
          </a:p>
          <a:p>
            <a:pPr>
              <a:spcBef>
                <a:spcPct val="50000"/>
              </a:spcBef>
            </a:pPr>
            <a:endParaRPr lang="en-IE" sz="3200" dirty="0">
              <a:solidFill>
                <a:srgbClr val="F5F5F5"/>
              </a:solidFill>
              <a:latin typeface="Gill Sans Ultra Bold" pitchFamily="34" charset="0"/>
            </a:endParaRPr>
          </a:p>
          <a:p>
            <a:pPr lvl="6">
              <a:spcBef>
                <a:spcPct val="50000"/>
              </a:spcBef>
              <a:buFontTx/>
              <a:buChar char="•"/>
            </a:pPr>
            <a:r>
              <a:rPr lang="en-IE" sz="4000" dirty="0">
                <a:solidFill>
                  <a:srgbClr val="F5F5F5"/>
                </a:solidFill>
                <a:latin typeface="Trebuchet MS" pitchFamily="34" charset="0"/>
              </a:rPr>
              <a:t>	words</a:t>
            </a:r>
          </a:p>
          <a:p>
            <a:pPr lvl="6">
              <a:spcBef>
                <a:spcPct val="50000"/>
              </a:spcBef>
              <a:buFontTx/>
              <a:buChar char="•"/>
            </a:pPr>
            <a:r>
              <a:rPr lang="en-IE" sz="4000" dirty="0">
                <a:solidFill>
                  <a:srgbClr val="F5F5F5"/>
                </a:solidFill>
                <a:latin typeface="Trebuchet MS" pitchFamily="34" charset="0"/>
              </a:rPr>
              <a:t>	voice</a:t>
            </a:r>
          </a:p>
          <a:p>
            <a:pPr lvl="6">
              <a:spcBef>
                <a:spcPct val="50000"/>
              </a:spcBef>
              <a:buFontTx/>
              <a:buChar char="•"/>
            </a:pPr>
            <a:r>
              <a:rPr lang="en-IE" sz="4000" dirty="0">
                <a:solidFill>
                  <a:srgbClr val="F5F5F5"/>
                </a:solidFill>
                <a:latin typeface="Trebuchet MS" pitchFamily="34" charset="0"/>
              </a:rPr>
              <a:t>	body language</a:t>
            </a:r>
          </a:p>
          <a:p>
            <a:pPr lvl="2">
              <a:spcBef>
                <a:spcPct val="50000"/>
              </a:spcBef>
            </a:pPr>
            <a:r>
              <a:rPr lang="en-IE" sz="3200" dirty="0">
                <a:solidFill>
                  <a:srgbClr val="F5F5F5"/>
                </a:solidFill>
                <a:latin typeface="Gill Sans Ultra Bold" pitchFamily="34" charset="0"/>
              </a:rPr>
              <a:t>	</a:t>
            </a:r>
            <a:endParaRPr lang="en-GB" sz="3200" dirty="0">
              <a:solidFill>
                <a:srgbClr val="F5F5F5"/>
              </a:solidFill>
              <a:latin typeface="Gill Sans Ultra Bold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45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50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450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450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4" name="Text Box 4"/>
          <p:cNvSpPr txBox="1">
            <a:spLocks noChangeArrowheads="1"/>
          </p:cNvSpPr>
          <p:nvPr/>
        </p:nvSpPr>
        <p:spPr bwMode="auto">
          <a:xfrm>
            <a:off x="0" y="4933950"/>
            <a:ext cx="514806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IE" sz="36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Gill Sans Ultra Bold" pitchFamily="34" charset="0"/>
              </a:rPr>
              <a:t>Turn yourself </a:t>
            </a:r>
            <a:r>
              <a:rPr lang="en-IE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Gill Sans Ultra Bold" pitchFamily="34" charset="0"/>
              </a:rPr>
              <a:t>on</a:t>
            </a:r>
            <a:endParaRPr lang="en-IE" sz="36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Gill Sans Ultra Bold" pitchFamily="34" charset="0"/>
            </a:endParaRPr>
          </a:p>
        </p:txBody>
      </p:sp>
      <p:sp>
        <p:nvSpPr>
          <p:cNvPr id="281605" name="Text Box 5"/>
          <p:cNvSpPr txBox="1">
            <a:spLocks noChangeArrowheads="1"/>
          </p:cNvSpPr>
          <p:nvPr/>
        </p:nvSpPr>
        <p:spPr bwMode="auto">
          <a:xfrm>
            <a:off x="2843808" y="5862215"/>
            <a:ext cx="48593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IE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</a:rPr>
              <a:t>more energetic/ interactive</a:t>
            </a:r>
            <a:endParaRPr lang="en-GB" sz="2800" dirty="0">
              <a:solidFill>
                <a:schemeClr val="tx1">
                  <a:lumMod val="95000"/>
                  <a:lumOff val="5000"/>
                </a:schemeClr>
              </a:solidFill>
              <a:latin typeface="Trebuchet MS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1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0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8" name="Picture 4" descr="starting-block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2"/>
          <a:stretch/>
        </p:blipFill>
        <p:spPr bwMode="auto">
          <a:xfrm>
            <a:off x="28632" y="1697596"/>
            <a:ext cx="9144000" cy="56918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2631489" y="5891"/>
            <a:ext cx="6512511" cy="1143000"/>
          </a:xfrm>
        </p:spPr>
        <p:txBody>
          <a:bodyPr/>
          <a:lstStyle/>
          <a:p>
            <a:r>
              <a:rPr lang="en-GB" sz="5400" dirty="0">
                <a:ln>
                  <a:solidFill>
                    <a:srgbClr val="FF0000"/>
                  </a:solidFill>
                </a:ln>
                <a:latin typeface="Gill Sans Ultra Bold" pitchFamily="34" charset="0"/>
              </a:rPr>
              <a:t>Make a strong start</a:t>
            </a:r>
            <a:endParaRPr lang="en-US" sz="5400" dirty="0">
              <a:ln>
                <a:solidFill>
                  <a:srgbClr val="FF0000"/>
                </a:solidFill>
              </a:ln>
              <a:latin typeface="Gill Sans Ultra Bold" pitchFamily="34" charset="0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0" y="6150114"/>
            <a:ext cx="44037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139700">
                    <a:schemeClr val="bg1"/>
                  </a:glow>
                </a:effectLst>
                <a:latin typeface="+mj-lt"/>
              </a:rPr>
              <a:t>First impressions </a:t>
            </a:r>
            <a:endParaRPr lang="th-TH" sz="40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139700">
                  <a:schemeClr val="bg1"/>
                </a:glow>
              </a:effectLst>
              <a:latin typeface="+mj-lt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4495895"/>
            <a:ext cx="6512511" cy="1143000"/>
          </a:xfrm>
        </p:spPr>
        <p:txBody>
          <a:bodyPr/>
          <a:lstStyle/>
          <a:p>
            <a:pPr eaLnBrk="1" hangingPunct="1"/>
            <a:r>
              <a:rPr lang="en-GB" sz="5400" dirty="0" smtClean="0">
                <a:latin typeface="Gill Sans Ultra Bold" pitchFamily="34" charset="0"/>
              </a:rPr>
              <a:t>Warm-up!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700808"/>
            <a:ext cx="7772400" cy="3656013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GB" sz="2800" b="0" dirty="0" smtClean="0"/>
              <a:t>you to </a:t>
            </a:r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relax</a:t>
            </a:r>
          </a:p>
          <a:p>
            <a:pPr eaLnBrk="1" hangingPunct="1"/>
            <a:r>
              <a:rPr lang="en-GB" sz="2800" b="0" dirty="0" smtClean="0"/>
              <a:t>you </a:t>
            </a:r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be heard </a:t>
            </a:r>
          </a:p>
          <a:p>
            <a:pPr eaLnBrk="1" hangingPunct="1"/>
            <a:r>
              <a:rPr lang="en-GB" sz="2800" b="0" dirty="0" smtClean="0"/>
              <a:t>you to sound </a:t>
            </a:r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confident</a:t>
            </a:r>
            <a:r>
              <a:rPr lang="en-GB" sz="2800" b="0" dirty="0" smtClean="0"/>
              <a:t>.</a:t>
            </a:r>
          </a:p>
        </p:txBody>
      </p:sp>
      <p:pic>
        <p:nvPicPr>
          <p:cNvPr id="11268" name="Picture 4" descr="MCj0428107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861048"/>
            <a:ext cx="2449512" cy="22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600924" y="648643"/>
            <a:ext cx="21515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Gill Sans Ultra Bold" pitchFamily="34" charset="0"/>
              </a:rPr>
              <a:t>Helps </a:t>
            </a:r>
            <a:endParaRPr lang="th-TH" sz="32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Gill Sans Ultra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1992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4581128"/>
            <a:ext cx="6512511" cy="1296144"/>
          </a:xfrm>
        </p:spPr>
        <p:txBody>
          <a:bodyPr/>
          <a:lstStyle/>
          <a:p>
            <a:pPr eaLnBrk="1" hangingPunct="1"/>
            <a:r>
              <a:rPr lang="en-GB" dirty="0" smtClean="0">
                <a:latin typeface="Gill Sans Ultra Bold" pitchFamily="34" charset="0"/>
              </a:rPr>
              <a:t>How?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052736"/>
            <a:ext cx="8352928" cy="3656013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200000"/>
              </a:lnSpc>
            </a:pPr>
            <a:r>
              <a:rPr lang="en-GB" sz="2800" b="0" dirty="0" smtClean="0"/>
              <a:t>Take a </a:t>
            </a:r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deep breath</a:t>
            </a:r>
            <a:r>
              <a:rPr lang="en-GB" sz="2800" b="0" dirty="0" smtClean="0"/>
              <a:t>, counting 1 to 10</a:t>
            </a:r>
          </a:p>
          <a:p>
            <a:pPr eaLnBrk="1" hangingPunct="1">
              <a:lnSpc>
                <a:spcPct val="200000"/>
              </a:lnSpc>
            </a:pP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warm up audience </a:t>
            </a:r>
            <a:r>
              <a:rPr lang="en-GB" sz="2800" dirty="0" smtClean="0"/>
              <a:t>by using some activities like doing </a:t>
            </a:r>
            <a:r>
              <a:rPr lang="en-GB" sz="2800" b="0" dirty="0" smtClean="0"/>
              <a:t>tongue twisters or famous jokes. </a:t>
            </a:r>
          </a:p>
        </p:txBody>
      </p:sp>
    </p:spTree>
    <p:extLst>
      <p:ext uri="{BB962C8B-B14F-4D97-AF65-F5344CB8AC3E}">
        <p14:creationId xmlns:p14="http://schemas.microsoft.com/office/powerpoint/2010/main" val="3097677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>
          <a:xfrm>
            <a:off x="179512" y="260648"/>
            <a:ext cx="8712968" cy="1143000"/>
          </a:xfrm>
        </p:spPr>
        <p:txBody>
          <a:bodyPr/>
          <a:lstStyle/>
          <a:p>
            <a:r>
              <a:rPr lang="sl-SI" sz="4400" b="1" dirty="0" smtClean="0">
                <a:solidFill>
                  <a:schemeClr val="tx1"/>
                </a:solidFill>
                <a:latin typeface="Gill Sans Ultra Bold" pitchFamily="34" charset="0"/>
              </a:rPr>
              <a:t>Introduction</a:t>
            </a:r>
            <a:r>
              <a:rPr lang="en-US" sz="4400" b="1" dirty="0" smtClean="0">
                <a:solidFill>
                  <a:schemeClr val="tx1"/>
                </a:solidFill>
                <a:latin typeface="Gill Sans Ultra Bold" pitchFamily="34" charset="0"/>
              </a:rPr>
              <a:t>: </a:t>
            </a:r>
            <a:r>
              <a:rPr lang="en-US" sz="2400" b="1" dirty="0" smtClean="0">
                <a:solidFill>
                  <a:schemeClr val="tx1"/>
                </a:solidFill>
              </a:rPr>
              <a:t>Read this for 1 min.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755576" y="1700808"/>
            <a:ext cx="8001000" cy="476436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lang="en-US" sz="2400" dirty="0" smtClean="0"/>
              <a:t>  You </a:t>
            </a:r>
            <a:r>
              <a:rPr lang="sl-SI" sz="2400" dirty="0" smtClean="0"/>
              <a:t>are </a:t>
            </a:r>
            <a:r>
              <a:rPr lang="sl-SI" sz="2400" dirty="0"/>
              <a:t>going to learn how to make an </a:t>
            </a:r>
            <a:r>
              <a:rPr lang="sl-SI" sz="2400" b="1" u="sng" dirty="0"/>
              <a:t>effective  </a:t>
            </a:r>
            <a:r>
              <a:rPr lang="sl-SI" sz="2400" b="1" u="sng" dirty="0" smtClean="0"/>
              <a:t>presentation</a:t>
            </a:r>
            <a:r>
              <a:rPr lang="sl-SI" sz="2400" dirty="0" smtClean="0"/>
              <a:t>. Presentations </a:t>
            </a:r>
            <a:r>
              <a:rPr lang="sl-SI" sz="2400" dirty="0"/>
              <a:t>skills are important in general: </a:t>
            </a:r>
            <a:r>
              <a:rPr lang="sl-SI" sz="2400" dirty="0" smtClean="0"/>
              <a:t>during your </a:t>
            </a:r>
            <a:r>
              <a:rPr lang="sl-SI" sz="2400" dirty="0"/>
              <a:t>study, and also later in your </a:t>
            </a:r>
            <a:r>
              <a:rPr lang="sl-SI" sz="2400" dirty="0" smtClean="0"/>
              <a:t>career</a:t>
            </a:r>
            <a:r>
              <a:rPr lang="en-US" sz="2400" dirty="0" smtClean="0"/>
              <a:t>. </a:t>
            </a:r>
            <a:r>
              <a:rPr lang="sl-SI" sz="2400" dirty="0" smtClean="0"/>
              <a:t>Presentations </a:t>
            </a:r>
            <a:r>
              <a:rPr lang="sl-SI" sz="2400" dirty="0"/>
              <a:t>can have </a:t>
            </a:r>
            <a:r>
              <a:rPr lang="sl-SI" sz="2400" b="1" u="sng" dirty="0"/>
              <a:t>different objectives</a:t>
            </a:r>
            <a:r>
              <a:rPr lang="sl-SI" sz="2400" dirty="0"/>
              <a:t>: to inform, to sell something, to persuade someone, or to train people. </a:t>
            </a:r>
            <a:endParaRPr lang="en-US" sz="2400" dirty="0" smtClean="0"/>
          </a:p>
          <a:p>
            <a:pPr>
              <a:lnSpc>
                <a:spcPct val="150000"/>
              </a:lnSpc>
              <a:buFontTx/>
              <a:buNone/>
            </a:pPr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sl-SI" sz="2400" dirty="0" smtClean="0"/>
              <a:t>Academic </a:t>
            </a:r>
            <a:r>
              <a:rPr lang="sl-SI" sz="2400" dirty="0"/>
              <a:t>presentations are </a:t>
            </a:r>
            <a:r>
              <a:rPr lang="sl-SI" sz="2400" dirty="0" smtClean="0"/>
              <a:t>mainl</a:t>
            </a:r>
            <a:r>
              <a:rPr lang="en-US" sz="2400" dirty="0" smtClean="0"/>
              <a:t>y</a:t>
            </a:r>
            <a:r>
              <a:rPr lang="sl-SI" sz="2400" dirty="0" smtClean="0"/>
              <a:t> </a:t>
            </a:r>
            <a:r>
              <a:rPr lang="sl-SI" sz="2400" dirty="0"/>
              <a:t>meant for informing and training</a:t>
            </a:r>
            <a:r>
              <a:rPr lang="sl-SI" sz="2400" dirty="0" smtClean="0"/>
              <a:t>.  </a:t>
            </a:r>
            <a:endParaRPr lang="sl-SI" sz="2400" dirty="0"/>
          </a:p>
          <a:p>
            <a:pPr>
              <a:lnSpc>
                <a:spcPct val="150000"/>
              </a:lnSpc>
              <a:buFontTx/>
              <a:buNone/>
            </a:pPr>
            <a:r>
              <a:rPr lang="sl-SI" sz="2400" dirty="0"/>
              <a:t> 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94303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  <p:bldP spid="205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Text Box 2"/>
          <p:cNvSpPr txBox="1">
            <a:spLocks noChangeArrowheads="1"/>
          </p:cNvSpPr>
          <p:nvPr/>
        </p:nvSpPr>
        <p:spPr bwMode="auto">
          <a:xfrm>
            <a:off x="2987824" y="2348880"/>
            <a:ext cx="568863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IE" sz="4400" b="1" dirty="0" smtClean="0">
                <a:ln>
                  <a:solidFill>
                    <a:srgbClr val="FF0000"/>
                  </a:solidFill>
                </a:ln>
                <a:solidFill>
                  <a:srgbClr val="1C1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itchFamily="34" charset="0"/>
              </a:rPr>
              <a:t>Miscellaneous tips</a:t>
            </a:r>
          </a:p>
        </p:txBody>
      </p:sp>
      <p:pic>
        <p:nvPicPr>
          <p:cNvPr id="404484" name="Picture 4" descr="gerar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9" r="26392" b="17739"/>
          <a:stretch/>
        </p:blipFill>
        <p:spPr bwMode="auto">
          <a:xfrm>
            <a:off x="827584" y="548680"/>
            <a:ext cx="1368152" cy="4608512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5459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4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48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41" name="Picture 5" descr="move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0"/>
            <a:ext cx="6875462" cy="68754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excite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39" t="16326" r="45926" b="77785"/>
          <a:stretch/>
        </p:blipFill>
        <p:spPr bwMode="auto">
          <a:xfrm>
            <a:off x="0" y="2924944"/>
            <a:ext cx="9144000" cy="11521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2515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/>
              <a:t>Eye contact</a:t>
            </a:r>
            <a:endParaRPr lang="en-US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0" y="4077072"/>
            <a:ext cx="9144000" cy="4279528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IE" sz="3200" dirty="0"/>
              <a:t>Make </a:t>
            </a:r>
            <a:r>
              <a:rPr lang="en-IE" sz="48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Gill Sans Ultra Bold" pitchFamily="34" charset="0"/>
              </a:rPr>
              <a:t>eye</a:t>
            </a:r>
            <a:r>
              <a:rPr lang="en-IE" sz="3200" dirty="0"/>
              <a:t> contact</a:t>
            </a:r>
          </a:p>
          <a:p>
            <a:pPr lvl="1"/>
            <a:r>
              <a:rPr lang="en-IE" sz="3200" dirty="0"/>
              <a:t>Don’t look at group</a:t>
            </a:r>
          </a:p>
          <a:p>
            <a:pPr lvl="1"/>
            <a:r>
              <a:rPr lang="en-IE" sz="3200" dirty="0"/>
              <a:t>Pick out some in the audience as anchors</a:t>
            </a:r>
          </a:p>
          <a:p>
            <a:pPr algn="ctr"/>
            <a:endParaRPr lang="th-TH" dirty="0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0" y="-480974"/>
            <a:ext cx="9144000" cy="3405918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358008"/>
            <a:ext cx="8229600" cy="1143000"/>
          </a:xfrm>
        </p:spPr>
        <p:txBody>
          <a:bodyPr/>
          <a:lstStyle/>
          <a:p>
            <a:r>
              <a:rPr lang="en-GB" sz="8000" dirty="0">
                <a:ln w="19050">
                  <a:solidFill>
                    <a:srgbClr val="FF0000"/>
                  </a:solidFill>
                </a:ln>
                <a:solidFill>
                  <a:schemeClr val="bg1"/>
                </a:solidFill>
                <a:latin typeface="Gill Sans Ultra Bold" pitchFamily="34" charset="0"/>
              </a:rPr>
              <a:t>Smile</a:t>
            </a:r>
            <a:endParaRPr lang="en-US" sz="9600" dirty="0">
              <a:ln w="19050">
                <a:solidFill>
                  <a:srgbClr val="FF0000"/>
                </a:solidFill>
              </a:ln>
              <a:solidFill>
                <a:schemeClr val="bg1"/>
              </a:solidFill>
              <a:latin typeface="Gill Sans Ultra Bold" pitchFamily="34" charset="0"/>
            </a:endParaRPr>
          </a:p>
        </p:txBody>
      </p:sp>
      <p:pic>
        <p:nvPicPr>
          <p:cNvPr id="187396" name="Picture 4" descr="10989_getty_200801281625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50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875913" y="5022304"/>
            <a:ext cx="6512511" cy="1143000"/>
          </a:xfrm>
        </p:spPr>
        <p:txBody>
          <a:bodyPr/>
          <a:lstStyle/>
          <a:p>
            <a:pPr eaLnBrk="1" hangingPunct="1"/>
            <a:r>
              <a:rPr lang="en-GB" dirty="0" smtClean="0">
                <a:latin typeface="Gill Sans Ultra Bold" pitchFamily="34" charset="0"/>
              </a:rPr>
              <a:t>Dealing with Questions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560" y="836712"/>
            <a:ext cx="7772400" cy="365601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50000"/>
              </a:lnSpc>
            </a:pPr>
            <a:r>
              <a:rPr lang="en-GB" sz="2800" b="0" dirty="0" smtClean="0"/>
              <a:t>Questions </a:t>
            </a:r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show</a:t>
            </a:r>
            <a:r>
              <a:rPr lang="en-GB" sz="2800" b="0" dirty="0" smtClean="0"/>
              <a:t> if people are listening!</a:t>
            </a:r>
          </a:p>
          <a:p>
            <a:pPr eaLnBrk="1" hangingPunct="1">
              <a:lnSpc>
                <a:spcPct val="150000"/>
              </a:lnSpc>
            </a:pPr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Allow time </a:t>
            </a:r>
            <a:r>
              <a:rPr lang="en-GB" sz="2800" b="0" dirty="0" smtClean="0"/>
              <a:t>to tackle them</a:t>
            </a:r>
          </a:p>
          <a:p>
            <a:pPr eaLnBrk="1" hangingPunct="1">
              <a:lnSpc>
                <a:spcPct val="150000"/>
              </a:lnSpc>
            </a:pPr>
            <a:r>
              <a:rPr lang="en-GB" sz="2800" b="0" dirty="0" smtClean="0"/>
              <a:t>Decide </a:t>
            </a:r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</a:t>
            </a:r>
            <a:r>
              <a:rPr lang="en-GB" sz="2800" b="0" dirty="0" smtClean="0"/>
              <a:t> to answer them</a:t>
            </a:r>
          </a:p>
          <a:p>
            <a:pPr eaLnBrk="1" hangingPunct="1">
              <a:lnSpc>
                <a:spcPct val="150000"/>
              </a:lnSpc>
            </a:pPr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Try</a:t>
            </a:r>
            <a:r>
              <a:rPr lang="en-GB" sz="2800" b="0" dirty="0" smtClean="0"/>
              <a:t> and anticipate</a:t>
            </a:r>
          </a:p>
          <a:p>
            <a:pPr eaLnBrk="1" hangingPunct="1">
              <a:lnSpc>
                <a:spcPct val="150000"/>
              </a:lnSpc>
            </a:pPr>
            <a:r>
              <a:rPr lang="en-GB" sz="2800" b="0" dirty="0" smtClean="0"/>
              <a:t>It’s </a:t>
            </a:r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 </a:t>
            </a:r>
            <a:r>
              <a:rPr lang="en-GB" sz="2800" b="0" dirty="0" smtClean="0"/>
              <a:t>to stop and think</a:t>
            </a:r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4128" y="2060848"/>
            <a:ext cx="3168352" cy="2648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900497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4581128"/>
            <a:ext cx="6512511" cy="186308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IE" dirty="0" smtClean="0">
                <a:latin typeface="Gill Sans Ultra Bold" pitchFamily="34" charset="0"/>
              </a:rPr>
              <a:t>Strategic Steps </a:t>
            </a:r>
            <a:r>
              <a:rPr lang="en-IE" sz="1600" dirty="0" smtClean="0">
                <a:solidFill>
                  <a:srgbClr val="FF0000"/>
                </a:solidFill>
                <a:latin typeface="Gill Sans Ultra Bold" pitchFamily="34" charset="0"/>
              </a:rPr>
              <a:t>(TRACT)</a:t>
            </a:r>
            <a:endParaRPr lang="en-GB" sz="1600" dirty="0">
              <a:solidFill>
                <a:srgbClr val="FF0000"/>
              </a:solidFill>
              <a:latin typeface="Gill Sans Ultra Bold" pitchFamily="34" charset="0"/>
            </a:endParaRPr>
          </a:p>
        </p:txBody>
      </p:sp>
      <p:sp>
        <p:nvSpPr>
          <p:cNvPr id="378883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609600" indent="-609600">
              <a:buFontTx/>
              <a:buAutoNum type="arabicPeriod"/>
            </a:pPr>
            <a:r>
              <a:rPr lang="en-IE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IE" sz="2800" dirty="0" smtClean="0"/>
              <a:t>hank </a:t>
            </a:r>
            <a:r>
              <a:rPr lang="en-IE" sz="2800" dirty="0"/>
              <a:t>the questioner</a:t>
            </a:r>
            <a:endParaRPr lang="en-IE" sz="2800" b="1" dirty="0"/>
          </a:p>
          <a:p>
            <a:pPr marL="609600" indent="-609600">
              <a:buFontTx/>
              <a:buAutoNum type="arabicPeriod"/>
            </a:pPr>
            <a:r>
              <a:rPr lang="en-IE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IE" sz="2800" dirty="0"/>
              <a:t>epeat the question</a:t>
            </a:r>
            <a:endParaRPr lang="en-IE" sz="2800" b="1" dirty="0"/>
          </a:p>
          <a:p>
            <a:pPr marL="609600" indent="-609600">
              <a:buFontTx/>
              <a:buAutoNum type="arabicPeriod"/>
            </a:pPr>
            <a:r>
              <a:rPr lang="en-IE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IE" sz="2800" dirty="0"/>
              <a:t>nswer the question</a:t>
            </a:r>
            <a:endParaRPr lang="en-IE" sz="2800" b="1" dirty="0"/>
          </a:p>
          <a:p>
            <a:pPr marL="609600" indent="-609600">
              <a:buFontTx/>
              <a:buAutoNum type="arabicPeriod"/>
            </a:pPr>
            <a:r>
              <a:rPr lang="en-IE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IE" sz="2800" dirty="0"/>
              <a:t>heck with the questioner if they are satisfied</a:t>
            </a:r>
            <a:endParaRPr lang="en-IE" sz="2800" b="1" dirty="0"/>
          </a:p>
          <a:p>
            <a:pPr marL="609600" indent="-609600">
              <a:buFontTx/>
              <a:buAutoNum type="arabicPeriod"/>
            </a:pPr>
            <a:r>
              <a:rPr lang="en-IE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IE" sz="2800" dirty="0"/>
              <a:t>hank them again</a:t>
            </a:r>
            <a:endParaRPr lang="en-GB" sz="28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78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8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8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8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8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8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8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4516184"/>
            <a:ext cx="8676456" cy="2297192"/>
          </a:xfrm>
        </p:spPr>
        <p:txBody>
          <a:bodyPr/>
          <a:lstStyle/>
          <a:p>
            <a:pPr eaLnBrk="1" hangingPunct="1"/>
            <a:r>
              <a:rPr lang="en-GB" dirty="0" smtClean="0">
                <a:latin typeface="Gill Sans Ultra Bold" pitchFamily="34" charset="0"/>
              </a:rPr>
              <a:t>What if I don’t know the answer?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3568" y="836712"/>
            <a:ext cx="7772400" cy="3096344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Throw</a:t>
            </a:r>
            <a:r>
              <a:rPr lang="en-GB" b="0" dirty="0" smtClean="0"/>
              <a:t> it to the </a:t>
            </a:r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floor</a:t>
            </a:r>
          </a:p>
          <a:p>
            <a:pPr eaLnBrk="1" hangingPunct="1">
              <a:lnSpc>
                <a:spcPct val="150000"/>
              </a:lnSpc>
            </a:pPr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 </a:t>
            </a:r>
            <a:r>
              <a:rPr lang="en-GB" b="0" dirty="0" smtClean="0"/>
              <a:t>details and </a:t>
            </a:r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answer</a:t>
            </a:r>
            <a:r>
              <a:rPr lang="en-GB" b="0" dirty="0" smtClean="0"/>
              <a:t> later</a:t>
            </a:r>
          </a:p>
          <a:p>
            <a:pPr eaLnBrk="1" hangingPunct="1">
              <a:lnSpc>
                <a:spcPct val="150000"/>
              </a:lnSpc>
            </a:pPr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Repeat</a:t>
            </a:r>
            <a:r>
              <a:rPr lang="en-GB" b="0" dirty="0" smtClean="0"/>
              <a:t> the question back if you don’t understand it</a:t>
            </a:r>
          </a:p>
          <a:p>
            <a:pPr eaLnBrk="1" hangingPunct="1">
              <a:lnSpc>
                <a:spcPct val="200000"/>
              </a:lnSpc>
            </a:pPr>
            <a:r>
              <a:rPr lang="en-GB" sz="1800" b="1" i="1" dirty="0" smtClean="0"/>
              <a:t>E.g. That’s a good question. Give me a moment to think about it.</a:t>
            </a:r>
          </a:p>
        </p:txBody>
      </p:sp>
    </p:spTree>
    <p:extLst>
      <p:ext uri="{BB962C8B-B14F-4D97-AF65-F5344CB8AC3E}">
        <p14:creationId xmlns:p14="http://schemas.microsoft.com/office/powerpoint/2010/main" val="8831484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3528392" y="53752"/>
            <a:ext cx="601216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4000" dirty="0" smtClean="0">
                <a:solidFill>
                  <a:schemeClr val="tx1"/>
                </a:solidFill>
                <a:latin typeface="Gill Sans Ultra Bold" pitchFamily="34" charset="0"/>
              </a:rPr>
              <a:t>Steps in Giving Presentation</a:t>
            </a:r>
            <a:endParaRPr lang="en-GB" sz="4000" dirty="0">
              <a:solidFill>
                <a:schemeClr val="tx1"/>
              </a:solidFill>
              <a:latin typeface="Gill Sans Ultra Bold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-16329" y="11430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buFontTx/>
              <a:buAutoNum type="arabicPeriod"/>
            </a:pPr>
            <a:r>
              <a:rPr lang="en-IE" sz="4800" b="1" u="sng" dirty="0" smtClean="0"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IE" sz="4800" b="1" dirty="0" smtClean="0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</a:t>
            </a:r>
          </a:p>
          <a:p>
            <a:pPr marL="990600" lvl="1" indent="-533400">
              <a:buFontTx/>
              <a:buNone/>
            </a:pPr>
            <a:r>
              <a:rPr lang="en-IE" sz="4400" b="1" dirty="0" smtClean="0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2. </a:t>
            </a:r>
            <a:r>
              <a:rPr lang="en-IE" sz="4400" b="1" u="sng" dirty="0" smtClean="0"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IE" sz="4400" b="1" dirty="0" smtClean="0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repare</a:t>
            </a:r>
          </a:p>
          <a:p>
            <a:pPr marL="990600" lvl="1" indent="-533400">
              <a:buFontTx/>
              <a:buNone/>
            </a:pPr>
            <a:r>
              <a:rPr lang="en-IE" sz="4400" b="1" dirty="0" smtClean="0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3. </a:t>
            </a:r>
            <a:r>
              <a:rPr lang="en-IE" sz="4400" b="1" u="sng" dirty="0" smtClean="0"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IE" sz="4400" b="1" dirty="0" smtClean="0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ractice</a:t>
            </a:r>
          </a:p>
          <a:p>
            <a:pPr marL="990600" lvl="1" indent="-533400">
              <a:buFontTx/>
              <a:buNone/>
            </a:pPr>
            <a:r>
              <a:rPr lang="en-IE" sz="4400" b="1" dirty="0" smtClean="0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4. </a:t>
            </a:r>
            <a:r>
              <a:rPr lang="en-IE" sz="4400" b="1" u="sng" dirty="0" smtClean="0">
                <a:solidFill>
                  <a:schemeClr val="tx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IE" sz="4400" b="1" dirty="0" smtClean="0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resent</a:t>
            </a:r>
          </a:p>
          <a:p>
            <a:pPr marL="990600" lvl="1" indent="-533400">
              <a:buFontTx/>
              <a:buNone/>
            </a:pPr>
            <a:r>
              <a:rPr lang="en-IE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</a:t>
            </a:r>
          </a:p>
          <a:p>
            <a:pPr marL="990600" lvl="1" indent="-533400">
              <a:buFontTx/>
              <a:buNone/>
            </a:pPr>
            <a:r>
              <a:rPr lang="en-IE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endParaRPr lang="en-GB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>
              <a:buFontTx/>
              <a:buNone/>
            </a:pPr>
            <a:endParaRPr lang="en-GB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0" y="0"/>
            <a:ext cx="8820472" cy="5445224"/>
          </a:xfrm>
        </p:spPr>
        <p:txBody>
          <a:bodyPr/>
          <a:lstStyle/>
          <a:p>
            <a:pPr algn="thaiDist">
              <a:buFontTx/>
              <a:buNone/>
            </a:pPr>
            <a:r>
              <a:rPr lang="en-IE" sz="3600" b="1" spc="300" dirty="0" smtClean="0">
                <a:ln>
                  <a:solidFill>
                    <a:schemeClr val="tx1"/>
                  </a:solidFill>
                </a:ln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itchFamily="34" charset="0"/>
              </a:rPr>
              <a:t>Your turn!</a:t>
            </a:r>
            <a:endParaRPr lang="en-IE" sz="3600" b="1" spc="300" dirty="0">
              <a:ln>
                <a:solidFill>
                  <a:schemeClr val="tx1"/>
                </a:solidFill>
              </a:ln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Ultra Bold" pitchFamily="34" charset="0"/>
            </a:endParaRPr>
          </a:p>
          <a:p>
            <a:pPr lvl="1"/>
            <a:r>
              <a:rPr lang="en-IE" sz="3000" dirty="0" smtClean="0"/>
              <a:t> </a:t>
            </a:r>
            <a:r>
              <a:rPr lang="en-IE" sz="3100" dirty="0" smtClean="0"/>
              <a:t>Mind your pace and pauses</a:t>
            </a:r>
          </a:p>
          <a:p>
            <a:pPr lvl="1"/>
            <a:r>
              <a:rPr lang="en-IE" sz="3100" dirty="0"/>
              <a:t> </a:t>
            </a:r>
            <a:r>
              <a:rPr lang="en-IE" sz="3100" dirty="0" smtClean="0"/>
              <a:t>Intonation</a:t>
            </a:r>
          </a:p>
          <a:p>
            <a:pPr lvl="1"/>
            <a:r>
              <a:rPr lang="en-IE" sz="3100" dirty="0"/>
              <a:t> </a:t>
            </a:r>
            <a:r>
              <a:rPr lang="en-IE" sz="3100" dirty="0" smtClean="0"/>
              <a:t>Be clear</a:t>
            </a:r>
            <a:endParaRPr lang="en-GB" sz="3100" dirty="0"/>
          </a:p>
        </p:txBody>
      </p:sp>
      <p:pic>
        <p:nvPicPr>
          <p:cNvPr id="294916" name="Picture 4" descr="gamesh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6838"/>
            <a:ext cx="9144000" cy="64833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4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94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94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990600" y="990600"/>
            <a:ext cx="7469832" cy="495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sl-SI" sz="2800" b="1" dirty="0"/>
              <a:t> </a:t>
            </a:r>
            <a:endParaRPr lang="en-GB" sz="2400" dirty="0"/>
          </a:p>
          <a:p>
            <a:endParaRPr lang="en-GB" sz="2400" dirty="0"/>
          </a:p>
          <a:p>
            <a:pPr>
              <a:buFontTx/>
              <a:buChar char="•"/>
            </a:pPr>
            <a:r>
              <a:rPr lang="en-GB" sz="2400" dirty="0">
                <a:latin typeface="+mn-lt"/>
              </a:rPr>
              <a:t> the speaker </a:t>
            </a:r>
            <a:r>
              <a:rPr lang="en-GB" sz="2400" dirty="0" smtClean="0">
                <a:latin typeface="+mn-lt"/>
              </a:rPr>
              <a:t>is </a:t>
            </a:r>
            <a:r>
              <a:rPr lang="en-GB" sz="2400" dirty="0">
                <a:latin typeface="+mn-lt"/>
              </a:rPr>
              <a:t>nervous</a:t>
            </a:r>
          </a:p>
          <a:p>
            <a:pPr>
              <a:buFontTx/>
              <a:buChar char="•"/>
            </a:pPr>
            <a:r>
              <a:rPr lang="en-GB" sz="2400" dirty="0">
                <a:latin typeface="+mn-lt"/>
              </a:rPr>
              <a:t> </a:t>
            </a:r>
            <a:r>
              <a:rPr lang="en-GB" sz="2400" dirty="0" smtClean="0">
                <a:latin typeface="+mn-lt"/>
              </a:rPr>
              <a:t>		 is </a:t>
            </a:r>
            <a:r>
              <a:rPr lang="en-GB" sz="2400" dirty="0">
                <a:latin typeface="+mn-lt"/>
              </a:rPr>
              <a:t>disorganised</a:t>
            </a:r>
          </a:p>
          <a:p>
            <a:pPr>
              <a:buFontTx/>
              <a:buChar char="•"/>
            </a:pPr>
            <a:r>
              <a:rPr lang="en-GB" sz="2400" dirty="0">
                <a:latin typeface="+mn-lt"/>
              </a:rPr>
              <a:t> </a:t>
            </a:r>
            <a:r>
              <a:rPr lang="en-GB" sz="2400" dirty="0" smtClean="0">
                <a:latin typeface="+mn-lt"/>
              </a:rPr>
              <a:t>		 never looks </a:t>
            </a:r>
            <a:r>
              <a:rPr lang="en-GB" sz="2400" dirty="0">
                <a:latin typeface="+mn-lt"/>
              </a:rPr>
              <a:t>at </a:t>
            </a:r>
            <a:r>
              <a:rPr lang="en-GB" sz="2400" dirty="0" smtClean="0">
                <a:latin typeface="+mn-lt"/>
              </a:rPr>
              <a:t>the audience</a:t>
            </a:r>
            <a:endParaRPr lang="en-GB" sz="2400" dirty="0">
              <a:latin typeface="+mn-lt"/>
            </a:endParaRPr>
          </a:p>
          <a:p>
            <a:pPr>
              <a:buFontTx/>
              <a:buChar char="•"/>
            </a:pPr>
            <a:r>
              <a:rPr lang="en-GB" sz="2400" dirty="0" smtClean="0">
                <a:latin typeface="+mn-lt"/>
              </a:rPr>
              <a:t> 		 is monotonous</a:t>
            </a:r>
          </a:p>
          <a:p>
            <a:r>
              <a:rPr lang="en-GB" sz="2400" dirty="0" smtClean="0">
                <a:latin typeface="+mn-lt"/>
              </a:rPr>
              <a:t>		</a:t>
            </a:r>
            <a:endParaRPr lang="en-GB" sz="2400" dirty="0">
              <a:latin typeface="+mn-lt"/>
            </a:endParaRPr>
          </a:p>
          <a:p>
            <a:pPr>
              <a:buFontTx/>
              <a:buChar char="•"/>
            </a:pPr>
            <a:r>
              <a:rPr lang="en-GB" sz="2400" dirty="0" smtClean="0">
                <a:latin typeface="+mn-lt"/>
              </a:rPr>
              <a:t> his/her speech </a:t>
            </a:r>
            <a:r>
              <a:rPr lang="en-GB" sz="2400" dirty="0">
                <a:latin typeface="+mn-lt"/>
              </a:rPr>
              <a:t>i</a:t>
            </a:r>
            <a:r>
              <a:rPr lang="en-GB" sz="2400" dirty="0" smtClean="0">
                <a:latin typeface="+mn-lt"/>
              </a:rPr>
              <a:t>s confusing; what he/she </a:t>
            </a:r>
            <a:r>
              <a:rPr lang="en-GB" sz="2400" dirty="0">
                <a:latin typeface="+mn-lt"/>
              </a:rPr>
              <a:t>i</a:t>
            </a:r>
            <a:r>
              <a:rPr lang="en-GB" sz="2400" dirty="0" smtClean="0">
                <a:latin typeface="+mn-lt"/>
              </a:rPr>
              <a:t>s trying </a:t>
            </a:r>
          </a:p>
          <a:p>
            <a:r>
              <a:rPr lang="en-GB" sz="2400" dirty="0">
                <a:latin typeface="+mn-lt"/>
              </a:rPr>
              <a:t> </a:t>
            </a:r>
            <a:r>
              <a:rPr lang="en-GB" sz="2400" dirty="0" smtClean="0">
                <a:latin typeface="+mn-lt"/>
              </a:rPr>
              <a:t>  to tell the audience.</a:t>
            </a:r>
          </a:p>
          <a:p>
            <a:endParaRPr lang="en-GB" sz="2400" dirty="0">
              <a:latin typeface="+mn-lt"/>
            </a:endParaRPr>
          </a:p>
          <a:p>
            <a:pPr>
              <a:buFontTx/>
              <a:buChar char="•"/>
            </a:pPr>
            <a:r>
              <a:rPr lang="en-GB" sz="2400" dirty="0">
                <a:latin typeface="+mn-lt"/>
              </a:rPr>
              <a:t> </a:t>
            </a:r>
            <a:r>
              <a:rPr lang="en-GB" sz="2400" dirty="0" smtClean="0">
                <a:latin typeface="+mn-lt"/>
              </a:rPr>
              <a:t>his/her </a:t>
            </a:r>
            <a:r>
              <a:rPr lang="en-GB" sz="2400" dirty="0">
                <a:latin typeface="+mn-lt"/>
              </a:rPr>
              <a:t>clothing is </a:t>
            </a:r>
            <a:r>
              <a:rPr lang="en-GB" sz="2400" dirty="0" smtClean="0">
                <a:latin typeface="+mn-lt"/>
              </a:rPr>
              <a:t>bad</a:t>
            </a:r>
          </a:p>
          <a:p>
            <a:pPr>
              <a:buFontTx/>
              <a:buChar char="•"/>
            </a:pPr>
            <a:endParaRPr lang="en-GB" sz="2400" dirty="0">
              <a:latin typeface="+mn-lt"/>
            </a:endParaRPr>
          </a:p>
          <a:p>
            <a:pPr>
              <a:buFontTx/>
              <a:buChar char="•"/>
            </a:pPr>
            <a:r>
              <a:rPr lang="en-GB" sz="2400" dirty="0" smtClean="0">
                <a:latin typeface="+mn-lt"/>
              </a:rPr>
              <a:t> the </a:t>
            </a:r>
            <a:r>
              <a:rPr lang="en-GB" sz="2400" dirty="0">
                <a:latin typeface="+mn-lt"/>
              </a:rPr>
              <a:t>visual</a:t>
            </a:r>
            <a:r>
              <a:rPr lang="sl-SI" sz="2400" dirty="0">
                <a:latin typeface="+mn-lt"/>
              </a:rPr>
              <a:t>s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smtClean="0">
                <a:latin typeface="+mn-lt"/>
              </a:rPr>
              <a:t>are bad</a:t>
            </a:r>
            <a:endParaRPr lang="en-GB" sz="2400" dirty="0">
              <a:latin typeface="+mn-lt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17500" y="218182"/>
            <a:ext cx="88265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Gill Sans Ultra Bold" pitchFamily="34" charset="0"/>
              </a:rPr>
              <a:t>What is </a:t>
            </a:r>
            <a:r>
              <a:rPr lang="sl-SI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itchFamily="34" charset="0"/>
              </a:rPr>
              <a:t>irrita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itchFamily="34" charset="0"/>
              </a:rPr>
              <a:t>ting</a:t>
            </a:r>
            <a:r>
              <a:rPr lang="sl-SI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itchFamily="34" charset="0"/>
              </a:rPr>
              <a:t> </a:t>
            </a:r>
            <a:r>
              <a:rPr lang="sl-SI" sz="3200" b="1" dirty="0" smtClean="0">
                <a:latin typeface="Gill Sans Ultra Bold" pitchFamily="34" charset="0"/>
              </a:rPr>
              <a:t>during presentations</a:t>
            </a:r>
            <a:r>
              <a:rPr lang="en-US" sz="3200" b="1" dirty="0" smtClean="0">
                <a:latin typeface="Gill Sans Ultra Bold" pitchFamily="34" charset="0"/>
              </a:rPr>
              <a:t>?</a:t>
            </a:r>
          </a:p>
          <a:p>
            <a:r>
              <a:rPr lang="en-US" sz="3200" b="1" dirty="0">
                <a:latin typeface="Gill Sans Ultra Bold" pitchFamily="34" charset="0"/>
              </a:rPr>
              <a:t>	</a:t>
            </a:r>
            <a:r>
              <a:rPr lang="en-US" sz="3200" b="1" dirty="0" smtClean="0">
                <a:latin typeface="Gill Sans Ultra Bold" pitchFamily="34" charset="0"/>
              </a:rPr>
              <a:t>				  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" pitchFamily="34" charset="0"/>
              </a:rPr>
              <a:t>The speaker…?</a:t>
            </a:r>
            <a:r>
              <a:rPr lang="sl-SI" sz="2800" b="1" dirty="0" smtClean="0">
                <a:latin typeface="Gill Sans Ultra Bold" pitchFamily="34" charset="0"/>
              </a:rPr>
              <a:t>  </a:t>
            </a:r>
            <a:endParaRPr lang="en-GB" sz="3200" b="1" dirty="0">
              <a:latin typeface="Gill Sans Ultra Bold" pitchFamily="34" charset="0"/>
            </a:endParaRPr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609600" y="1295400"/>
            <a:ext cx="72390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pic>
        <p:nvPicPr>
          <p:cNvPr id="4111" name="Picture 1039" descr="MMj02951510000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322" y="1340768"/>
            <a:ext cx="2760328" cy="126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3907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7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5814392"/>
            <a:ext cx="6512511" cy="1143000"/>
          </a:xfrm>
        </p:spPr>
        <p:txBody>
          <a:bodyPr/>
          <a:lstStyle/>
          <a:p>
            <a:r>
              <a:rPr lang="en-IE" dirty="0"/>
              <a:t>Self Assessment</a:t>
            </a:r>
            <a:endParaRPr lang="en-GB" dirty="0"/>
          </a:p>
        </p:txBody>
      </p:sp>
      <p:sp>
        <p:nvSpPr>
          <p:cNvPr id="38912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95536" y="731520"/>
            <a:ext cx="8748464" cy="5577800"/>
          </a:xfrm>
        </p:spPr>
        <p:txBody>
          <a:bodyPr>
            <a:noAutofit/>
          </a:bodyPr>
          <a:lstStyle/>
          <a:p>
            <a:r>
              <a:rPr lang="en-IE" sz="2800" dirty="0" smtClean="0">
                <a:latin typeface="Gill Sans Ultra Bold" pitchFamily="34" charset="0"/>
              </a:rPr>
              <a:t>Assess yourself:</a:t>
            </a:r>
          </a:p>
          <a:p>
            <a:pPr marL="45720" indent="0">
              <a:buNone/>
            </a:pPr>
            <a:r>
              <a:rPr lang="en-IE" sz="2800" dirty="0" smtClean="0"/>
              <a:t>	</a:t>
            </a:r>
            <a:r>
              <a:rPr lang="en-US" sz="2800" dirty="0" smtClean="0"/>
              <a:t>Speaking </a:t>
            </a:r>
            <a:r>
              <a:rPr lang="en-US" sz="2800" dirty="0"/>
              <a:t>too quickly</a:t>
            </a:r>
          </a:p>
          <a:p>
            <a:pPr marL="45720" indent="0">
              <a:buNone/>
            </a:pPr>
            <a:r>
              <a:rPr lang="en-US" sz="2800" dirty="0" smtClean="0"/>
              <a:t>	Going </a:t>
            </a:r>
            <a:r>
              <a:rPr lang="en-US" sz="2800" dirty="0"/>
              <a:t>off-point</a:t>
            </a:r>
          </a:p>
          <a:p>
            <a:pPr marL="45720" indent="0">
              <a:buNone/>
            </a:pPr>
            <a:r>
              <a:rPr lang="en-US" sz="2800" dirty="0" smtClean="0"/>
              <a:t>	Supplying too many details</a:t>
            </a:r>
            <a:endParaRPr lang="en-US" sz="2800" dirty="0"/>
          </a:p>
          <a:p>
            <a:pPr marL="45720" indent="0">
              <a:buNone/>
            </a:pPr>
            <a:r>
              <a:rPr lang="en-US" sz="2800" dirty="0" smtClean="0"/>
              <a:t>	</a:t>
            </a:r>
            <a:endParaRPr lang="en-IE" sz="2800" dirty="0"/>
          </a:p>
          <a:p>
            <a:r>
              <a:rPr lang="en-IE" sz="2800" dirty="0">
                <a:latin typeface="Gill Sans Ultra Bold" pitchFamily="34" charset="0"/>
              </a:rPr>
              <a:t>What are you </a:t>
            </a:r>
            <a:r>
              <a:rPr lang="en-IE" sz="2800" u="sng" dirty="0">
                <a:solidFill>
                  <a:srgbClr val="FF0000"/>
                </a:solidFill>
                <a:latin typeface="Gill Sans Ultra Bold" pitchFamily="34" charset="0"/>
              </a:rPr>
              <a:t>good at</a:t>
            </a:r>
            <a:r>
              <a:rPr lang="en-IE" sz="2800" dirty="0">
                <a:latin typeface="Gill Sans Ultra Bold" pitchFamily="34" charset="0"/>
              </a:rPr>
              <a:t>?</a:t>
            </a:r>
          </a:p>
          <a:p>
            <a:r>
              <a:rPr lang="en-IE" sz="2800" dirty="0">
                <a:latin typeface="Gill Sans Ultra Bold" pitchFamily="34" charset="0"/>
              </a:rPr>
              <a:t>What skills would you like to </a:t>
            </a:r>
            <a:r>
              <a:rPr lang="en-IE" sz="2800" u="sng" dirty="0">
                <a:solidFill>
                  <a:srgbClr val="FF0000"/>
                </a:solidFill>
                <a:latin typeface="Gill Sans Ultra Bold" pitchFamily="34" charset="0"/>
              </a:rPr>
              <a:t>develop</a:t>
            </a:r>
            <a:r>
              <a:rPr lang="en-IE" sz="2800" dirty="0">
                <a:latin typeface="Gill Sans Ultra Bold" pitchFamily="34" charset="0"/>
              </a:rPr>
              <a:t>?</a:t>
            </a:r>
            <a:endParaRPr lang="en-GB" sz="2800" dirty="0">
              <a:latin typeface="Gill Sans Ultra Bold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9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89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9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9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9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9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9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9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Gill Sans Ultra Bold" pitchFamily="34" charset="0"/>
              </a:rPr>
              <a:t>What is a good presenter?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600200"/>
            <a:ext cx="7772400" cy="4114800"/>
          </a:xfrm>
          <a:prstGeom prst="rect">
            <a:avLst/>
          </a:prstGeom>
        </p:spPr>
        <p:txBody>
          <a:bodyPr/>
          <a:lstStyle/>
          <a:p>
            <a:pPr>
              <a:buFontTx/>
              <a:buNone/>
            </a:pPr>
            <a:endParaRPr lang="sl-SI" dirty="0"/>
          </a:p>
          <a:p>
            <a:pPr>
              <a:buFontTx/>
              <a:buNone/>
            </a:pPr>
            <a:r>
              <a:rPr lang="sl-SI" sz="2800" dirty="0" smtClean="0"/>
              <a:t>“</a:t>
            </a:r>
            <a:r>
              <a:rPr lang="sl-SI" sz="2800" dirty="0"/>
              <a:t>A presenter should be like </a:t>
            </a:r>
            <a:r>
              <a:rPr lang="sl-SI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mini skirt</a:t>
            </a:r>
            <a:r>
              <a:rPr lang="sl-SI" sz="2800" dirty="0"/>
              <a:t>:</a:t>
            </a:r>
          </a:p>
          <a:p>
            <a:pPr>
              <a:buFontTx/>
              <a:buNone/>
            </a:pPr>
            <a:r>
              <a:rPr lang="sl-SI" sz="2800" dirty="0"/>
              <a:t>Long enough to cover the vital parts,</a:t>
            </a:r>
          </a:p>
          <a:p>
            <a:pPr>
              <a:buFontTx/>
              <a:buNone/>
            </a:pPr>
            <a:r>
              <a:rPr lang="sl-SI" sz="2800" dirty="0"/>
              <a:t>and short enough to attract attention.”</a:t>
            </a:r>
          </a:p>
        </p:txBody>
      </p:sp>
      <p:sp>
        <p:nvSpPr>
          <p:cNvPr id="65540" name="Line 4"/>
          <p:cNvSpPr>
            <a:spLocks noChangeShapeType="1"/>
          </p:cNvSpPr>
          <p:nvPr/>
        </p:nvSpPr>
        <p:spPr bwMode="auto">
          <a:xfrm>
            <a:off x="609600" y="1524000"/>
            <a:ext cx="76962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79512" y="989856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2400" dirty="0" smtClean="0">
                <a:latin typeface="Gill Sans Ultra Bold" pitchFamily="34" charset="0"/>
              </a:rPr>
              <a:t>It is said…</a:t>
            </a:r>
            <a:endParaRPr lang="sl-SI" sz="2400" dirty="0">
              <a:latin typeface="Gill Sans Ultra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1370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en-GB" sz="3800" dirty="0">
                <a:solidFill>
                  <a:schemeClr val="tx1"/>
                </a:solidFill>
                <a:latin typeface="Gill Sans Ultra Bold" pitchFamily="34" charset="0"/>
              </a:rPr>
              <a:t>Steps in Giving Presentation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535088" y="1052736"/>
            <a:ext cx="8229600" cy="4525963"/>
          </a:xfrm>
        </p:spPr>
        <p:txBody>
          <a:bodyPr>
            <a:noAutofit/>
          </a:bodyPr>
          <a:lstStyle/>
          <a:p>
            <a:pPr marL="609600" indent="-609600">
              <a:buFontTx/>
              <a:buAutoNum type="arabicPeriod"/>
            </a:pPr>
            <a:r>
              <a:rPr lang="en-IE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IE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</a:t>
            </a:r>
          </a:p>
          <a:p>
            <a:pPr marL="990600" lvl="1" indent="-533400">
              <a:buFontTx/>
              <a:buNone/>
            </a:pPr>
            <a:r>
              <a:rPr lang="en-IE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2. </a:t>
            </a:r>
            <a:r>
              <a:rPr lang="en-IE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IE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repare</a:t>
            </a:r>
          </a:p>
          <a:p>
            <a:pPr marL="990600" lvl="1" indent="-533400">
              <a:buFontTx/>
              <a:buNone/>
            </a:pPr>
            <a:r>
              <a:rPr lang="en-IE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3. </a:t>
            </a:r>
            <a:r>
              <a:rPr lang="en-IE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IE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ractice</a:t>
            </a:r>
          </a:p>
          <a:p>
            <a:pPr marL="990600" lvl="1" indent="-533400">
              <a:buFontTx/>
              <a:buNone/>
            </a:pPr>
            <a:r>
              <a:rPr lang="en-IE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4. </a:t>
            </a:r>
            <a:r>
              <a:rPr lang="en-IE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IE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resent</a:t>
            </a:r>
          </a:p>
          <a:p>
            <a:pPr marL="990600" lvl="1" indent="-533400">
              <a:buFontTx/>
              <a:buNone/>
            </a:pPr>
            <a:r>
              <a:rPr lang="en-IE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</a:t>
            </a:r>
          </a:p>
          <a:p>
            <a:pPr marL="990600" lvl="1" indent="-533400">
              <a:buFontTx/>
              <a:buNone/>
            </a:pPr>
            <a:r>
              <a:rPr lang="en-IE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endParaRPr lang="en-GB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>
              <a:buFontTx/>
              <a:buNone/>
            </a:pPr>
            <a:endParaRPr lang="en-GB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  <p:bldP spid="2457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0" y="5876925"/>
            <a:ext cx="8229600" cy="4525963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IE" sz="6600" b="1" dirty="0">
                <a:solidFill>
                  <a:srgbClr val="CC0000"/>
                </a:solidFill>
              </a:rPr>
              <a:t>1. </a:t>
            </a:r>
            <a:r>
              <a:rPr lang="en-IE" sz="6600" b="1" dirty="0">
                <a:solidFill>
                  <a:srgbClr val="CC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IE" sz="6600" dirty="0">
                <a:solidFill>
                  <a:srgbClr val="CC0000"/>
                </a:solidFill>
              </a:rPr>
              <a:t>lanning</a:t>
            </a:r>
            <a:endParaRPr lang="en-GB" sz="6600" dirty="0">
              <a:solidFill>
                <a:srgbClr val="CC0000"/>
              </a:solidFill>
            </a:endParaRPr>
          </a:p>
        </p:txBody>
      </p:sp>
      <p:pic>
        <p:nvPicPr>
          <p:cNvPr id="182275" name="Picture 3" descr="Plan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1026"/>
            <a:ext cx="9144000" cy="653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สลิปสตรีม">
  <a:themeElements>
    <a:clrScheme name="สลิปสตรีม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สลิปสตรีม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สลิปสตรีม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ชุดรูปแบบของ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4466</TotalTime>
  <Words>1482</Words>
  <Application>Microsoft Office PowerPoint</Application>
  <PresentationFormat>Předvádění na obrazovce (4:3)</PresentationFormat>
  <Paragraphs>281</Paragraphs>
  <Slides>48</Slides>
  <Notes>33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48</vt:i4>
      </vt:variant>
    </vt:vector>
  </HeadingPairs>
  <TitlesOfParts>
    <vt:vector size="50" baseType="lpstr">
      <vt:lpstr>Globe</vt:lpstr>
      <vt:lpstr>สลิปสตรีม</vt:lpstr>
      <vt:lpstr>Prezentace aplikace PowerPoint</vt:lpstr>
      <vt:lpstr>Outline:</vt:lpstr>
      <vt:lpstr>Outline :</vt:lpstr>
      <vt:lpstr>Introduction: Read this for 1 min.</vt:lpstr>
      <vt:lpstr>Prezentace aplikace PowerPoint</vt:lpstr>
      <vt:lpstr>Self Assessment</vt:lpstr>
      <vt:lpstr>What is a good presenter?</vt:lpstr>
      <vt:lpstr>Steps in Giving Presentation</vt:lpstr>
      <vt:lpstr>Prezentace aplikace PowerPoint</vt:lpstr>
      <vt:lpstr>Questions?</vt:lpstr>
      <vt:lpstr>Start Your Outline</vt:lpstr>
      <vt:lpstr>Structure</vt:lpstr>
      <vt:lpstr>Prezentace aplikace PowerPoint</vt:lpstr>
      <vt:lpstr>Structure</vt:lpstr>
      <vt:lpstr>Prezentace aplikace PowerPoint</vt:lpstr>
      <vt:lpstr>Prezentace aplikace PowerPoint</vt:lpstr>
      <vt:lpstr>3 friends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More info.</vt:lpstr>
      <vt:lpstr>Colour</vt:lpstr>
      <vt:lpstr>High quality images</vt:lpstr>
      <vt:lpstr>Compare these!</vt:lpstr>
      <vt:lpstr>Attending College</vt:lpstr>
      <vt:lpstr>Prezentace aplikace PowerPoint</vt:lpstr>
      <vt:lpstr>3. Practice</vt:lpstr>
      <vt:lpstr>Nervous?</vt:lpstr>
      <vt:lpstr>Prezentace aplikace PowerPoint</vt:lpstr>
      <vt:lpstr>Presenting Fitness</vt:lpstr>
      <vt:lpstr>Becoming Confident</vt:lpstr>
      <vt:lpstr>Prezentace aplikace PowerPoint</vt:lpstr>
      <vt:lpstr>Prezentace aplikace PowerPoint</vt:lpstr>
      <vt:lpstr>Prezentace aplikace PowerPoint</vt:lpstr>
      <vt:lpstr>Make a strong start</vt:lpstr>
      <vt:lpstr>Warm-up!</vt:lpstr>
      <vt:lpstr>How?</vt:lpstr>
      <vt:lpstr>Prezentace aplikace PowerPoint</vt:lpstr>
      <vt:lpstr>Prezentace aplikace PowerPoint</vt:lpstr>
      <vt:lpstr>Prezentace aplikace PowerPoint</vt:lpstr>
      <vt:lpstr>Smile</vt:lpstr>
      <vt:lpstr>Dealing with Questions</vt:lpstr>
      <vt:lpstr>Strategic Steps (TRACT)</vt:lpstr>
      <vt:lpstr>What if I don’t know the answer?</vt:lpstr>
      <vt:lpstr>Prezentace aplikace PowerPoint</vt:lpstr>
      <vt:lpstr>Prezentace aplikace PowerPoint</vt:lpstr>
    </vt:vector>
  </TitlesOfParts>
  <Company>Trinity College Dublin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 Steps in Giving a Presentation</dc:title>
  <dc:creator>TCD Accouint</dc:creator>
  <cp:lastModifiedBy>Kateřina Tomková</cp:lastModifiedBy>
  <cp:revision>413</cp:revision>
  <cp:lastPrinted>1601-01-01T00:00:00Z</cp:lastPrinted>
  <dcterms:created xsi:type="dcterms:W3CDTF">2002-02-07T23:41:42Z</dcterms:created>
  <dcterms:modified xsi:type="dcterms:W3CDTF">2015-03-26T12:07:28Z</dcterms:modified>
</cp:coreProperties>
</file>