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6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4F09E7-567C-4073-8013-BC1A9C7986C8}" type="datetimeFigureOut">
              <a:rPr lang="cs-CZ" smtClean="0"/>
              <a:t>25.3.2015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cnk.ff.cuni.cz/img/atlas.gif" TargetMode="External"/><Relationship Id="rId2" Type="http://schemas.openxmlformats.org/officeDocument/2006/relationships/hyperlink" Target="http://ucnk.ff.cuni.cz/schola-sta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orpling.webnode.cz/olomoucky-mluveny-korpu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smas.cz/autor/24787/martina-waclawicova/" TargetMode="External"/><Relationship Id="rId2" Type="http://schemas.openxmlformats.org/officeDocument/2006/relationships/hyperlink" Target="http://www.kosmas.cz/autor/24786/marie-koprivov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cnk.ff.cuni.cz/ORAL2006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Mluvené </a:t>
            </a:r>
            <a:r>
              <a:rPr lang="cs-CZ" b="1" dirty="0" smtClean="0"/>
              <a:t>korpusy</a:t>
            </a:r>
          </a:p>
          <a:p>
            <a:r>
              <a:rPr lang="cs-CZ" b="1" dirty="0"/>
              <a:t>P</a:t>
            </a:r>
            <a:r>
              <a:rPr lang="cs-CZ" b="1" dirty="0" smtClean="0"/>
              <a:t>raha – Brno - Olomouc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59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Řešitelem korpusu </a:t>
            </a:r>
            <a:r>
              <a:rPr lang="cs-CZ" dirty="0" err="1" smtClean="0"/>
              <a:t>SCHOLA2010</a:t>
            </a:r>
            <a:r>
              <a:rPr lang="cs-CZ" dirty="0" smtClean="0"/>
              <a:t> je v rámci výzkumného záměru </a:t>
            </a:r>
            <a:r>
              <a:rPr lang="cs-CZ" dirty="0" err="1" smtClean="0"/>
              <a:t>MSM</a:t>
            </a:r>
            <a:r>
              <a:rPr lang="cs-CZ" dirty="0" smtClean="0"/>
              <a:t> 0021620825 (Jazyk jako lidská činnost, její produkt a faktor) </a:t>
            </a:r>
            <a:r>
              <a:rPr lang="cs-CZ" b="1" dirty="0" smtClean="0"/>
              <a:t>Ústav českého jazyka a teorie komunikace (</a:t>
            </a:r>
            <a:r>
              <a:rPr lang="cs-CZ" b="1" dirty="0" err="1" smtClean="0"/>
              <a:t>ÚČJTK</a:t>
            </a:r>
            <a:r>
              <a:rPr lang="cs-CZ" b="1" dirty="0" smtClean="0"/>
              <a:t>) UK FF</a:t>
            </a:r>
            <a:r>
              <a:rPr lang="cs-CZ" dirty="0" smtClean="0"/>
              <a:t>. Jedná se o sociologicky i didakticky jedinečný korpus, protože vychází ze školního prostředí a zaznamenává mluvený jazyk vyučovacích hodin (především standardních vyučovacích hodin s délkou cca 45 min.). Uživatelům se nabízí jazykový materiál, v němž je zachycena mluva učitelů i žáků během vyučování. Zatím je to jediný veřejně přístupný korpus tohoto typu. Uvedený korpus se od ostatních mluvených korpusů zveřejněných v Českém národním korpusu (</a:t>
            </a:r>
            <a:r>
              <a:rPr lang="cs-CZ" dirty="0" err="1" smtClean="0"/>
              <a:t>ČNK</a:t>
            </a:r>
            <a:r>
              <a:rPr lang="cs-CZ" dirty="0" smtClean="0"/>
              <a:t>) liší také tím, že obsahuje mluvu dětí a mládeže. </a:t>
            </a:r>
          </a:p>
        </p:txBody>
      </p:sp>
    </p:spTree>
    <p:extLst>
      <p:ext uri="{BB962C8B-B14F-4D97-AF65-F5344CB8AC3E}">
        <p14:creationId xmlns:p14="http://schemas.microsoft.com/office/powerpoint/2010/main" val="201104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Korpus </a:t>
            </a:r>
            <a:r>
              <a:rPr lang="cs-CZ" dirty="0" err="1" smtClean="0"/>
              <a:t>SCHOLA2010</a:t>
            </a:r>
            <a:r>
              <a:rPr lang="cs-CZ" dirty="0" smtClean="0"/>
              <a:t> tvoří </a:t>
            </a:r>
            <a:r>
              <a:rPr lang="cs-CZ" b="1" dirty="0" smtClean="0"/>
              <a:t>204 přepisů nahrávek vyučovacích hodin</a:t>
            </a:r>
            <a:r>
              <a:rPr lang="cs-CZ" dirty="0" smtClean="0"/>
              <a:t>, pořízených v letech </a:t>
            </a:r>
            <a:r>
              <a:rPr lang="cs-CZ" b="1" dirty="0" smtClean="0"/>
              <a:t>2005–2008</a:t>
            </a:r>
            <a:r>
              <a:rPr lang="cs-CZ" dirty="0" smtClean="0"/>
              <a:t>. Sondy pocházejí z různých míst České republiky, viz oddíl </a:t>
            </a:r>
            <a:r>
              <a:rPr lang="cs-CZ" dirty="0" smtClean="0">
                <a:hlinkClick r:id="rId2"/>
              </a:rPr>
              <a:t>Statistiky ke korpusu </a:t>
            </a:r>
            <a:r>
              <a:rPr lang="cs-CZ" dirty="0" err="1" smtClean="0">
                <a:hlinkClick r:id="rId2"/>
              </a:rPr>
              <a:t>Schola2010</a:t>
            </a:r>
            <a:r>
              <a:rPr lang="cs-CZ" dirty="0" smtClean="0"/>
              <a:t>. 131 nahrávek bylo nahráno ve středočeské nářeční oblasti, 57 nahrávek ve východomoravské nářeční oblasti (vymezení nářečních oblastí se opírá o pojetí Běličovo, </a:t>
            </a:r>
            <a:r>
              <a:rPr lang="cs-CZ" i="1" dirty="0" smtClean="0"/>
              <a:t>Nástin české dialektologie</a:t>
            </a:r>
            <a:r>
              <a:rPr lang="cs-CZ" dirty="0" smtClean="0"/>
              <a:t>, 1972, a o členění nářečních oblastí v Českém jazykovém atlasu, 1992–2005, viz </a:t>
            </a:r>
            <a:r>
              <a:rPr lang="cs-CZ" dirty="0" smtClean="0">
                <a:hlinkClick r:id="rId3"/>
              </a:rPr>
              <a:t>mapa nářečních oblastí podle </a:t>
            </a:r>
            <a:r>
              <a:rPr lang="cs-CZ" dirty="0" err="1" smtClean="0">
                <a:hlinkClick r:id="rId3"/>
              </a:rPr>
              <a:t>ČJA</a:t>
            </a:r>
            <a:r>
              <a:rPr lang="cs-CZ" dirty="0" smtClean="0"/>
              <a:t>), jde tedy i o teritoriálně různorodý jazykový materiál.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087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Korpus vyučovacích hodin </a:t>
            </a:r>
            <a:r>
              <a:rPr lang="cs-CZ" sz="4000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Zastoupení dle vyučovacích předmětů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90788"/>
            <a:ext cx="4724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005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přepisu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pravopis a přepis x fonetický přepis</a:t>
            </a:r>
          </a:p>
          <a:p>
            <a:r>
              <a:rPr lang="cs-CZ" dirty="0" smtClean="0"/>
              <a:t>interpunkce „</a:t>
            </a:r>
            <a:r>
              <a:rPr lang="cs-CZ" dirty="0" err="1" smtClean="0"/>
              <a:t>pauzová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pravopis i-y</a:t>
            </a:r>
          </a:p>
          <a:p>
            <a:r>
              <a:rPr lang="cs-CZ" dirty="0" smtClean="0"/>
              <a:t>pravopis ě</a:t>
            </a:r>
          </a:p>
          <a:p>
            <a:r>
              <a:rPr lang="cs-CZ" dirty="0" smtClean="0"/>
              <a:t>délka vokálů</a:t>
            </a:r>
          </a:p>
          <a:p>
            <a:r>
              <a:rPr lang="cs-CZ" dirty="0" smtClean="0"/>
              <a:t>asimilace znělosti</a:t>
            </a:r>
          </a:p>
          <a:p>
            <a:r>
              <a:rPr lang="cs-CZ" dirty="0" smtClean="0"/>
              <a:t>zdvojené souhlásky</a:t>
            </a:r>
          </a:p>
          <a:p>
            <a:r>
              <a:rPr lang="cs-CZ" dirty="0" smtClean="0"/>
              <a:t>artikulační asimilace</a:t>
            </a:r>
          </a:p>
          <a:p>
            <a:r>
              <a:rPr lang="cs-CZ" dirty="0" smtClean="0"/>
              <a:t>cizí slova a propria</a:t>
            </a:r>
          </a:p>
          <a:p>
            <a:r>
              <a:rPr lang="cs-CZ" dirty="0" err="1" smtClean="0"/>
              <a:t>přitákání</a:t>
            </a:r>
            <a:r>
              <a:rPr lang="cs-CZ" dirty="0" smtClean="0"/>
              <a:t>, odmítnutí, smích, komentáře, nesrozumitelné úseky, překryvy</a:t>
            </a:r>
          </a:p>
        </p:txBody>
      </p:sp>
    </p:spTree>
    <p:extLst>
      <p:ext uri="{BB962C8B-B14F-4D97-AF65-F5344CB8AC3E}">
        <p14:creationId xmlns:p14="http://schemas.microsoft.com/office/powerpoint/2010/main" val="29389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Sociolingvistické značkování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teritoriální zařazení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034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poskytovatelů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prohlášení dovolující uveřejnění nahrávky za stanovených podmínek</a:t>
            </a:r>
          </a:p>
          <a:p>
            <a:r>
              <a:rPr lang="cs-CZ" dirty="0" smtClean="0"/>
              <a:t>vynechání veškerých údajů, přes něž by bylo možné „vysledovat“ hovořící (jména, adresy, tel. čísla, 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2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Olomoucký mluvený korpus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Projekt dr. P. Pořízky </a:t>
            </a:r>
            <a:r>
              <a:rPr lang="cs-CZ" dirty="0" err="1" smtClean="0"/>
              <a:t>UPOL</a:t>
            </a:r>
            <a:endParaRPr lang="cs-CZ" dirty="0" smtClean="0"/>
          </a:p>
          <a:p>
            <a:r>
              <a:rPr lang="cs-CZ" dirty="0" smtClean="0"/>
              <a:t>foneticky přepsané texty</a:t>
            </a:r>
          </a:p>
          <a:p>
            <a:r>
              <a:rPr lang="cs-CZ" dirty="0" smtClean="0">
                <a:hlinkClick r:id="rId2"/>
              </a:rPr>
              <a:t>http://korpling.webnode.cz/olomoucky-mluveny-korpus/</a:t>
            </a:r>
            <a:endParaRPr lang="cs-CZ" dirty="0" smtClean="0"/>
          </a:p>
          <a:p>
            <a:r>
              <a:rPr lang="cs-CZ" dirty="0" smtClean="0"/>
              <a:t>Pořízka, P.: </a:t>
            </a:r>
            <a:r>
              <a:rPr lang="cs-CZ" i="1" dirty="0" smtClean="0"/>
              <a:t>Olomoucký </a:t>
            </a:r>
            <a:r>
              <a:rPr lang="cs-CZ" i="1" dirty="0"/>
              <a:t>mluvený korpus – stav, metodologie, charakteristika. </a:t>
            </a:r>
            <a:r>
              <a:rPr lang="cs-CZ" dirty="0"/>
              <a:t>In: Štícha – </a:t>
            </a:r>
            <a:r>
              <a:rPr lang="cs-CZ" dirty="0" err="1"/>
              <a:t>Fried</a:t>
            </a:r>
            <a:r>
              <a:rPr lang="cs-CZ" dirty="0"/>
              <a:t>: </a:t>
            </a:r>
            <a:r>
              <a:rPr lang="cs-CZ" i="1" dirty="0" err="1" smtClean="0"/>
              <a:t>Grammar</a:t>
            </a:r>
            <a:r>
              <a:rPr lang="cs-CZ" i="1" dirty="0" smtClean="0"/>
              <a:t> </a:t>
            </a:r>
            <a:r>
              <a:rPr lang="pt-BR" i="1" dirty="0" smtClean="0"/>
              <a:t>and </a:t>
            </a:r>
            <a:r>
              <a:rPr lang="pt-BR" i="1" dirty="0"/>
              <a:t>Corpora / Gramatika a korpus 2007</a:t>
            </a:r>
            <a:r>
              <a:rPr lang="pt-BR" dirty="0"/>
              <a:t>. Praha, Academia 2008, s. 191–198. ISBN </a:t>
            </a:r>
            <a:r>
              <a:rPr lang="pt-BR" dirty="0" smtClean="0"/>
              <a:t>978-80-</a:t>
            </a:r>
            <a:r>
              <a:rPr lang="cs-CZ" dirty="0" smtClean="0"/>
              <a:t>200-1634-8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Pořízka, P.: </a:t>
            </a:r>
            <a:r>
              <a:rPr lang="cs-CZ" i="1" dirty="0" smtClean="0"/>
              <a:t>Anotace </a:t>
            </a:r>
            <a:r>
              <a:rPr lang="cs-CZ" i="1" dirty="0"/>
              <a:t>orálních korpusů. Olomoucký mluvený korpus jako model</a:t>
            </a:r>
            <a:r>
              <a:rPr lang="cs-CZ" dirty="0"/>
              <a:t>. In: Kopřivová </a:t>
            </a:r>
            <a:r>
              <a:rPr lang="cs-CZ" dirty="0" smtClean="0"/>
              <a:t>– </a:t>
            </a:r>
            <a:r>
              <a:rPr lang="cs-CZ" dirty="0" err="1" smtClean="0"/>
              <a:t>Waclawičová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i="1" dirty="0"/>
              <a:t>Čeština v mluveném korpusu</a:t>
            </a:r>
            <a:r>
              <a:rPr lang="cs-CZ" dirty="0"/>
              <a:t>; řada Studie z korpusové </a:t>
            </a:r>
            <a:r>
              <a:rPr lang="cs-CZ" dirty="0" smtClean="0"/>
              <a:t>lingvistiky ÚČNK</a:t>
            </a:r>
            <a:r>
              <a:rPr lang="cs-CZ" dirty="0"/>
              <a:t>, Praha, NLN 2008, s. 177–189. ISBN </a:t>
            </a:r>
            <a:r>
              <a:rPr lang="cs-CZ" dirty="0" smtClean="0"/>
              <a:t>978-80-7106-982-9</a:t>
            </a:r>
          </a:p>
          <a:p>
            <a:r>
              <a:rPr lang="cs-CZ" b="1" dirty="0"/>
              <a:t>http://www.linguistik-online.de/38_09/porizka.html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998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Čeština v mluveném korpusu</a:t>
            </a:r>
          </a:p>
          <a:p>
            <a:pPr marL="0" indent="0">
              <a:buNone/>
            </a:pPr>
            <a:r>
              <a:rPr lang="cs-CZ" b="1" dirty="0" smtClean="0">
                <a:hlinkClick r:id="rId2" tooltip="Marie Kopřivová"/>
              </a:rPr>
              <a:t>Marie Kopřivová</a:t>
            </a:r>
            <a:r>
              <a:rPr lang="cs-CZ" b="1" dirty="0" smtClean="0"/>
              <a:t> a </a:t>
            </a:r>
            <a:r>
              <a:rPr lang="cs-CZ" b="1" dirty="0" smtClean="0">
                <a:hlinkClick r:id="rId3" tooltip="Martina Waclawičová"/>
              </a:rPr>
              <a:t>Martina </a:t>
            </a:r>
            <a:r>
              <a:rPr lang="cs-CZ" b="1" dirty="0" err="1" smtClean="0">
                <a:hlinkClick r:id="rId3" tooltip="Martina Waclawičová"/>
              </a:rPr>
              <a:t>Waclawičová</a:t>
            </a:r>
            <a:r>
              <a:rPr lang="cs-CZ" b="1" dirty="0" smtClean="0"/>
              <a:t> 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24944"/>
            <a:ext cx="227647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538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značkování </a:t>
            </a:r>
            <a:r>
              <a:rPr lang="cs-CZ" smtClean="0"/>
              <a:t>mluvených korpusů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HLAVÁČKOVÁ, Dana a Klára OSOLSOBĚ. Morfologické značkování mluvených korpusů, zkušenosti a otevřené otázky. Kopřivová, Marie, </a:t>
            </a:r>
            <a:r>
              <a:rPr lang="cs-CZ" dirty="0" err="1"/>
              <a:t>Waclawičová</a:t>
            </a:r>
            <a:r>
              <a:rPr lang="cs-CZ" dirty="0"/>
              <a:t>, Martina. In </a:t>
            </a:r>
            <a:r>
              <a:rPr lang="cs-CZ" i="1" dirty="0"/>
              <a:t>Čeština v mluveném korpusu</a:t>
            </a:r>
            <a:r>
              <a:rPr lang="cs-CZ" dirty="0"/>
              <a:t>. 1. vyd. Praha: Nakladatelství Lidové noviny/ Ústav Českého národního korpusu, 2008. s. 105-114, 10 s. ISBN 978-80-7106-982-9.</a:t>
            </a:r>
          </a:p>
        </p:txBody>
      </p:sp>
    </p:spTree>
    <p:extLst>
      <p:ext uri="{BB962C8B-B14F-4D97-AF65-F5344CB8AC3E}">
        <p14:creationId xmlns:p14="http://schemas.microsoft.com/office/powerpoint/2010/main" val="3098716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47534" cy="267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3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Korpusy dostupné z </a:t>
            </a:r>
            <a:r>
              <a:rPr lang="cs-CZ" dirty="0" err="1" smtClean="0"/>
              <a:t>ČNK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Synchronní mluvené korpusy</a:t>
            </a:r>
          </a:p>
          <a:p>
            <a:r>
              <a:rPr lang="cs-CZ" dirty="0" smtClean="0"/>
              <a:t>Řada ORAL</a:t>
            </a:r>
          </a:p>
          <a:p>
            <a:r>
              <a:rPr lang="cs-CZ" dirty="0" smtClean="0"/>
              <a:t>Specializované (mluvčí Prahy a Brna)</a:t>
            </a:r>
          </a:p>
          <a:p>
            <a:r>
              <a:rPr lang="cs-CZ" dirty="0" err="1" smtClean="0"/>
              <a:t>Schola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44792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33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a synchronnost mluvených korpusů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84784"/>
            <a:ext cx="8712968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71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Pražský mluvený korpus</a:t>
            </a:r>
            <a:r>
              <a:rPr lang="cs-CZ" dirty="0" smtClean="0"/>
              <a:t> (</a:t>
            </a:r>
            <a:r>
              <a:rPr lang="cs-CZ" dirty="0" err="1" smtClean="0"/>
              <a:t>PMK</a:t>
            </a:r>
            <a:r>
              <a:rPr lang="cs-CZ" dirty="0" smtClean="0"/>
              <a:t>) je prvním korpusem mluvené češtiny a zachycuje autentickou mluvenou češtinu, hlavně obecnou a </a:t>
            </a:r>
            <a:r>
              <a:rPr lang="cs-CZ" dirty="0" err="1" smtClean="0"/>
              <a:t>tématicky</a:t>
            </a:r>
            <a:r>
              <a:rPr lang="cs-CZ" dirty="0" smtClean="0"/>
              <a:t> nespecializovanou, resp. neomezovanou, z oblasti Prahy a jejího okolí. Vzhledem k centrálnímu a jedinečnému postavení Prahy tu jazykově dochází k velkému míšení lidí ze všech oblastí ČR a obraz jejího jazyka má tudíž do značné míry celonárodní povahu; z Prahy vychází také nejvýznamnější mediální ovlivnění celé země. Magnetofonové nahrávky (v počtu 304), které jsou plně anonymní a byly postupně přepisovány do počítače, pocházejí z let 1988-1996 a odrážejí tedy jazyk jak konce předchozího společenského období tak začátek nového.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2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Brněnský mluvený korpus</a:t>
            </a:r>
            <a:r>
              <a:rPr lang="cs-CZ" dirty="0" smtClean="0"/>
              <a:t> (</a:t>
            </a:r>
            <a:r>
              <a:rPr lang="cs-CZ" dirty="0" err="1" smtClean="0"/>
              <a:t>BMK</a:t>
            </a:r>
            <a:r>
              <a:rPr lang="cs-CZ" dirty="0" smtClean="0"/>
              <a:t>) je v rámci </a:t>
            </a:r>
            <a:r>
              <a:rPr lang="cs-CZ" dirty="0" err="1" smtClean="0"/>
              <a:t>ČNK</a:t>
            </a:r>
            <a:r>
              <a:rPr lang="cs-CZ" dirty="0" smtClean="0"/>
              <a:t> prvním korpusem mluvené češtiny z oblasti Moravy. Zaznamenává autentickou tematicky nespecializovanou mluvu města Brna. </a:t>
            </a:r>
            <a:r>
              <a:rPr lang="cs-CZ" dirty="0" err="1" smtClean="0"/>
              <a:t>BMK</a:t>
            </a:r>
            <a:r>
              <a:rPr lang="cs-CZ" dirty="0" smtClean="0"/>
              <a:t> je elektronickým přepisem 250 anonymních magnetofonových nahrávek z let 1994-1999 zachycujících 294 mluvčích.</a:t>
            </a:r>
          </a:p>
          <a:p>
            <a:r>
              <a:rPr lang="cs-CZ" dirty="0" smtClean="0"/>
              <a:t>Značná pestrost brněnské mluvené češtiny odráží složitost sociální struktury velkoměsta, ústřední postavení Brna v rámci Moravy (dochází zde k míšení obyvatel z celého dosud nářečně diferencovaného regionu) a dále teritoriální blízkost k jazykovému území vlastních Čech. V běžné mluvě Brňanů se prolíná zejména středomoravský interdialekt s pronikající obecnou češtinou (s níž se v řadě rysů tradiční dialekt okolí města shoduje), v oblasti slovní zásoby jsou patrny relikty někdejšího soužití brněnské češtiny s německým jazykem a vliv brněnského slangu (</a:t>
            </a:r>
            <a:r>
              <a:rPr lang="cs-CZ" dirty="0" err="1" smtClean="0"/>
              <a:t>hantecu</a:t>
            </a:r>
            <a:r>
              <a:rPr lang="cs-CZ" dirty="0" smtClean="0"/>
              <a:t>). Mluvený jazyk v Brně reflektuje také </a:t>
            </a:r>
            <a:r>
              <a:rPr lang="cs-CZ" dirty="0" err="1" smtClean="0"/>
              <a:t>celomoravskou</a:t>
            </a:r>
            <a:r>
              <a:rPr lang="cs-CZ" dirty="0" smtClean="0"/>
              <a:t> tendenci širšího funkčního využití češtiny spisovné.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2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Mluvený korpus </a:t>
            </a:r>
            <a:r>
              <a:rPr lang="cs-CZ" b="1" dirty="0" err="1" smtClean="0"/>
              <a:t>ORAL2006</a:t>
            </a:r>
            <a:r>
              <a:rPr lang="cs-CZ" dirty="0" smtClean="0"/>
              <a:t> je v pořadí třetím mluveným korpusem, který je dostupný v rámci projektu Český národní korpus. Zachycuje mluvenou češtinu z celé oblasti českých nářečí v užším slova smyslu. Jedná se o přepis 221 nahrávek z let 2002 - 2006. Všechny nahrávky vznikaly v neformálních situacích, to znamená, že se mluvčí vzájemně znali a měli k sobě přátelský vztah. Celkem bylo nahráno 6 693 minut, tj. asi 111 a půl hodiny, a v jejich rámci zaznamenáno 1 000 798 slov od 754 mluvčích.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72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Korpus </a:t>
            </a:r>
            <a:r>
              <a:rPr lang="cs-CZ" sz="2400" b="1" dirty="0" err="1" smtClean="0"/>
              <a:t>ORAL2008</a:t>
            </a:r>
            <a:r>
              <a:rPr lang="cs-CZ" sz="2400" dirty="0" smtClean="0"/>
              <a:t> představuje v rámci projektu Český národní korpus v pořadí již čtvrtý korpus mluvené češtiny. Zachycuje stejně jako </a:t>
            </a:r>
            <a:r>
              <a:rPr lang="cs-CZ" sz="2400" dirty="0" err="1" smtClean="0">
                <a:hlinkClick r:id="rId2"/>
              </a:rPr>
              <a:t>ORAL2006</a:t>
            </a:r>
            <a:r>
              <a:rPr lang="cs-CZ" sz="2400" dirty="0" smtClean="0"/>
              <a:t> mluvu ve výhradně neformálních situacích. Jde však o první mluvený korpus </a:t>
            </a:r>
            <a:r>
              <a:rPr lang="cs-CZ" sz="2400" dirty="0" err="1" smtClean="0"/>
              <a:t>ÚČNK</a:t>
            </a:r>
            <a:r>
              <a:rPr lang="cs-CZ" sz="2400" dirty="0" smtClean="0"/>
              <a:t>, který je plně vyvážený v základních sociolingvistických kategoriích mluvčích (pohlaví, věková skupina, výše dosaženého vzdělání a oblast pobytu v dětství). Korpus </a:t>
            </a:r>
            <a:r>
              <a:rPr lang="cs-CZ" sz="2400" dirty="0" err="1" smtClean="0"/>
              <a:t>ORAL2008</a:t>
            </a:r>
            <a:r>
              <a:rPr lang="cs-CZ" sz="2400" dirty="0" smtClean="0"/>
              <a:t> vychází ze stejné materiálové základny jako </a:t>
            </a:r>
            <a:r>
              <a:rPr lang="cs-CZ" sz="2400" dirty="0" err="1" smtClean="0"/>
              <a:t>ORAL2006</a:t>
            </a:r>
            <a:r>
              <a:rPr lang="cs-CZ" sz="2400" dirty="0" smtClean="0"/>
              <a:t>, avšak žádný z přepisů zařazených do korpusu </a:t>
            </a:r>
            <a:r>
              <a:rPr lang="cs-CZ" sz="2400" dirty="0" err="1" smtClean="0"/>
              <a:t>ORAL2008</a:t>
            </a:r>
            <a:r>
              <a:rPr lang="cs-CZ" sz="2400" dirty="0" smtClean="0"/>
              <a:t> nebyl použitý v korpusu </a:t>
            </a:r>
            <a:r>
              <a:rPr lang="cs-CZ" sz="2400" dirty="0" err="1" smtClean="0"/>
              <a:t>ORAL2006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178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Korpus je sestaven z přepisů 297 nahrávek, které byly v letech 2002-2007 pořízeny na různých místech po celém území Čech (tj. ne Česka). Zachycují autentickou mluvenou češtinu v přirozeném prostředí na území tradičně vymezovaném jako oblast českých nářečí v užším smyslu. Vzhledem k postupu nivelizačních procesů jde v projevech nejčastěji o obecnou češtinu a její regionální varianty. Všem nahrávkám je společné to, že byly pořízeny výhradně v neformálních situacích, mluvčí se vzájemně znali a měli k sobě přátelský vztah. Mluvčí nebyli předem informováni o účelu nahrávání, ten jim byl sdělen až po ukončení nahrávání. Všichni následně souhlasili s použitím nahrávky pro potřeby Českého národního korpusu. Nahrávky pro </a:t>
            </a:r>
            <a:r>
              <a:rPr lang="cs-CZ" sz="2200" dirty="0" err="1" smtClean="0"/>
              <a:t>ORAL2008</a:t>
            </a:r>
            <a:r>
              <a:rPr lang="cs-CZ" sz="2200" dirty="0" smtClean="0"/>
              <a:t> představují 6 883 minut, tj. necelých 115 hodin, a v jejich rámci byly zaznamenány projevy 995 mluvčích. Celý korpus zahrnuje 1 000 097 slov.</a:t>
            </a:r>
          </a:p>
        </p:txBody>
      </p:sp>
    </p:spTree>
    <p:extLst>
      <p:ext uri="{BB962C8B-B14F-4D97-AF65-F5344CB8AC3E}">
        <p14:creationId xmlns:p14="http://schemas.microsoft.com/office/powerpoint/2010/main" val="260951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ORAL2013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Korpus ORAL2013 se skládá z </a:t>
            </a:r>
            <a:r>
              <a:rPr lang="cs-CZ" b="1" dirty="0"/>
              <a:t>835 nahrávek</a:t>
            </a:r>
            <a:r>
              <a:rPr lang="cs-CZ" dirty="0"/>
              <a:t> z let </a:t>
            </a:r>
            <a:r>
              <a:rPr lang="cs-CZ" b="1" dirty="0"/>
              <a:t>2008–2011</a:t>
            </a:r>
            <a:r>
              <a:rPr lang="cs-CZ" dirty="0"/>
              <a:t> a obsahuje </a:t>
            </a:r>
            <a:r>
              <a:rPr lang="cs-CZ" b="1" dirty="0"/>
              <a:t>2 785 189 textových slov</a:t>
            </a:r>
            <a:r>
              <a:rPr lang="cs-CZ" dirty="0"/>
              <a:t>, tj. celkem </a:t>
            </a:r>
            <a:r>
              <a:rPr lang="cs-CZ" b="1" dirty="0"/>
              <a:t>3 285 508 pozic</a:t>
            </a:r>
            <a:r>
              <a:rPr lang="cs-CZ" dirty="0"/>
              <a:t>; v sondách vystupuje celkem </a:t>
            </a:r>
            <a:r>
              <a:rPr lang="cs-CZ" b="1" dirty="0"/>
              <a:t>2 544 mluvčích</a:t>
            </a:r>
            <a:r>
              <a:rPr lang="cs-CZ" dirty="0"/>
              <a:t>, z toho </a:t>
            </a:r>
            <a:r>
              <a:rPr lang="cs-CZ" b="1" dirty="0"/>
              <a:t>1 297 unikátních</a:t>
            </a:r>
            <a:r>
              <a:rPr lang="cs-CZ" dirty="0"/>
              <a:t>. Nahrávky byly pořizovány v Čechách, na Moravě i ve Slezsku, jejich celková délka je </a:t>
            </a:r>
            <a:r>
              <a:rPr lang="cs-CZ" b="1" dirty="0"/>
              <a:t>17 471 minut</a:t>
            </a:r>
            <a:r>
              <a:rPr lang="cs-CZ" dirty="0"/>
              <a:t>, tj. téměř 300 hodin. </a:t>
            </a:r>
          </a:p>
        </p:txBody>
      </p:sp>
    </p:spTree>
    <p:extLst>
      <p:ext uri="{BB962C8B-B14F-4D97-AF65-F5344CB8AC3E}">
        <p14:creationId xmlns:p14="http://schemas.microsoft.com/office/powerpoint/2010/main" val="3189575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</TotalTime>
  <Words>875</Words>
  <Application>Microsoft Office PowerPoint</Application>
  <PresentationFormat>Předvádění na obrazovce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Úvod do korpusové lingvistiky 6</vt:lpstr>
      <vt:lpstr>Korpusy dostupné z ČNK</vt:lpstr>
      <vt:lpstr>Rozsah a synchronnost mluvených korpusů</vt:lpstr>
      <vt:lpstr>PMK</vt:lpstr>
      <vt:lpstr>BMK</vt:lpstr>
      <vt:lpstr>ORAL2006</vt:lpstr>
      <vt:lpstr>ORAL2008</vt:lpstr>
      <vt:lpstr>ORAL2008</vt:lpstr>
      <vt:lpstr>ORAL2013</vt:lpstr>
      <vt:lpstr>SCHOLA2010</vt:lpstr>
      <vt:lpstr>SCHOLA2010</vt:lpstr>
      <vt:lpstr>Korpus vyučovacích hodin SCHOLA2010</vt:lpstr>
      <vt:lpstr>Zásady přepisu</vt:lpstr>
      <vt:lpstr>Sociolingvistické značkování</vt:lpstr>
      <vt:lpstr>Ochrana poskytovatelů</vt:lpstr>
      <vt:lpstr>Olomoucký mluvený korpus</vt:lpstr>
      <vt:lpstr>Publikace</vt:lpstr>
      <vt:lpstr>Ke značkování mluvených korpusů</vt:lpstr>
      <vt:lpstr>Publikace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7</dc:title>
  <dc:creator>Petr</dc:creator>
  <cp:lastModifiedBy>Klára Osolsobě</cp:lastModifiedBy>
  <cp:revision>8</cp:revision>
  <dcterms:created xsi:type="dcterms:W3CDTF">2013-10-17T10:05:54Z</dcterms:created>
  <dcterms:modified xsi:type="dcterms:W3CDTF">2015-03-25T10:18:06Z</dcterms:modified>
</cp:coreProperties>
</file>