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9" r:id="rId3"/>
    <p:sldId id="269" r:id="rId4"/>
    <p:sldId id="266" r:id="rId5"/>
    <p:sldId id="268" r:id="rId6"/>
    <p:sldId id="258" r:id="rId7"/>
    <p:sldId id="267" r:id="rId8"/>
    <p:sldId id="270" r:id="rId9"/>
    <p:sldId id="271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8" autoAdjust="0"/>
    <p:restoredTop sz="94625" autoAdjust="0"/>
  </p:normalViewPr>
  <p:slideViewPr>
    <p:cSldViewPr>
      <p:cViewPr varScale="1">
        <p:scale>
          <a:sx n="89" d="100"/>
          <a:sy n="89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38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DA4EA-84F9-432E-AA92-1C559A5787E3}" type="datetimeFigureOut">
              <a:rPr lang="cs-CZ" smtClean="0"/>
              <a:t>13.3.2015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® Muzeum romské kultury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4DB60-34C1-4655-A205-6C39686F7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27145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A0D5-7DFA-4622-9DC5-A9371DF3A9C4}" type="datetimeFigureOut">
              <a:rPr lang="cs-CZ" smtClean="0"/>
              <a:t>13.3.2015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® Muzeum romské kultury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6EAE-B4EF-4C16-AB37-03AA99B143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13797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® Muzeum romské kultury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12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4757-80E6-4572-BF7B-E99123B930C8}" type="datetime1">
              <a:rPr lang="cs-CZ" smtClean="0"/>
              <a:t>13.3.2015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19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097-1232-4248-8E7A-D8F1135EA5A3}" type="datetime1">
              <a:rPr lang="cs-CZ" smtClean="0"/>
              <a:t>13.3.2015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95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DD5B4-8C37-4BE2-BE98-6EF7FC9BE194}" type="datetime1">
              <a:rPr lang="cs-CZ" smtClean="0"/>
              <a:t>13.3.2015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61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1B69-884B-456C-AA3F-CD171E12213F}" type="datetime1">
              <a:rPr lang="cs-CZ" smtClean="0"/>
              <a:t>13.3.2015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A817-2FE8-4985-9157-F3F8229F2799}" type="datetime1">
              <a:rPr lang="cs-CZ" smtClean="0"/>
              <a:t>13.3.2015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92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4CE9-1608-412F-84CB-6350BAA16B41}" type="datetime1">
              <a:rPr lang="cs-CZ" smtClean="0"/>
              <a:t>13.3.2015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83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F87F-C8A2-454F-ABC3-D3568960375C}" type="datetime1">
              <a:rPr lang="cs-CZ" smtClean="0"/>
              <a:t>13.3.2015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40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8FF7-2E77-402F-9A41-AEE29B89C25D}" type="datetime1">
              <a:rPr lang="cs-CZ" smtClean="0"/>
              <a:t>13.3.2015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40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402D-DBF5-4C4C-B0FE-E5128B68885D}" type="datetime1">
              <a:rPr lang="cs-CZ" smtClean="0"/>
              <a:t>13.3.2015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92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ECE7-263F-44AD-8B54-A337C70D30B8}" type="datetime1">
              <a:rPr lang="cs-CZ" smtClean="0"/>
              <a:t>13.3.2015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248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5DEA-A85A-4726-A9A9-5055A0743958}" type="datetime1">
              <a:rPr lang="cs-CZ" smtClean="0"/>
              <a:t>13.3.2015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3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933C3-B333-41EA-9D6F-527715A30A77}" type="datetime1">
              <a:rPr lang="cs-CZ" smtClean="0"/>
              <a:t>13.3.2015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9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3" Type="http://schemas.openxmlformats.org/officeDocument/2006/relationships/hyperlink" Target="http://www.ceskatelevize.cz/ivysilani/10123499335-zahady-toma-wizarda/314292320070012-cikansky-kriz/" TargetMode="External"/><Relationship Id="rId21" Type="http://schemas.openxmlformats.org/officeDocument/2006/relationships/image" Target="../media/image18.png"/><Relationship Id="rId7" Type="http://schemas.openxmlformats.org/officeDocument/2006/relationships/image" Target="../media/image4.tiff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11" Type="http://schemas.openxmlformats.org/officeDocument/2006/relationships/image" Target="../media/image8.jpg"/><Relationship Id="rId24" Type="http://schemas.openxmlformats.org/officeDocument/2006/relationships/image" Target="../media/image21.tiff"/><Relationship Id="rId5" Type="http://schemas.openxmlformats.org/officeDocument/2006/relationships/image" Target="../media/image2.jpg"/><Relationship Id="rId15" Type="http://schemas.openxmlformats.org/officeDocument/2006/relationships/image" Target="../media/image12.jpg"/><Relationship Id="rId23" Type="http://schemas.openxmlformats.org/officeDocument/2006/relationships/image" Target="../media/image20.jpg"/><Relationship Id="rId10" Type="http://schemas.openxmlformats.org/officeDocument/2006/relationships/image" Target="../media/image7.jpeg"/><Relationship Id="rId19" Type="http://schemas.openxmlformats.org/officeDocument/2006/relationships/image" Target="../media/image16.jpg"/><Relationship Id="rId4" Type="http://schemas.openxmlformats.org/officeDocument/2006/relationships/image" Target="../media/image1.jpeg"/><Relationship Id="rId9" Type="http://schemas.openxmlformats.org/officeDocument/2006/relationships/image" Target="../media/image6.tiff"/><Relationship Id="rId14" Type="http://schemas.openxmlformats.org/officeDocument/2006/relationships/image" Target="../media/image11.jpeg"/><Relationship Id="rId22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Q2Atecg378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hyperlink" Target="https://www.youtube.com/watch?v=KJ_HHRJf0xg" TargetMode="External"/><Relationship Id="rId7" Type="http://schemas.openxmlformats.org/officeDocument/2006/relationships/image" Target="../media/image27.tiff"/><Relationship Id="rId12" Type="http://schemas.openxmlformats.org/officeDocument/2006/relationships/image" Target="../media/image32.jpg"/><Relationship Id="rId2" Type="http://schemas.openxmlformats.org/officeDocument/2006/relationships/hyperlink" Target="https://www.youtube.com/watch?v=vYz-i7re2Zo" TargetMode="External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5" Type="http://schemas.openxmlformats.org/officeDocument/2006/relationships/image" Target="../media/image3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Vlivy romské kultury na kulturu majoritní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99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Způsob zobrazení:</a:t>
            </a:r>
          </a:p>
          <a:p>
            <a:pPr>
              <a:buFontTx/>
              <a:buChar char="-"/>
            </a:pPr>
            <a:r>
              <a:rPr lang="cs-CZ" dirty="0" smtClean="0"/>
              <a:t>autentické</a:t>
            </a:r>
          </a:p>
          <a:p>
            <a:pPr>
              <a:buFontTx/>
              <a:buChar char="-"/>
            </a:pPr>
            <a:r>
              <a:rPr lang="cs-CZ" dirty="0" smtClean="0"/>
              <a:t>inspirace</a:t>
            </a:r>
          </a:p>
          <a:p>
            <a:pPr>
              <a:buFontTx/>
              <a:buChar char="-"/>
            </a:pPr>
            <a:r>
              <a:rPr lang="cs-CZ" dirty="0" err="1" smtClean="0"/>
              <a:t>stereotypizace</a:t>
            </a: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  <a:p>
            <a:r>
              <a:rPr lang="cs-CZ" dirty="0" smtClean="0"/>
              <a:t>Objekt zobrazení:</a:t>
            </a:r>
          </a:p>
          <a:p>
            <a:pPr>
              <a:buFontTx/>
              <a:buChar char="-"/>
            </a:pPr>
            <a:r>
              <a:rPr lang="cs-CZ" dirty="0" smtClean="0"/>
              <a:t>antropologický vzhled</a:t>
            </a:r>
          </a:p>
          <a:p>
            <a:pPr>
              <a:buFontTx/>
              <a:buChar char="-"/>
            </a:pPr>
            <a:r>
              <a:rPr lang="cs-CZ" dirty="0" smtClean="0"/>
              <a:t>typické vlastnosti</a:t>
            </a:r>
          </a:p>
          <a:p>
            <a:pPr>
              <a:buFontTx/>
              <a:buChar char="-"/>
            </a:pPr>
            <a:r>
              <a:rPr lang="cs-CZ" dirty="0" smtClean="0"/>
              <a:t>způsoby života a obživy</a:t>
            </a:r>
          </a:p>
          <a:p>
            <a:pPr>
              <a:buFontTx/>
              <a:buChar char="-"/>
            </a:pPr>
            <a:r>
              <a:rPr lang="cs-CZ" dirty="0" smtClean="0"/>
              <a:t>rodinné vazby</a:t>
            </a:r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45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Oblast života:</a:t>
            </a:r>
          </a:p>
          <a:p>
            <a:pPr>
              <a:buFontTx/>
              <a:buChar char="-"/>
            </a:pPr>
            <a:r>
              <a:rPr lang="cs-CZ" dirty="0" smtClean="0"/>
              <a:t>běžný život</a:t>
            </a:r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 smtClean="0">
                <a:sym typeface="Wingdings" panose="05000000000000000000" pitchFamily="2" charset="2"/>
              </a:rPr>
              <a:t> jídlo – potraviny, vařené jídlo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předměty denní potřeby 	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pomístní názvy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  <a:hlinkClick r:id="rId3"/>
              </a:rPr>
              <a:t>http://www.ceskatelevize.cz/ivysilani/10123499335-zahady-toma-wizarda/314292320070012-cikansky-kriz/</a:t>
            </a:r>
            <a:endParaRPr lang="cs-CZ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flora a fauna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příjmení a přezdívky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firmy, podniky</a:t>
            </a:r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 smtClean="0">
                <a:sym typeface="Wingdings" panose="05000000000000000000" pitchFamily="2" charset="2"/>
              </a:rPr>
              <a:t> reklama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" y="0"/>
            <a:ext cx="3811728" cy="68789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2" y="0"/>
            <a:ext cx="5541818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1569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4152"/>
          <a:stretch/>
        </p:blipFill>
        <p:spPr>
          <a:xfrm>
            <a:off x="-2589" y="46363"/>
            <a:ext cx="5199797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/>
          <a:stretch/>
        </p:blipFill>
        <p:spPr>
          <a:xfrm>
            <a:off x="-2589" y="0"/>
            <a:ext cx="9146589" cy="69043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r="4984"/>
          <a:stretch/>
        </p:blipFill>
        <p:spPr>
          <a:xfrm>
            <a:off x="0" y="0"/>
            <a:ext cx="9430604" cy="6904364"/>
          </a:xfrm>
          <a:prstGeom prst="rect">
            <a:avLst/>
          </a:prstGeom>
        </p:spPr>
      </p:pic>
      <p:pic>
        <p:nvPicPr>
          <p:cNvPr id="10" name="Picture 2" descr="http://www.aukce-pohlednic.com/foto/produkty/1320641932_00001000300020001000200010001000500010004000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4"/>
          <a:stretch/>
        </p:blipFill>
        <p:spPr bwMode="auto">
          <a:xfrm>
            <a:off x="0" y="-1"/>
            <a:ext cx="4676420" cy="690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0"/>
          <a:stretch/>
        </p:blipFill>
        <p:spPr>
          <a:xfrm>
            <a:off x="4676420" y="-2161"/>
            <a:ext cx="4754184" cy="6906526"/>
          </a:xfrm>
          <a:prstGeom prst="rect">
            <a:avLst/>
          </a:prstGeom>
        </p:spPr>
      </p:pic>
      <p:pic>
        <p:nvPicPr>
          <p:cNvPr id="12" name="Picture 2" descr="Dvouzubec nicí (Bidens cernua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98" y="0"/>
            <a:ext cx="5145509" cy="691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hlasek.com/foto/eriophorum_angustifolium_ae8980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243" r="44499" b="20375"/>
          <a:stretch/>
        </p:blipFill>
        <p:spPr bwMode="auto">
          <a:xfrm>
            <a:off x="4630554" y="10481"/>
            <a:ext cx="4800050" cy="68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nzertal.cz/imginz/1778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t="5393" r="-65" b="5393"/>
          <a:stretch/>
        </p:blipFill>
        <p:spPr bwMode="auto">
          <a:xfrm>
            <a:off x="-28803" y="0"/>
            <a:ext cx="9459407" cy="691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"/>
          <a:stretch/>
        </p:blipFill>
        <p:spPr>
          <a:xfrm>
            <a:off x="-46698" y="-2162"/>
            <a:ext cx="9477302" cy="668651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-4701"/>
            <a:ext cx="4834843" cy="6986348"/>
          </a:xfrm>
          <a:prstGeom prst="rect">
            <a:avLst/>
          </a:prstGeom>
        </p:spPr>
      </p:pic>
      <p:pic>
        <p:nvPicPr>
          <p:cNvPr id="17" name="Picture 2" descr="Elysium Skirt in Silk Velve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610435" cy="691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ypsy Danc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-51013"/>
            <a:ext cx="523875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52183" cy="6864137"/>
          </a:xfrm>
          <a:prstGeom prst="rect">
            <a:avLst/>
          </a:prstGeom>
        </p:spPr>
      </p:pic>
      <p:pic>
        <p:nvPicPr>
          <p:cNvPr id="21" name="Picture 8" descr="http://g.denik.cz/s/ng/2013/07/erby-648x379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12766" y="-96989"/>
            <a:ext cx="5878308" cy="68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říjmení: 'Cigánek', počet výskytů 516 v celé Č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41" y="-90967"/>
            <a:ext cx="9456462" cy="60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2" y="-85512"/>
            <a:ext cx="4642993" cy="696449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54" y="-109259"/>
            <a:ext cx="3822676" cy="6973396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-51013"/>
            <a:ext cx="6861132" cy="70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8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idová kultura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písně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  <a:hlinkClick r:id="rId2"/>
              </a:rPr>
              <a:t>https://</a:t>
            </a:r>
            <a:r>
              <a:rPr lang="cs-CZ" dirty="0" smtClean="0">
                <a:sym typeface="Wingdings" panose="05000000000000000000" pitchFamily="2" charset="2"/>
                <a:hlinkClick r:id="rId2"/>
              </a:rPr>
              <a:t>www.youtube.com/watch?v=Q2Atecg378s</a:t>
            </a:r>
            <a:endParaRPr lang="cs-CZ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lidová slovesnost – p</a:t>
            </a:r>
            <a:r>
              <a:rPr lang="cs-CZ" dirty="0" smtClean="0"/>
              <a:t>řísloví, pořekadla, 	     pranostiky, </a:t>
            </a:r>
            <a:r>
              <a:rPr lang="cs-CZ" dirty="0" smtClean="0">
                <a:sym typeface="Wingdings" panose="05000000000000000000" pitchFamily="2" charset="2"/>
              </a:rPr>
              <a:t>v</a:t>
            </a:r>
            <a:r>
              <a:rPr lang="cs-CZ" dirty="0" smtClean="0"/>
              <a:t>tipy, </a:t>
            </a:r>
            <a:r>
              <a:rPr lang="cs-CZ" dirty="0" err="1" smtClean="0"/>
              <a:t>humorky</a:t>
            </a:r>
            <a:r>
              <a:rPr lang="cs-CZ" dirty="0" smtClean="0"/>
              <a:t>, </a:t>
            </a:r>
            <a:r>
              <a:rPr lang="cs-CZ" dirty="0" smtClean="0">
                <a:sym typeface="Wingdings" panose="05000000000000000000" pitchFamily="2" charset="2"/>
              </a:rPr>
              <a:t>d</a:t>
            </a:r>
            <a:r>
              <a:rPr lang="cs-CZ" dirty="0" smtClean="0"/>
              <a:t>ětská ří- 	     </a:t>
            </a:r>
            <a:r>
              <a:rPr lang="cs-CZ" dirty="0" err="1" smtClean="0"/>
              <a:t>kadla</a:t>
            </a:r>
            <a:r>
              <a:rPr lang="cs-CZ" dirty="0" smtClean="0"/>
              <a:t>, hry, ustálené výrazy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>
                <a:sym typeface="Wingdings" panose="05000000000000000000" pitchFamily="2" charset="2"/>
              </a:rPr>
              <a:t> lidové zvyky a obyčeje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tanec </a:t>
            </a:r>
            <a:r>
              <a:rPr lang="cs-CZ" dirty="0" err="1" smtClean="0">
                <a:sym typeface="Wingdings" panose="05000000000000000000" pitchFamily="2" charset="2"/>
              </a:rPr>
              <a:t>Cigán</a:t>
            </a:r>
            <a:r>
              <a:rPr lang="cs-CZ" dirty="0" smtClean="0">
                <a:sym typeface="Wingdings" panose="05000000000000000000" pitchFamily="2" charset="2"/>
              </a:rPr>
              <a:t> (</a:t>
            </a:r>
            <a:r>
              <a:rPr lang="cs-CZ" dirty="0" err="1" smtClean="0">
                <a:sym typeface="Wingdings" panose="05000000000000000000" pitchFamily="2" charset="2"/>
              </a:rPr>
              <a:t>Cigánský</a:t>
            </a:r>
            <a:r>
              <a:rPr lang="cs-CZ" dirty="0" smtClean="0"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obuv cigánky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r="18470"/>
          <a:stretch/>
        </p:blipFill>
        <p:spPr>
          <a:xfrm>
            <a:off x="4411979" y="0"/>
            <a:ext cx="4732021" cy="6858000"/>
          </a:xfrm>
          <a:prstGeom prst="rect">
            <a:avLst/>
          </a:prstGeom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030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cs-CZ" dirty="0"/>
              <a:t>v</a:t>
            </a:r>
            <a:r>
              <a:rPr lang="cs-CZ" dirty="0" smtClean="0"/>
              <a:t>ysoká kultura</a:t>
            </a:r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 smtClean="0">
                <a:sym typeface="Wingdings" panose="05000000000000000000" pitchFamily="2" charset="2"/>
              </a:rPr>
              <a:t>období romantismu – cikán/</a:t>
            </a:r>
            <a:r>
              <a:rPr lang="cs-CZ" dirty="0" err="1" smtClean="0">
                <a:sym typeface="Wingdings" panose="05000000000000000000" pitchFamily="2" charset="2"/>
              </a:rPr>
              <a:t>ka</a:t>
            </a:r>
            <a:r>
              <a:rPr lang="cs-CZ" dirty="0" smtClean="0">
                <a:sym typeface="Wingdings" panose="05000000000000000000" pitchFamily="2" charset="2"/>
              </a:rPr>
              <a:t> jako 	    	     hlavní hrdina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literatura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výtvarné umění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hudba 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  <a:hlinkClick r:id="rId2"/>
              </a:rPr>
              <a:t>https://www.youtube.com/watch?v=vYz-i7re2Zo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divadlo, film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  <a:hlinkClick r:id="rId3"/>
              </a:rPr>
              <a:t>https://</a:t>
            </a:r>
            <a:r>
              <a:rPr lang="cs-CZ" dirty="0" smtClean="0">
                <a:sym typeface="Wingdings" panose="05000000000000000000" pitchFamily="2" charset="2"/>
                <a:hlinkClick r:id="rId3"/>
              </a:rPr>
              <a:t>www.youtube.com/watch?v=KJ_HHRJf0xg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2000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49"/>
            <a:ext cx="5673630" cy="6858000"/>
          </a:xfrm>
          <a:prstGeom prst="rect">
            <a:avLst/>
          </a:prstGeom>
        </p:spPr>
      </p:pic>
      <p:sp>
        <p:nvSpPr>
          <p:cNvPr id="7" name="AutoShape 2" descr="Výsledek obrázku pro trubadúr azuce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Výsledek obrázku pro trubadúr azucen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Výsledek obrázku pro trubadúr azucen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8" descr="Výsledek obrázku pro trubadúr azucen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84" name="Picture 12" descr="http://img.jihoceskedivadlo.cz/fotogalerie/gal_11793046521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r="9311"/>
          <a:stretch/>
        </p:blipFill>
        <p:spPr bwMode="auto">
          <a:xfrm>
            <a:off x="85515" y="-28049"/>
            <a:ext cx="9175524" cy="6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5100"/>
          <a:stretch/>
        </p:blipFill>
        <p:spPr>
          <a:xfrm>
            <a:off x="4567119" y="0"/>
            <a:ext cx="4693920" cy="685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" y="0"/>
            <a:ext cx="4572000" cy="6858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5" y="-1"/>
            <a:ext cx="4333429" cy="682995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84" y="11649"/>
            <a:ext cx="4329870" cy="681830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6" y="-2"/>
            <a:ext cx="4333429" cy="682515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0" y="3408"/>
            <a:ext cx="4336134" cy="689075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6" y="-28050"/>
            <a:ext cx="4448630" cy="688766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90" y="-15875"/>
            <a:ext cx="4406363" cy="684102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7" y="-22905"/>
            <a:ext cx="9281685" cy="602055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79" y="-28052"/>
            <a:ext cx="9315917" cy="5977331"/>
          </a:xfrm>
          <a:prstGeom prst="rect">
            <a:avLst/>
          </a:prstGeom>
        </p:spPr>
      </p:pic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98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Literatura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/>
              <a:t>Krekovičová</a:t>
            </a:r>
            <a:r>
              <a:rPr lang="cs-CZ" dirty="0"/>
              <a:t>, E.: Obraz </a:t>
            </a:r>
            <a:r>
              <a:rPr lang="cs-CZ" dirty="0" err="1"/>
              <a:t>cigána</a:t>
            </a:r>
            <a:r>
              <a:rPr lang="cs-CZ" dirty="0"/>
              <a:t> v </a:t>
            </a:r>
            <a:r>
              <a:rPr lang="cs-CZ" dirty="0" err="1"/>
              <a:t>ľudovej</a:t>
            </a:r>
            <a:r>
              <a:rPr lang="cs-CZ" dirty="0"/>
              <a:t> písni. In: Neznámi </a:t>
            </a:r>
            <a:r>
              <a:rPr lang="cs-CZ" dirty="0" err="1"/>
              <a:t>Rómovia</a:t>
            </a:r>
            <a:r>
              <a:rPr lang="cs-CZ" dirty="0"/>
              <a:t>. Bratislava 1992, s. 173-183.</a:t>
            </a:r>
          </a:p>
          <a:p>
            <a:r>
              <a:rPr lang="cs-CZ" dirty="0" smtClean="0"/>
              <a:t>Horváthová, J.: </a:t>
            </a:r>
            <a:r>
              <a:rPr lang="cs-CZ" dirty="0" err="1" smtClean="0"/>
              <a:t>Devleskere</a:t>
            </a:r>
            <a:r>
              <a:rPr lang="cs-CZ" dirty="0" smtClean="0"/>
              <a:t> </a:t>
            </a:r>
            <a:r>
              <a:rPr lang="cs-CZ" dirty="0" err="1" smtClean="0"/>
              <a:t>čhave</a:t>
            </a:r>
            <a:r>
              <a:rPr lang="cs-CZ" dirty="0" smtClean="0"/>
              <a:t> – </a:t>
            </a:r>
            <a:r>
              <a:rPr lang="cs-CZ" dirty="0" err="1" smtClean="0"/>
              <a:t>svedectvom</a:t>
            </a:r>
            <a:r>
              <a:rPr lang="cs-CZ" dirty="0" smtClean="0"/>
              <a:t> starých </a:t>
            </a:r>
            <a:r>
              <a:rPr lang="cs-CZ" dirty="0" err="1" smtClean="0"/>
              <a:t>pohľadníc</a:t>
            </a:r>
            <a:r>
              <a:rPr lang="cs-CZ" dirty="0" smtClean="0"/>
              <a:t>. </a:t>
            </a:r>
            <a:r>
              <a:rPr lang="cs-CZ" dirty="0"/>
              <a:t>Poprad: Region Poprad s. r. o., </a:t>
            </a:r>
            <a:r>
              <a:rPr lang="cs-CZ" dirty="0" smtClean="0"/>
              <a:t>2006</a:t>
            </a:r>
          </a:p>
          <a:p>
            <a:r>
              <a:rPr lang="cs-CZ" dirty="0" err="1" smtClean="0"/>
              <a:t>Hrtánková</a:t>
            </a:r>
            <a:r>
              <a:rPr lang="cs-CZ" dirty="0"/>
              <a:t>, M.: Obraz Romů v české, slovenské a romské literatuře. BMRK, 9/2000, s. 40-41.</a:t>
            </a:r>
          </a:p>
          <a:p>
            <a:r>
              <a:rPr lang="cs-CZ" dirty="0" smtClean="0"/>
              <a:t>Šenkyřík, T.: Romská hudba v české populární hudbě. Komentovaná recenze </a:t>
            </a:r>
            <a:r>
              <a:rPr lang="cs-CZ" dirty="0" err="1" smtClean="0"/>
              <a:t>Buty</a:t>
            </a:r>
            <a:r>
              <a:rPr lang="cs-CZ" dirty="0" smtClean="0"/>
              <a:t> + Zuzana Navarová a </a:t>
            </a:r>
            <a:r>
              <a:rPr lang="cs-CZ" dirty="0" err="1" smtClean="0"/>
              <a:t>Koa</a:t>
            </a:r>
            <a:r>
              <a:rPr lang="cs-CZ" dirty="0" smtClean="0"/>
              <a:t>. Bulletin Muzea romské kultury, 10/2001, s. 42-43.</a:t>
            </a:r>
          </a:p>
          <a:p>
            <a:r>
              <a:rPr lang="cs-CZ" dirty="0" smtClean="0"/>
              <a:t>Šenkyřík, T.: Romové – </a:t>
            </a:r>
            <a:r>
              <a:rPr lang="cs-CZ" dirty="0" err="1" smtClean="0"/>
              <a:t>Gypsies</a:t>
            </a:r>
            <a:r>
              <a:rPr lang="cs-CZ" dirty="0" smtClean="0"/>
              <a:t> v tvorbě amerických folkových písničkářů: Bob </a:t>
            </a:r>
            <a:r>
              <a:rPr lang="cs-CZ" dirty="0" err="1" smtClean="0"/>
              <a:t>Dylan</a:t>
            </a:r>
            <a:r>
              <a:rPr lang="cs-CZ" dirty="0" smtClean="0"/>
              <a:t>, Leonard </a:t>
            </a:r>
            <a:r>
              <a:rPr lang="cs-CZ" dirty="0" err="1" smtClean="0"/>
              <a:t>Cohen</a:t>
            </a:r>
            <a:r>
              <a:rPr lang="cs-CZ" dirty="0" smtClean="0"/>
              <a:t>, Joni </a:t>
            </a:r>
            <a:r>
              <a:rPr lang="cs-CZ" dirty="0" err="1" smtClean="0"/>
              <a:t>Mitchell</a:t>
            </a:r>
            <a:r>
              <a:rPr lang="cs-CZ" dirty="0" smtClean="0"/>
              <a:t>, Joan </a:t>
            </a:r>
            <a:r>
              <a:rPr lang="cs-CZ" dirty="0" err="1" smtClean="0"/>
              <a:t>Baez</a:t>
            </a:r>
            <a:r>
              <a:rPr lang="cs-CZ" dirty="0" smtClean="0"/>
              <a:t>. BMRK, 9/2000, s. 27-35.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3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cs-CZ" sz="2700" dirty="0" err="1"/>
              <a:t>Toncrová</a:t>
            </a:r>
            <a:r>
              <a:rPr lang="cs-CZ" sz="2700" dirty="0"/>
              <a:t>, M.: Obraz Cikána ve folklorních projevech. BMRK, 8/1999, s. 21-27.</a:t>
            </a:r>
          </a:p>
          <a:p>
            <a:r>
              <a:rPr lang="cs-CZ" sz="2700" dirty="0" err="1" smtClean="0"/>
              <a:t>Toncrová</a:t>
            </a:r>
            <a:r>
              <a:rPr lang="cs-CZ" sz="2700" dirty="0" smtClean="0"/>
              <a:t>, M.: </a:t>
            </a:r>
            <a:r>
              <a:rPr lang="cs-CZ" sz="2700" dirty="0"/>
              <a:t>Reflexe Cikána v lidových písních českých zemí. Český lid 93, 2006, s. </a:t>
            </a:r>
            <a:r>
              <a:rPr lang="cs-CZ" sz="2700" dirty="0" smtClean="0"/>
              <a:t>225-242.</a:t>
            </a:r>
          </a:p>
          <a:p>
            <a:r>
              <a:rPr lang="cs-CZ" sz="2700" dirty="0" err="1" smtClean="0"/>
              <a:t>Medzi</a:t>
            </a:r>
            <a:r>
              <a:rPr lang="cs-CZ" sz="2700" dirty="0" smtClean="0"/>
              <a:t> </a:t>
            </a:r>
            <a:r>
              <a:rPr lang="cs-CZ" sz="2700" dirty="0" err="1" smtClean="0"/>
              <a:t>toleranciou</a:t>
            </a:r>
            <a:r>
              <a:rPr lang="cs-CZ" sz="2700" dirty="0" smtClean="0"/>
              <a:t> a bariérami. Obraz </a:t>
            </a:r>
            <a:r>
              <a:rPr lang="cs-CZ" sz="2700" dirty="0" err="1" smtClean="0"/>
              <a:t>Rómov</a:t>
            </a:r>
            <a:r>
              <a:rPr lang="cs-CZ" sz="2700" dirty="0" smtClean="0"/>
              <a:t> a Židov v </a:t>
            </a:r>
            <a:r>
              <a:rPr lang="cs-CZ" sz="2700" dirty="0" err="1" smtClean="0"/>
              <a:t>slovenskom</a:t>
            </a:r>
            <a:r>
              <a:rPr lang="cs-CZ" sz="2700" dirty="0" smtClean="0"/>
              <a:t> folklore. Bratislava 1999.</a:t>
            </a:r>
            <a:endParaRPr lang="cs-CZ" sz="27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1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200" dirty="0"/>
              <a:t>Fotografie sbírkových předmětů – ® Muzeum romské </a:t>
            </a:r>
            <a:r>
              <a:rPr lang="cs-CZ" sz="1200" dirty="0" smtClean="0"/>
              <a:t>kultury, fond ohlasů romské kultury v kultuře majoritní:</a:t>
            </a:r>
          </a:p>
          <a:p>
            <a:r>
              <a:rPr lang="cs-CZ" sz="1200" dirty="0" smtClean="0"/>
              <a:t>MRK </a:t>
            </a:r>
            <a:r>
              <a:rPr lang="cs-CZ" sz="1200" dirty="0"/>
              <a:t>263/98 </a:t>
            </a:r>
            <a:r>
              <a:rPr lang="cs-CZ" sz="1200" dirty="0" err="1"/>
              <a:t>Mega</a:t>
            </a:r>
            <a:r>
              <a:rPr lang="cs-CZ" sz="1200" dirty="0"/>
              <a:t>-Market magazín hypermarketu </a:t>
            </a:r>
            <a:r>
              <a:rPr lang="cs-CZ" sz="1200" dirty="0" err="1"/>
              <a:t>Interspar</a:t>
            </a:r>
            <a:r>
              <a:rPr lang="cs-CZ" sz="1200" dirty="0"/>
              <a:t>; </a:t>
            </a:r>
            <a:r>
              <a:rPr lang="cs-CZ" sz="1200" dirty="0" err="1"/>
              <a:t>Interspar</a:t>
            </a:r>
            <a:r>
              <a:rPr lang="cs-CZ" sz="1200" dirty="0"/>
              <a:t>; Česká republika; 1998</a:t>
            </a:r>
          </a:p>
          <a:p>
            <a:r>
              <a:rPr lang="cs-CZ" sz="1200" dirty="0" smtClean="0"/>
              <a:t>MRK </a:t>
            </a:r>
            <a:r>
              <a:rPr lang="cs-CZ" sz="1200" dirty="0"/>
              <a:t>51/2005 </a:t>
            </a:r>
            <a:r>
              <a:rPr lang="cs-CZ" sz="1200" dirty="0" smtClean="0"/>
              <a:t>sáček </a:t>
            </a:r>
            <a:r>
              <a:rPr lang="cs-CZ" sz="1200" dirty="0"/>
              <a:t>od masného výrobku "Cikánská pečeně", výrobce neuveden. Baleno u firmy B-</a:t>
            </a:r>
            <a:r>
              <a:rPr lang="cs-CZ" sz="1200" dirty="0" err="1"/>
              <a:t>Unipack</a:t>
            </a:r>
            <a:r>
              <a:rPr lang="cs-CZ" sz="1200" dirty="0"/>
              <a:t> s.r.o. Rosice.</a:t>
            </a:r>
          </a:p>
          <a:p>
            <a:r>
              <a:rPr lang="cs-CZ" sz="1200" dirty="0" smtClean="0"/>
              <a:t>MRK </a:t>
            </a:r>
            <a:r>
              <a:rPr lang="cs-CZ" sz="1200" dirty="0"/>
              <a:t>4/98 </a:t>
            </a:r>
            <a:r>
              <a:rPr lang="cs-CZ" sz="1200" dirty="0" smtClean="0"/>
              <a:t>sklenice </a:t>
            </a:r>
            <a:r>
              <a:rPr lang="cs-CZ" sz="1200" dirty="0"/>
              <a:t>se šroubovacím uzávěrem od potravinářského výrobku; neznámý; Černožice nad Labem; </a:t>
            </a:r>
            <a:r>
              <a:rPr lang="cs-CZ" sz="1200" dirty="0" smtClean="0"/>
              <a:t>1998</a:t>
            </a:r>
            <a:r>
              <a:rPr lang="cs-CZ" sz="1200" dirty="0"/>
              <a:t> </a:t>
            </a:r>
          </a:p>
          <a:p>
            <a:r>
              <a:rPr lang="cs-CZ" sz="1200" dirty="0"/>
              <a:t>MRK 135/98 láhev se šroubovacím uzávěrem od potravinářského výrobku (pikantní omáčka) "Cikánská omáčka"; </a:t>
            </a:r>
            <a:r>
              <a:rPr lang="cs-CZ" sz="1200" dirty="0" err="1"/>
              <a:t>H.J.Heinz</a:t>
            </a:r>
            <a:r>
              <a:rPr lang="cs-CZ" sz="1200" dirty="0"/>
              <a:t> </a:t>
            </a:r>
            <a:r>
              <a:rPr lang="cs-CZ" sz="1200" dirty="0" err="1"/>
              <a:t>B.V.Elst</a:t>
            </a:r>
            <a:r>
              <a:rPr lang="cs-CZ" sz="1200" dirty="0"/>
              <a:t>; Nizozemí; 1998 </a:t>
            </a:r>
          </a:p>
          <a:p>
            <a:r>
              <a:rPr lang="cs-CZ" sz="1200" dirty="0"/>
              <a:t>MRK 190/98 láhev se šroubovacím uzávěrem od potravinářského výrobku "Cikánská omáčka"; </a:t>
            </a:r>
            <a:r>
              <a:rPr lang="cs-CZ" sz="1200" dirty="0" err="1"/>
              <a:t>Fruta</a:t>
            </a:r>
            <a:r>
              <a:rPr lang="cs-CZ" sz="1200" dirty="0"/>
              <a:t> Podivín; Podivín; 1998</a:t>
            </a:r>
          </a:p>
          <a:p>
            <a:r>
              <a:rPr lang="cs-CZ" sz="1200" dirty="0"/>
              <a:t>MRK 55/2005 </a:t>
            </a:r>
            <a:r>
              <a:rPr lang="cs-CZ" sz="1200" dirty="0" smtClean="0"/>
              <a:t>sklenice </a:t>
            </a:r>
            <a:r>
              <a:rPr lang="cs-CZ" sz="1200" dirty="0"/>
              <a:t>se šroubovacím uzávěrem od potravinářského výrobku (dochucovací omáčka) "Cikánská  omáčka", opatřena papírovou etiketou s názvem. Výrobce </a:t>
            </a:r>
            <a:r>
              <a:rPr lang="cs-CZ" sz="1200" dirty="0" err="1"/>
              <a:t>Hamé</a:t>
            </a:r>
            <a:r>
              <a:rPr lang="cs-CZ" sz="1200" dirty="0"/>
              <a:t>, a.s. Babice.</a:t>
            </a:r>
          </a:p>
          <a:p>
            <a:r>
              <a:rPr lang="cs-CZ" sz="1200" dirty="0"/>
              <a:t>MRK 8/2002 </a:t>
            </a:r>
            <a:r>
              <a:rPr lang="cs-CZ" sz="1200" dirty="0" smtClean="0"/>
              <a:t>porcelánový </a:t>
            </a:r>
            <a:r>
              <a:rPr lang="cs-CZ" sz="1200" dirty="0"/>
              <a:t>džbánek; Brno; 1900-1910</a:t>
            </a:r>
          </a:p>
          <a:p>
            <a:r>
              <a:rPr lang="cs-CZ" sz="1200" dirty="0" smtClean="0"/>
              <a:t>MRK </a:t>
            </a:r>
            <a:r>
              <a:rPr lang="cs-CZ" sz="1200" dirty="0"/>
              <a:t>46/98 krabička od cigaret </a:t>
            </a:r>
            <a:r>
              <a:rPr lang="cs-CZ" sz="1200" dirty="0" err="1"/>
              <a:t>Gitanes</a:t>
            </a:r>
            <a:r>
              <a:rPr lang="cs-CZ" sz="1200" dirty="0"/>
              <a:t>; </a:t>
            </a:r>
            <a:r>
              <a:rPr lang="cs-CZ" sz="1200" dirty="0" err="1"/>
              <a:t>Seita</a:t>
            </a:r>
            <a:r>
              <a:rPr lang="cs-CZ" sz="1200" dirty="0"/>
              <a:t>, Francie; Francie; </a:t>
            </a:r>
            <a:r>
              <a:rPr lang="cs-CZ" sz="1200" dirty="0" smtClean="0"/>
              <a:t>1998</a:t>
            </a:r>
            <a:r>
              <a:rPr lang="cs-CZ" sz="1200" dirty="0"/>
              <a:t> </a:t>
            </a:r>
          </a:p>
          <a:p>
            <a:r>
              <a:rPr lang="cs-CZ" sz="1200" dirty="0"/>
              <a:t>MRK 183/06 </a:t>
            </a:r>
            <a:r>
              <a:rPr lang="cs-CZ" sz="1200" dirty="0" smtClean="0"/>
              <a:t>mikina </a:t>
            </a:r>
            <a:r>
              <a:rPr lang="cs-CZ" sz="1200" dirty="0"/>
              <a:t>s nažehleným motivem pohádky z dílny </a:t>
            </a:r>
            <a:r>
              <a:rPr lang="cs-CZ" sz="1200" dirty="0" err="1"/>
              <a:t>Walta</a:t>
            </a:r>
            <a:r>
              <a:rPr lang="cs-CZ" sz="1200" dirty="0"/>
              <a:t> </a:t>
            </a:r>
            <a:r>
              <a:rPr lang="cs-CZ" sz="1200" dirty="0" err="1"/>
              <a:t>Disneyho</a:t>
            </a:r>
            <a:r>
              <a:rPr lang="cs-CZ" sz="1200" dirty="0"/>
              <a:t> Zvoník od Matky Boží (Cikánka Esmeralda)</a:t>
            </a:r>
          </a:p>
          <a:p>
            <a:r>
              <a:rPr lang="cs-CZ" sz="1200" dirty="0"/>
              <a:t>MRK 47/13 </a:t>
            </a:r>
            <a:r>
              <a:rPr lang="cs-CZ" sz="1200" dirty="0" smtClean="0"/>
              <a:t>busta „cikánky“, </a:t>
            </a:r>
            <a:r>
              <a:rPr lang="cs-CZ" sz="1200" dirty="0"/>
              <a:t>počátek 20. stol.</a:t>
            </a:r>
          </a:p>
          <a:p>
            <a:r>
              <a:rPr lang="cs-CZ" sz="1200" dirty="0"/>
              <a:t>MRK 79/08 </a:t>
            </a:r>
            <a:r>
              <a:rPr lang="cs-CZ" sz="1200" dirty="0" smtClean="0"/>
              <a:t>dvoudílná </a:t>
            </a:r>
            <a:r>
              <a:rPr lang="cs-CZ" sz="1200" dirty="0"/>
              <a:t>dóza na tabák s postavou cikánského hudebníka, značeno signaturou JM (Johan </a:t>
            </a:r>
            <a:r>
              <a:rPr lang="cs-CZ" sz="1200" dirty="0" err="1"/>
              <a:t>Maresch</a:t>
            </a:r>
            <a:r>
              <a:rPr lang="cs-CZ" sz="1200" dirty="0"/>
              <a:t>), vznik konec 19. století</a:t>
            </a:r>
          </a:p>
          <a:p>
            <a:r>
              <a:rPr lang="cs-CZ" sz="1200" dirty="0"/>
              <a:t>MRK 275/2005 </a:t>
            </a:r>
            <a:r>
              <a:rPr lang="cs-CZ" sz="1200" dirty="0" smtClean="0"/>
              <a:t>propagační </a:t>
            </a:r>
            <a:r>
              <a:rPr lang="cs-CZ" sz="1200" dirty="0"/>
              <a:t>brožura firmy Blaupunkt produkující rádia. Na titulní straně je nakreslena romská cimbálová muzika. </a:t>
            </a:r>
          </a:p>
          <a:p>
            <a:r>
              <a:rPr lang="cs-CZ" sz="1200" dirty="0" smtClean="0"/>
              <a:t>MRK </a:t>
            </a:r>
            <a:r>
              <a:rPr lang="cs-CZ" sz="1200" dirty="0"/>
              <a:t>191/06 </a:t>
            </a:r>
            <a:r>
              <a:rPr lang="cs-CZ" sz="1200" dirty="0" smtClean="0"/>
              <a:t>plakát </a:t>
            </a:r>
            <a:r>
              <a:rPr lang="cs-CZ" sz="1200" dirty="0"/>
              <a:t>na zubní pastu Libuše "Bílé zuby, kadeřavé vlasy, to Cikána </a:t>
            </a:r>
            <a:r>
              <a:rPr lang="cs-CZ" sz="1200" dirty="0" err="1"/>
              <a:t>prevelice</a:t>
            </a:r>
            <a:r>
              <a:rPr lang="cs-CZ" sz="1200" dirty="0"/>
              <a:t> </a:t>
            </a:r>
            <a:r>
              <a:rPr lang="cs-CZ" sz="1200" dirty="0" err="1"/>
              <a:t>krási</a:t>
            </a:r>
            <a:r>
              <a:rPr lang="cs-CZ" sz="1200" dirty="0"/>
              <a:t>"; Emil Kosa 1900-1930</a:t>
            </a:r>
          </a:p>
          <a:p>
            <a:r>
              <a:rPr lang="cs-CZ" sz="1200" dirty="0"/>
              <a:t>MRK 12/2003 Pult na líčidla kosmetické kolekce Bohemian </a:t>
            </a:r>
            <a:r>
              <a:rPr lang="cs-CZ" sz="1200" dirty="0" err="1"/>
              <a:t>Dreams</a:t>
            </a:r>
            <a:r>
              <a:rPr lang="cs-CZ" sz="1200" dirty="0"/>
              <a:t>; Paříž, Francie; 2002 – 2003</a:t>
            </a:r>
            <a:r>
              <a:rPr lang="cs-CZ" sz="1200" dirty="0"/>
              <a:t>  </a:t>
            </a:r>
          </a:p>
          <a:p>
            <a:r>
              <a:rPr lang="cs-CZ" sz="1200" dirty="0"/>
              <a:t>MRK 273/2005/2 notový záznam písně „Cikánka“; Praha, Česká republika; 1943</a:t>
            </a:r>
          </a:p>
          <a:p>
            <a:r>
              <a:rPr lang="cs-CZ" sz="1200" dirty="0"/>
              <a:t>MRK 50/2005/8 </a:t>
            </a:r>
            <a:r>
              <a:rPr lang="cs-CZ" sz="1200" dirty="0" smtClean="0"/>
              <a:t>program </a:t>
            </a:r>
            <a:r>
              <a:rPr lang="cs-CZ" sz="1200" dirty="0"/>
              <a:t>k opeře George Bizeta o 4 dějstvích Carmen, uváděné Národním divadlem</a:t>
            </a:r>
          </a:p>
          <a:p>
            <a:r>
              <a:rPr lang="cs-CZ" sz="1200" dirty="0"/>
              <a:t>MRK 6/10 </a:t>
            </a:r>
            <a:r>
              <a:rPr lang="cs-CZ" sz="1200" dirty="0" smtClean="0"/>
              <a:t>divadelní </a:t>
            </a:r>
            <a:r>
              <a:rPr lang="cs-CZ" sz="1200" dirty="0"/>
              <a:t>kostým - dámský, ze zpěvohry Hraběnka Marica</a:t>
            </a:r>
          </a:p>
          <a:p>
            <a:r>
              <a:rPr lang="cs-CZ" sz="1200" dirty="0"/>
              <a:t>MRK 7/10 </a:t>
            </a:r>
            <a:r>
              <a:rPr lang="cs-CZ" sz="1200" dirty="0" smtClean="0"/>
              <a:t>divadelní </a:t>
            </a:r>
            <a:r>
              <a:rPr lang="cs-CZ" sz="1200" dirty="0"/>
              <a:t>kostým - pánský, ze zpěvohry Hraběnka Marica</a:t>
            </a:r>
          </a:p>
          <a:p>
            <a:r>
              <a:rPr lang="cs-CZ" sz="1200" dirty="0" smtClean="0"/>
              <a:t>MRK </a:t>
            </a:r>
            <a:r>
              <a:rPr lang="cs-CZ" sz="1200"/>
              <a:t>46/2005 </a:t>
            </a:r>
            <a:r>
              <a:rPr lang="cs-CZ" sz="1200" smtClean="0"/>
              <a:t>dřevěná </a:t>
            </a:r>
            <a:r>
              <a:rPr lang="cs-CZ" sz="1200" dirty="0"/>
              <a:t>loutka Cikánky. </a:t>
            </a:r>
          </a:p>
        </p:txBody>
      </p:sp>
    </p:spTree>
    <p:extLst>
      <p:ext uri="{BB962C8B-B14F-4D97-AF65-F5344CB8AC3E}">
        <p14:creationId xmlns:p14="http://schemas.microsoft.com/office/powerpoint/2010/main" val="6667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200" dirty="0"/>
              <a:t>Fotografie sbírkových předmětů – ® Muzeum romské kultury, fond </a:t>
            </a:r>
            <a:r>
              <a:rPr lang="cs-CZ" sz="1200" dirty="0" smtClean="0"/>
              <a:t>fotodokumentace:</a:t>
            </a:r>
          </a:p>
          <a:p>
            <a:r>
              <a:rPr lang="cs-CZ" sz="1200" dirty="0" err="1"/>
              <a:t>FDig</a:t>
            </a:r>
            <a:r>
              <a:rPr lang="cs-CZ" sz="1200" dirty="0"/>
              <a:t> </a:t>
            </a:r>
            <a:r>
              <a:rPr lang="cs-CZ" sz="1200" dirty="0" smtClean="0"/>
              <a:t>11/2010 tzv</a:t>
            </a:r>
            <a:r>
              <a:rPr lang="cs-CZ" sz="1200" dirty="0"/>
              <a:t>. cikánský kříž, Studená Loučka, 2009.  Autor: Jiří </a:t>
            </a:r>
            <a:r>
              <a:rPr lang="cs-CZ" sz="1200" dirty="0" err="1"/>
              <a:t>Ošanec</a:t>
            </a:r>
            <a:r>
              <a:rPr lang="cs-CZ" sz="1200" dirty="0"/>
              <a:t>, Ctirad </a:t>
            </a:r>
            <a:r>
              <a:rPr lang="cs-CZ" sz="1200" dirty="0" smtClean="0"/>
              <a:t>Burget. Z</a:t>
            </a:r>
            <a:r>
              <a:rPr lang="cs-CZ" sz="1200" dirty="0"/>
              <a:t> nesbírkové kolekce Muzea romské </a:t>
            </a:r>
            <a:r>
              <a:rPr lang="cs-CZ" sz="1200" dirty="0" smtClean="0"/>
              <a:t>kultury.</a:t>
            </a:r>
            <a:endParaRPr lang="cs-CZ" sz="1200" dirty="0"/>
          </a:p>
          <a:p>
            <a:r>
              <a:rPr lang="cs-CZ" sz="1200" dirty="0" smtClean="0"/>
              <a:t>F_45_2002_16 umělecká </a:t>
            </a:r>
            <a:r>
              <a:rPr lang="cs-CZ" sz="1200" dirty="0"/>
              <a:t>pohlednice: „Cikánka“, 1915. Autor: Alois Kalvoda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</a:t>
            </a:r>
            <a:r>
              <a:rPr lang="cs-CZ" sz="1200" dirty="0" smtClean="0"/>
              <a:t>.</a:t>
            </a:r>
          </a:p>
          <a:p>
            <a:r>
              <a:rPr lang="cs-CZ" sz="1200" dirty="0" smtClean="0"/>
              <a:t>umělecká </a:t>
            </a:r>
            <a:r>
              <a:rPr lang="cs-CZ" sz="1200" dirty="0"/>
              <a:t>pohlednice: „Cikánská kráska“, 1928. Autor: Josef Ženíšek</a:t>
            </a:r>
            <a:r>
              <a:rPr lang="cs-CZ" sz="1200" dirty="0" smtClean="0"/>
              <a:t>.</a:t>
            </a:r>
          </a:p>
          <a:p>
            <a:r>
              <a:rPr lang="cs-CZ" sz="1200" dirty="0"/>
              <a:t>F_45_2002_3 </a:t>
            </a:r>
            <a:r>
              <a:rPr lang="cs-CZ" sz="1200" dirty="0" smtClean="0"/>
              <a:t>umělecká </a:t>
            </a:r>
            <a:r>
              <a:rPr lang="cs-CZ" sz="1200" dirty="0"/>
              <a:t>pohlednice: „Cikánka“, reprodukce obrazu ze 17. století. Autor: Frans </a:t>
            </a:r>
            <a:r>
              <a:rPr lang="cs-CZ" sz="1200" dirty="0" err="1"/>
              <a:t>Hals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</a:t>
            </a:r>
            <a:r>
              <a:rPr lang="cs-CZ" sz="1200" dirty="0" smtClean="0"/>
              <a:t>.</a:t>
            </a:r>
          </a:p>
          <a:p>
            <a:r>
              <a:rPr lang="cs-CZ" sz="1200" dirty="0" smtClean="0"/>
              <a:t>F_0045_2002_33 umělecká </a:t>
            </a:r>
            <a:r>
              <a:rPr lang="cs-CZ" sz="1200" dirty="0"/>
              <a:t>pohlednice: „Muž s dýmkou“. Autor: J. </a:t>
            </a:r>
            <a:r>
              <a:rPr lang="cs-CZ" sz="1200" dirty="0" err="1"/>
              <a:t>Pstrak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</a:t>
            </a:r>
            <a:r>
              <a:rPr lang="cs-CZ" sz="1200" dirty="0" smtClean="0"/>
              <a:t>.</a:t>
            </a:r>
          </a:p>
          <a:p>
            <a:r>
              <a:rPr lang="cs-CZ" sz="1200" dirty="0"/>
              <a:t>F_45_2002_3 </a:t>
            </a:r>
            <a:r>
              <a:rPr lang="cs-CZ" sz="1200" dirty="0" smtClean="0"/>
              <a:t>umělecká </a:t>
            </a:r>
            <a:r>
              <a:rPr lang="cs-CZ" sz="1200" dirty="0"/>
              <a:t>pohlednice: „Cikánka“, reprodukce obrazu ze 17. století. Autor: Frans </a:t>
            </a:r>
            <a:r>
              <a:rPr lang="cs-CZ" sz="1200" dirty="0" err="1"/>
              <a:t>Hals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kultury.</a:t>
            </a:r>
          </a:p>
          <a:p>
            <a:r>
              <a:rPr lang="cs-CZ" sz="1200" dirty="0"/>
              <a:t>F </a:t>
            </a:r>
            <a:r>
              <a:rPr lang="cs-CZ" sz="1200" dirty="0" smtClean="0"/>
              <a:t>45/2000/21 umělecká </a:t>
            </a:r>
            <a:r>
              <a:rPr lang="cs-CZ" sz="1200" dirty="0"/>
              <a:t>pohlednice: „Věštkyně“, 1915. Autor: Rudolf Fuchs</a:t>
            </a:r>
            <a:r>
              <a:rPr lang="cs-CZ" sz="1200" dirty="0" smtClean="0"/>
              <a:t>. Ze </a:t>
            </a:r>
            <a:r>
              <a:rPr lang="cs-CZ" sz="1200" dirty="0"/>
              <a:t>sbírky Muzea romské </a:t>
            </a:r>
            <a:r>
              <a:rPr lang="cs-CZ" sz="1200" dirty="0" smtClean="0"/>
              <a:t>kultury</a:t>
            </a:r>
          </a:p>
          <a:p>
            <a:r>
              <a:rPr lang="cs-CZ" sz="1200" dirty="0" smtClean="0"/>
              <a:t>F_0045_2002_2 umělecká </a:t>
            </a:r>
            <a:r>
              <a:rPr lang="cs-CZ" sz="1200" dirty="0"/>
              <a:t>pohlednice: „Cikánský tábor“. Autor: J. Popp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kultury.</a:t>
            </a:r>
          </a:p>
          <a:p>
            <a:r>
              <a:rPr lang="cs-CZ" sz="1200" dirty="0" smtClean="0"/>
              <a:t>F_71_98_01 umělecká </a:t>
            </a:r>
            <a:r>
              <a:rPr lang="cs-CZ" sz="1200" dirty="0"/>
              <a:t>pohlednice: „Něžná láska“, 1905. Autor: neznámý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</a:t>
            </a:r>
            <a:r>
              <a:rPr lang="cs-CZ" sz="1200" dirty="0" smtClean="0"/>
              <a:t>.</a:t>
            </a:r>
          </a:p>
          <a:p>
            <a:endParaRPr lang="cs-CZ" sz="1200" dirty="0"/>
          </a:p>
          <a:p>
            <a:endParaRPr lang="cs-CZ" sz="1200" dirty="0"/>
          </a:p>
          <a:p>
            <a:pPr marL="0" indent="0">
              <a:buNone/>
            </a:pPr>
            <a:r>
              <a:rPr lang="cs-CZ" sz="1200" dirty="0" smtClean="0"/>
              <a:t>Fotografie </a:t>
            </a:r>
            <a:r>
              <a:rPr lang="cs-CZ" sz="1200" dirty="0"/>
              <a:t>masopustních masek – ® Moravské zemské muzeum</a:t>
            </a:r>
          </a:p>
          <a:p>
            <a:pPr marL="0" indent="0"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5004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326</Words>
  <Application>Microsoft Office PowerPoint</Application>
  <PresentationFormat>Předvádění na obrazovce (4:3)</PresentationFormat>
  <Paragraphs>89</Paragraphs>
  <Slides>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systému Office</vt:lpstr>
      <vt:lpstr>Vlivy romské kultury na kulturu majoritní</vt:lpstr>
      <vt:lpstr>Prezentace aplikace PowerPoint</vt:lpstr>
      <vt:lpstr>Prezentace aplikace PowerPoint</vt:lpstr>
      <vt:lpstr>Prezentace aplikace PowerPoint</vt:lpstr>
      <vt:lpstr>Prezentace aplikace PowerPoint</vt:lpstr>
      <vt:lpstr>Literatura</vt:lpstr>
      <vt:lpstr>Prezentace aplikace PowerPoint</vt:lpstr>
      <vt:lpstr>Prezentace aplikace PowerPoint</vt:lpstr>
      <vt:lpstr>Prezentace aplikace PowerPoint</vt:lpstr>
    </vt:vector>
  </TitlesOfParts>
  <Company>mzm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Vlivy romské kultury na kulturu majoritní</dc:title>
  <dc:creator>mzm</dc:creator>
  <cp:lastModifiedBy>mzm</cp:lastModifiedBy>
  <cp:revision>34</cp:revision>
  <dcterms:created xsi:type="dcterms:W3CDTF">2015-02-25T07:55:09Z</dcterms:created>
  <dcterms:modified xsi:type="dcterms:W3CDTF">2015-03-13T10:50:25Z</dcterms:modified>
</cp:coreProperties>
</file>