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7D8F4-2E98-4C1B-82E9-A189769FE879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3510A-FBF8-47D1-9BAE-348540A3F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98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600" dirty="0" smtClean="0">
                <a:solidFill>
                  <a:srgbClr val="FFFF00"/>
                </a:solidFill>
              </a:rPr>
              <a:t>Problematika Rusínů</a:t>
            </a:r>
            <a:r>
              <a:rPr lang="cs-CZ" dirty="0" smtClean="0">
                <a:solidFill>
                  <a:srgbClr val="FFFF00"/>
                </a:solidFill>
              </a:rPr>
              <a:t/>
            </a:r>
            <a:br>
              <a:rPr lang="cs-CZ" dirty="0" smtClean="0">
                <a:solidFill>
                  <a:srgbClr val="FFFF00"/>
                </a:solidFill>
              </a:rPr>
            </a:br>
            <a:r>
              <a:rPr lang="cs-CZ" sz="2700" dirty="0" smtClean="0">
                <a:solidFill>
                  <a:srgbClr val="FFFF00"/>
                </a:solidFill>
              </a:rPr>
              <a:t>se zvláštním zřetelem k současné situaci na Slovensku</a:t>
            </a:r>
            <a:endParaRPr lang="cs-CZ" sz="2700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766936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PhDr. Petr Kalina, Ph.D.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491880" y="5661248"/>
            <a:ext cx="2133600" cy="365125"/>
          </a:xfrm>
        </p:spPr>
        <p:txBody>
          <a:bodyPr/>
          <a:lstStyle/>
          <a:p>
            <a:pPr algn="ctr"/>
            <a:fld id="{C4900160-9DE5-4A86-A82D-35CCC25F3351}" type="datetime1">
              <a:rPr lang="cs-CZ" sz="2800" smtClean="0">
                <a:solidFill>
                  <a:srgbClr val="00B0F0"/>
                </a:solidFill>
              </a:rPr>
              <a:pPr algn="ctr"/>
              <a:t>26.3.2013</a:t>
            </a:fld>
            <a:endParaRPr lang="cs-CZ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801367" cy="6081539"/>
          </a:xfrm>
        </p:spPr>
      </p:pic>
    </p:spTree>
    <p:extLst>
      <p:ext uri="{BB962C8B-B14F-4D97-AF65-F5344CB8AC3E}">
        <p14:creationId xmlns:p14="http://schemas.microsoft.com/office/powerpoint/2010/main" val="2636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Na severovýchodním Slovensku (zejména v </a:t>
            </a:r>
            <a:r>
              <a:rPr lang="cs-CZ" sz="3600" dirty="0" smtClean="0"/>
              <a:t>Prešovském </a:t>
            </a:r>
            <a:r>
              <a:rPr lang="cs-CZ" sz="3600" dirty="0"/>
              <a:t>kraji) nacházíme 250 lokalit, které obývá jisté etnikum, jež náleží do východoslovanské jazykové větve. Příslušníci tohoto etnika si říkají Rusíni. Tento národ přišel do karpatského areálu z území současné Ukrajiny (Podolí, Volyň, </a:t>
            </a:r>
            <a:r>
              <a:rPr lang="cs-CZ" sz="3600" dirty="0" smtClean="0"/>
              <a:t>Halič</a:t>
            </a:r>
            <a:r>
              <a:rPr lang="cs-CZ" sz="3600" dirty="0"/>
              <a:t>) ještě před příchodem Maďarů na toto území ve 2. polovině 9. století. </a:t>
            </a:r>
          </a:p>
        </p:txBody>
      </p:sp>
    </p:spTree>
    <p:extLst>
      <p:ext uri="{BB962C8B-B14F-4D97-AF65-F5344CB8AC3E}">
        <p14:creationId xmlns:p14="http://schemas.microsoft.com/office/powerpoint/2010/main" val="40661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Dvojice orientací na Slovensku po roce 1989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400" dirty="0" smtClean="0"/>
              <a:t>1. </a:t>
            </a:r>
            <a:r>
              <a:rPr lang="cs-CZ" sz="4400" dirty="0" err="1" smtClean="0"/>
              <a:t>Proukrajinská</a:t>
            </a:r>
            <a:r>
              <a:rPr lang="cs-CZ" sz="4400" dirty="0" smtClean="0"/>
              <a:t> orientace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z="2400" dirty="0" smtClean="0"/>
              <a:t>Mikuláš </a:t>
            </a:r>
            <a:r>
              <a:rPr lang="cs-CZ" sz="2400" dirty="0" err="1" smtClean="0"/>
              <a:t>Mušinka</a:t>
            </a:r>
            <a:r>
              <a:rPr lang="cs-CZ" sz="2400" dirty="0" smtClean="0"/>
              <a:t>, Miroslav </a:t>
            </a:r>
            <a:r>
              <a:rPr lang="cs-CZ" sz="2400" dirty="0" err="1" smtClean="0"/>
              <a:t>Sopoliga</a:t>
            </a:r>
            <a:r>
              <a:rPr lang="cs-CZ" sz="2400" dirty="0" smtClean="0"/>
              <a:t>, Ľubica </a:t>
            </a:r>
            <a:r>
              <a:rPr lang="cs-CZ" sz="2400" dirty="0" err="1" smtClean="0"/>
              <a:t>Babotová</a:t>
            </a:r>
            <a:endParaRPr lang="cs-CZ" sz="24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cs-CZ" sz="2400" dirty="0"/>
              <a:t>	</a:t>
            </a:r>
            <a:r>
              <a:rPr lang="cs-CZ" dirty="0" smtClean="0"/>
              <a:t>etnonymum: </a:t>
            </a:r>
            <a:r>
              <a:rPr lang="cs-CZ" dirty="0" smtClean="0">
                <a:solidFill>
                  <a:srgbClr val="FFFF00"/>
                </a:solidFill>
              </a:rPr>
              <a:t>Rusín-Ukrajinec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cs-CZ" sz="4400" dirty="0" smtClean="0"/>
              <a:t>2. </a:t>
            </a:r>
            <a:r>
              <a:rPr lang="cs-CZ" sz="4400" dirty="0" err="1" smtClean="0"/>
              <a:t>Prorusínská</a:t>
            </a:r>
            <a:r>
              <a:rPr lang="cs-CZ" sz="4400" dirty="0" smtClean="0"/>
              <a:t> orientace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 smtClean="0"/>
              <a:t>	</a:t>
            </a:r>
            <a:r>
              <a:rPr lang="cs-CZ" sz="2400" dirty="0" smtClean="0"/>
              <a:t>Anna </a:t>
            </a:r>
            <a:r>
              <a:rPr lang="cs-CZ" sz="2400" dirty="0" err="1" smtClean="0"/>
              <a:t>Plišková</a:t>
            </a:r>
            <a:r>
              <a:rPr lang="cs-CZ" sz="2400" dirty="0" smtClean="0"/>
              <a:t>, Robert </a:t>
            </a:r>
            <a:r>
              <a:rPr lang="cs-CZ" sz="2400" dirty="0" err="1" smtClean="0"/>
              <a:t>Magocsi</a:t>
            </a:r>
            <a:r>
              <a:rPr lang="cs-CZ" sz="2400" dirty="0" smtClean="0"/>
              <a:t>, </a:t>
            </a:r>
            <a:r>
              <a:rPr lang="cs-CZ" sz="2400" dirty="0" err="1" smtClean="0"/>
              <a:t>Oľga</a:t>
            </a:r>
            <a:r>
              <a:rPr lang="cs-CZ" sz="2400" dirty="0" smtClean="0"/>
              <a:t> </a:t>
            </a:r>
            <a:r>
              <a:rPr lang="cs-CZ" sz="2400" dirty="0" err="1" smtClean="0"/>
              <a:t>Glosíková</a:t>
            </a: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	</a:t>
            </a:r>
            <a:r>
              <a:rPr lang="cs-CZ" dirty="0" smtClean="0"/>
              <a:t>etnonymum: </a:t>
            </a:r>
            <a:r>
              <a:rPr lang="cs-CZ" dirty="0" smtClean="0">
                <a:solidFill>
                  <a:srgbClr val="FFFF00"/>
                </a:solidFill>
              </a:rPr>
              <a:t>Rusín / </a:t>
            </a:r>
            <a:r>
              <a:rPr lang="cs-CZ" dirty="0" err="1" smtClean="0">
                <a:solidFill>
                  <a:srgbClr val="FFFF00"/>
                </a:solidFill>
              </a:rPr>
              <a:t>Rusnak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Etnonymum „Rusín“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„</a:t>
            </a:r>
            <a:r>
              <a:rPr lang="cs-CZ" dirty="0" smtClean="0">
                <a:solidFill>
                  <a:srgbClr val="FF0000"/>
                </a:solidFill>
              </a:rPr>
              <a:t>Rusín</a:t>
            </a:r>
            <a:r>
              <a:rPr lang="cs-CZ" dirty="0" smtClean="0"/>
              <a:t>“ je původním označením všech Ukrajinců, které se používalo do 19. století. Odvozeno od územního celku „</a:t>
            </a:r>
            <a:r>
              <a:rPr lang="cs-CZ" dirty="0" smtClean="0">
                <a:solidFill>
                  <a:srgbClr val="FF0000"/>
                </a:solidFill>
              </a:rPr>
              <a:t>Rus</a:t>
            </a:r>
            <a:r>
              <a:rPr lang="cs-CZ" dirty="0" smtClean="0"/>
              <a:t>“.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Adjektivum ve východoslovanských jazycích: „</a:t>
            </a:r>
            <a:r>
              <a:rPr lang="cs-CZ" dirty="0" err="1" smtClean="0">
                <a:solidFill>
                  <a:srgbClr val="FF0000"/>
                </a:solidFill>
              </a:rPr>
              <a:t>ruśkyj</a:t>
            </a:r>
            <a:r>
              <a:rPr lang="cs-CZ" dirty="0" smtClean="0"/>
              <a:t>“ a neexistuje „</a:t>
            </a:r>
            <a:r>
              <a:rPr lang="cs-CZ" dirty="0" err="1" smtClean="0">
                <a:solidFill>
                  <a:srgbClr val="FF0000"/>
                </a:solidFill>
              </a:rPr>
              <a:t>rusynśkyj</a:t>
            </a:r>
            <a:r>
              <a:rPr lang="cs-CZ" dirty="0" smtClean="0"/>
              <a:t>“.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Adjektivum odvozené od „</a:t>
            </a:r>
            <a:r>
              <a:rPr lang="cs-CZ" dirty="0" smtClean="0">
                <a:solidFill>
                  <a:srgbClr val="FF0000"/>
                </a:solidFill>
              </a:rPr>
              <a:t>Rusko</a:t>
            </a:r>
            <a:r>
              <a:rPr lang="cs-CZ" dirty="0" smtClean="0"/>
              <a:t>“ je „</a:t>
            </a:r>
            <a:r>
              <a:rPr lang="cs-CZ" dirty="0" err="1" smtClean="0">
                <a:solidFill>
                  <a:srgbClr val="FF0000"/>
                </a:solidFill>
              </a:rPr>
              <a:t>russkyj</a:t>
            </a:r>
            <a:r>
              <a:rPr lang="cs-CZ" dirty="0" smtClean="0"/>
              <a:t>, nebo „</a:t>
            </a:r>
            <a:r>
              <a:rPr lang="cs-CZ" dirty="0" err="1" smtClean="0">
                <a:solidFill>
                  <a:srgbClr val="FF0000"/>
                </a:solidFill>
              </a:rPr>
              <a:t>rosijskyj</a:t>
            </a:r>
            <a:r>
              <a:rPr lang="cs-CZ" dirty="0" smtClean="0"/>
              <a:t>“.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V zájmu odlišení Rusínů od Rusů se na Ukrajině od 18. století začalo používat označení </a:t>
            </a:r>
            <a:r>
              <a:rPr lang="cs-CZ" dirty="0" smtClean="0">
                <a:solidFill>
                  <a:srgbClr val="FFFF00"/>
                </a:solidFill>
              </a:rPr>
              <a:t>ukrajinský</a:t>
            </a:r>
            <a:r>
              <a:rPr lang="cs-CZ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Rusín je starší pojmenování Ukrajince = synonymie</a:t>
            </a:r>
          </a:p>
          <a:p>
            <a:pPr lvl="1">
              <a:spcAft>
                <a:spcPts val="600"/>
              </a:spcAft>
            </a:pPr>
            <a:r>
              <a:rPr lang="cs-CZ" sz="2600" dirty="0" smtClean="0">
                <a:solidFill>
                  <a:srgbClr val="FFC000"/>
                </a:solidFill>
              </a:rPr>
              <a:t>Bohém</a:t>
            </a:r>
            <a:r>
              <a:rPr lang="cs-CZ" sz="2600" dirty="0" smtClean="0"/>
              <a:t> X </a:t>
            </a:r>
            <a:r>
              <a:rPr lang="cs-CZ" sz="2600" dirty="0" smtClean="0">
                <a:solidFill>
                  <a:srgbClr val="FFC000"/>
                </a:solidFill>
              </a:rPr>
              <a:t>Čech</a:t>
            </a:r>
            <a:r>
              <a:rPr lang="cs-CZ" sz="2600" dirty="0" smtClean="0"/>
              <a:t>, </a:t>
            </a:r>
            <a:r>
              <a:rPr lang="cs-CZ" sz="2600" dirty="0" smtClean="0">
                <a:solidFill>
                  <a:srgbClr val="00B050"/>
                </a:solidFill>
              </a:rPr>
              <a:t>Germán</a:t>
            </a:r>
            <a:r>
              <a:rPr lang="cs-CZ" sz="2600" dirty="0" smtClean="0"/>
              <a:t> X </a:t>
            </a:r>
            <a:r>
              <a:rPr lang="cs-CZ" sz="2600" dirty="0" smtClean="0">
                <a:solidFill>
                  <a:srgbClr val="00B050"/>
                </a:solidFill>
              </a:rPr>
              <a:t>Němec</a:t>
            </a:r>
            <a:r>
              <a:rPr lang="cs-CZ" sz="2600" dirty="0" smtClean="0"/>
              <a:t>, </a:t>
            </a:r>
            <a:r>
              <a:rPr lang="cs-CZ" sz="2600" dirty="0" smtClean="0">
                <a:solidFill>
                  <a:srgbClr val="7030A0"/>
                </a:solidFill>
              </a:rPr>
              <a:t>Gál </a:t>
            </a:r>
            <a:r>
              <a:rPr lang="cs-CZ" sz="2600" dirty="0" smtClean="0"/>
              <a:t>X </a:t>
            </a:r>
            <a:r>
              <a:rPr lang="cs-CZ" sz="2600" dirty="0" smtClean="0">
                <a:solidFill>
                  <a:srgbClr val="7030A0"/>
                </a:solidFill>
              </a:rPr>
              <a:t>Francouz</a:t>
            </a:r>
            <a:r>
              <a:rPr lang="cs-CZ" sz="2600" dirty="0" smtClean="0"/>
              <a:t>, </a:t>
            </a:r>
            <a:r>
              <a:rPr lang="cs-CZ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Cikán</a:t>
            </a:r>
            <a:r>
              <a:rPr lang="cs-CZ" sz="2600" dirty="0" smtClean="0"/>
              <a:t> X </a:t>
            </a:r>
            <a:r>
              <a:rPr lang="cs-CZ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6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976664" cy="6227183"/>
          </a:xfrm>
        </p:spPr>
      </p:pic>
    </p:spTree>
    <p:extLst>
      <p:ext uri="{BB962C8B-B14F-4D97-AF65-F5344CB8AC3E}">
        <p14:creationId xmlns:p14="http://schemas.microsoft.com/office/powerpoint/2010/main" val="22789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Huculové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184266" cy="4929411"/>
          </a:xfrm>
        </p:spPr>
      </p:pic>
    </p:spTree>
    <p:extLst>
      <p:ext uri="{BB962C8B-B14F-4D97-AF65-F5344CB8AC3E}">
        <p14:creationId xmlns:p14="http://schemas.microsoft.com/office/powerpoint/2010/main" val="7249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100" b="1" dirty="0" err="1" smtClean="0"/>
              <a:t>Zacvila</a:t>
            </a:r>
            <a:r>
              <a:rPr lang="cs-CZ" sz="3100" b="1" dirty="0" smtClean="0"/>
              <a:t> </a:t>
            </a:r>
            <a:r>
              <a:rPr lang="cs-CZ" sz="3100" b="1" dirty="0" err="1"/>
              <a:t>ruža</a:t>
            </a:r>
            <a:r>
              <a:rPr lang="cs-CZ" sz="3100" b="1" dirty="0"/>
              <a:t> </a:t>
            </a:r>
            <a:r>
              <a:rPr lang="cs-CZ" sz="3100" b="1" dirty="0" err="1"/>
              <a:t>trojaka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000" b="1" i="1" dirty="0"/>
              <a:t>Lokalita </a:t>
            </a:r>
            <a:r>
              <a:rPr lang="cs-CZ" sz="2000" b="1" i="1" dirty="0" err="1"/>
              <a:t>nezistená</a:t>
            </a:r>
            <a:r>
              <a:rPr lang="cs-CZ" sz="2000" b="1" i="1" dirty="0"/>
              <a:t>, 1935</a:t>
            </a:r>
            <a:br>
              <a:rPr lang="cs-CZ" sz="2000" b="1" i="1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smtClean="0"/>
              <a:t>/: </a:t>
            </a:r>
            <a:r>
              <a:rPr lang="cs-CZ" sz="2800" dirty="0" err="1"/>
              <a:t>Zacvila</a:t>
            </a:r>
            <a:r>
              <a:rPr lang="cs-CZ" sz="2800" dirty="0"/>
              <a:t> </a:t>
            </a:r>
            <a:r>
              <a:rPr lang="cs-CZ" sz="2800" dirty="0" err="1"/>
              <a:t>ruža</a:t>
            </a:r>
            <a:r>
              <a:rPr lang="cs-CZ" sz="2800" dirty="0"/>
              <a:t> </a:t>
            </a:r>
            <a:r>
              <a:rPr lang="cs-CZ" sz="2800" dirty="0" err="1"/>
              <a:t>trojaka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/: Mala </a:t>
            </a:r>
            <a:r>
              <a:rPr lang="cs-CZ" sz="2800" dirty="0" err="1"/>
              <a:t>ja</a:t>
            </a:r>
            <a:r>
              <a:rPr lang="cs-CZ" sz="2800" dirty="0"/>
              <a:t> </a:t>
            </a:r>
            <a:r>
              <a:rPr lang="cs-CZ" sz="2800" dirty="0" err="1"/>
              <a:t>muža</a:t>
            </a:r>
            <a:r>
              <a:rPr lang="cs-CZ" sz="2800" dirty="0"/>
              <a:t>, </a:t>
            </a:r>
            <a:r>
              <a:rPr lang="cs-CZ" sz="2800" dirty="0" err="1"/>
              <a:t>muža</a:t>
            </a:r>
            <a:r>
              <a:rPr lang="cs-CZ" sz="2800" dirty="0"/>
              <a:t> </a:t>
            </a:r>
            <a:r>
              <a:rPr lang="cs-CZ" sz="2800" dirty="0" err="1"/>
              <a:t>ja</a:t>
            </a:r>
            <a:r>
              <a:rPr lang="cs-CZ" sz="2800" dirty="0"/>
              <a:t> mala, mala </a:t>
            </a:r>
            <a:r>
              <a:rPr lang="cs-CZ" sz="2800" dirty="0" err="1"/>
              <a:t>ja</a:t>
            </a:r>
            <a:r>
              <a:rPr lang="cs-CZ" sz="2800" dirty="0"/>
              <a:t> </a:t>
            </a:r>
            <a:r>
              <a:rPr lang="cs-CZ" sz="2800" dirty="0" err="1"/>
              <a:t>muža</a:t>
            </a:r>
            <a:r>
              <a:rPr lang="cs-CZ" sz="2800" dirty="0"/>
              <a:t> </a:t>
            </a:r>
            <a:r>
              <a:rPr lang="cs-CZ" sz="2800" dirty="0" err="1"/>
              <a:t>pyjaka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pPr marL="0" indent="0">
              <a:buNone/>
            </a:pPr>
            <a:r>
              <a:rPr lang="cs-CZ" sz="2800" dirty="0"/>
              <a:t>/: Vin </a:t>
            </a:r>
            <a:r>
              <a:rPr lang="cs-CZ" sz="2800" dirty="0" err="1"/>
              <a:t>nyč</a:t>
            </a:r>
            <a:r>
              <a:rPr lang="cs-CZ" sz="2800" dirty="0"/>
              <a:t> ne </a:t>
            </a:r>
            <a:r>
              <a:rPr lang="cs-CZ" sz="2800" dirty="0" err="1"/>
              <a:t>robyť</a:t>
            </a:r>
            <a:r>
              <a:rPr lang="cs-CZ" sz="2800" dirty="0"/>
              <a:t> </a:t>
            </a:r>
            <a:r>
              <a:rPr lang="cs-CZ" sz="2800" dirty="0" err="1"/>
              <a:t>tiľko</a:t>
            </a:r>
            <a:r>
              <a:rPr lang="cs-CZ" sz="2800" dirty="0"/>
              <a:t> </a:t>
            </a:r>
            <a:r>
              <a:rPr lang="cs-CZ" sz="2800" dirty="0" err="1"/>
              <a:t>p´je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/: </a:t>
            </a:r>
            <a:r>
              <a:rPr lang="cs-CZ" sz="2800" dirty="0" err="1"/>
              <a:t>Pryjde</a:t>
            </a:r>
            <a:r>
              <a:rPr lang="cs-CZ" sz="2800" dirty="0"/>
              <a:t> </a:t>
            </a:r>
            <a:r>
              <a:rPr lang="cs-CZ" sz="2800" dirty="0" err="1"/>
              <a:t>dodomu</a:t>
            </a:r>
            <a:r>
              <a:rPr lang="cs-CZ" sz="2800" dirty="0"/>
              <a:t>, </a:t>
            </a:r>
            <a:r>
              <a:rPr lang="cs-CZ" sz="2800" dirty="0" err="1"/>
              <a:t>dodomu</a:t>
            </a:r>
            <a:r>
              <a:rPr lang="cs-CZ" sz="2800" dirty="0"/>
              <a:t> </a:t>
            </a:r>
            <a:r>
              <a:rPr lang="cs-CZ" sz="2800" dirty="0" err="1"/>
              <a:t>pryjde</a:t>
            </a:r>
            <a:r>
              <a:rPr lang="cs-CZ" sz="2800" dirty="0"/>
              <a:t>, </a:t>
            </a:r>
            <a:r>
              <a:rPr lang="cs-CZ" sz="2800" dirty="0" err="1"/>
              <a:t>pryjde</a:t>
            </a:r>
            <a:r>
              <a:rPr lang="cs-CZ" sz="2800" dirty="0"/>
              <a:t> </a:t>
            </a:r>
            <a:r>
              <a:rPr lang="cs-CZ" sz="2800" dirty="0" err="1"/>
              <a:t>dodomu</a:t>
            </a:r>
            <a:r>
              <a:rPr lang="cs-CZ" sz="2800" dirty="0"/>
              <a:t> mene </a:t>
            </a:r>
            <a:r>
              <a:rPr lang="cs-CZ" sz="2800" dirty="0" err="1"/>
              <a:t>b´je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pPr marL="0" indent="0">
              <a:buNone/>
            </a:pPr>
            <a:r>
              <a:rPr lang="cs-CZ" sz="2800" dirty="0"/>
              <a:t>/: Ne </a:t>
            </a:r>
            <a:r>
              <a:rPr lang="cs-CZ" sz="2800" dirty="0" err="1"/>
              <a:t>byj</a:t>
            </a:r>
            <a:r>
              <a:rPr lang="cs-CZ" sz="2800" dirty="0"/>
              <a:t> </a:t>
            </a:r>
            <a:r>
              <a:rPr lang="cs-CZ" sz="2800" dirty="0" err="1"/>
              <a:t>ňa</a:t>
            </a:r>
            <a:r>
              <a:rPr lang="cs-CZ" sz="2800" dirty="0"/>
              <a:t>, </a:t>
            </a:r>
            <a:r>
              <a:rPr lang="cs-CZ" sz="2800" dirty="0" err="1"/>
              <a:t>mužu</a:t>
            </a:r>
            <a:r>
              <a:rPr lang="cs-CZ" sz="2800" dirty="0"/>
              <a:t>, ne </a:t>
            </a:r>
            <a:r>
              <a:rPr lang="cs-CZ" sz="2800" dirty="0" err="1"/>
              <a:t>karaj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/: </a:t>
            </a:r>
            <a:r>
              <a:rPr lang="cs-CZ" sz="2800" dirty="0" err="1"/>
              <a:t>Lyšu</a:t>
            </a:r>
            <a:r>
              <a:rPr lang="cs-CZ" sz="2800" dirty="0"/>
              <a:t> ty </a:t>
            </a:r>
            <a:r>
              <a:rPr lang="cs-CZ" sz="2800" dirty="0" err="1"/>
              <a:t>dity</a:t>
            </a:r>
            <a:r>
              <a:rPr lang="cs-CZ" sz="2800" dirty="0"/>
              <a:t>, </a:t>
            </a:r>
            <a:r>
              <a:rPr lang="cs-CZ" sz="2800" dirty="0" err="1"/>
              <a:t>dity</a:t>
            </a:r>
            <a:r>
              <a:rPr lang="cs-CZ" sz="2800" dirty="0"/>
              <a:t> ty </a:t>
            </a:r>
            <a:r>
              <a:rPr lang="cs-CZ" sz="2800" dirty="0" err="1"/>
              <a:t>lyšu</a:t>
            </a:r>
            <a:r>
              <a:rPr lang="cs-CZ" sz="2800" dirty="0"/>
              <a:t>, a sama </a:t>
            </a:r>
            <a:r>
              <a:rPr lang="cs-CZ" sz="2800" dirty="0" err="1"/>
              <a:t>pijdu</a:t>
            </a:r>
            <a:r>
              <a:rPr lang="cs-CZ" sz="2800" dirty="0"/>
              <a:t> za Dunaj :/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4" name="098 - Zacvila ruza troja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13104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 prezentace modrá</Template>
  <TotalTime>664</TotalTime>
  <Words>145</Words>
  <Application>Microsoft Office PowerPoint</Application>
  <PresentationFormat>Předvádění na obrazovce (4:3)</PresentationFormat>
  <Paragraphs>28</Paragraphs>
  <Slides>8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Moje prezentace modrá</vt:lpstr>
      <vt:lpstr>Problematika Rusínů se zvláštním zřetelem k současné situaci na Slovensku</vt:lpstr>
      <vt:lpstr>Prezentace aplikace PowerPoint</vt:lpstr>
      <vt:lpstr>Prezentace aplikace PowerPoint</vt:lpstr>
      <vt:lpstr>Dvojice orientací na Slovensku po roce 1989</vt:lpstr>
      <vt:lpstr>Etnonymum „Rusín“</vt:lpstr>
      <vt:lpstr>Prezentace aplikace PowerPoint</vt:lpstr>
      <vt:lpstr>Huculové</vt:lpstr>
      <vt:lpstr>Zacvila ruža trojaka Lokalita nezistená, 1935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Problematika Rusínů se zvláštním zřetelem k současné situaci na Slovensku</dc:title>
  <dc:creator>Petr Ch. Kalina</dc:creator>
  <cp:lastModifiedBy>Petr Kalina</cp:lastModifiedBy>
  <cp:revision>10</cp:revision>
  <dcterms:created xsi:type="dcterms:W3CDTF">2013-03-25T12:52:36Z</dcterms:created>
  <dcterms:modified xsi:type="dcterms:W3CDTF">2013-03-26T14:25:22Z</dcterms:modified>
</cp:coreProperties>
</file>