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76" autoAdjust="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23. 2. 2015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23. 2. 2015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23. 2. 2015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23. 2. 2015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REDAKČNÍ PRÁCE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 smtClean="0"/>
              <a:t>ÚPRAVY PROJEKTU / VÝVOJOVÉ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koordinace a usměrňování publikačního projektu od návrhu, nebo hrubého rukopis do konečného rukopisu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komunikace s autory</a:t>
            </a:r>
          </a:p>
          <a:p>
            <a:pPr>
              <a:buNone/>
            </a:pPr>
            <a:r>
              <a:rPr lang="cs-CZ" dirty="0" smtClean="0"/>
              <a:t>			     konzultanty</a:t>
            </a:r>
          </a:p>
          <a:p>
            <a:pPr>
              <a:buNone/>
            </a:pPr>
            <a:r>
              <a:rPr lang="cs-CZ" dirty="0" smtClean="0"/>
              <a:t>			     recenzenty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může zahrnovat rozpočtování, smlouvy, dohled nad designem atp.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 smtClean="0"/>
              <a:t>VĚCNÉ ÚPRAVY A ÚPRAVY STRUKTURY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ověřování faktické správnosti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vyjasnění argumentů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reorganizace rukopisu z hlediska obsahu a struktury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(forma přímých návrhů zásahů, či pokynů pro autora)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all" dirty="0" smtClean="0"/>
              <a:t>STYLISTICKÉ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objasňování významových nuancí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eliminace žargonu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„vyhlazování“ jazyka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all" dirty="0" smtClean="0"/>
              <a:t>PŘEPISOVÁNÍ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přetvoření části rukopisu na základě podkladů poskytnutých autorem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(nouzová řešení)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all" dirty="0" err="1" smtClean="0"/>
              <a:t>copyediting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úpravy gramatiky, pravopisu, interpunkce a dalších prostředků stylu 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kontrola konzistence 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úprava titulku a mezititulků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(termín </a:t>
            </a:r>
            <a:r>
              <a:rPr lang="cs-CZ" dirty="0" err="1" smtClean="0"/>
              <a:t>copyediting</a:t>
            </a:r>
            <a:r>
              <a:rPr lang="cs-CZ" dirty="0" smtClean="0"/>
              <a:t> se někdy používá jako souhrnný pro výše uváděné úpravy – strukturní, stylistické)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 smtClean="0"/>
              <a:t>rešerše obrazového doprovodu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hledání vhodných fotografií, reprodukcí uměleckých děl, aj.</a:t>
            </a:r>
          </a:p>
          <a:p>
            <a:pPr>
              <a:buNone/>
            </a:pPr>
            <a:r>
              <a:rPr lang="cs-CZ" dirty="0" smtClean="0"/>
              <a:t> 	</a:t>
            </a:r>
            <a:r>
              <a:rPr lang="cs-CZ" sz="2000" dirty="0" smtClean="0"/>
              <a:t>zpravodajské agentury, paměťové instituce, open </a:t>
            </a:r>
            <a:r>
              <a:rPr lang="cs-CZ" sz="2000" dirty="0" err="1" smtClean="0"/>
              <a:t>source</a:t>
            </a:r>
            <a:endParaRPr lang="cs-CZ" sz="2000" dirty="0" smtClean="0"/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zahrnuje otázku práv k otištění </a:t>
            </a:r>
          </a:p>
          <a:p>
            <a:pPr>
              <a:buNone/>
            </a:pPr>
            <a:r>
              <a:rPr lang="cs-CZ" dirty="0" smtClean="0"/>
              <a:t>	(práva majetková a autorská)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all" dirty="0" smtClean="0"/>
              <a:t>doplňující </a:t>
            </a:r>
            <a:r>
              <a:rPr lang="cs-CZ" b="1" cap="all" dirty="0" err="1" smtClean="0"/>
              <a:t>paratexty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zvážení titulku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perex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popisek obrázku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upoutávky (v textu i mimo text)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anotace (či text na záložku)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poznámka o autorovi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summary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all" dirty="0" smtClean="0"/>
              <a:t>technická korektura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finální úpravy formálních náležitostí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kurzívy a jiné fasety písma</a:t>
            </a:r>
          </a:p>
          <a:p>
            <a:pPr>
              <a:buNone/>
            </a:pPr>
            <a:r>
              <a:rPr lang="cs-CZ" dirty="0" smtClean="0"/>
              <a:t>poznámky pod čarou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all" dirty="0" smtClean="0"/>
              <a:t>úpravy sazby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opětovná kontrola textu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autorizace a autorské korektury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kontrola dělení slov, parchantů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kontrola obrázků, jejich umístění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DÚ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Film a doba</a:t>
            </a:r>
          </a:p>
          <a:p>
            <a:pPr>
              <a:buNone/>
            </a:pPr>
            <a:r>
              <a:rPr lang="cs-CZ" dirty="0" err="1" smtClean="0"/>
              <a:t>Cinepur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Iluminace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A2</a:t>
            </a:r>
          </a:p>
          <a:p>
            <a:pPr>
              <a:buNone/>
            </a:pPr>
            <a:r>
              <a:rPr lang="cs-CZ" dirty="0" smtClean="0"/>
              <a:t>Respekt</a:t>
            </a:r>
          </a:p>
          <a:p>
            <a:pPr>
              <a:buNone/>
            </a:pPr>
            <a:r>
              <a:rPr lang="cs-CZ" dirty="0" smtClean="0"/>
              <a:t>Orientace LN</a:t>
            </a:r>
          </a:p>
          <a:p>
            <a:pPr>
              <a:buNone/>
            </a:pPr>
            <a:r>
              <a:rPr lang="cs-CZ" dirty="0" smtClean="0"/>
              <a:t>Dok.revue</a:t>
            </a:r>
          </a:p>
          <a:p>
            <a:pPr>
              <a:buNone/>
            </a:pPr>
            <a:r>
              <a:rPr lang="cs-CZ" dirty="0" smtClean="0"/>
              <a:t>25fps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sz="6000" b="1" dirty="0" smtClean="0"/>
              <a:t>VÝSTUP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ÚČAST V HODINÁCH</a:t>
            </a:r>
          </a:p>
          <a:p>
            <a:pPr algn="ctr">
              <a:buNone/>
            </a:pPr>
            <a:r>
              <a:rPr lang="cs-CZ" dirty="0" smtClean="0"/>
              <a:t>DOMÁCÍ ÚKOLY</a:t>
            </a:r>
          </a:p>
          <a:p>
            <a:pPr algn="ctr">
              <a:buNone/>
            </a:pPr>
            <a:r>
              <a:rPr lang="cs-CZ" dirty="0" smtClean="0"/>
              <a:t>ZÁVĚREČNÁ PRÁCE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Literarni-noviny-logo-470x20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332656"/>
            <a:ext cx="2771800" cy="1226669"/>
          </a:xfrm>
        </p:spPr>
      </p:pic>
      <p:pic>
        <p:nvPicPr>
          <p:cNvPr id="5" name="Obrázek 4" descr="stažený soub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188640"/>
            <a:ext cx="2877760" cy="3725019"/>
          </a:xfrm>
          <a:prstGeom prst="rect">
            <a:avLst/>
          </a:prstGeom>
        </p:spPr>
      </p:pic>
      <p:pic>
        <p:nvPicPr>
          <p:cNvPr id="6" name="Obrázek 5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3608" y="1988840"/>
            <a:ext cx="3024336" cy="4311287"/>
          </a:xfrm>
          <a:prstGeom prst="rect">
            <a:avLst/>
          </a:prstGeom>
        </p:spPr>
      </p:pic>
      <p:pic>
        <p:nvPicPr>
          <p:cNvPr id="7" name="Obrázek 6" descr="stažený soubor 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0" y="4149080"/>
            <a:ext cx="3672408" cy="244382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NÁPLŇ KURZU – PROGRAM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820472" cy="4781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HOD1+2 (17/2+24/2)  </a:t>
            </a:r>
            <a:r>
              <a:rPr lang="cs-CZ" dirty="0" smtClean="0"/>
              <a:t>ÚVOD</a:t>
            </a:r>
          </a:p>
          <a:p>
            <a:pPr>
              <a:buNone/>
            </a:pPr>
            <a:r>
              <a:rPr lang="cs-CZ" dirty="0" smtClean="0"/>
              <a:t>					PŘEHLED </a:t>
            </a:r>
            <a:r>
              <a:rPr lang="cs-CZ" dirty="0" smtClean="0"/>
              <a:t>MEDIÁLNÍHO POLE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HOD3 (10/3</a:t>
            </a:r>
            <a:r>
              <a:rPr lang="cs-CZ" b="1" dirty="0" smtClean="0"/>
              <a:t>)</a:t>
            </a:r>
            <a:r>
              <a:rPr lang="cs-CZ" dirty="0" smtClean="0"/>
              <a:t> </a:t>
            </a:r>
            <a:r>
              <a:rPr lang="cs-CZ" dirty="0" smtClean="0"/>
              <a:t>                PARATEXTY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HOD4 (31/3</a:t>
            </a:r>
            <a:r>
              <a:rPr lang="cs-CZ" b="1" dirty="0" smtClean="0"/>
              <a:t>)</a:t>
            </a:r>
            <a:r>
              <a:rPr lang="cs-CZ" dirty="0" smtClean="0"/>
              <a:t> </a:t>
            </a:r>
            <a:r>
              <a:rPr lang="cs-CZ" dirty="0" smtClean="0"/>
              <a:t>                REDIGOVÁNÍ </a:t>
            </a:r>
            <a:r>
              <a:rPr lang="cs-CZ" dirty="0" smtClean="0"/>
              <a:t>KRITIKY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HOD5 (7/4</a:t>
            </a:r>
            <a:r>
              <a:rPr lang="cs-CZ" b="1" dirty="0" smtClean="0"/>
              <a:t>)</a:t>
            </a:r>
            <a:r>
              <a:rPr lang="cs-CZ" dirty="0" smtClean="0"/>
              <a:t> </a:t>
            </a:r>
            <a:r>
              <a:rPr lang="cs-CZ" dirty="0" smtClean="0"/>
              <a:t>                  REDIGOVÁNÍ REPORTŮ</a:t>
            </a:r>
          </a:p>
          <a:p>
            <a:pPr>
              <a:buNone/>
            </a:pPr>
            <a:r>
              <a:rPr lang="cs-CZ" b="1" dirty="0" smtClean="0"/>
              <a:t>HOD6 (21/4)</a:t>
            </a:r>
            <a:r>
              <a:rPr lang="cs-CZ" dirty="0" smtClean="0"/>
              <a:t> </a:t>
            </a:r>
            <a:r>
              <a:rPr lang="cs-CZ" dirty="0" smtClean="0"/>
              <a:t>                RED. </a:t>
            </a:r>
            <a:r>
              <a:rPr lang="cs-CZ" dirty="0" smtClean="0"/>
              <a:t>PRÁCE PRO </a:t>
            </a:r>
            <a:r>
              <a:rPr lang="cs-CZ" dirty="0" smtClean="0"/>
              <a:t>FESTIVAL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HOD7 </a:t>
            </a:r>
            <a:r>
              <a:rPr lang="cs-CZ" b="1" dirty="0" smtClean="0"/>
              <a:t>(5/5)                   </a:t>
            </a:r>
            <a:r>
              <a:rPr lang="cs-CZ" dirty="0" smtClean="0"/>
              <a:t>REDIGOVÁNÍ ESEJE</a:t>
            </a:r>
          </a:p>
          <a:p>
            <a:pPr>
              <a:buNone/>
            </a:pPr>
            <a:r>
              <a:rPr lang="cs-CZ" b="1" dirty="0" smtClean="0"/>
              <a:t>HOD8 (12/5)                 </a:t>
            </a:r>
            <a:r>
              <a:rPr lang="cs-CZ" dirty="0" smtClean="0"/>
              <a:t>REDIGOVÁNÍ STUDIE 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ZÁKLADNÍ REDAKČNÍ ČINNOSTI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KONCEPČNÍ PRÁCE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PRÁCE S TEXTEM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ORGANIZAČNÍ PRÁCE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KONCEPČNÍ PRÁCE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koncepce obsahu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rešerše 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plánování a organizování vedlejších aktivit / projektů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PRÁCE S TEXTEM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základní korektury a kontrola správnosti textů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redakční úpravy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příprava textů do sazby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psaní vlastních článků, recenzí, zpráv, anotací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ORGANIZAČNÍ PRÁCE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spolupráce s autory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spolupráce s dalšími složkami redakce </a:t>
            </a:r>
          </a:p>
          <a:p>
            <a:pPr>
              <a:buNone/>
            </a:pPr>
            <a:r>
              <a:rPr lang="cs-CZ" sz="2600" dirty="0" smtClean="0"/>
              <a:t>(další redaktoři, správce webu, marketing, sazeč, grafik, tiskárna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b="1" dirty="0" smtClean="0"/>
              <a:t>PRÁCE S TEXTEM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492941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cap="all" dirty="0" smtClean="0"/>
              <a:t>redakční práce / redigování / = </a:t>
            </a:r>
            <a:r>
              <a:rPr lang="cs-CZ" b="1" cap="all" dirty="0" smtClean="0"/>
              <a:t>upravování</a:t>
            </a:r>
          </a:p>
          <a:p>
            <a:pPr>
              <a:buNone/>
            </a:pPr>
            <a:endParaRPr lang="cs-CZ" b="1" cap="all" dirty="0" smtClean="0"/>
          </a:p>
          <a:p>
            <a:pPr>
              <a:buFont typeface="Wingdings" pitchFamily="2" charset="2"/>
              <a:buChar char="§"/>
            </a:pPr>
            <a:r>
              <a:rPr lang="cs-CZ" b="1" cap="all" dirty="0" smtClean="0"/>
              <a:t>ÚPRAVY PROJEKTU / VÝVOJOVÉ ÚPRAVY</a:t>
            </a:r>
          </a:p>
          <a:p>
            <a:pPr>
              <a:buFont typeface="Wingdings" pitchFamily="2" charset="2"/>
              <a:buChar char="§"/>
            </a:pPr>
            <a:r>
              <a:rPr lang="cs-CZ" b="1" cap="all" dirty="0" smtClean="0"/>
              <a:t>VĚCNÉ ÚPRAVY A ÚPRAVY STRUKTURY</a:t>
            </a:r>
          </a:p>
          <a:p>
            <a:pPr>
              <a:buFont typeface="Wingdings" pitchFamily="2" charset="2"/>
              <a:buChar char="§"/>
            </a:pPr>
            <a:r>
              <a:rPr lang="cs-CZ" b="1" cap="all" dirty="0" smtClean="0"/>
              <a:t>STYLISTICKÉ ÚPRAVY</a:t>
            </a:r>
          </a:p>
          <a:p>
            <a:pPr>
              <a:buFont typeface="Wingdings" pitchFamily="2" charset="2"/>
              <a:buChar char="§"/>
            </a:pPr>
            <a:r>
              <a:rPr lang="cs-CZ" b="1" cap="all" dirty="0" smtClean="0"/>
              <a:t>PŘEPISOVÁNÍ</a:t>
            </a:r>
          </a:p>
          <a:p>
            <a:pPr>
              <a:buFont typeface="Wingdings" pitchFamily="2" charset="2"/>
              <a:buChar char="§"/>
            </a:pPr>
            <a:r>
              <a:rPr lang="cs-CZ" b="1" cap="all" dirty="0" err="1" smtClean="0"/>
              <a:t>copyediting</a:t>
            </a:r>
            <a:endParaRPr lang="cs-CZ" b="1" cap="all" dirty="0" smtClean="0"/>
          </a:p>
          <a:p>
            <a:pPr>
              <a:buFont typeface="Wingdings" pitchFamily="2" charset="2"/>
              <a:buChar char="§"/>
            </a:pPr>
            <a:r>
              <a:rPr lang="cs-CZ" b="1" cap="all" dirty="0" smtClean="0"/>
              <a:t>rešerše obrazového doprovodu</a:t>
            </a:r>
          </a:p>
          <a:p>
            <a:pPr>
              <a:buFont typeface="Wingdings" pitchFamily="2" charset="2"/>
              <a:buChar char="§"/>
            </a:pPr>
            <a:r>
              <a:rPr lang="cs-CZ" b="1" cap="all" dirty="0" smtClean="0"/>
              <a:t>doplňující </a:t>
            </a:r>
            <a:r>
              <a:rPr lang="cs-CZ" b="1" cap="all" dirty="0" err="1" smtClean="0"/>
              <a:t>paratexty</a:t>
            </a:r>
            <a:endParaRPr lang="cs-CZ" b="1" cap="all" dirty="0" smtClean="0"/>
          </a:p>
          <a:p>
            <a:pPr>
              <a:buFont typeface="Wingdings" pitchFamily="2" charset="2"/>
              <a:buChar char="§"/>
            </a:pPr>
            <a:r>
              <a:rPr lang="cs-CZ" b="1" cap="all" dirty="0" smtClean="0"/>
              <a:t>technická korektura</a:t>
            </a:r>
          </a:p>
          <a:p>
            <a:pPr>
              <a:buFont typeface="Wingdings" pitchFamily="2" charset="2"/>
              <a:buChar char="§"/>
            </a:pPr>
            <a:r>
              <a:rPr lang="cs-CZ" b="1" cap="all" dirty="0" smtClean="0"/>
              <a:t>úpravy sazby</a:t>
            </a:r>
            <a:endParaRPr lang="cs-CZ" b="1" cap="al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293</Words>
  <Application>Microsoft Office PowerPoint</Application>
  <PresentationFormat>Předvádění na obrazovce (4:3)</PresentationFormat>
  <Paragraphs>126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REDAKČNÍ PRÁCE</vt:lpstr>
      <vt:lpstr>Snímek 2</vt:lpstr>
      <vt:lpstr>Snímek 3</vt:lpstr>
      <vt:lpstr>NÁPLŇ KURZU – PROGRAM</vt:lpstr>
      <vt:lpstr>ZÁKLADNÍ REDAKČNÍ ČINNOSTI</vt:lpstr>
      <vt:lpstr>KONCEPČNÍ PRÁCE </vt:lpstr>
      <vt:lpstr> PRÁCE S TEXTEM </vt:lpstr>
      <vt:lpstr> ORGANIZAČNÍ PRÁCE </vt:lpstr>
      <vt:lpstr>PRÁCE S TEXTEM</vt:lpstr>
      <vt:lpstr>ÚPRAVY PROJEKTU / VÝVOJOVÉ ÚPRAVY</vt:lpstr>
      <vt:lpstr>VĚCNÉ ÚPRAVY A ÚPRAVY STRUKTURY</vt:lpstr>
      <vt:lpstr>STYLISTICKÉ ÚPRAVY</vt:lpstr>
      <vt:lpstr>PŘEPISOVÁNÍ</vt:lpstr>
      <vt:lpstr>copyediting</vt:lpstr>
      <vt:lpstr>rešerše obrazového doprovodu</vt:lpstr>
      <vt:lpstr>doplňující paratexty</vt:lpstr>
      <vt:lpstr>technická korektura</vt:lpstr>
      <vt:lpstr>úpravy sazby</vt:lpstr>
      <vt:lpstr>DÚ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REDAKČNÍ PRÁCE</dc:title>
  <dc:creator>luc</dc:creator>
  <cp:lastModifiedBy>lu</cp:lastModifiedBy>
  <cp:revision>35</cp:revision>
  <dcterms:created xsi:type="dcterms:W3CDTF">2015-02-12T10:03:16Z</dcterms:created>
  <dcterms:modified xsi:type="dcterms:W3CDTF">2015-02-23T19:50:48Z</dcterms:modified>
</cp:coreProperties>
</file>