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4" r:id="rId58"/>
    <p:sldId id="315" r:id="rId59"/>
    <p:sldId id="316" r:id="rId60"/>
    <p:sldId id="317" r:id="rId61"/>
    <p:sldId id="318" r:id="rId62"/>
    <p:sldId id="320" r:id="rId63"/>
    <p:sldId id="321" r:id="rId64"/>
    <p:sldId id="324" r:id="rId65"/>
    <p:sldId id="325" r:id="rId6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64782-62A0-40F9-9917-72BEBE411EF1}" type="datetimeFigureOut">
              <a:rPr lang="cs-CZ" smtClean="0"/>
              <a:pPr/>
              <a:t>15. 3. 2015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D4750-AC2B-458C-9BF9-E126CD01C9D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11BC8-2E6F-4992-8EDE-8DA3B903681C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15. 3. 2015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15. 3. 2015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15. 3. 2015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15. 3. 2015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impossible-project.com/projects/exhibitions/venezia" TargetMode="External"/><Relationship Id="rId2" Type="http://schemas.openxmlformats.org/officeDocument/2006/relationships/hyperlink" Target="http://polanoid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laroidlove.cz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hipstamatic.com/the_ap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s9tyaft7G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youtube.com/watch?v=gtRwgwX1Q5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426mqlB-kAY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ryiGU2kwJU&amp;feature=related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MEDIÁLNÍ ARCHEOLOGIE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6"/>
          <p:cNvSpPr txBox="1">
            <a:spLocks noChangeArrowheads="1"/>
          </p:cNvSpPr>
          <p:nvPr/>
        </p:nvSpPr>
        <p:spPr bwMode="auto">
          <a:xfrm>
            <a:off x="1042988" y="908050"/>
            <a:ext cx="2016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b="1">
                <a:solidFill>
                  <a:schemeClr val="bg1"/>
                </a:solidFill>
              </a:rPr>
              <a:t>F.</a:t>
            </a:r>
            <a:r>
              <a:rPr lang="cs-CZ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H. Collins</a:t>
            </a:r>
            <a:r>
              <a:rPr lang="cs-CZ" b="1">
                <a:solidFill>
                  <a:schemeClr val="bg1"/>
                </a:solidFill>
              </a:rPr>
              <a:t>:</a:t>
            </a:r>
            <a:r>
              <a:rPr lang="en-US" b="1">
                <a:solidFill>
                  <a:schemeClr val="bg1"/>
                </a:solidFill>
              </a:rPr>
              <a:t> 1898 </a:t>
            </a:r>
            <a:endParaRPr lang="cs-CZ" b="1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i="1">
                <a:solidFill>
                  <a:schemeClr val="bg1"/>
                </a:solidFill>
              </a:rPr>
              <a:t>Magneto Ear Phone</a:t>
            </a:r>
            <a:endParaRPr lang="cs-CZ" b="1" i="1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cs-CZ" b="1">
                <a:solidFill>
                  <a:schemeClr val="bg1"/>
                </a:solidFill>
              </a:rPr>
              <a:t>patentová přihláška</a:t>
            </a:r>
          </a:p>
          <a:p>
            <a:endParaRPr lang="cs-CZ">
              <a:solidFill>
                <a:schemeClr val="bg1"/>
              </a:solidFill>
            </a:endParaRPr>
          </a:p>
        </p:txBody>
      </p:sp>
      <p:sp>
        <p:nvSpPr>
          <p:cNvPr id="1229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2292" name="Zástupný symbol pro obsah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400" smtClean="0"/>
              <a:t>	</a:t>
            </a: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 </a:t>
            </a: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1600" b="1" smtClean="0"/>
          </a:p>
        </p:txBody>
      </p:sp>
      <p:pic>
        <p:nvPicPr>
          <p:cNvPr id="12293" name="Obrázek 3" descr="1.-magneto-ear-pho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60350"/>
            <a:ext cx="7200900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ovéPole 7"/>
          <p:cNvSpPr txBox="1">
            <a:spLocks noChangeArrowheads="1"/>
          </p:cNvSpPr>
          <p:nvPr/>
        </p:nvSpPr>
        <p:spPr bwMode="auto">
          <a:xfrm>
            <a:off x="468313" y="981075"/>
            <a:ext cx="25193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b="1"/>
              <a:t>F.</a:t>
            </a:r>
            <a:r>
              <a:rPr lang="cs-CZ" b="1"/>
              <a:t> </a:t>
            </a:r>
            <a:r>
              <a:rPr lang="en-US" b="1"/>
              <a:t>H. Collins</a:t>
            </a:r>
            <a:r>
              <a:rPr lang="cs-CZ" b="1"/>
              <a:t>:</a:t>
            </a:r>
            <a:r>
              <a:rPr lang="en-US" b="1"/>
              <a:t> 1898 </a:t>
            </a:r>
            <a:endParaRPr lang="cs-CZ" b="1"/>
          </a:p>
          <a:p>
            <a:pPr>
              <a:buFont typeface="Arial" charset="0"/>
              <a:buNone/>
            </a:pPr>
            <a:r>
              <a:rPr lang="en-US" b="1" i="1"/>
              <a:t>Magneto Ear Phone</a:t>
            </a:r>
            <a:endParaRPr lang="cs-CZ" b="1" i="1"/>
          </a:p>
          <a:p>
            <a:pPr>
              <a:buFont typeface="Arial" charset="0"/>
              <a:buNone/>
            </a:pPr>
            <a:r>
              <a:rPr lang="cs-CZ" b="1"/>
              <a:t>patentová přihláška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404813"/>
            <a:ext cx="3740150" cy="4525962"/>
          </a:xfrm>
          <a:noFill/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492375"/>
            <a:ext cx="3114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32038"/>
            <a:ext cx="3459163" cy="4525962"/>
          </a:xfrm>
          <a:noFill/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0"/>
            <a:ext cx="72009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324225"/>
            <a:ext cx="48006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mtClean="0">
                <a:hlinkClick r:id="rId2"/>
              </a:rPr>
              <a:t>http://polanoid.net/ </a:t>
            </a:r>
            <a:endParaRPr lang="cs-CZ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>
                <a:hlinkClick r:id="rId3"/>
              </a:rPr>
              <a:t>http://www.the-impossible-project.com/projects/exhibitions/venezia </a:t>
            </a:r>
            <a:endParaRPr lang="cs-CZ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>
                <a:hlinkClick r:id="rId4"/>
              </a:rPr>
              <a:t>http://www.polaroidlove.cz/</a:t>
            </a:r>
            <a:r>
              <a:rPr lang="cs-CZ" smtClean="0"/>
              <a:t> 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mtClean="0">
                <a:hlinkClick r:id="rId2"/>
              </a:rPr>
              <a:t>http://hipstamatic.com/the_app.html</a:t>
            </a:r>
            <a:endParaRPr lang="cs-CZ" smtClean="0"/>
          </a:p>
        </p:txBody>
      </p:sp>
      <p:pic>
        <p:nvPicPr>
          <p:cNvPr id="16388" name="Obrázek 4" descr="hipstamati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1025"/>
            <a:ext cx="7142163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Obrázek 3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133600"/>
            <a:ext cx="329565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0" y="14843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2600" b="1">
                <a:solidFill>
                  <a:srgbClr val="F23F82"/>
                </a:solidFill>
                <a:cs typeface="Times New Roman" pitchFamily="18" charset="0"/>
              </a:rPr>
              <a:t>DIGITAL PHOTOGRAPHY NEVER LOOKED SO ANALOG</a:t>
            </a:r>
            <a:endParaRPr lang="cs-CZ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7411" name="Zástupný symbol pro obsah 3" descr="problems-cover-200909121032-166pgs-640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76250"/>
            <a:ext cx="7993063" cy="58324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ARCHEOLOGIE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mtClean="0"/>
              <a:t>	PÁTRÁNÍ PO DŮVODECH, </a:t>
            </a:r>
            <a:r>
              <a:rPr lang="cs-CZ" b="1" smtClean="0"/>
              <a:t>PROČ SE URČITÝ FENOMÉN</a:t>
            </a:r>
            <a:r>
              <a:rPr lang="cs-CZ" smtClean="0"/>
              <a:t> (VÝROK, TYP MYŠLENÍ, NÁSTROJ, PŘÍSTROJ, METODA, PRAKTIKA), </a:t>
            </a:r>
            <a:r>
              <a:rPr lang="cs-CZ" b="1" smtClean="0"/>
              <a:t>ZRODIL, ROZVINUL A UCHYTIL</a:t>
            </a:r>
            <a:r>
              <a:rPr lang="cs-CZ" smtClean="0"/>
              <a:t> PRÁVĚ V DANÉM HISTORICKÉM OKAMŽIKU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	VYCHÁZÍ Z FOUCAULTOVY METODOLOGIE ODHALOVÁNÍ </a:t>
            </a:r>
            <a:r>
              <a:rPr lang="cs-CZ" b="1" smtClean="0"/>
              <a:t>„PODMÍNEK EXISTENCE“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cap="all" dirty="0" smtClean="0"/>
              <a:t>	Mediální archeologie jako teoreticky rafinovaná analýza historických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cap="all" dirty="0" smtClean="0"/>
              <a:t>	vrstev/ podloží médií v jejich singularitě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800" dirty="0" smtClean="0"/>
          </a:p>
        </p:txBody>
      </p:sp>
      <p:pic>
        <p:nvPicPr>
          <p:cNvPr id="19460" name="Obrázek 3" descr="vidcaset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781300"/>
            <a:ext cx="518477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3 KLÍČOVÉ LINIE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b="1" smtClean="0"/>
              <a:t>MEDIOLOGIE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mediální archeologie jako metoda</a:t>
            </a:r>
          </a:p>
          <a:p>
            <a:pPr eaLnBrk="1" hangingPunct="1">
              <a:buFont typeface="Arial" charset="0"/>
              <a:buNone/>
            </a:pPr>
            <a:r>
              <a:rPr lang="cs-CZ" b="1" smtClean="0"/>
              <a:t>HISTORIZACE SOUČASNOSTI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mediální archeologie jako promýšlení</a:t>
            </a:r>
          </a:p>
          <a:p>
            <a:pPr eaLnBrk="1" hangingPunct="1">
              <a:buFont typeface="Arial" charset="0"/>
              <a:buNone/>
            </a:pPr>
            <a:r>
              <a:rPr lang="cs-CZ" b="1" smtClean="0"/>
              <a:t>ALTERNATIVNÍ HISTORIE</a:t>
            </a:r>
          </a:p>
          <a:p>
            <a:pPr eaLnBrk="1" hangingPunct="1">
              <a:buFont typeface="Arial" charset="0"/>
              <a:buNone/>
            </a:pPr>
            <a:endParaRPr lang="cs-CZ" b="1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algn="ctr" eaLnBrk="1" hangingPunct="1">
              <a:buFont typeface="Arial" charset="0"/>
              <a:buNone/>
            </a:pPr>
            <a:r>
              <a:rPr lang="cs-CZ" b="1" smtClean="0"/>
              <a:t>I.</a:t>
            </a:r>
          </a:p>
          <a:p>
            <a:pPr algn="ctr" eaLnBrk="1" hangingPunct="1">
              <a:buFont typeface="Arial" charset="0"/>
              <a:buNone/>
            </a:pPr>
            <a:r>
              <a:rPr lang="cs-CZ" b="1" smtClean="0"/>
              <a:t>MEDIOLOGIE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algn="ctr" eaLnBrk="1" hangingPunct="1">
              <a:buFont typeface="Arial" charset="0"/>
              <a:buNone/>
            </a:pPr>
            <a:r>
              <a:rPr lang="cs-CZ" smtClean="0"/>
              <a:t>VÝSTUP Z KURZU</a:t>
            </a:r>
          </a:p>
        </p:txBody>
      </p:sp>
      <p:pic>
        <p:nvPicPr>
          <p:cNvPr id="4100" name="Picture 3" descr="C:\Users\luc\Downloads\tesla la nature march 1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76250"/>
            <a:ext cx="7272337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RÉGIS DEBRAY </a:t>
            </a:r>
            <a:r>
              <a:rPr lang="cs-CZ" dirty="0" smtClean="0"/>
              <a:t>A KONCEPT </a:t>
            </a:r>
            <a:r>
              <a:rPr lang="cs-CZ" b="1" dirty="0" smtClean="0"/>
              <a:t>MEDIOLOGIE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	zóna </a:t>
            </a:r>
            <a:r>
              <a:rPr lang="cs-CZ" dirty="0"/>
              <a:t>interakcí mezi kulturou a technologií, zejména technologiemi paměti, přenosu a směny informací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	efekty </a:t>
            </a:r>
            <a:r>
              <a:rPr lang="cs-CZ" dirty="0"/>
              <a:t>kulturní strukturace technických inovací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+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	technický </a:t>
            </a:r>
            <a:r>
              <a:rPr lang="cs-CZ" dirty="0"/>
              <a:t>základ společenského nebo kulturního vývoje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3555" name="Obrázek 4" descr="Vintage_Bicycle_Poste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707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Zástupný symbol pro obsah 3" descr="sensible dres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0225" y="4160838"/>
            <a:ext cx="4803775" cy="2697162"/>
          </a:xfrm>
        </p:spPr>
      </p:pic>
      <p:pic>
        <p:nvPicPr>
          <p:cNvPr id="23557" name="Obrázek 5" descr="Girls &amp; Their Vintage Bicycles (1).jpg"/>
          <p:cNvPicPr>
            <a:picLocks noChangeAspect="1"/>
          </p:cNvPicPr>
          <p:nvPr/>
        </p:nvPicPr>
        <p:blipFill>
          <a:blip r:embed="rId4" cstate="print"/>
          <a:srcRect l="3999" b="4773"/>
          <a:stretch>
            <a:fillRect/>
          </a:stretch>
        </p:blipFill>
        <p:spPr bwMode="auto">
          <a:xfrm>
            <a:off x="4572000" y="404813"/>
            <a:ext cx="45720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4579" name="Zástupný symbol pro obsah 4" descr="P1020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33375"/>
            <a:ext cx="6786563" cy="4525963"/>
          </a:xfrm>
        </p:spPr>
      </p:pic>
      <p:sp>
        <p:nvSpPr>
          <p:cNvPr id="24580" name="TextovéPole 5"/>
          <p:cNvSpPr txBox="1">
            <a:spLocks noChangeArrowheads="1"/>
          </p:cNvSpPr>
          <p:nvPr/>
        </p:nvSpPr>
        <p:spPr bwMode="auto">
          <a:xfrm>
            <a:off x="900113" y="5589588"/>
            <a:ext cx="82438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i="1">
                <a:latin typeface="Calibri" pitchFamily="34" charset="0"/>
              </a:rPr>
              <a:t>Miroslav Tyrš: </a:t>
            </a:r>
          </a:p>
          <a:p>
            <a:pPr algn="r"/>
            <a:r>
              <a:rPr lang="cs-CZ" i="1">
                <a:latin typeface="Calibri" pitchFamily="34" charset="0"/>
              </a:rPr>
              <a:t>Sebrané spisy Miroslava Tyrše. Spisy tělocvičné, sv. 1 – Základové tělocviku (1873)</a:t>
            </a:r>
          </a:p>
          <a:p>
            <a:pPr algn="r"/>
            <a:endParaRPr lang="cs-CZ" i="1">
              <a:latin typeface="Calibri" pitchFamily="34" charset="0"/>
            </a:endParaRPr>
          </a:p>
          <a:p>
            <a:r>
              <a:rPr lang="cs-CZ">
                <a:latin typeface="Calibri" pitchFamily="34" charset="0"/>
              </a:rPr>
              <a:t>lidské tělo – stroj – tělesná protéza</a:t>
            </a:r>
          </a:p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5603" name="Obrázek 4" descr="fot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0"/>
            <a:ext cx="33480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Obrázek 5" descr="photo_id_imag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084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Zástupný symbol pro obsah 3" descr="post-mortem photo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24075" y="2332038"/>
            <a:ext cx="4273550" cy="4525962"/>
          </a:xfrm>
        </p:spPr>
      </p:pic>
      <p:sp>
        <p:nvSpPr>
          <p:cNvPr id="25606" name="TextovéPole 6"/>
          <p:cNvSpPr txBox="1">
            <a:spLocks noChangeArrowheads="1"/>
          </p:cNvSpPr>
          <p:nvPr/>
        </p:nvSpPr>
        <p:spPr bwMode="auto">
          <a:xfrm>
            <a:off x="6516688" y="5300663"/>
            <a:ext cx="2627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raná fotografie</a:t>
            </a:r>
          </a:p>
          <a:p>
            <a:r>
              <a:rPr lang="cs-CZ">
                <a:latin typeface="Calibri" pitchFamily="34" charset="0"/>
              </a:rPr>
              <a:t>a diskurs o nesmrtelnosti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cap="all" dirty="0" smtClean="0"/>
              <a:t>Základní otázky </a:t>
            </a:r>
            <a:r>
              <a:rPr lang="cs-CZ" b="1" cap="all" dirty="0" err="1" smtClean="0"/>
              <a:t>mediologie</a:t>
            </a:r>
            <a:endParaRPr lang="cs-CZ" cap="al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cap="al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	Jak se materializují plány a ideje?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Co jsou společenské a institucionální </a:t>
            </a:r>
            <a:r>
              <a:rPr lang="cs-CZ" b="1" dirty="0" err="1" smtClean="0"/>
              <a:t>mediátory</a:t>
            </a:r>
            <a:r>
              <a:rPr lang="cs-CZ" dirty="0" smtClean="0"/>
              <a:t>, které dávají médiím a komunikačním technologiím jejich kulturní moc?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mtClean="0"/>
              <a:t>	</a:t>
            </a:r>
            <a:r>
              <a:rPr lang="cs-CZ" i="1" smtClean="0"/>
              <a:t>Jsem papyrus, pergamen, papír, počítačová obrazovka. Jsem Dekameron, Francois Villon, Lenin a Macintosh, jsem piktogram a abeceda, text a hypertext, rukopis, vytištěná stránka a vyzařující obrazovka.</a:t>
            </a:r>
          </a:p>
          <a:p>
            <a:pPr eaLnBrk="1" hangingPunct="1">
              <a:buFont typeface="Arial" charset="0"/>
              <a:buNone/>
            </a:pPr>
            <a:endParaRPr lang="cs-CZ" i="1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	Regis Debray, Media Manifestos, s. 16-17.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b="1" smtClean="0"/>
          </a:p>
          <a:p>
            <a:pPr algn="ctr" eaLnBrk="1" hangingPunct="1">
              <a:buFont typeface="Arial" charset="0"/>
              <a:buNone/>
            </a:pPr>
            <a:r>
              <a:rPr lang="cs-CZ" sz="4000" b="1" smtClean="0"/>
              <a:t>II.</a:t>
            </a:r>
          </a:p>
          <a:p>
            <a:pPr algn="ctr" eaLnBrk="1" hangingPunct="1">
              <a:buFont typeface="Arial" charset="0"/>
              <a:buNone/>
            </a:pPr>
            <a:endParaRPr lang="cs-CZ" sz="4000" b="1" smtClean="0"/>
          </a:p>
          <a:p>
            <a:pPr algn="ctr" eaLnBrk="1" hangingPunct="1">
              <a:buFont typeface="Arial" charset="0"/>
              <a:buNone/>
            </a:pPr>
            <a:r>
              <a:rPr lang="cs-CZ" sz="4000" b="1" smtClean="0"/>
              <a:t>HISTORIZACE SOUČASNOSTI</a:t>
            </a:r>
            <a:endParaRPr lang="cs-CZ" sz="40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b="1" smtClean="0"/>
              <a:t>TEORIE REMEDIACE</a:t>
            </a:r>
          </a:p>
          <a:p>
            <a:pPr eaLnBrk="1" hangingPunct="1">
              <a:buFont typeface="Arial" charset="0"/>
              <a:buNone/>
            </a:pPr>
            <a:r>
              <a:rPr lang="cs-CZ" b="1" smtClean="0"/>
              <a:t>JAY DAVID BOLTER – RICHARD GRUSIN</a:t>
            </a:r>
          </a:p>
          <a:p>
            <a:pPr eaLnBrk="1" hangingPunct="1">
              <a:buFont typeface="Arial" charset="0"/>
              <a:buNone/>
            </a:pPr>
            <a:endParaRPr lang="cs-CZ" b="1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působí dvěma způsoby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imediace + hypermediace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=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bezprostřednost + zprostředkovanost</a:t>
            </a:r>
          </a:p>
          <a:p>
            <a:pPr eaLnBrk="1" hangingPunct="1">
              <a:buFont typeface="Arial" charset="0"/>
              <a:buNone/>
            </a:pPr>
            <a:endParaRPr lang="cs-CZ" b="1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b="1" smtClean="0"/>
              <a:t>JAY DAVID BOLTER – RICHARD GRUSIN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remediace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působí dvěma způsoby :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imediace + hypermediace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=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bezprostřednost + zprostředkovanost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1747" name="Zástupný symbol pro obsah 3" descr="Miniature-Baroque-amber-cabinet-King-Stanisla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964613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cap="all" dirty="0" smtClean="0"/>
              <a:t>písemný test ve zkouškovém období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cap="all" dirty="0" smtClean="0"/>
              <a:t>PROVĚŘUJE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cap="all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cap="all" dirty="0" smtClean="0"/>
              <a:t>přednášky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cap="all" dirty="0" smtClean="0"/>
              <a:t>studijní </a:t>
            </a:r>
            <a:r>
              <a:rPr lang="cs-CZ" cap="all" dirty="0" err="1" smtClean="0"/>
              <a:t>literaturU</a:t>
            </a:r>
            <a:endParaRPr lang="cs-CZ" cap="all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cap="all" dirty="0" smtClean="0"/>
              <a:t>ZAHRNUJE vlastní </a:t>
            </a:r>
            <a:r>
              <a:rPr lang="cs-CZ" cap="all" dirty="0" err="1" smtClean="0"/>
              <a:t>analýzU</a:t>
            </a:r>
            <a:endParaRPr lang="cs-CZ" cap="al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2771" name="Zástupný symbol pro obsah 3" descr="secretary-cabi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333375"/>
            <a:ext cx="5616575" cy="626427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3795" name="Zástupný symbol pro obsah 3" descr="armypreview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00563" cy="3573463"/>
          </a:xfrm>
        </p:spPr>
      </p:pic>
      <p:pic>
        <p:nvPicPr>
          <p:cNvPr id="33796" name="Obrázek 4" descr="ma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4813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Obrázek 5" descr="400px-Homer_CD-ROM_main_menu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789363"/>
            <a:ext cx="33480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Obrázek 6" descr="Star_Trek_Nemesis_Special_Edition_DVD_Main_Menu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57610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4819" name="Zástupný symbol pro obsah 3" descr="Deco-2-Mediev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692150"/>
            <a:ext cx="6697662" cy="540067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5843" name="Zástupný symbol pro obsah 3" descr="church624x4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9988" y="1600200"/>
            <a:ext cx="6804025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6867" name="Zástupný symbol pro obsah 3" descr="Las Meninas by Diego Velasque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765175"/>
            <a:ext cx="4564062" cy="5472113"/>
          </a:xfrm>
        </p:spPr>
      </p:pic>
      <p:sp>
        <p:nvSpPr>
          <p:cNvPr id="36868" name="TextovéPole 4"/>
          <p:cNvSpPr txBox="1">
            <a:spLocks noChangeArrowheads="1"/>
          </p:cNvSpPr>
          <p:nvPr/>
        </p:nvSpPr>
        <p:spPr bwMode="auto">
          <a:xfrm>
            <a:off x="6011863" y="5084763"/>
            <a:ext cx="21605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Diego Velázquez</a:t>
            </a:r>
          </a:p>
          <a:p>
            <a:r>
              <a:rPr lang="cs-CZ">
                <a:latin typeface="Calibri" pitchFamily="34" charset="0"/>
              </a:rPr>
              <a:t>Dvorní dámy </a:t>
            </a:r>
          </a:p>
          <a:p>
            <a:r>
              <a:rPr lang="cs-CZ">
                <a:latin typeface="Calibri" pitchFamily="34" charset="0"/>
              </a:rPr>
              <a:t>1656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7891" name="Zástupný symbol pro obsah 3" descr="513px-Jan_Vermeer_van_Delft_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333375"/>
            <a:ext cx="4740275" cy="5832475"/>
          </a:xfrm>
        </p:spPr>
      </p:pic>
      <p:sp>
        <p:nvSpPr>
          <p:cNvPr id="37892" name="TextovéPole 4"/>
          <p:cNvSpPr txBox="1">
            <a:spLocks noChangeArrowheads="1"/>
          </p:cNvSpPr>
          <p:nvPr/>
        </p:nvSpPr>
        <p:spPr bwMode="auto">
          <a:xfrm>
            <a:off x="6443663" y="5445125"/>
            <a:ext cx="1368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Jan Vermeer </a:t>
            </a:r>
          </a:p>
          <a:p>
            <a:r>
              <a:rPr lang="cs-CZ">
                <a:latin typeface="Calibri" pitchFamily="34" charset="0"/>
              </a:rPr>
              <a:t>Malířství</a:t>
            </a:r>
          </a:p>
          <a:p>
            <a:r>
              <a:rPr lang="cs-CZ">
                <a:latin typeface="Calibri" pitchFamily="34" charset="0"/>
              </a:rPr>
              <a:t>1666-73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8915" name="Zástupný symbol pro obsah 3" descr="527px-Jan_Vermeer_-_The_Geograph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4813"/>
            <a:ext cx="3981450" cy="4525962"/>
          </a:xfrm>
        </p:spPr>
      </p:pic>
      <p:pic>
        <p:nvPicPr>
          <p:cNvPr id="38916" name="Obrázek 4" descr="533px-Jan_Vermeer_-_The_Astronom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0"/>
            <a:ext cx="50768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ovéPole 5"/>
          <p:cNvSpPr txBox="1">
            <a:spLocks noChangeArrowheads="1"/>
          </p:cNvSpPr>
          <p:nvPr/>
        </p:nvSpPr>
        <p:spPr bwMode="auto">
          <a:xfrm>
            <a:off x="539750" y="5661025"/>
            <a:ext cx="2232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Jan Vermeer</a:t>
            </a:r>
          </a:p>
          <a:p>
            <a:r>
              <a:rPr lang="cs-CZ">
                <a:latin typeface="Calibri" pitchFamily="34" charset="0"/>
              </a:rPr>
              <a:t>Geograf + Astronom</a:t>
            </a:r>
          </a:p>
          <a:p>
            <a:r>
              <a:rPr lang="cs-CZ">
                <a:latin typeface="Calibri" pitchFamily="34" charset="0"/>
              </a:rPr>
              <a:t>oba 1668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9939" name="Zástupný symbol pro obsah 3" descr="0lepremierm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333375"/>
            <a:ext cx="6191250" cy="4751388"/>
          </a:xfrm>
        </p:spPr>
      </p:pic>
      <p:sp>
        <p:nvSpPr>
          <p:cNvPr id="39940" name="TextovéPole 4"/>
          <p:cNvSpPr txBox="1">
            <a:spLocks noChangeArrowheads="1"/>
          </p:cNvSpPr>
          <p:nvPr/>
        </p:nvSpPr>
        <p:spPr bwMode="auto">
          <a:xfrm>
            <a:off x="323850" y="5589588"/>
            <a:ext cx="3311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koláž, fotomontáž  - </a:t>
            </a:r>
          </a:p>
          <a:p>
            <a:r>
              <a:rPr lang="cs-CZ">
                <a:latin typeface="Calibri" pitchFamily="34" charset="0"/>
              </a:rPr>
              <a:t>klíčový tvůrčí umělecký postup 20. století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000" b="1" smtClean="0"/>
              <a:t>podstatou hypertextu je „nahrazování“</a:t>
            </a:r>
          </a:p>
        </p:txBody>
      </p:sp>
      <p:pic>
        <p:nvPicPr>
          <p:cNvPr id="40964" name="Obrázek 3" descr="hypertex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247775"/>
            <a:ext cx="79248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mtClean="0"/>
              <a:t>příklady remediace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vztah internetu a tisku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stereoskopie, meoskop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  <p:pic>
        <p:nvPicPr>
          <p:cNvPr id="41988" name="Obrázek 3" descr="il_430xn-825534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628775"/>
            <a:ext cx="4095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Obrázek 4" descr="holmes3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22600"/>
            <a:ext cx="44450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OSNOVA KURZU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dirty="0" smtClean="0"/>
              <a:t>MEDIÁLNÍ ARCHEOLOGIE JAKO TEORETICKÝ KONCEPT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dirty="0" smtClean="0"/>
              <a:t>MODERNITA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dirty="0" smtClean="0"/>
              <a:t>INTERTEXTUALITA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dirty="0" smtClean="0"/>
              <a:t>ZDROJE A METODY VÝZKUMU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dirty="0" smtClean="0"/>
              <a:t>ARCHEOLOGIE INTERAKTIVITY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dirty="0" smtClean="0"/>
              <a:t>ARCHEOLOGIE IMERZE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dirty="0" smtClean="0"/>
              <a:t>ARCHEOLOGIE TELEPREZENCE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dirty="0" smtClean="0"/>
              <a:t>ARCHEOLOGIE MOBILITY MÉDIÍ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800" dirty="0" smtClean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dirty="0" smtClean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dirty="0" smtClean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SIEGFRIED ZIELINSKI </a:t>
            </a:r>
            <a:r>
              <a:rPr lang="cs-CZ" dirty="0" smtClean="0"/>
              <a:t>A </a:t>
            </a:r>
            <a:r>
              <a:rPr lang="cs-CZ" b="1" dirty="0" smtClean="0"/>
              <a:t>KONCEPT NELINEÁRNÍHO VRSTVENÍ VARIACÍ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	HISTORIE MÉDIÍ </a:t>
            </a:r>
            <a:r>
              <a:rPr lang="cs-CZ" dirty="0" smtClean="0"/>
              <a:t>NUTNĚ</a:t>
            </a:r>
            <a:r>
              <a:rPr lang="cs-CZ" b="1" dirty="0" smtClean="0"/>
              <a:t> NENÍ </a:t>
            </a:r>
            <a:r>
              <a:rPr lang="cs-CZ" dirty="0" smtClean="0"/>
              <a:t>VÝSLEDEK PŘEDVÍDATELNÉHO VÝVOJE </a:t>
            </a:r>
            <a:r>
              <a:rPr lang="cs-CZ" b="1" dirty="0" smtClean="0"/>
              <a:t>OD PRIMITIVNĚJŠÍHO KE KOMPLEXNĚJŠÍMU </a:t>
            </a:r>
            <a:r>
              <a:rPr lang="cs-CZ" dirty="0" smtClean="0"/>
              <a:t>APARÁTU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	MODY VIDĚNÍ, SLYŠENÍ A CÍTĚNÍ </a:t>
            </a:r>
            <a:r>
              <a:rPr lang="cs-CZ" dirty="0" smtClean="0"/>
              <a:t>A JEJICH </a:t>
            </a:r>
            <a:r>
              <a:rPr lang="cs-CZ" b="1" dirty="0" smtClean="0"/>
              <a:t>TECHNICKÉ PROSTŘEDKY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b="1" dirty="0" smtClean="0"/>
              <a:t>FRIEDRICH KITTLER </a:t>
            </a:r>
            <a:r>
              <a:rPr lang="cs-CZ" dirty="0" smtClean="0"/>
              <a:t>A KONCEPT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b="1" dirty="0" smtClean="0"/>
              <a:t>						DISKURSIVNÍCH SÍTÍ</a:t>
            </a:r>
            <a:endParaRPr lang="cs-CZ" dirty="0" smtClean="0"/>
          </a:p>
          <a:p>
            <a:pPr eaLnBrk="1" hangingPunct="1">
              <a:buFont typeface="Arial" charset="0"/>
              <a:buNone/>
              <a:defRPr/>
            </a:pPr>
            <a:endParaRPr lang="cs-CZ" sz="24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cs-CZ" sz="2400" cap="all" dirty="0" smtClean="0"/>
              <a:t>média determinující subjekt</a:t>
            </a:r>
          </a:p>
          <a:p>
            <a:pPr eaLnBrk="1" hangingPunct="1">
              <a:buFont typeface="Arial" charset="0"/>
              <a:buNone/>
              <a:defRPr/>
            </a:pPr>
            <a:endParaRPr lang="cs-CZ" sz="2400" cap="all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cs-CZ" sz="2400" cap="all" dirty="0" smtClean="0"/>
              <a:t>vzájemné předhánění mediálních technologií a války</a:t>
            </a:r>
          </a:p>
          <a:p>
            <a:pPr eaLnBrk="1" hangingPunct="1">
              <a:buFont typeface="Arial" charset="0"/>
              <a:buNone/>
              <a:defRPr/>
            </a:pPr>
            <a:endParaRPr lang="cs-CZ" sz="2400" cap="all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cs-CZ" sz="2400" cap="all" dirty="0" err="1" smtClean="0"/>
              <a:t>rekursivní</a:t>
            </a:r>
            <a:r>
              <a:rPr lang="cs-CZ" sz="2400" cap="all" dirty="0" smtClean="0"/>
              <a:t> / znovu-se-opakující historie </a:t>
            </a:r>
          </a:p>
          <a:p>
            <a:pPr eaLnBrk="1" hangingPunct="1">
              <a:buFont typeface="Arial" charset="0"/>
              <a:buNone/>
              <a:defRPr/>
            </a:pPr>
            <a:endParaRPr lang="cs-CZ" sz="2400" cap="all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3200" b="1" smtClean="0"/>
              <a:t>NEIL POSTMAN </a:t>
            </a:r>
            <a:r>
              <a:rPr lang="cs-CZ" sz="3200" smtClean="0"/>
              <a:t>A KONCEPT </a:t>
            </a:r>
            <a:br>
              <a:rPr lang="cs-CZ" sz="3200" smtClean="0"/>
            </a:br>
            <a:r>
              <a:rPr lang="cs-CZ" sz="3200" smtClean="0"/>
              <a:t>				</a:t>
            </a:r>
            <a:r>
              <a:rPr lang="cs-CZ" sz="3200" b="1" smtClean="0"/>
              <a:t>MEDIÁLNÍ EKOLOGIE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OTÁZKA ZPŮSOBU, JAKÝM KOMUNIKAČNÍ MÉDIA OVLIVŇUJÍ LIDSKÉ VNÍMÁNÍ, POROZUMNĚNÍ, POCITY A HODNOTY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MEDIÁLNÍ PROSTŘEDÍ (</a:t>
            </a:r>
            <a:r>
              <a:rPr lang="cs-CZ" b="1" smtClean="0"/>
              <a:t>MEDIA ENVIRONMENT</a:t>
            </a:r>
            <a:r>
              <a:rPr lang="cs-CZ" smtClean="0"/>
              <a:t>)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JEHO STRUKTURA, OBSAH A VLIV NA ČLOVĚKA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mtClean="0"/>
          </a:p>
          <a:p>
            <a:pPr algn="ctr" eaLnBrk="1" hangingPunct="1">
              <a:buFont typeface="Arial" charset="0"/>
              <a:buNone/>
            </a:pPr>
            <a:endParaRPr lang="cs-CZ" smtClean="0"/>
          </a:p>
          <a:p>
            <a:pPr algn="ctr" eaLnBrk="1" hangingPunct="1">
              <a:buFont typeface="Arial" charset="0"/>
              <a:buNone/>
            </a:pPr>
            <a:r>
              <a:rPr lang="cs-CZ" b="1" smtClean="0"/>
              <a:t>III.</a:t>
            </a:r>
          </a:p>
          <a:p>
            <a:pPr algn="ctr" eaLnBrk="1" hangingPunct="1">
              <a:buFont typeface="Arial" charset="0"/>
              <a:buNone/>
            </a:pPr>
            <a:r>
              <a:rPr lang="cs-CZ" b="1" smtClean="0"/>
              <a:t>ALTERNATIVNÍ HISTORIE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>
                <a:hlinkClick r:id="rId2"/>
              </a:rPr>
              <a:t>prezentace EH</a:t>
            </a:r>
            <a:endParaRPr lang="cs-CZ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b="1" smtClean="0"/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cs-CZ" b="1" smtClean="0"/>
          </a:p>
          <a:p>
            <a:pPr eaLnBrk="1" hangingPunct="1">
              <a:buFont typeface="Arial" charset="0"/>
              <a:buNone/>
            </a:pPr>
            <a:r>
              <a:rPr lang="cs-CZ" b="1" smtClean="0"/>
              <a:t>ERKKI HUHTAMO </a:t>
            </a:r>
            <a:r>
              <a:rPr lang="cs-CZ" smtClean="0"/>
              <a:t>A KONCEPT </a:t>
            </a:r>
            <a:r>
              <a:rPr lang="cs-CZ" b="1" smtClean="0"/>
              <a:t>TOPOI</a:t>
            </a:r>
          </a:p>
          <a:p>
            <a:pPr eaLnBrk="1" hangingPunct="1">
              <a:buFont typeface="Arial" charset="0"/>
              <a:buNone/>
            </a:pPr>
            <a:endParaRPr lang="cs-CZ" b="1" smtClean="0"/>
          </a:p>
          <a:p>
            <a:pPr eaLnBrk="1" hangingPunct="1">
              <a:buFont typeface="Arial" charset="0"/>
              <a:buNone/>
            </a:pPr>
            <a:r>
              <a:rPr lang="cs-CZ" b="1" smtClean="0"/>
              <a:t>	URČITÁ TÉMATA MEDIÁLNÍ KULTURY SE NAVRACEJÍ, JEDNÁ SE O CYKLICKÉ FENOMÉNY, KLIŠÉ</a:t>
            </a:r>
          </a:p>
          <a:p>
            <a:pPr eaLnBrk="1" hangingPunct="1">
              <a:buFont typeface="Arial" charset="0"/>
              <a:buNone/>
            </a:pPr>
            <a:endParaRPr lang="cs-CZ" b="1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9155" name="Zástupný symbol pro obsah 3" descr="354561-original1-g5nm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609600"/>
            <a:ext cx="7604125" cy="4979988"/>
          </a:xfrm>
        </p:spPr>
      </p:pic>
      <p:sp>
        <p:nvSpPr>
          <p:cNvPr id="49156" name="TextovéPole 3"/>
          <p:cNvSpPr txBox="1">
            <a:spLocks noChangeArrowheads="1"/>
          </p:cNvSpPr>
          <p:nvPr/>
        </p:nvSpPr>
        <p:spPr bwMode="auto">
          <a:xfrm>
            <a:off x="2843213" y="5876925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Maroldovo panorama / nyní Pražské výstaviště / 1898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0179" name="Zástupný symbol pro obsah 5" descr="Piasetsky-moving-panorama-exp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033588"/>
            <a:ext cx="7315200" cy="3657600"/>
          </a:xfrm>
        </p:spPr>
      </p:pic>
      <p:sp>
        <p:nvSpPr>
          <p:cNvPr id="50180" name="TextovéPole 5"/>
          <p:cNvSpPr txBox="1">
            <a:spLocks noChangeArrowheads="1"/>
          </p:cNvSpPr>
          <p:nvPr/>
        </p:nvSpPr>
        <p:spPr bwMode="auto">
          <a:xfrm>
            <a:off x="1187450" y="6021388"/>
            <a:ext cx="504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pohyblivá panorama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1203" name="Zástupný symbol pro obsah 3" descr="fantasmagor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549275"/>
            <a:ext cx="7200900" cy="5295900"/>
          </a:xfrm>
        </p:spPr>
      </p:pic>
      <p:sp>
        <p:nvSpPr>
          <p:cNvPr id="51204" name="TextovéPole 3"/>
          <p:cNvSpPr txBox="1">
            <a:spLocks noChangeArrowheads="1"/>
          </p:cNvSpPr>
          <p:nvPr/>
        </p:nvSpPr>
        <p:spPr bwMode="auto">
          <a:xfrm>
            <a:off x="539750" y="6021388"/>
            <a:ext cx="8280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Phantasmagoria / duchařská představení laterny magiky / první pokusy již přelom 18. a 19. století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0" y="981075"/>
            <a:ext cx="8229600" cy="5073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b="1" smtClean="0"/>
              <a:t>	TELECTROSCOPE</a:t>
            </a:r>
          </a:p>
          <a:p>
            <a:pPr>
              <a:buFont typeface="Arial" charset="0"/>
              <a:buNone/>
            </a:pPr>
            <a:endParaRPr lang="cs-CZ" smtClean="0"/>
          </a:p>
        </p:txBody>
      </p:sp>
      <p:pic>
        <p:nvPicPr>
          <p:cNvPr id="52228" name="Obrázek 3" descr="telecdiagramf_b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0150"/>
            <a:ext cx="91440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mtClean="0"/>
          </a:p>
          <a:p>
            <a:pPr algn="ctr" eaLnBrk="1" hangingPunct="1">
              <a:buFont typeface="Arial" charset="0"/>
              <a:buNone/>
            </a:pPr>
            <a:endParaRPr lang="cs-CZ" smtClean="0"/>
          </a:p>
          <a:p>
            <a:pPr algn="ctr" eaLnBrk="1" hangingPunct="1">
              <a:buFont typeface="Arial" charset="0"/>
              <a:buNone/>
            </a:pPr>
            <a:r>
              <a:rPr lang="cs-CZ" smtClean="0"/>
              <a:t>JAK MYSLET O MÉDIÍCH ARCHEOLOGICKY 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The </a:t>
            </a:r>
          </a:p>
        </p:txBody>
      </p:sp>
      <p:pic>
        <p:nvPicPr>
          <p:cNvPr id="53251" name="Zástupný symbol pro obsah 3" descr="Telectroscope_Headline_NY_Times_18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60350"/>
            <a:ext cx="4730750" cy="4525963"/>
          </a:xfrm>
        </p:spPr>
      </p:pic>
      <p:sp>
        <p:nvSpPr>
          <p:cNvPr id="53252" name="TextovéPole 6"/>
          <p:cNvSpPr txBox="1">
            <a:spLocks noChangeArrowheads="1"/>
          </p:cNvSpPr>
          <p:nvPr/>
        </p:nvSpPr>
        <p:spPr bwMode="auto">
          <a:xfrm>
            <a:off x="1476375" y="5516563"/>
            <a:ext cx="691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The New York Times, 1898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4275" name="Zástupný symbol pro obsah 3" descr="Telectroscop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172200" cy="4152900"/>
          </a:xfrm>
        </p:spPr>
      </p:pic>
      <p:pic>
        <p:nvPicPr>
          <p:cNvPr id="54276" name="Obrázek 4" descr="Telectroscope+Gives+Live+Visual+Link+Up+Between+z46CVmTxUzP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7363" y="3500438"/>
            <a:ext cx="61166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ovéPole 4"/>
          <p:cNvSpPr txBox="1">
            <a:spLocks noChangeArrowheads="1"/>
          </p:cNvSpPr>
          <p:nvPr/>
        </p:nvSpPr>
        <p:spPr bwMode="auto">
          <a:xfrm>
            <a:off x="0" y="5661025"/>
            <a:ext cx="3419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umělecká instalace Paula St George Londýn/ NY 2008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5299" name="Zástupný symbol pro obsah 3" descr="2521613532_bbc0d4d8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268413"/>
            <a:ext cx="6034087" cy="4525962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56323" name="Zástupný symbol pro obsah 3" descr="18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588125" cy="3746500"/>
          </a:xfrm>
        </p:spPr>
      </p:pic>
      <p:sp>
        <p:nvSpPr>
          <p:cNvPr id="56324" name="TextovéPole 4"/>
          <p:cNvSpPr txBox="1">
            <a:spLocks noChangeArrowheads="1"/>
          </p:cNvSpPr>
          <p:nvPr/>
        </p:nvSpPr>
        <p:spPr bwMode="auto">
          <a:xfrm>
            <a:off x="1331913" y="5445125"/>
            <a:ext cx="662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56325" name="Obrázek 5" descr="skype-in-browser-e136732691314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371850"/>
            <a:ext cx="52197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b="1" smtClean="0"/>
              <a:t>MICHEL FOUCAULT </a:t>
            </a:r>
            <a:r>
              <a:rPr lang="cs-CZ" smtClean="0"/>
              <a:t>A POTŘEBA ZACHYCENÍ </a:t>
            </a:r>
            <a:r>
              <a:rPr lang="cs-CZ" b="1" smtClean="0"/>
              <a:t>HETEROGENITY HISTORIE</a:t>
            </a:r>
          </a:p>
          <a:p>
            <a:pPr eaLnBrk="1" hangingPunct="1">
              <a:buFont typeface="Arial" charset="0"/>
              <a:buNone/>
            </a:pPr>
            <a:endParaRPr lang="cs-CZ" b="1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 „zachytit nahodilosti, drobné odchylky, chyby, nepřesnosti, které daly vzniknout věcem, které přetrvaly a jichž si dnes ceníme“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b="1" smtClean="0"/>
              <a:t>SEAN CUBITT</a:t>
            </a:r>
          </a:p>
          <a:p>
            <a:pPr eaLnBrk="1" hangingPunct="1">
              <a:buFont typeface="Arial" charset="0"/>
              <a:buNone/>
            </a:pPr>
            <a:r>
              <a:rPr lang="cs-CZ" b="1" smtClean="0"/>
              <a:t>GLOBÁLNÍ MEDIÁLNÍ UMĚNÍ – SÍTĚ A INOVACE </a:t>
            </a:r>
          </a:p>
          <a:p>
            <a:pPr eaLnBrk="1" hangingPunct="1">
              <a:buFont typeface="Arial" charset="0"/>
              <a:buNone/>
            </a:pPr>
            <a:endParaRPr lang="cs-CZ" b="1" smtClean="0"/>
          </a:p>
          <a:p>
            <a:pPr eaLnBrk="1" hangingPunct="1">
              <a:buFont typeface="Arial" charset="0"/>
              <a:buNone/>
            </a:pPr>
            <a:r>
              <a:rPr lang="cs-CZ" sz="2000" smtClean="0"/>
              <a:t>PROBLEMATIKA </a:t>
            </a:r>
            <a:r>
              <a:rPr lang="cs-CZ" sz="2000" b="1" smtClean="0"/>
              <a:t>PŘIJETÍ INOVACE </a:t>
            </a:r>
            <a:r>
              <a:rPr lang="cs-CZ" sz="2000" smtClean="0"/>
              <a:t>V ZÁVISLOSTI NA</a:t>
            </a:r>
          </a:p>
          <a:p>
            <a:pPr eaLnBrk="1" hangingPunct="1">
              <a:buFont typeface="Arial" charset="0"/>
              <a:buNone/>
            </a:pPr>
            <a:r>
              <a:rPr lang="cs-CZ" sz="2000" smtClean="0"/>
              <a:t>DISTRIBUCI A PUBLICITĚ</a:t>
            </a:r>
          </a:p>
          <a:p>
            <a:pPr eaLnBrk="1" hangingPunct="1">
              <a:buFont typeface="Arial" charset="0"/>
              <a:buNone/>
            </a:pPr>
            <a:r>
              <a:rPr lang="cs-CZ" sz="2000" smtClean="0"/>
              <a:t>KONTAKTECH VĚDY A UMĚNÍ</a:t>
            </a:r>
          </a:p>
          <a:p>
            <a:pPr eaLnBrk="1" hangingPunct="1">
              <a:buFont typeface="Arial" charset="0"/>
              <a:buNone/>
            </a:pPr>
            <a:r>
              <a:rPr lang="cs-CZ" sz="2000" smtClean="0"/>
              <a:t>nutnost nepojímat historii jako sled vynálezů, ale uvažovat o komplexních společenských sítích (vědci, umělci, instituce)</a:t>
            </a:r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r>
              <a:rPr lang="cs-CZ" sz="2000" smtClean="0"/>
              <a:t>? jak digitální média přestrukturovala vztahy mezi tzv. prvním a třetím světem</a:t>
            </a:r>
          </a:p>
          <a:p>
            <a:pPr eaLnBrk="1" hangingPunct="1">
              <a:buFont typeface="Arial" charset="0"/>
              <a:buNone/>
            </a:pP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SHRNUTÍ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cap="all" dirty="0" smtClean="0"/>
              <a:t>promýšlení nových </a:t>
            </a:r>
            <a:r>
              <a:rPr lang="cs-CZ" b="1" cap="all" dirty="0" err="1" smtClean="0"/>
              <a:t>temporalit</a:t>
            </a:r>
            <a:r>
              <a:rPr lang="cs-CZ" b="1" cap="all" dirty="0" smtClean="0"/>
              <a:t> médií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JAK SE STARÁ MÉDIA NAVRACEJÍ V NOVÝCH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HISTORIE MÉDIÍ, KTERÁ SE NEPROSADILA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NOVÁ MÉDIA JAKO STROJE ČASU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nová </a:t>
            </a:r>
            <a:r>
              <a:rPr lang="cs-CZ" dirty="0" err="1" smtClean="0"/>
              <a:t>designová</a:t>
            </a:r>
            <a:r>
              <a:rPr lang="cs-CZ" dirty="0" smtClean="0"/>
              <a:t> řešení přetvářejí stará média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ovéPole 1"/>
          <p:cNvSpPr txBox="1">
            <a:spLocks noChangeArrowheads="1"/>
          </p:cNvSpPr>
          <p:nvPr/>
        </p:nvSpPr>
        <p:spPr bwMode="auto">
          <a:xfrm>
            <a:off x="250825" y="692150"/>
            <a:ext cx="84963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cap="all" dirty="0">
                <a:latin typeface="Calibri" pitchFamily="34" charset="0"/>
              </a:rPr>
              <a:t>mediální archeologie a </a:t>
            </a:r>
          </a:p>
          <a:p>
            <a:pPr>
              <a:defRPr/>
            </a:pPr>
            <a:r>
              <a:rPr lang="cs-CZ" sz="2000" b="1" cap="all" dirty="0" err="1">
                <a:latin typeface="Calibri" pitchFamily="34" charset="0"/>
              </a:rPr>
              <a:t>subtémata</a:t>
            </a:r>
            <a:r>
              <a:rPr lang="cs-CZ" sz="2000" b="1" cap="all" dirty="0">
                <a:latin typeface="Calibri" pitchFamily="34" charset="0"/>
              </a:rPr>
              <a:t> související s populární vizuální kulturou 19. století</a:t>
            </a:r>
          </a:p>
          <a:p>
            <a:pPr>
              <a:defRPr/>
            </a:pPr>
            <a:endParaRPr lang="cs-CZ" sz="2000" b="1" dirty="0">
              <a:latin typeface="Calibri" pitchFamily="34" charset="0"/>
            </a:endParaRPr>
          </a:p>
          <a:p>
            <a:pPr>
              <a:defRPr/>
            </a:pPr>
            <a:r>
              <a:rPr lang="cs-CZ" sz="2000" dirty="0">
                <a:latin typeface="Calibri" pitchFamily="34" charset="0"/>
              </a:rPr>
              <a:t>otázky zastaralých (mrtvých) médií</a:t>
            </a:r>
          </a:p>
          <a:p>
            <a:pPr>
              <a:defRPr/>
            </a:pPr>
            <a:endParaRPr lang="cs-CZ" sz="2000" dirty="0">
              <a:latin typeface="Calibri" pitchFamily="34" charset="0"/>
            </a:endParaRPr>
          </a:p>
          <a:p>
            <a:pPr>
              <a:defRPr/>
            </a:pPr>
            <a:r>
              <a:rPr lang="cs-CZ" sz="2000" dirty="0">
                <a:latin typeface="Calibri" pitchFamily="34" charset="0"/>
              </a:rPr>
              <a:t>paralela vědy a umění</a:t>
            </a:r>
          </a:p>
          <a:p>
            <a:pPr>
              <a:defRPr/>
            </a:pPr>
            <a:endParaRPr lang="cs-CZ" sz="2000" dirty="0">
              <a:latin typeface="Calibri" pitchFamily="34" charset="0"/>
            </a:endParaRPr>
          </a:p>
          <a:p>
            <a:pPr>
              <a:defRPr/>
            </a:pPr>
            <a:r>
              <a:rPr lang="cs-CZ" sz="2000" dirty="0">
                <a:latin typeface="Calibri" pitchFamily="34" charset="0"/>
              </a:rPr>
              <a:t>technologie a moderní tělesnost</a:t>
            </a:r>
          </a:p>
          <a:p>
            <a:pPr>
              <a:defRPr/>
            </a:pPr>
            <a:endParaRPr lang="cs-CZ" sz="2000" dirty="0">
              <a:latin typeface="Calibri" pitchFamily="34" charset="0"/>
            </a:endParaRPr>
          </a:p>
          <a:p>
            <a:pPr>
              <a:defRPr/>
            </a:pPr>
            <a:r>
              <a:rPr lang="cs-CZ" sz="2000" dirty="0">
                <a:latin typeface="Calibri" pitchFamily="34" charset="0"/>
              </a:rPr>
              <a:t>virtualita</a:t>
            </a:r>
          </a:p>
          <a:p>
            <a:pPr>
              <a:defRPr/>
            </a:pPr>
            <a:endParaRPr lang="cs-CZ" sz="2000" dirty="0">
              <a:latin typeface="Calibri" pitchFamily="34" charset="0"/>
            </a:endParaRPr>
          </a:p>
          <a:p>
            <a:pPr>
              <a:defRPr/>
            </a:pPr>
            <a:r>
              <a:rPr lang="cs-CZ" sz="2000" dirty="0" err="1">
                <a:latin typeface="Calibri" pitchFamily="34" charset="0"/>
              </a:rPr>
              <a:t>interaktivita</a:t>
            </a:r>
            <a:endParaRPr lang="cs-CZ" sz="2000" dirty="0">
              <a:latin typeface="Calibri" pitchFamily="34" charset="0"/>
            </a:endParaRPr>
          </a:p>
          <a:p>
            <a:pPr>
              <a:defRPr/>
            </a:pPr>
            <a:endParaRPr lang="cs-CZ" sz="2000" dirty="0">
              <a:latin typeface="Calibri" pitchFamily="34" charset="0"/>
            </a:endParaRPr>
          </a:p>
          <a:p>
            <a:pPr>
              <a:defRPr/>
            </a:pPr>
            <a:r>
              <a:rPr lang="cs-CZ" sz="2000" dirty="0" err="1">
                <a:latin typeface="Calibri" pitchFamily="34" charset="0"/>
              </a:rPr>
              <a:t>technokultura</a:t>
            </a:r>
            <a:r>
              <a:rPr lang="cs-CZ" sz="2000" dirty="0">
                <a:latin typeface="Calibri" pitchFamily="34" charset="0"/>
              </a:rPr>
              <a:t> a populární imaginace</a:t>
            </a:r>
          </a:p>
          <a:p>
            <a:pPr>
              <a:defRPr/>
            </a:pPr>
            <a:endParaRPr lang="cs-CZ" sz="2000" b="1" dirty="0">
              <a:latin typeface="Calibri" pitchFamily="34" charset="0"/>
            </a:endParaRPr>
          </a:p>
          <a:p>
            <a:pPr>
              <a:defRPr/>
            </a:pPr>
            <a:endParaRPr lang="cs-CZ" sz="2000" b="1" dirty="0">
              <a:latin typeface="Calibri" pitchFamily="34" charset="0"/>
            </a:endParaRPr>
          </a:p>
        </p:txBody>
      </p:sp>
      <p:pic>
        <p:nvPicPr>
          <p:cNvPr id="2051" name="Obrázek 2" descr="the_euphon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205038"/>
            <a:ext cx="42116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ovéPole 1"/>
          <p:cNvSpPr txBox="1">
            <a:spLocks noChangeArrowheads="1"/>
          </p:cNvSpPr>
          <p:nvPr/>
        </p:nvSpPr>
        <p:spPr bwMode="auto">
          <a:xfrm>
            <a:off x="755650" y="2205038"/>
            <a:ext cx="777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/>
              <a:t>MODERNÍ PERCEPČNÍ ZKUŠENOST – </a:t>
            </a:r>
          </a:p>
          <a:p>
            <a:pPr algn="ctr"/>
            <a:r>
              <a:rPr lang="cs-CZ" sz="2400" b="1"/>
              <a:t>POZOROVATEL 19. STOLETÍ, FOTOGRAFIE A DALŠÍ VIZUÁLNÍ ATRAKCE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3"/>
          <p:cNvSpPr txBox="1">
            <a:spLocks noChangeArrowheads="1"/>
          </p:cNvSpPr>
          <p:nvPr/>
        </p:nvSpPr>
        <p:spPr bwMode="auto">
          <a:xfrm>
            <a:off x="539750" y="1052513"/>
            <a:ext cx="76327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cap="all" dirty="0" err="1">
                <a:latin typeface="Calibri" pitchFamily="34" charset="0"/>
              </a:rPr>
              <a:t>Parallel</a:t>
            </a:r>
            <a:r>
              <a:rPr lang="cs-CZ" cap="all" dirty="0">
                <a:latin typeface="Calibri" pitchFamily="34" charset="0"/>
              </a:rPr>
              <a:t> Image </a:t>
            </a:r>
          </a:p>
          <a:p>
            <a:pPr>
              <a:defRPr/>
            </a:pPr>
            <a:endParaRPr lang="cs-CZ" cap="all" dirty="0">
              <a:latin typeface="Calibri" pitchFamily="34" charset="0"/>
            </a:endParaRPr>
          </a:p>
          <a:p>
            <a:pPr>
              <a:defRPr/>
            </a:pPr>
            <a:r>
              <a:rPr lang="cs-CZ" dirty="0">
                <a:latin typeface="Calibri" pitchFamily="34" charset="0"/>
              </a:rPr>
              <a:t>instalace </a:t>
            </a:r>
            <a:r>
              <a:rPr lang="cs-CZ" dirty="0" err="1">
                <a:latin typeface="Calibri" pitchFamily="34" charset="0"/>
              </a:rPr>
              <a:t>Gebharda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Sengmullera</a:t>
            </a:r>
            <a:endParaRPr lang="cs-CZ" dirty="0">
              <a:latin typeface="Calibri" pitchFamily="34" charset="0"/>
            </a:endParaRPr>
          </a:p>
          <a:p>
            <a:pPr>
              <a:defRPr/>
            </a:pPr>
            <a:endParaRPr lang="cs-CZ" dirty="0">
              <a:latin typeface="Calibri" pitchFamily="34" charset="0"/>
            </a:endParaRPr>
          </a:p>
          <a:p>
            <a:pPr>
              <a:defRPr/>
            </a:pPr>
            <a:r>
              <a:rPr lang="cs-CZ" dirty="0">
                <a:latin typeface="Calibri" pitchFamily="34" charset="0"/>
              </a:rPr>
              <a:t>elektronická variace na </a:t>
            </a:r>
            <a:r>
              <a:rPr lang="cs-CZ" dirty="0" err="1">
                <a:latin typeface="Calibri" pitchFamily="34" charset="0"/>
              </a:rPr>
              <a:t>cameru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obscuru</a:t>
            </a:r>
            <a:r>
              <a:rPr lang="cs-CZ" dirty="0">
                <a:latin typeface="Calibri" pitchFamily="34" charset="0"/>
              </a:rPr>
              <a:t> / nazýváno též </a:t>
            </a:r>
            <a:r>
              <a:rPr lang="cs-CZ" cap="all" dirty="0">
                <a:latin typeface="Calibri" pitchFamily="34" charset="0"/>
              </a:rPr>
              <a:t>Futura </a:t>
            </a:r>
            <a:r>
              <a:rPr lang="cs-CZ" cap="all" dirty="0" err="1">
                <a:latin typeface="Calibri" pitchFamily="34" charset="0"/>
              </a:rPr>
              <a:t>Obscura</a:t>
            </a:r>
            <a:endParaRPr lang="cs-CZ" cap="all" dirty="0">
              <a:latin typeface="Calibri" pitchFamily="34" charset="0"/>
            </a:endParaRPr>
          </a:p>
          <a:p>
            <a:pPr>
              <a:defRPr/>
            </a:pPr>
            <a:endParaRPr lang="cs-CZ" dirty="0">
              <a:latin typeface="Calibri" pitchFamily="34" charset="0"/>
            </a:endParaRPr>
          </a:p>
          <a:p>
            <a:pPr>
              <a:defRPr/>
            </a:pPr>
            <a:r>
              <a:rPr lang="cs-CZ" dirty="0">
                <a:latin typeface="Calibri" pitchFamily="34" charset="0"/>
                <a:hlinkClick r:id="rId2"/>
              </a:rPr>
              <a:t>ukázka - </a:t>
            </a:r>
            <a:r>
              <a:rPr lang="cs-CZ" dirty="0" err="1">
                <a:latin typeface="Calibri" pitchFamily="34" charset="0"/>
                <a:hlinkClick r:id="rId2"/>
              </a:rPr>
              <a:t>Parallel</a:t>
            </a:r>
            <a:r>
              <a:rPr lang="cs-CZ" dirty="0">
                <a:latin typeface="Calibri" pitchFamily="34" charset="0"/>
                <a:hlinkClick r:id="rId2"/>
              </a:rPr>
              <a:t> Image</a:t>
            </a:r>
            <a:endParaRPr lang="cs-CZ" dirty="0">
              <a:latin typeface="Calibri" pitchFamily="34" charset="0"/>
            </a:endParaRPr>
          </a:p>
          <a:p>
            <a:pPr>
              <a:defRPr/>
            </a:pPr>
            <a:endParaRPr lang="cs-CZ" dirty="0">
              <a:latin typeface="Calibri" pitchFamily="34" charset="0"/>
            </a:endParaRPr>
          </a:p>
          <a:p>
            <a:pPr>
              <a:defRPr/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4099" name="Obrázek 4" descr="futura_obscura_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708275"/>
            <a:ext cx="52578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MEDIÁLNÍ ARCHEOLOGIE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mtClean="0"/>
              <a:t>	ZKOUMAT NOVOU MEDIÁLNÍ KULTURU S VYUŽITÍM ZNALOSTÍ O MINULOSTI MÉDIÍ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	DŮRAZ NA ZAPOMENUTÉ APARÁTY, PRAKTIKY, VYNÁLEZY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	MEDIÁLNÍ KULTURA JAKO SEDIMENTOVANÁ, VRSTEVNATÁ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2" descr="Camera-Obscura-diagram-630x375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84677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1"/>
          <p:cNvSpPr txBox="1">
            <a:spLocks noChangeArrowheads="1"/>
          </p:cNvSpPr>
          <p:nvPr/>
        </p:nvSpPr>
        <p:spPr bwMode="auto">
          <a:xfrm>
            <a:off x="755650" y="836613"/>
            <a:ext cx="734536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/>
              <a:t>JONATHAN CRARY </a:t>
            </a:r>
            <a:r>
              <a:rPr lang="cs-CZ" dirty="0"/>
              <a:t>A KONCEPT MODERNÍHO POZOROVATELE</a:t>
            </a:r>
          </a:p>
          <a:p>
            <a:r>
              <a:rPr lang="cs-CZ" dirty="0" smtClean="0"/>
              <a:t>(dílo TECHNIQUES OF THE OBSERVER. On Vision </a:t>
            </a:r>
            <a:r>
              <a:rPr lang="cs-CZ" dirty="0" err="1" smtClean="0"/>
              <a:t>and</a:t>
            </a:r>
            <a:r>
              <a:rPr lang="cs-CZ" dirty="0" smtClean="0"/>
              <a:t> Modernity in </a:t>
            </a:r>
            <a:r>
              <a:rPr lang="cs-CZ" dirty="0" err="1" smtClean="0"/>
              <a:t>the</a:t>
            </a:r>
            <a:r>
              <a:rPr lang="cs-CZ" dirty="0" smtClean="0"/>
              <a:t> 19th </a:t>
            </a:r>
            <a:r>
              <a:rPr lang="cs-CZ" dirty="0" err="1" smtClean="0"/>
              <a:t>Century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  <a:p>
            <a:r>
              <a:rPr lang="cs-CZ" dirty="0"/>
              <a:t>VZTAH POZORUJÍCÍHO SUBJEKTU A TECHNIK/ TECHNOLOGIÍ VIDĚNÍ </a:t>
            </a:r>
          </a:p>
          <a:p>
            <a:endParaRPr lang="cs-CZ" dirty="0"/>
          </a:p>
          <a:p>
            <a:r>
              <a:rPr lang="cs-CZ" dirty="0"/>
              <a:t>CAMERA OBSCURA </a:t>
            </a:r>
            <a:r>
              <a:rPr lang="cs-CZ" dirty="0" smtClean="0"/>
              <a:t>– FOTOGRAFIE </a:t>
            </a:r>
            <a:r>
              <a:rPr lang="cs-CZ" dirty="0"/>
              <a:t>– STEREOSKOPIE</a:t>
            </a:r>
          </a:p>
          <a:p>
            <a:endParaRPr lang="cs-CZ" dirty="0"/>
          </a:p>
          <a:p>
            <a:r>
              <a:rPr lang="cs-CZ" b="1" dirty="0" err="1" smtClean="0"/>
              <a:t>Camera</a:t>
            </a:r>
            <a:r>
              <a:rPr lang="cs-CZ" b="1" dirty="0" smtClean="0"/>
              <a:t> </a:t>
            </a:r>
            <a:r>
              <a:rPr lang="cs-CZ" b="1" dirty="0" err="1" smtClean="0"/>
              <a:t>obscura</a:t>
            </a:r>
            <a:r>
              <a:rPr lang="cs-CZ" b="1" dirty="0" smtClean="0"/>
              <a:t> </a:t>
            </a:r>
            <a:r>
              <a:rPr lang="cs-CZ" dirty="0" smtClean="0"/>
              <a:t>nabízí možnost reprodukovat svět přesněji než jen s pomocí lidského oka – rozvíjí specifický typ realismu</a:t>
            </a:r>
          </a:p>
          <a:p>
            <a:r>
              <a:rPr lang="cs-CZ" b="1" dirty="0" smtClean="0"/>
              <a:t>Fotografie </a:t>
            </a:r>
            <a:r>
              <a:rPr lang="cs-CZ" dirty="0" smtClean="0"/>
              <a:t>v tomto ohledu na CO navazuje</a:t>
            </a:r>
          </a:p>
          <a:p>
            <a:r>
              <a:rPr lang="cs-CZ" b="1" dirty="0" smtClean="0"/>
              <a:t>Stereoskopie</a:t>
            </a:r>
            <a:r>
              <a:rPr lang="cs-CZ" dirty="0" smtClean="0"/>
              <a:t> nabízí nový typ zážitku – dojem plasticity, umožněný zařízením, vzniká v pozorovatelově mysli</a:t>
            </a:r>
          </a:p>
          <a:p>
            <a:endParaRPr lang="cs-CZ" dirty="0" smtClean="0"/>
          </a:p>
          <a:p>
            <a:r>
              <a:rPr lang="cs-CZ" dirty="0" smtClean="0"/>
              <a:t>NOVÝ TYP ZKUŠENOSTI A DIVÁCTVÍ SPOJENÝ SE STEREOSKOPIÍ JAKO NOVÉ PARADIGMA VIDĚNÍ 19. STOLETÍ</a:t>
            </a:r>
            <a:endParaRPr lang="cs-CZ" dirty="0"/>
          </a:p>
          <a:p>
            <a:endParaRPr lang="cs-CZ" dirty="0"/>
          </a:p>
          <a:p>
            <a:r>
              <a:rPr lang="cs-CZ" dirty="0"/>
              <a:t>OTÁZKY PASIVITY A  AKTIVITY DIVÁKA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ovéPole 1"/>
          <p:cNvSpPr txBox="1">
            <a:spLocks noChangeArrowheads="1"/>
          </p:cNvSpPr>
          <p:nvPr/>
        </p:nvSpPr>
        <p:spPr bwMode="auto">
          <a:xfrm>
            <a:off x="179388" y="765175"/>
            <a:ext cx="4537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Wiiliam Henry Fox Talbot </a:t>
            </a:r>
          </a:p>
          <a:p>
            <a:endParaRPr lang="cs-CZ" b="1">
              <a:latin typeface="Calibri" pitchFamily="34" charset="0"/>
            </a:endParaRPr>
          </a:p>
          <a:p>
            <a:r>
              <a:rPr lang="cs-CZ" b="1">
                <a:latin typeface="Calibri" pitchFamily="34" charset="0"/>
              </a:rPr>
              <a:t>Joseph Nicephore Niepce »</a:t>
            </a:r>
          </a:p>
          <a:p>
            <a:endParaRPr lang="cs-CZ" b="1">
              <a:latin typeface="Calibri" pitchFamily="34" charset="0"/>
            </a:endParaRPr>
          </a:p>
          <a:p>
            <a:r>
              <a:rPr lang="cs-CZ" b="1">
                <a:latin typeface="Calibri" pitchFamily="34" charset="0"/>
              </a:rPr>
              <a:t> Louis Daguerre  ˅</a:t>
            </a:r>
          </a:p>
        </p:txBody>
      </p:sp>
      <p:pic>
        <p:nvPicPr>
          <p:cNvPr id="8195" name="Obrázek 2" descr="world-first-photograph-nicephore-niep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096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Obrázek 3" descr="first-daguerreotyp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538"/>
            <a:ext cx="52197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1" descr="willi-wintere28093stereosk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0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ovéPole 2"/>
          <p:cNvSpPr txBox="1">
            <a:spLocks noChangeArrowheads="1"/>
          </p:cNvSpPr>
          <p:nvPr/>
        </p:nvSpPr>
        <p:spPr bwMode="auto">
          <a:xfrm>
            <a:off x="5940425" y="4508500"/>
            <a:ext cx="3203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Stereoskopie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1" descr="275px-Theatreoptiq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4638" y="0"/>
            <a:ext cx="50593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Obrázek 2" descr="SuperStock_995-10329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7900"/>
            <a:ext cx="44450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ovéPole 3"/>
          <p:cNvSpPr txBox="1">
            <a:spLocks noChangeArrowheads="1"/>
          </p:cNvSpPr>
          <p:nvPr/>
        </p:nvSpPr>
        <p:spPr bwMode="auto">
          <a:xfrm>
            <a:off x="179388" y="765175"/>
            <a:ext cx="33845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b="1" cap="all" dirty="0">
                <a:latin typeface="Calibri" pitchFamily="34" charset="0"/>
              </a:rPr>
              <a:t>projekční tradice</a:t>
            </a:r>
          </a:p>
          <a:p>
            <a:pPr>
              <a:defRPr/>
            </a:pPr>
            <a:endParaRPr lang="cs-CZ" dirty="0">
              <a:latin typeface="Calibri" pitchFamily="34" charset="0"/>
            </a:endParaRPr>
          </a:p>
          <a:p>
            <a:pPr>
              <a:defRPr/>
            </a:pPr>
            <a:r>
              <a:rPr lang="cs-CZ" dirty="0">
                <a:latin typeface="Calibri" pitchFamily="34" charset="0"/>
              </a:rPr>
              <a:t>projekce fotografií (diapozitivy)</a:t>
            </a:r>
          </a:p>
          <a:p>
            <a:pPr>
              <a:defRPr/>
            </a:pPr>
            <a:endParaRPr lang="cs-CZ" dirty="0">
              <a:latin typeface="Calibri" pitchFamily="34" charset="0"/>
            </a:endParaRPr>
          </a:p>
          <a:p>
            <a:pPr>
              <a:defRPr/>
            </a:pPr>
            <a:r>
              <a:rPr lang="cs-CZ" dirty="0">
                <a:latin typeface="Calibri" pitchFamily="34" charset="0"/>
              </a:rPr>
              <a:t>projekce kreslených obrázků </a:t>
            </a:r>
            <a:r>
              <a:rPr lang="cs-CZ" dirty="0" err="1">
                <a:latin typeface="Calibri" pitchFamily="34" charset="0"/>
              </a:rPr>
              <a:t>Charles</a:t>
            </a:r>
            <a:r>
              <a:rPr lang="cs-CZ" dirty="0">
                <a:latin typeface="Calibri" pitchFamily="34" charset="0"/>
              </a:rPr>
              <a:t>-</a:t>
            </a:r>
            <a:r>
              <a:rPr lang="cs-CZ" dirty="0" err="1">
                <a:latin typeface="Calibri" pitchFamily="34" charset="0"/>
              </a:rPr>
              <a:t>Émile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Reynaud</a:t>
            </a:r>
            <a:endParaRPr lang="cs-CZ" dirty="0">
              <a:latin typeface="Calibri" pitchFamily="34" charset="0"/>
            </a:endParaRPr>
          </a:p>
          <a:p>
            <a:pPr>
              <a:defRPr/>
            </a:pPr>
            <a:endParaRPr lang="cs-CZ" dirty="0">
              <a:latin typeface="Calibri" pitchFamily="34" charset="0"/>
            </a:endParaRPr>
          </a:p>
          <a:p>
            <a:pPr>
              <a:defRPr/>
            </a:pPr>
            <a:r>
              <a:rPr lang="cs-CZ" dirty="0">
                <a:latin typeface="Calibri" pitchFamily="34" charset="0"/>
                <a:hlinkClick r:id="rId4"/>
              </a:rPr>
              <a:t>ukázka - </a:t>
            </a:r>
            <a:r>
              <a:rPr lang="cs-CZ" dirty="0" err="1">
                <a:latin typeface="Calibri" pitchFamily="34" charset="0"/>
                <a:hlinkClick r:id="rId4"/>
              </a:rPr>
              <a:t>Reynaud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ovéPole 1"/>
          <p:cNvSpPr txBox="1">
            <a:spLocks noChangeArrowheads="1"/>
          </p:cNvSpPr>
          <p:nvPr/>
        </p:nvSpPr>
        <p:spPr bwMode="auto">
          <a:xfrm>
            <a:off x="250825" y="620713"/>
            <a:ext cx="864235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b="1" cap="all" dirty="0" err="1">
                <a:latin typeface="Calibri" pitchFamily="34" charset="0"/>
              </a:rPr>
              <a:t>Sara</a:t>
            </a:r>
            <a:r>
              <a:rPr lang="cs-CZ" b="1" cap="all" dirty="0">
                <a:latin typeface="Calibri" pitchFamily="34" charset="0"/>
              </a:rPr>
              <a:t> </a:t>
            </a:r>
            <a:r>
              <a:rPr lang="cs-CZ" b="1" cap="all" dirty="0" err="1">
                <a:latin typeface="Calibri" pitchFamily="34" charset="0"/>
              </a:rPr>
              <a:t>Danius</a:t>
            </a:r>
            <a:endParaRPr lang="cs-CZ" b="1" cap="all" dirty="0">
              <a:latin typeface="Calibri" pitchFamily="34" charset="0"/>
            </a:endParaRPr>
          </a:p>
          <a:p>
            <a:pPr>
              <a:defRPr/>
            </a:pPr>
            <a:endParaRPr lang="cs-CZ" b="1" cap="all" dirty="0">
              <a:latin typeface="Calibri" pitchFamily="34" charset="0"/>
            </a:endParaRPr>
          </a:p>
          <a:p>
            <a:pPr>
              <a:defRPr/>
            </a:pPr>
            <a:r>
              <a:rPr lang="cs-CZ" b="1" cap="all" dirty="0" err="1">
                <a:latin typeface="Calibri" pitchFamily="34" charset="0"/>
              </a:rPr>
              <a:t>The</a:t>
            </a:r>
            <a:r>
              <a:rPr lang="cs-CZ" b="1" cap="all" dirty="0">
                <a:latin typeface="Calibri" pitchFamily="34" charset="0"/>
              </a:rPr>
              <a:t> </a:t>
            </a:r>
            <a:r>
              <a:rPr lang="cs-CZ" b="1" cap="all" dirty="0" err="1">
                <a:latin typeface="Calibri" pitchFamily="34" charset="0"/>
              </a:rPr>
              <a:t>Senses</a:t>
            </a:r>
            <a:r>
              <a:rPr lang="cs-CZ" b="1" cap="all" dirty="0">
                <a:latin typeface="Calibri" pitchFamily="34" charset="0"/>
              </a:rPr>
              <a:t> </a:t>
            </a:r>
            <a:r>
              <a:rPr lang="cs-CZ" b="1" cap="all" dirty="0" err="1">
                <a:latin typeface="Calibri" pitchFamily="34" charset="0"/>
              </a:rPr>
              <a:t>of</a:t>
            </a:r>
            <a:r>
              <a:rPr lang="cs-CZ" b="1" cap="all" dirty="0">
                <a:latin typeface="Calibri" pitchFamily="34" charset="0"/>
              </a:rPr>
              <a:t> Modernity. Technology. </a:t>
            </a:r>
            <a:r>
              <a:rPr lang="cs-CZ" b="1" cap="all" dirty="0" err="1">
                <a:latin typeface="Calibri" pitchFamily="34" charset="0"/>
              </a:rPr>
              <a:t>Reception</a:t>
            </a:r>
            <a:r>
              <a:rPr lang="cs-CZ" b="1" cap="all" dirty="0">
                <a:latin typeface="Calibri" pitchFamily="34" charset="0"/>
              </a:rPr>
              <a:t> </a:t>
            </a:r>
            <a:r>
              <a:rPr lang="cs-CZ" b="1" cap="all" dirty="0" err="1">
                <a:latin typeface="Calibri" pitchFamily="34" charset="0"/>
              </a:rPr>
              <a:t>and</a:t>
            </a:r>
            <a:r>
              <a:rPr lang="cs-CZ" b="1" cap="all" dirty="0">
                <a:latin typeface="Calibri" pitchFamily="34" charset="0"/>
              </a:rPr>
              <a:t> </a:t>
            </a:r>
            <a:r>
              <a:rPr lang="cs-CZ" b="1" cap="all" dirty="0" err="1">
                <a:latin typeface="Calibri" pitchFamily="34" charset="0"/>
              </a:rPr>
              <a:t>Aesthetics</a:t>
            </a:r>
            <a:r>
              <a:rPr lang="cs-CZ" b="1" cap="all" dirty="0">
                <a:latin typeface="Calibri" pitchFamily="34" charset="0"/>
              </a:rPr>
              <a:t> (2002)</a:t>
            </a:r>
            <a:endParaRPr lang="cs-CZ" b="1" dirty="0">
              <a:latin typeface="Calibri" pitchFamily="34" charset="0"/>
            </a:endParaRPr>
          </a:p>
          <a:p>
            <a:pPr>
              <a:defRPr/>
            </a:pPr>
            <a:endParaRPr lang="cs-CZ" b="1" dirty="0">
              <a:latin typeface="Calibri" pitchFamily="34" charset="0"/>
            </a:endParaRPr>
          </a:p>
          <a:p>
            <a:pPr>
              <a:defRPr/>
            </a:pPr>
            <a:r>
              <a:rPr lang="cs-CZ" dirty="0">
                <a:latin typeface="Calibri" pitchFamily="34" charset="0"/>
              </a:rPr>
              <a:t>? </a:t>
            </a:r>
            <a:r>
              <a:rPr lang="cs-CZ" cap="all" dirty="0">
                <a:latin typeface="Calibri" pitchFamily="34" charset="0"/>
              </a:rPr>
              <a:t>pramenů pro výzkum </a:t>
            </a:r>
            <a:r>
              <a:rPr lang="cs-CZ" dirty="0">
                <a:latin typeface="Calibri" pitchFamily="34" charset="0"/>
              </a:rPr>
              <a:t>– velmi široké spektrum</a:t>
            </a:r>
          </a:p>
          <a:p>
            <a:pPr>
              <a:defRPr/>
            </a:pPr>
            <a:endParaRPr lang="cs-CZ" dirty="0">
              <a:latin typeface="Calibri" pitchFamily="34" charset="0"/>
            </a:endParaRPr>
          </a:p>
          <a:p>
            <a:pPr>
              <a:defRPr/>
            </a:pPr>
            <a:r>
              <a:rPr lang="cs-CZ" dirty="0">
                <a:latin typeface="Calibri" pitchFamily="34" charset="0"/>
              </a:rPr>
              <a:t>stroje</a:t>
            </a:r>
          </a:p>
          <a:p>
            <a:pPr>
              <a:defRPr/>
            </a:pPr>
            <a:r>
              <a:rPr lang="cs-CZ" dirty="0">
                <a:latin typeface="Calibri" pitchFamily="34" charset="0"/>
              </a:rPr>
              <a:t>reprezentace, které vytvářejí</a:t>
            </a:r>
          </a:p>
          <a:p>
            <a:pPr>
              <a:defRPr/>
            </a:pPr>
            <a:r>
              <a:rPr lang="cs-CZ" dirty="0">
                <a:latin typeface="Calibri" pitchFamily="34" charset="0"/>
              </a:rPr>
              <a:t>ostatní reprezentace celku vizuální kultury</a:t>
            </a:r>
          </a:p>
          <a:p>
            <a:pPr>
              <a:defRPr/>
            </a:pPr>
            <a:r>
              <a:rPr lang="cs-CZ" dirty="0">
                <a:latin typeface="Calibri" pitchFamily="34" charset="0"/>
              </a:rPr>
              <a:t>psaný </a:t>
            </a:r>
            <a:r>
              <a:rPr lang="cs-CZ" dirty="0" err="1">
                <a:latin typeface="Calibri" pitchFamily="34" charset="0"/>
              </a:rPr>
              <a:t>diskurz</a:t>
            </a:r>
            <a:r>
              <a:rPr lang="cs-CZ" dirty="0">
                <a:latin typeface="Calibri" pitchFamily="34" charset="0"/>
              </a:rPr>
              <a:t> (kulturně-publicistický, vědecký, umělecký), </a:t>
            </a:r>
            <a:r>
              <a:rPr lang="cs-CZ" dirty="0" err="1">
                <a:latin typeface="Calibri" pitchFamily="34" charset="0"/>
              </a:rPr>
              <a:t>metadiskurz</a:t>
            </a:r>
            <a:r>
              <a:rPr lang="cs-CZ" dirty="0">
                <a:latin typeface="Calibri" pitchFamily="34" charset="0"/>
              </a:rPr>
              <a:t> – brožury a manuály</a:t>
            </a:r>
          </a:p>
          <a:p>
            <a:pPr>
              <a:defRPr/>
            </a:pPr>
            <a:endParaRPr lang="cs-CZ" dirty="0">
              <a:latin typeface="Calibri" pitchFamily="34" charset="0"/>
            </a:endParaRPr>
          </a:p>
          <a:p>
            <a:pPr>
              <a:defRPr/>
            </a:pPr>
            <a:endParaRPr lang="cs-CZ" dirty="0">
              <a:latin typeface="Calibri" pitchFamily="34" charset="0"/>
            </a:endParaRPr>
          </a:p>
          <a:p>
            <a:pPr>
              <a:defRPr/>
            </a:pPr>
            <a:r>
              <a:rPr lang="cs-CZ" b="1" dirty="0" err="1">
                <a:latin typeface="Calibri" pitchFamily="34" charset="0"/>
              </a:rPr>
              <a:t>Sara</a:t>
            </a:r>
            <a:r>
              <a:rPr lang="cs-CZ" b="1" dirty="0">
                <a:latin typeface="Calibri" pitchFamily="34" charset="0"/>
              </a:rPr>
              <a:t> </a:t>
            </a:r>
            <a:r>
              <a:rPr lang="cs-CZ" b="1" dirty="0" err="1">
                <a:latin typeface="Calibri" pitchFamily="34" charset="0"/>
              </a:rPr>
              <a:t>Danius</a:t>
            </a:r>
            <a:r>
              <a:rPr lang="cs-CZ" b="1" dirty="0">
                <a:latin typeface="Calibri" pitchFamily="34" charset="0"/>
              </a:rPr>
              <a:t> – stroje v moderní literatuře</a:t>
            </a:r>
          </a:p>
          <a:p>
            <a:pPr>
              <a:defRPr/>
            </a:pPr>
            <a:endParaRPr lang="cs-CZ" dirty="0">
              <a:latin typeface="Calibri" pitchFamily="34" charset="0"/>
            </a:endParaRPr>
          </a:p>
          <a:p>
            <a:pPr>
              <a:defRPr/>
            </a:pPr>
            <a:r>
              <a:rPr lang="cs-CZ" dirty="0">
                <a:latin typeface="Calibri" pitchFamily="34" charset="0"/>
              </a:rPr>
              <a:t>Thomas Mann – Kouzelný vrch</a:t>
            </a:r>
          </a:p>
          <a:p>
            <a:pPr algn="r">
              <a:defRPr/>
            </a:pPr>
            <a:r>
              <a:rPr lang="sv-SE" dirty="0">
                <a:latin typeface="Calibri" pitchFamily="34" charset="0"/>
                <a:hlinkClick r:id="rId2"/>
              </a:rPr>
              <a:t>ukázka - Kouzelný vrch (GER, 1982, TV-ser.)</a:t>
            </a:r>
            <a:endParaRPr lang="cs-CZ" dirty="0">
              <a:latin typeface="Calibri" pitchFamily="34" charset="0"/>
            </a:endParaRPr>
          </a:p>
          <a:p>
            <a:pPr>
              <a:defRPr/>
            </a:pPr>
            <a:endParaRPr lang="cs-CZ" dirty="0">
              <a:latin typeface="Calibri" pitchFamily="34" charset="0"/>
            </a:endParaRPr>
          </a:p>
          <a:p>
            <a:pPr>
              <a:defRPr/>
            </a:pPr>
            <a:r>
              <a:rPr lang="cs-CZ" dirty="0">
                <a:latin typeface="Calibri" pitchFamily="34" charset="0"/>
              </a:rPr>
              <a:t>Marcel </a:t>
            </a:r>
            <a:r>
              <a:rPr lang="cs-CZ" dirty="0" err="1">
                <a:latin typeface="Calibri" pitchFamily="34" charset="0"/>
              </a:rPr>
              <a:t>Proust</a:t>
            </a:r>
            <a:r>
              <a:rPr lang="cs-CZ" dirty="0">
                <a:latin typeface="Calibri" pitchFamily="34" charset="0"/>
              </a:rPr>
              <a:t> – Hledání ztraceného času</a:t>
            </a:r>
          </a:p>
          <a:p>
            <a:pPr>
              <a:defRPr/>
            </a:pPr>
            <a:endParaRPr lang="cs-CZ" dirty="0">
              <a:latin typeface="Calibri" pitchFamily="34" charset="0"/>
            </a:endParaRPr>
          </a:p>
          <a:p>
            <a:pPr>
              <a:defRPr/>
            </a:pPr>
            <a:r>
              <a:rPr lang="cs-CZ" dirty="0" err="1">
                <a:latin typeface="Calibri" pitchFamily="34" charset="0"/>
              </a:rPr>
              <a:t>James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Joyce</a:t>
            </a:r>
            <a:r>
              <a:rPr lang="cs-CZ" dirty="0">
                <a:latin typeface="Calibri" pitchFamily="34" charset="0"/>
              </a:rPr>
              <a:t> – </a:t>
            </a:r>
            <a:r>
              <a:rPr lang="cs-CZ" dirty="0" err="1">
                <a:latin typeface="Calibri" pitchFamily="34" charset="0"/>
              </a:rPr>
              <a:t>Odysseus</a:t>
            </a:r>
            <a:r>
              <a:rPr lang="cs-CZ" dirty="0">
                <a:latin typeface="Calibri" pitchFamily="34" charset="0"/>
              </a:rPr>
              <a:t>  </a:t>
            </a:r>
          </a:p>
          <a:p>
            <a:pPr>
              <a:defRPr/>
            </a:pP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cap="all" dirty="0" smtClean="0"/>
              <a:t>	přístup a soubor taktik v současné mediální teorii,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cap="all" dirty="0" smtClean="0"/>
              <a:t>	charakteristický touhou odhalit potlačené a zapomenuté mediální postupy a technologie a přemýšlet,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cap="all" dirty="0" smtClean="0"/>
              <a:t>	co z nich cirkuluje v současné kultuře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0243" name="Zástupný symbol pro obsah 3" descr="idial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836613"/>
            <a:ext cx="6264275" cy="53292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1267" name="Zástupný symbol pro obsah 3" descr="telef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71850"/>
            <a:ext cx="5286375" cy="3486150"/>
          </a:xfrm>
        </p:spPr>
      </p:pic>
      <p:pic>
        <p:nvPicPr>
          <p:cNvPr id="11268" name="Obrázek 4" descr="telefon_zestran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789363"/>
            <a:ext cx="41402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Obrázek 5" descr="telefon-sennik-telefony-telefonowac-dzwonic-w-senniku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0"/>
            <a:ext cx="464343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Obrázek 6" descr="Candlestick-pay-telepho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0056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720</Words>
  <Application>Microsoft Office PowerPoint</Application>
  <PresentationFormat>Předvádění na obrazovce (4:3)</PresentationFormat>
  <Paragraphs>261</Paragraphs>
  <Slides>65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66" baseType="lpstr">
      <vt:lpstr>Motiv sady Office</vt:lpstr>
      <vt:lpstr>MEDIÁLNÍ ARCHEOLOGIE</vt:lpstr>
      <vt:lpstr>Snímek 2</vt:lpstr>
      <vt:lpstr>Snímek 3</vt:lpstr>
      <vt:lpstr>OSNOVA KURZU</vt:lpstr>
      <vt:lpstr>Snímek 5</vt:lpstr>
      <vt:lpstr>MEDIÁLNÍ ARCHEOLOGIE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ARCHEOLOGIE</vt:lpstr>
      <vt:lpstr>Snímek 17</vt:lpstr>
      <vt:lpstr>3 KLÍČOVÉ LINIE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NEIL POSTMAN A KONCEPT      MEDIÁLNÍ EKOLOGIE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The </vt:lpstr>
      <vt:lpstr>Snímek 51</vt:lpstr>
      <vt:lpstr>Snímek 52</vt:lpstr>
      <vt:lpstr>Snímek 53</vt:lpstr>
      <vt:lpstr>Snímek 54</vt:lpstr>
      <vt:lpstr>Snímek 55</vt:lpstr>
      <vt:lpstr>SHRNUTÍ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MEDIÁLNÍ ARCHEOLOGIE</dc:title>
  <dc:creator>lu</dc:creator>
  <cp:lastModifiedBy>lu</cp:lastModifiedBy>
  <cp:revision>4</cp:revision>
  <dcterms:created xsi:type="dcterms:W3CDTF">2015-03-13T14:03:38Z</dcterms:created>
  <dcterms:modified xsi:type="dcterms:W3CDTF">2015-03-15T09:19:53Z</dcterms:modified>
</cp:coreProperties>
</file>