
<file path=[Content_Types].xml><?xml version="1.0" encoding="utf-8"?>
<Types xmlns="http://schemas.openxmlformats.org/package/2006/content-types">
  <Default Extension="png" ContentType="image/png"/>
  <Default Extension="jpeg" ContentType="image/jpeg"/>
  <Default Extension="jpe"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7" r:id="rId7"/>
    <p:sldId id="263" r:id="rId8"/>
    <p:sldId id="264" r:id="rId9"/>
    <p:sldId id="265" r:id="rId10"/>
    <p:sldId id="266" r:id="rId11"/>
    <p:sldId id="269" r:id="rId12"/>
    <p:sldId id="270" r:id="rId13"/>
    <p:sldId id="271" r:id="rId14"/>
    <p:sldId id="272" r:id="rId15"/>
    <p:sldId id="268" r:id="rId16"/>
    <p:sldId id="273" r:id="rId17"/>
    <p:sldId id="274" r:id="rId18"/>
    <p:sldId id="275" r:id="rId19"/>
    <p:sldId id="277" r:id="rId20"/>
    <p:sldId id="278" r:id="rId21"/>
    <p:sldId id="279" r:id="rId22"/>
    <p:sldId id="276" r:id="rId23"/>
    <p:sldId id="281" r:id="rId24"/>
    <p:sldId id="282" r:id="rId25"/>
    <p:sldId id="283" r:id="rId26"/>
    <p:sldId id="308" r:id="rId27"/>
    <p:sldId id="309" r:id="rId28"/>
    <p:sldId id="286" r:id="rId29"/>
    <p:sldId id="287" r:id="rId30"/>
    <p:sldId id="288" r:id="rId31"/>
    <p:sldId id="289" r:id="rId32"/>
    <p:sldId id="291" r:id="rId33"/>
    <p:sldId id="292" r:id="rId34"/>
    <p:sldId id="296" r:id="rId35"/>
    <p:sldId id="297" r:id="rId36"/>
    <p:sldId id="298" r:id="rId37"/>
    <p:sldId id="299" r:id="rId38"/>
    <p:sldId id="301" r:id="rId39"/>
    <p:sldId id="302" r:id="rId40"/>
    <p:sldId id="305" r:id="rId41"/>
    <p:sldId id="306" r:id="rId42"/>
    <p:sldId id="307" r:id="rId43"/>
    <p:sldId id="310" r:id="rId44"/>
    <p:sldId id="313" r:id="rId45"/>
    <p:sldId id="303" r:id="rId46"/>
    <p:sldId id="311" r:id="rId47"/>
    <p:sldId id="312" r:id="rId48"/>
    <p:sldId id="371" r:id="rId49"/>
    <p:sldId id="314" r:id="rId50"/>
    <p:sldId id="315" r:id="rId51"/>
    <p:sldId id="316" r:id="rId52"/>
    <p:sldId id="319" r:id="rId53"/>
    <p:sldId id="321" r:id="rId54"/>
    <p:sldId id="322" r:id="rId55"/>
    <p:sldId id="323" r:id="rId56"/>
    <p:sldId id="326" r:id="rId57"/>
    <p:sldId id="327" r:id="rId58"/>
    <p:sldId id="328" r:id="rId59"/>
    <p:sldId id="329" r:id="rId60"/>
    <p:sldId id="330" r:id="rId61"/>
    <p:sldId id="332" r:id="rId62"/>
    <p:sldId id="333" r:id="rId63"/>
    <p:sldId id="334" r:id="rId64"/>
    <p:sldId id="335" r:id="rId65"/>
    <p:sldId id="336" r:id="rId66"/>
    <p:sldId id="339" r:id="rId67"/>
    <p:sldId id="340" r:id="rId68"/>
    <p:sldId id="341" r:id="rId69"/>
    <p:sldId id="342" r:id="rId70"/>
    <p:sldId id="343" r:id="rId71"/>
    <p:sldId id="345" r:id="rId72"/>
    <p:sldId id="346" r:id="rId73"/>
    <p:sldId id="347" r:id="rId74"/>
    <p:sldId id="348" r:id="rId75"/>
    <p:sldId id="349" r:id="rId76"/>
    <p:sldId id="351" r:id="rId77"/>
    <p:sldId id="352" r:id="rId78"/>
    <p:sldId id="353" r:id="rId79"/>
    <p:sldId id="354" r:id="rId80"/>
    <p:sldId id="355" r:id="rId81"/>
    <p:sldId id="356" r:id="rId82"/>
    <p:sldId id="357" r:id="rId83"/>
    <p:sldId id="358" r:id="rId84"/>
    <p:sldId id="359" r:id="rId85"/>
    <p:sldId id="360" r:id="rId86"/>
    <p:sldId id="361" r:id="rId87"/>
    <p:sldId id="362" r:id="rId88"/>
    <p:sldId id="363" r:id="rId89"/>
    <p:sldId id="364" r:id="rId90"/>
    <p:sldId id="365" r:id="rId91"/>
    <p:sldId id="367" r:id="rId92"/>
    <p:sldId id="368" r:id="rId93"/>
    <p:sldId id="369" r:id="rId94"/>
    <p:sldId id="370" r:id="rId95"/>
    <p:sldId id="372" r:id="rId96"/>
    <p:sldId id="376" r:id="rId97"/>
    <p:sldId id="375" r:id="rId98"/>
    <p:sldId id="377" r:id="rId99"/>
    <p:sldId id="378" r:id="rId100"/>
    <p:sldId id="393" r:id="rId101"/>
    <p:sldId id="394" r:id="rId102"/>
    <p:sldId id="392" r:id="rId103"/>
    <p:sldId id="373" r:id="rId104"/>
    <p:sldId id="396" r:id="rId105"/>
    <p:sldId id="397" r:id="rId106"/>
    <p:sldId id="398" r:id="rId107"/>
    <p:sldId id="399" r:id="rId108"/>
    <p:sldId id="400" r:id="rId109"/>
    <p:sldId id="401" r:id="rId110"/>
    <p:sldId id="402" r:id="rId111"/>
    <p:sldId id="403" r:id="rId112"/>
    <p:sldId id="404" r:id="rId113"/>
    <p:sldId id="405" r:id="rId114"/>
    <p:sldId id="407" r:id="rId115"/>
    <p:sldId id="418" r:id="rId116"/>
    <p:sldId id="408" r:id="rId117"/>
    <p:sldId id="421" r:id="rId118"/>
    <p:sldId id="419" r:id="rId119"/>
    <p:sldId id="422" r:id="rId120"/>
    <p:sldId id="420" r:id="rId121"/>
    <p:sldId id="409" r:id="rId122"/>
    <p:sldId id="410" r:id="rId123"/>
    <p:sldId id="416" r:id="rId124"/>
    <p:sldId id="428" r:id="rId125"/>
    <p:sldId id="411" r:id="rId126"/>
    <p:sldId id="417" r:id="rId127"/>
    <p:sldId id="413" r:id="rId128"/>
    <p:sldId id="429" r:id="rId129"/>
    <p:sldId id="414" r:id="rId130"/>
    <p:sldId id="415" r:id="rId131"/>
    <p:sldId id="412" r:id="rId132"/>
    <p:sldId id="430" r:id="rId133"/>
    <p:sldId id="384" r:id="rId134"/>
    <p:sldId id="385" r:id="rId135"/>
    <p:sldId id="431" r:id="rId136"/>
    <p:sldId id="432" r:id="rId137"/>
    <p:sldId id="386" r:id="rId138"/>
    <p:sldId id="453" r:id="rId139"/>
    <p:sldId id="440" r:id="rId140"/>
    <p:sldId id="391" r:id="rId141"/>
    <p:sldId id="442" r:id="rId142"/>
    <p:sldId id="387" r:id="rId143"/>
    <p:sldId id="439" r:id="rId144"/>
    <p:sldId id="388" r:id="rId145"/>
    <p:sldId id="444" r:id="rId146"/>
    <p:sldId id="390" r:id="rId147"/>
    <p:sldId id="446" r:id="rId148"/>
    <p:sldId id="447" r:id="rId149"/>
    <p:sldId id="448" r:id="rId150"/>
    <p:sldId id="449" r:id="rId151"/>
    <p:sldId id="452" r:id="rId152"/>
    <p:sldId id="451" r:id="rId153"/>
    <p:sldId id="450" r:id="rId154"/>
    <p:sldId id="389" r:id="rId155"/>
    <p:sldId id="454" r:id="rId156"/>
    <p:sldId id="433" r:id="rId157"/>
    <p:sldId id="434" r:id="rId158"/>
    <p:sldId id="455" r:id="rId159"/>
    <p:sldId id="435" r:id="rId160"/>
    <p:sldId id="436" r:id="rId161"/>
    <p:sldId id="456" r:id="rId162"/>
    <p:sldId id="457" r:id="rId163"/>
    <p:sldId id="437" r:id="rId164"/>
    <p:sldId id="459" r:id="rId165"/>
    <p:sldId id="460" r:id="rId166"/>
    <p:sldId id="458" r:id="rId167"/>
    <p:sldId id="461" r:id="rId168"/>
    <p:sldId id="462" r:id="rId169"/>
    <p:sldId id="463" r:id="rId170"/>
    <p:sldId id="464" r:id="rId171"/>
    <p:sldId id="438" r:id="rId172"/>
    <p:sldId id="465" r:id="rId173"/>
    <p:sldId id="466" r:id="rId174"/>
    <p:sldId id="467" r:id="rId175"/>
    <p:sldId id="468" r:id="rId176"/>
    <p:sldId id="469" r:id="rId177"/>
    <p:sldId id="470" r:id="rId178"/>
    <p:sldId id="471" r:id="rId179"/>
    <p:sldId id="472" r:id="rId180"/>
    <p:sldId id="473" r:id="rId181"/>
    <p:sldId id="474" r:id="rId182"/>
    <p:sldId id="475" r:id="rId183"/>
    <p:sldId id="427" r:id="rId184"/>
    <p:sldId id="476" r:id="rId185"/>
    <p:sldId id="477" r:id="rId186"/>
    <p:sldId id="478" r:id="rId187"/>
    <p:sldId id="479" r:id="rId188"/>
    <p:sldId id="484" r:id="rId189"/>
    <p:sldId id="480" r:id="rId190"/>
    <p:sldId id="481" r:id="rId191"/>
    <p:sldId id="482" r:id="rId192"/>
    <p:sldId id="483" r:id="rId193"/>
    <p:sldId id="488" r:id="rId194"/>
    <p:sldId id="485" r:id="rId195"/>
    <p:sldId id="486" r:id="rId196"/>
    <p:sldId id="487" r:id="rId197"/>
    <p:sldId id="489" r:id="rId198"/>
    <p:sldId id="531" r:id="rId199"/>
    <p:sldId id="491" r:id="rId200"/>
    <p:sldId id="492" r:id="rId201"/>
    <p:sldId id="493" r:id="rId202"/>
    <p:sldId id="494" r:id="rId203"/>
    <p:sldId id="495" r:id="rId204"/>
    <p:sldId id="496" r:id="rId205"/>
    <p:sldId id="497" r:id="rId206"/>
    <p:sldId id="498" r:id="rId207"/>
    <p:sldId id="499" r:id="rId208"/>
    <p:sldId id="500" r:id="rId209"/>
    <p:sldId id="501" r:id="rId210"/>
    <p:sldId id="502" r:id="rId211"/>
    <p:sldId id="503" r:id="rId212"/>
    <p:sldId id="504" r:id="rId213"/>
    <p:sldId id="511" r:id="rId214"/>
    <p:sldId id="505" r:id="rId215"/>
    <p:sldId id="506" r:id="rId216"/>
    <p:sldId id="507" r:id="rId217"/>
    <p:sldId id="508" r:id="rId218"/>
    <p:sldId id="509" r:id="rId219"/>
    <p:sldId id="510" r:id="rId220"/>
    <p:sldId id="512" r:id="rId221"/>
    <p:sldId id="513" r:id="rId222"/>
    <p:sldId id="514" r:id="rId223"/>
    <p:sldId id="515" r:id="rId224"/>
    <p:sldId id="516" r:id="rId225"/>
    <p:sldId id="517" r:id="rId226"/>
    <p:sldId id="518" r:id="rId227"/>
    <p:sldId id="519" r:id="rId228"/>
    <p:sldId id="520" r:id="rId229"/>
    <p:sldId id="521" r:id="rId230"/>
    <p:sldId id="522" r:id="rId231"/>
    <p:sldId id="523" r:id="rId232"/>
    <p:sldId id="524" r:id="rId233"/>
    <p:sldId id="525" r:id="rId234"/>
    <p:sldId id="526" r:id="rId235"/>
    <p:sldId id="527" r:id="rId236"/>
    <p:sldId id="528" r:id="rId237"/>
    <p:sldId id="529" r:id="rId23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410"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25500434592235E-2"/>
          <c:y val="4.9960875984251966E-2"/>
          <c:w val="0.88967145573927831"/>
          <c:h val="0.74602379123736651"/>
        </c:manualLayout>
      </c:layout>
      <c:barChart>
        <c:barDir val="col"/>
        <c:grouping val="percentStacked"/>
        <c:varyColors val="0"/>
        <c:ser>
          <c:idx val="0"/>
          <c:order val="0"/>
          <c:tx>
            <c:strRef>
              <c:f>List1!$B$1</c:f>
              <c:strCache>
                <c:ptCount val="1"/>
                <c:pt idx="0">
                  <c:v>FR</c:v>
                </c:pt>
              </c:strCache>
            </c:strRef>
          </c:tx>
          <c:invertIfNegative val="0"/>
          <c:cat>
            <c:numRef>
              <c:f>List1!$A$2:$A$7</c:f>
              <c:numCache>
                <c:formatCode>General</c:formatCode>
                <c:ptCount val="6"/>
                <c:pt idx="0">
                  <c:v>1924</c:v>
                </c:pt>
                <c:pt idx="1">
                  <c:v>1925</c:v>
                </c:pt>
                <c:pt idx="2">
                  <c:v>1926</c:v>
                </c:pt>
                <c:pt idx="3">
                  <c:v>1927</c:v>
                </c:pt>
                <c:pt idx="4">
                  <c:v>1928</c:v>
                </c:pt>
                <c:pt idx="5">
                  <c:v>1929</c:v>
                </c:pt>
              </c:numCache>
            </c:numRef>
          </c:cat>
          <c:val>
            <c:numRef>
              <c:f>List1!$B$2:$B$14</c:f>
              <c:numCache>
                <c:formatCode>General</c:formatCode>
                <c:ptCount val="13"/>
                <c:pt idx="0">
                  <c:v>9.8000000000000007</c:v>
                </c:pt>
                <c:pt idx="1">
                  <c:v>10.4</c:v>
                </c:pt>
                <c:pt idx="2">
                  <c:v>9.6999999999999993</c:v>
                </c:pt>
                <c:pt idx="3">
                  <c:v>12.7</c:v>
                </c:pt>
                <c:pt idx="4">
                  <c:v>16.100000000000001</c:v>
                </c:pt>
                <c:pt idx="5">
                  <c:v>11.9</c:v>
                </c:pt>
                <c:pt idx="12">
                  <c:v>0</c:v>
                </c:pt>
              </c:numCache>
            </c:numRef>
          </c:val>
        </c:ser>
        <c:ser>
          <c:idx val="1"/>
          <c:order val="1"/>
          <c:tx>
            <c:strRef>
              <c:f>List1!$C$1</c:f>
              <c:strCache>
                <c:ptCount val="1"/>
                <c:pt idx="0">
                  <c:v>US</c:v>
                </c:pt>
              </c:strCache>
            </c:strRef>
          </c:tx>
          <c:invertIfNegative val="0"/>
          <c:cat>
            <c:numRef>
              <c:f>List1!$A$2:$A$7</c:f>
              <c:numCache>
                <c:formatCode>General</c:formatCode>
                <c:ptCount val="6"/>
                <c:pt idx="0">
                  <c:v>1924</c:v>
                </c:pt>
                <c:pt idx="1">
                  <c:v>1925</c:v>
                </c:pt>
                <c:pt idx="2">
                  <c:v>1926</c:v>
                </c:pt>
                <c:pt idx="3">
                  <c:v>1927</c:v>
                </c:pt>
                <c:pt idx="4">
                  <c:v>1928</c:v>
                </c:pt>
                <c:pt idx="5">
                  <c:v>1929</c:v>
                </c:pt>
              </c:numCache>
            </c:numRef>
          </c:cat>
          <c:val>
            <c:numRef>
              <c:f>List1!$C$2:$C$7</c:f>
              <c:numCache>
                <c:formatCode>General</c:formatCode>
                <c:ptCount val="6"/>
                <c:pt idx="0">
                  <c:v>85</c:v>
                </c:pt>
                <c:pt idx="1">
                  <c:v>82</c:v>
                </c:pt>
                <c:pt idx="2">
                  <c:v>78.599999999999994</c:v>
                </c:pt>
                <c:pt idx="3">
                  <c:v>63.3</c:v>
                </c:pt>
                <c:pt idx="4">
                  <c:v>53.7</c:v>
                </c:pt>
                <c:pt idx="5">
                  <c:v>48.2</c:v>
                </c:pt>
              </c:numCache>
            </c:numRef>
          </c:val>
        </c:ser>
        <c:ser>
          <c:idx val="2"/>
          <c:order val="2"/>
          <c:tx>
            <c:strRef>
              <c:f>List1!$D$1</c:f>
              <c:strCache>
                <c:ptCount val="1"/>
                <c:pt idx="0">
                  <c:v>DE</c:v>
                </c:pt>
              </c:strCache>
            </c:strRef>
          </c:tx>
          <c:invertIfNegative val="0"/>
          <c:cat>
            <c:numRef>
              <c:f>List1!$A$2:$A$7</c:f>
              <c:numCache>
                <c:formatCode>General</c:formatCode>
                <c:ptCount val="6"/>
                <c:pt idx="0">
                  <c:v>1924</c:v>
                </c:pt>
                <c:pt idx="1">
                  <c:v>1925</c:v>
                </c:pt>
                <c:pt idx="2">
                  <c:v>1926</c:v>
                </c:pt>
                <c:pt idx="3">
                  <c:v>1927</c:v>
                </c:pt>
                <c:pt idx="4">
                  <c:v>1928</c:v>
                </c:pt>
                <c:pt idx="5">
                  <c:v>1929</c:v>
                </c:pt>
              </c:numCache>
            </c:numRef>
          </c:cat>
          <c:val>
            <c:numRef>
              <c:f>List1!$D$2:$D$7</c:f>
              <c:numCache>
                <c:formatCode>General</c:formatCode>
                <c:ptCount val="6"/>
                <c:pt idx="0">
                  <c:v>2.9</c:v>
                </c:pt>
                <c:pt idx="1">
                  <c:v>4.0999999999999996</c:v>
                </c:pt>
                <c:pt idx="2">
                  <c:v>5.8</c:v>
                </c:pt>
                <c:pt idx="3">
                  <c:v>15.7</c:v>
                </c:pt>
                <c:pt idx="4">
                  <c:v>20.9</c:v>
                </c:pt>
                <c:pt idx="5">
                  <c:v>29.7</c:v>
                </c:pt>
              </c:numCache>
            </c:numRef>
          </c:val>
        </c:ser>
        <c:ser>
          <c:idx val="3"/>
          <c:order val="3"/>
          <c:tx>
            <c:strRef>
              <c:f>List1!$E$1</c:f>
              <c:strCache>
                <c:ptCount val="1"/>
                <c:pt idx="0">
                  <c:v>další</c:v>
                </c:pt>
              </c:strCache>
            </c:strRef>
          </c:tx>
          <c:invertIfNegative val="0"/>
          <c:cat>
            <c:numRef>
              <c:f>List1!$A$2:$A$7</c:f>
              <c:numCache>
                <c:formatCode>General</c:formatCode>
                <c:ptCount val="6"/>
                <c:pt idx="0">
                  <c:v>1924</c:v>
                </c:pt>
                <c:pt idx="1">
                  <c:v>1925</c:v>
                </c:pt>
                <c:pt idx="2">
                  <c:v>1926</c:v>
                </c:pt>
                <c:pt idx="3">
                  <c:v>1927</c:v>
                </c:pt>
                <c:pt idx="4">
                  <c:v>1928</c:v>
                </c:pt>
                <c:pt idx="5">
                  <c:v>1929</c:v>
                </c:pt>
              </c:numCache>
            </c:numRef>
          </c:cat>
          <c:val>
            <c:numRef>
              <c:f>List1!$E$2:$E$7</c:f>
              <c:numCache>
                <c:formatCode>General</c:formatCode>
                <c:ptCount val="6"/>
                <c:pt idx="0">
                  <c:v>2.2999999999999998</c:v>
                </c:pt>
                <c:pt idx="1">
                  <c:v>3.5</c:v>
                </c:pt>
                <c:pt idx="2">
                  <c:v>5.9</c:v>
                </c:pt>
                <c:pt idx="3">
                  <c:v>8.3000000000000007</c:v>
                </c:pt>
                <c:pt idx="4">
                  <c:v>9.3000000000000007</c:v>
                </c:pt>
                <c:pt idx="5">
                  <c:v>10.199999999999999</c:v>
                </c:pt>
              </c:numCache>
            </c:numRef>
          </c:val>
        </c:ser>
        <c:dLbls>
          <c:showLegendKey val="0"/>
          <c:showVal val="1"/>
          <c:showCatName val="0"/>
          <c:showSerName val="0"/>
          <c:showPercent val="0"/>
          <c:showBubbleSize val="0"/>
        </c:dLbls>
        <c:gapWidth val="75"/>
        <c:overlap val="100"/>
        <c:axId val="72656384"/>
        <c:axId val="72657920"/>
      </c:barChart>
      <c:catAx>
        <c:axId val="72656384"/>
        <c:scaling>
          <c:orientation val="minMax"/>
        </c:scaling>
        <c:delete val="0"/>
        <c:axPos val="b"/>
        <c:numFmt formatCode="General" sourceLinked="1"/>
        <c:majorTickMark val="none"/>
        <c:minorTickMark val="none"/>
        <c:tickLblPos val="nextTo"/>
        <c:crossAx val="72657920"/>
        <c:crosses val="autoZero"/>
        <c:auto val="1"/>
        <c:lblAlgn val="ctr"/>
        <c:lblOffset val="100"/>
        <c:noMultiLvlLbl val="0"/>
      </c:catAx>
      <c:valAx>
        <c:axId val="72657920"/>
        <c:scaling>
          <c:orientation val="minMax"/>
        </c:scaling>
        <c:delete val="0"/>
        <c:axPos val="l"/>
        <c:numFmt formatCode="0%" sourceLinked="1"/>
        <c:majorTickMark val="none"/>
        <c:minorTickMark val="none"/>
        <c:tickLblPos val="nextTo"/>
        <c:crossAx val="72656384"/>
        <c:crosses val="autoZero"/>
        <c:crossBetween val="between"/>
      </c:valAx>
    </c:plotArea>
    <c:legend>
      <c:legendPos val="b"/>
      <c:layout/>
      <c:overlay val="0"/>
    </c:legend>
    <c:plotVisOnly val="1"/>
    <c:dispBlanksAs val="gap"/>
    <c:showDLblsOverMax val="0"/>
  </c:chart>
  <c:txPr>
    <a:bodyPr/>
    <a:lstStyle/>
    <a:p>
      <a:pPr>
        <a:defRPr sz="1800"/>
      </a:pPr>
      <a:endParaRPr lang="cs-CZ"/>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81DF8B4D-7050-44A0-A165-906BAFB0D5D0}" type="datetimeFigureOut">
              <a:rPr lang="cs-CZ" smtClean="0"/>
              <a:t>13.5.2015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155699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1DF8B4D-7050-44A0-A165-906BAFB0D5D0}" type="datetimeFigureOut">
              <a:rPr lang="cs-CZ" smtClean="0"/>
              <a:t>13.5.2015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369876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1DF8B4D-7050-44A0-A165-906BAFB0D5D0}" type="datetimeFigureOut">
              <a:rPr lang="cs-CZ" smtClean="0"/>
              <a:t>13.5.2015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3106389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1DF8B4D-7050-44A0-A165-906BAFB0D5D0}" type="datetimeFigureOut">
              <a:rPr lang="cs-CZ" smtClean="0"/>
              <a:t>13.5.2015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245863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81DF8B4D-7050-44A0-A165-906BAFB0D5D0}" type="datetimeFigureOut">
              <a:rPr lang="cs-CZ" smtClean="0"/>
              <a:t>13.5.2015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3298549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1DF8B4D-7050-44A0-A165-906BAFB0D5D0}" type="datetimeFigureOut">
              <a:rPr lang="cs-CZ" smtClean="0"/>
              <a:t>13.5.2015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346998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1DF8B4D-7050-44A0-A165-906BAFB0D5D0}" type="datetimeFigureOut">
              <a:rPr lang="cs-CZ" smtClean="0"/>
              <a:t>13.5.2015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50748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81DF8B4D-7050-44A0-A165-906BAFB0D5D0}" type="datetimeFigureOut">
              <a:rPr lang="cs-CZ" smtClean="0"/>
              <a:t>13.5.2015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3136340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1DF8B4D-7050-44A0-A165-906BAFB0D5D0}" type="datetimeFigureOut">
              <a:rPr lang="cs-CZ" smtClean="0"/>
              <a:t>13.5.2015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2817057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1DF8B4D-7050-44A0-A165-906BAFB0D5D0}" type="datetimeFigureOut">
              <a:rPr lang="cs-CZ" smtClean="0"/>
              <a:t>13.5.2015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280812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1DF8B4D-7050-44A0-A165-906BAFB0D5D0}" type="datetimeFigureOut">
              <a:rPr lang="cs-CZ" smtClean="0"/>
              <a:t>13.5.2015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B098B81-483C-4590-ADBD-D6621B9D1BC8}" type="slidenum">
              <a:rPr lang="cs-CZ" smtClean="0"/>
              <a:t>‹#›</a:t>
            </a:fld>
            <a:endParaRPr lang="cs-CZ"/>
          </a:p>
        </p:txBody>
      </p:sp>
    </p:spTree>
    <p:extLst>
      <p:ext uri="{BB962C8B-B14F-4D97-AF65-F5344CB8AC3E}">
        <p14:creationId xmlns:p14="http://schemas.microsoft.com/office/powerpoint/2010/main" val="2606694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F8B4D-7050-44A0-A165-906BAFB0D5D0}" type="datetimeFigureOut">
              <a:rPr lang="cs-CZ" smtClean="0"/>
              <a:t>13.5.2015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98B81-483C-4590-ADBD-D6621B9D1BC8}" type="slidenum">
              <a:rPr lang="cs-CZ" smtClean="0"/>
              <a:t>‹#›</a:t>
            </a:fld>
            <a:endParaRPr lang="cs-CZ"/>
          </a:p>
        </p:txBody>
      </p:sp>
    </p:spTree>
    <p:extLst>
      <p:ext uri="{BB962C8B-B14F-4D97-AF65-F5344CB8AC3E}">
        <p14:creationId xmlns:p14="http://schemas.microsoft.com/office/powerpoint/2010/main" val="2837445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veceram@mail.m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youtube.com/watch?v=qgDUuKCCeRc" TargetMode="External"/><Relationship Id="rId2" Type="http://schemas.openxmlformats.org/officeDocument/2006/relationships/hyperlink" Target="http://youtu.be/mwpCTYJpeNg?t=8m18s"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hyperlink" Target="https://www.youtube.com/watch?v=8Lb66z9dUys"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7Z8mSwzSQQk" TargetMode="External"/><Relationship Id="rId2" Type="http://schemas.openxmlformats.org/officeDocument/2006/relationships/hyperlink" Target="https://www.youtube.com/watch?v=KJZ8F69IH2o" TargetMode="Externa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0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hyperlink" Target="https://www.youtube.com/watch?v=1zkwQ69HV4U"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youtube.com/watch?v=4nj0vEO4Q6s" TargetMode="Externa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youtube.com/watch?v=x8GgfHyCfWs" TargetMode="External"/><Relationship Id="rId2" Type="http://schemas.openxmlformats.org/officeDocument/2006/relationships/hyperlink" Target="https://www.youtube.com/watch?v=j5nhVwf3Ng4"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www.youtube.com/watch?v=g_oekWnniDU"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hyperlink" Target="https://www.youtube.com/watch?v=Vo7pSJIPdY4"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hyperlink" Target="https://www.youtube.com/watch?v=StR2D8ljX6A"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ulozto.cz/live/xy2x3nQT/august-blom-atlantis-alternative-ending-avi" TargetMode="External"/><Relationship Id="rId2" Type="http://schemas.openxmlformats.org/officeDocument/2006/relationships/hyperlink" Target="https://youtu.be/qeJzuWKKqHI?t=1h50m33s"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12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hyperlink" Target="https://www.youtube.com/watch?v=UzDMmy6TGHI"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hyperlink" Target="https://www.youtube.com/watch?v=XvIvWkCBB4k"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www.youtube.com/watch?v=gNkQyq8eLqs"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wb8Le1nXy80" TargetMode="External"/><Relationship Id="rId2" Type="http://schemas.openxmlformats.org/officeDocument/2006/relationships/hyperlink" Target="https://www.youtube.com/watch?v=XZw7QHTHnMA" TargetMode="External"/><Relationship Id="rId1" Type="http://schemas.openxmlformats.org/officeDocument/2006/relationships/slideLayout" Target="../slideLayouts/slideLayout2.xml"/><Relationship Id="rId6" Type="http://schemas.openxmlformats.org/officeDocument/2006/relationships/hyperlink" Target="https://www.youtube.com/watch?v=QCm51fg5hpk" TargetMode="External"/><Relationship Id="rId5" Type="http://schemas.openxmlformats.org/officeDocument/2006/relationships/hyperlink" Target="https://www.youtube.com/watch?v=WxcVzs88xRg" TargetMode="External"/><Relationship Id="rId4" Type="http://schemas.openxmlformats.org/officeDocument/2006/relationships/hyperlink" Target="https://www.youtube.com/watch?v=LlhNxHfyWTU"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hyperlink" Target="https://www.youtube.com/watch?v=0mhdiqklL3A" TargetMode="Externa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hyperlink" Target="https://www.youtube.com/watch?v=yE2L045qTxc"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www.youtube.com/watch?v=UPbsqQW2Qs4" TargetMode="External"/><Relationship Id="rId2" Type="http://schemas.openxmlformats.org/officeDocument/2006/relationships/hyperlink" Target="https://www.youtube.com/watch?v=KI3jZtruxvA" TargetMode="External"/><Relationship Id="rId1" Type="http://schemas.openxmlformats.org/officeDocument/2006/relationships/slideLayout" Target="../slideLayouts/slideLayout2.xml"/><Relationship Id="rId5" Type="http://schemas.openxmlformats.org/officeDocument/2006/relationships/image" Target="../media/image114.jpg"/><Relationship Id="rId4" Type="http://schemas.openxmlformats.org/officeDocument/2006/relationships/hyperlink" Target="https://www.youtube.com/watch?v=JPctkvMQTts"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hyperlink" Target="https://www.youtube.com/watch?v=xXJGxpTw8uw"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www.youtube.com/watch?v=Z9KjrHUKkFM" TargetMode="External"/><Relationship Id="rId2" Type="http://schemas.openxmlformats.org/officeDocument/2006/relationships/hyperlink" Target="https://youtu.be/pkkraUAIfPs?t=10m24s" TargetMode="External"/><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1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www.youtube.com/watch?v=_xPLt2qnMy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6ym7-QW_GWo" TargetMode="External"/><Relationship Id="rId2" Type="http://schemas.openxmlformats.org/officeDocument/2006/relationships/hyperlink" Target="https://www.youtube.com/watch?v=8oTdPklBE0Y"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hyperlink" Target="https://www.youtube.com/watch?v=cdnK3vd_QaE"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www.youtube.com/watch?v=-AlGGOY0d14" TargetMode="External"/><Relationship Id="rId2" Type="http://schemas.openxmlformats.org/officeDocument/2006/relationships/hyperlink" Target="https://www.youtube.com/watch?v=BFEG67TBTXs" TargetMode="External"/><Relationship Id="rId1" Type="http://schemas.openxmlformats.org/officeDocument/2006/relationships/slideLayout" Target="../slideLayouts/slideLayout2.xml"/><Relationship Id="rId5" Type="http://schemas.openxmlformats.org/officeDocument/2006/relationships/image" Target="../media/image119.jpg"/><Relationship Id="rId4" Type="http://schemas.openxmlformats.org/officeDocument/2006/relationships/hyperlink" Target="https://www.youtube.com/watch?v=IUAuFLhCnRM"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hyperlink" Target="https://www.youtube.com/watch?v=feY0BtiRUiM"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hyperlink" Target="https://www.youtube.com/watch?v=hbsk6KOtDdY"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hyperlink" Target="https://www.youtube.com/watch?v=xSaBSFAICy0"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s://youtu.be/fxpybthko9Y?t=1m5s" TargetMode="External"/><Relationship Id="rId2" Type="http://schemas.openxmlformats.org/officeDocument/2006/relationships/hyperlink" Target="https://www.youtube.com/watch?v=js5GnSccsdI"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hyperlink" Target="https://youtu.be/1AK4VpfpigQ?t=24m35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www.youtube.com/watch?v=0ekWozMjFW0"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hyperlink" Target="https://www.youtube.com/watch?v=ULsHc3vqYM8"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s://www.youtube.com/watch?v=-YiUYjPaiSc" TargetMode="External"/><Relationship Id="rId2" Type="http://schemas.openxmlformats.org/officeDocument/2006/relationships/hyperlink" Target="https://youtu.be/ia4DyErYhAs?t=1h9m12s" TargetMode="External"/><Relationship Id="rId1" Type="http://schemas.openxmlformats.org/officeDocument/2006/relationships/slideLayout" Target="../slideLayouts/slideLayout2.xml"/><Relationship Id="rId5" Type="http://schemas.openxmlformats.org/officeDocument/2006/relationships/image" Target="../media/image127.jpg"/><Relationship Id="rId4" Type="http://schemas.openxmlformats.org/officeDocument/2006/relationships/image" Target="../media/image126.jpg"/></Relationships>
</file>

<file path=ppt/slides/_rels/slide165.xml.rels><?xml version="1.0" encoding="UTF-8" standalone="yes"?>
<Relationships xmlns="http://schemas.openxmlformats.org/package/2006/relationships"><Relationship Id="rId3" Type="http://schemas.openxmlformats.org/officeDocument/2006/relationships/hyperlink" Target="https://www.youtube.com/watch?v=Swf6gHUzU8A" TargetMode="External"/><Relationship Id="rId2" Type="http://schemas.openxmlformats.org/officeDocument/2006/relationships/hyperlink" Target="https://www.youtube.com/watch?v=ASo5RSR6pkg"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s://www.youtube.com/watch?v=7ItzDfciWvI" TargetMode="External"/><Relationship Id="rId2" Type="http://schemas.openxmlformats.org/officeDocument/2006/relationships/hyperlink" Target="https://www.youtube.com/watch?v=wRG8AtRbo_g"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hyperlink" Target="https://youtu.be/eMLLM6TZTc8?t=1h14m49s"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hyperlink" Target="https://www.youtube.com/watch?v=K_iu1QtYPsc"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XJmluj23bUg" TargetMode="External"/><Relationship Id="rId2" Type="http://schemas.openxmlformats.org/officeDocument/2006/relationships/hyperlink" Target="https://www.youtube.com/watch?v=NoKi4coyFw0" TargetMode="External"/><Relationship Id="rId1" Type="http://schemas.openxmlformats.org/officeDocument/2006/relationships/slideLayout" Target="../slideLayouts/slideLayout2.xml"/><Relationship Id="rId5" Type="http://schemas.openxmlformats.org/officeDocument/2006/relationships/hyperlink" Target="https://www.youtube.com/watch?v=rYYdTAuGm34" TargetMode="External"/><Relationship Id="rId4" Type="http://schemas.openxmlformats.org/officeDocument/2006/relationships/hyperlink" Target="https://www.youtube.com/watch?v=XBRia4NfdVA" TargetMode="External"/></Relationships>
</file>

<file path=ppt/slides/_rels/slide170.xml.rels><?xml version="1.0" encoding="UTF-8" standalone="yes"?>
<Relationships xmlns="http://schemas.openxmlformats.org/package/2006/relationships"><Relationship Id="rId3" Type="http://schemas.openxmlformats.org/officeDocument/2006/relationships/hyperlink" Target="https://www.youtube.com/watch?v=2U1V9x0Bm7A" TargetMode="External"/><Relationship Id="rId2" Type="http://schemas.openxmlformats.org/officeDocument/2006/relationships/hyperlink" Target="https://www.youtube.com/watch?v=taA1cr85-L8" TargetMode="Externa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hyperlink" Target="https://www.youtube.com/watch?v=Zhz1ZROSdN4" TargetMode="External"/><Relationship Id="rId2" Type="http://schemas.openxmlformats.org/officeDocument/2006/relationships/hyperlink" Target="https://www.youtube.com/watch?v=_mPFpl0-ax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hyperlink" Target="https://www.youtube.com/watch?v=PSlLD3tK6x4" TargetMode="External"/><Relationship Id="rId2" Type="http://schemas.openxmlformats.org/officeDocument/2006/relationships/hyperlink" Target="https://www.youtube.com/watch?v=_DfkKYfbKro" TargetMode="External"/><Relationship Id="rId1" Type="http://schemas.openxmlformats.org/officeDocument/2006/relationships/slideLayout" Target="../slideLayouts/slideLayout2.xml"/><Relationship Id="rId5" Type="http://schemas.openxmlformats.org/officeDocument/2006/relationships/image" Target="../media/image132.jpg"/><Relationship Id="rId4" Type="http://schemas.openxmlformats.org/officeDocument/2006/relationships/hyperlink" Target="https://www.youtube.com/watch?v=HQVWRX7EyhI"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s://www.youtube.com/watch?v=GJ2kRzJajyo" TargetMode="External"/><Relationship Id="rId2" Type="http://schemas.openxmlformats.org/officeDocument/2006/relationships/hyperlink" Target="https://www.youtube.com/watch?v=O58GMFjwqd4" TargetMode="External"/><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182.xml.rels><?xml version="1.0" encoding="UTF-8" standalone="yes"?>
<Relationships xmlns="http://schemas.openxmlformats.org/package/2006/relationships"><Relationship Id="rId2" Type="http://schemas.openxmlformats.org/officeDocument/2006/relationships/hyperlink" Target="https://www.youtube.com/watch?v=m5f6UtNhQ-Q"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hyperlink" Target="https://www.youtube.com/watch?v=RAXpDOg_E2M" TargetMode="Externa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hyperlink" Target="https://www.youtube.com/watch?v=36AwmItf7qQ"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s://youtu.be/pMLfiIo7V7w?t=5m14s" TargetMode="External"/><Relationship Id="rId2" Type="http://schemas.openxmlformats.org/officeDocument/2006/relationships/hyperlink" Target="https://www.youtube.com/watch?v=hctrYzVYmfM" TargetMode="External"/><Relationship Id="rId1" Type="http://schemas.openxmlformats.org/officeDocument/2006/relationships/slideLayout" Target="../slideLayouts/slideLayout2.xml"/><Relationship Id="rId4" Type="http://schemas.openxmlformats.org/officeDocument/2006/relationships/image" Target="../media/image134.jpg"/></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954L9MpfCEo&amp;list=PLgzkG8AbyXeaXT7xaKl7Uy2wP6mBFrSFB" TargetMode="Externa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hyperlink" Target="https://www.youtube.com/watch?v=Lfk5XqrovZ0"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hyperlink" Target="https://www.youtube.com/watch?v=83ftfkc6mJI" TargetMode="Externa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hyperlink" Target="https://www.youtube.com/watch?v=zf4wUmBM6gk" TargetMode="External"/><Relationship Id="rId2" Type="http://schemas.openxmlformats.org/officeDocument/2006/relationships/hyperlink" Target="https://www.youtube.com/watch?v=-0BDKLLd-VU" TargetMode="External"/><Relationship Id="rId1" Type="http://schemas.openxmlformats.org/officeDocument/2006/relationships/slideLayout" Target="../slideLayouts/slideLayout2.xml"/><Relationship Id="rId5" Type="http://schemas.openxmlformats.org/officeDocument/2006/relationships/image" Target="../media/image137.jpg"/><Relationship Id="rId4" Type="http://schemas.openxmlformats.org/officeDocument/2006/relationships/hyperlink" Target="https://www.youtube.com/watch?v=YJpxVbzzZt4"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hyperlink" Target="https://www.youtube.com/watch?v=Y0jwqsZsP5M" TargetMode="Externa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hyperlink" Target="https://www.youtube.com/watch?v=Ff1Bxvrbgrk" TargetMode="External"/><Relationship Id="rId2" Type="http://schemas.openxmlformats.org/officeDocument/2006/relationships/hyperlink" Target="https://www.youtube.com/watch?v=gJMzVtFynY0" TargetMode="External"/><Relationship Id="rId1" Type="http://schemas.openxmlformats.org/officeDocument/2006/relationships/slideLayout" Target="../slideLayouts/slideLayout2.xml"/><Relationship Id="rId4" Type="http://schemas.openxmlformats.org/officeDocument/2006/relationships/hyperlink" Target="https://www.youtube.com/watch?v=IJFNPRr7-HQ"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4D0-YuX-X8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mJ9Q8bKr8HU" TargetMode="External"/><Relationship Id="rId2" Type="http://schemas.openxmlformats.org/officeDocument/2006/relationships/hyperlink" Target="https://www.youtube.com/watch?v=g8SMIiQZUcs" TargetMode="External"/><Relationship Id="rId1" Type="http://schemas.openxmlformats.org/officeDocument/2006/relationships/slideLayout" Target="../slideLayouts/slideLayout2.xml"/><Relationship Id="rId5" Type="http://schemas.openxmlformats.org/officeDocument/2006/relationships/hyperlink" Target="https://www.youtube.com/watch?v=NsD46OXVmvQ" TargetMode="External"/><Relationship Id="rId4" Type="http://schemas.openxmlformats.org/officeDocument/2006/relationships/hyperlink" Target="https://www.youtube.com/watch?v=0FBQq744bes" TargetMode="External"/></Relationships>
</file>

<file path=ppt/slides/_rels/slide200.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hyperlink" Target="https://www.youtube.com/watch?v=7GcTOm0qBag" TargetMode="Externa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44.jpe"/><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3" Type="http://schemas.openxmlformats.org/officeDocument/2006/relationships/hyperlink" Target="https://youtu.be/vjvL2UbED3Q?t=1m19s" TargetMode="External"/><Relationship Id="rId2" Type="http://schemas.openxmlformats.org/officeDocument/2006/relationships/hyperlink" Target="https://www.youtube.com/watch?v=I7inxq_4xRI" TargetMode="External"/><Relationship Id="rId1" Type="http://schemas.openxmlformats.org/officeDocument/2006/relationships/slideLayout" Target="../slideLayouts/slideLayout4.xml"/><Relationship Id="rId4" Type="http://schemas.openxmlformats.org/officeDocument/2006/relationships/image" Target="../media/image145.jpg"/></Relationships>
</file>

<file path=ppt/slides/_rels/slide208.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91jwTCcXW2Y" TargetMode="Externa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hyperlink" Target="https://www.youtube.com/watch?v=mHvSAytor9A" TargetMode="External"/><Relationship Id="rId2" Type="http://schemas.openxmlformats.org/officeDocument/2006/relationships/hyperlink" Target="https://www.youtube.com/watch?v=uBM9hDN4h3o" TargetMode="External"/><Relationship Id="rId1" Type="http://schemas.openxmlformats.org/officeDocument/2006/relationships/slideLayout" Target="../slideLayouts/slideLayout4.xml"/><Relationship Id="rId4" Type="http://schemas.openxmlformats.org/officeDocument/2006/relationships/image" Target="../media/image149.jpg"/></Relationships>
</file>

<file path=ppt/slides/_rels/slide211.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hyperlink" Target="http://youtu.be/lLnGqMoNXRI?t=19m10s" TargetMode="Externa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3" Type="http://schemas.openxmlformats.org/officeDocument/2006/relationships/hyperlink" Target="https://www.youtube.com/watch?v=n2F_hQlbvBA" TargetMode="External"/><Relationship Id="rId2" Type="http://schemas.openxmlformats.org/officeDocument/2006/relationships/hyperlink" Target="https://www.youtube.com/watch?v=rNGZO-89464" TargetMode="External"/><Relationship Id="rId1" Type="http://schemas.openxmlformats.org/officeDocument/2006/relationships/slideLayout" Target="../slideLayouts/slideLayout4.xml"/><Relationship Id="rId4" Type="http://schemas.openxmlformats.org/officeDocument/2006/relationships/image" Target="../media/image151.jpg"/></Relationships>
</file>

<file path=ppt/slides/_rels/slide213.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3" Type="http://schemas.openxmlformats.org/officeDocument/2006/relationships/hyperlink" Target="https://youtu.be/uMlzy72160c?t=3m45s" TargetMode="External"/><Relationship Id="rId7" Type="http://schemas.openxmlformats.org/officeDocument/2006/relationships/image" Target="../media/image155.jpg"/><Relationship Id="rId2" Type="http://schemas.openxmlformats.org/officeDocument/2006/relationships/hyperlink" Target="https://www.youtube.com/watch?v=vHfIlRJ0dMw" TargetMode="External"/><Relationship Id="rId1" Type="http://schemas.openxmlformats.org/officeDocument/2006/relationships/slideLayout" Target="../slideLayouts/slideLayout4.xml"/><Relationship Id="rId6" Type="http://schemas.openxmlformats.org/officeDocument/2006/relationships/image" Target="../media/image154.jpg"/><Relationship Id="rId5" Type="http://schemas.openxmlformats.org/officeDocument/2006/relationships/hyperlink" Target="https://youtu.be/KUJ4TwYcDBU?t=1m24s" TargetMode="External"/><Relationship Id="rId4" Type="http://schemas.openxmlformats.org/officeDocument/2006/relationships/hyperlink" Target="https://www.youtube.com/watch?v=G96e4YyBCRs"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hyperlink" Target="https://www.youtube.com/watch?v=1EHO0dByugI" TargetMode="Externa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hyperlink" Target="https://www.youtube.com/watch?v=4hbFuxRCrzw" TargetMode="Externa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hyperlink" Target="http://youtu.be/lwY34ZIe-I4?t=1h16m24s" TargetMode="Externa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3" Type="http://schemas.openxmlformats.org/officeDocument/2006/relationships/hyperlink" Target="https://www.youtube.com/watch?v=-73at3gOQOk" TargetMode="External"/><Relationship Id="rId2" Type="http://schemas.openxmlformats.org/officeDocument/2006/relationships/hyperlink" Target="https://www.youtube.com/watch?v=DLORish1d_A" TargetMode="External"/><Relationship Id="rId1" Type="http://schemas.openxmlformats.org/officeDocument/2006/relationships/slideLayout" Target="../slideLayouts/slideLayout4.xml"/><Relationship Id="rId4" Type="http://schemas.openxmlformats.org/officeDocument/2006/relationships/image" Target="../media/image15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60.jpe"/><Relationship Id="rId2" Type="http://schemas.openxmlformats.org/officeDocument/2006/relationships/hyperlink" Target="https://www.youtube.com/watch?v=tlynSVSm8gw" TargetMode="Externa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hyperlink" Target="http://youtu.be/RxYCEftcc5w?t=1h38m10s" TargetMode="External"/><Relationship Id="rId1" Type="http://schemas.openxmlformats.org/officeDocument/2006/relationships/slideLayout" Target="../slideLayouts/slideLayout4.xml"/><Relationship Id="rId4" Type="http://schemas.openxmlformats.org/officeDocument/2006/relationships/image" Target="../media/image162.jpg"/></Relationships>
</file>

<file path=ppt/slides/_rels/slide22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e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hyperlink" Target="https://www.youtube.com/watch?v=4MytelFVaww" TargetMode="External"/><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youtu.be/nDeprgsG2AI?t=3m24s" TargetMode="Externa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hyperlink" Target="https://www.youtube.com/watch?v=accqYs7CLYE" TargetMode="External"/><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3" Type="http://schemas.openxmlformats.org/officeDocument/2006/relationships/hyperlink" Target="http://youtu.be/tjApl7aDyq4?t=4m10s" TargetMode="External"/><Relationship Id="rId2" Type="http://schemas.openxmlformats.org/officeDocument/2006/relationships/hyperlink" Target="https://www.youtube.com/watch?v=V0e5g13QB5U" TargetMode="External"/><Relationship Id="rId1" Type="http://schemas.openxmlformats.org/officeDocument/2006/relationships/slideLayout" Target="../slideLayouts/slideLayout4.xml"/><Relationship Id="rId5" Type="http://schemas.openxmlformats.org/officeDocument/2006/relationships/image" Target="../media/image171.jpg"/><Relationship Id="rId4" Type="http://schemas.openxmlformats.org/officeDocument/2006/relationships/image" Target="../media/image170.jpg"/></Relationships>
</file>

<file path=ppt/slides/_rels/slide229.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hyperlink" Target="https://www.youtube.com/watch?v=2Wof9QrdK3I" TargetMode="External"/><Relationship Id="rId2" Type="http://schemas.openxmlformats.org/officeDocument/2006/relationships/hyperlink" Target="http://europeanfilmgateway.eu/node/33/detail/Das+S%C3%A4ugetier/video:NTljNDA0MGUtZjA4Yy00NTRlLWEyMzctOWNlNzAwMzZkYTA5X1VtVndiM05wZEc5eWVWTmxjblpwWTJWU1pYTnZkWEpqWlhNdlVtVndiM05wZEc5eWVWTmxjblpwWTJWU1pYTnZkWEpqWlZSNWNHVT06OmF2Q3JlYXRpb24uREsvREtfYXZDcmVhdGlvbl8xMDM3NDc5MDAwMDAwMDg2MDAz/paging:dmlkZW8tMS00LWltYWdlLTEtNC1zb3VuZC0xLTQtcGVyc29uLTEtNC10ZXh0LTEtNA==" TargetMode="External"/><Relationship Id="rId1" Type="http://schemas.openxmlformats.org/officeDocument/2006/relationships/slideLayout" Target="../slideLayouts/slideLayout4.xml"/><Relationship Id="rId5" Type="http://schemas.openxmlformats.org/officeDocument/2006/relationships/image" Target="../media/image175.JPG"/><Relationship Id="rId4" Type="http://schemas.openxmlformats.org/officeDocument/2006/relationships/image" Target="../media/image174.jpg"/></Relationships>
</file>

<file path=ppt/slides/_rels/slide231.xml.rels><?xml version="1.0" encoding="UTF-8" standalone="yes"?>
<Relationships xmlns="http://schemas.openxmlformats.org/package/2006/relationships"><Relationship Id="rId3" Type="http://schemas.openxmlformats.org/officeDocument/2006/relationships/hyperlink" Target="https://www.youtube.com/watch?v=OYgusDBidl4" TargetMode="External"/><Relationship Id="rId2" Type="http://schemas.openxmlformats.org/officeDocument/2006/relationships/hyperlink" Target="http://europeanfilmgateway.eu/node/33/detail/Die+Zauberschere/video:NjQ0Y2UyYTUtY2I1NC00YjJiLTkwZDYtNTdhMGM0MDdkOGYwX1VtVndiM05wZEc5eWVWTmxjblpwWTJWU1pYTnZkWEpqWlhNdlVtVndiM05wZEc5eWVWTmxjblpwWTJWU1pYTnZkWEpqWlZSNWNHVT06OmF2Q3JlYXRpb24uQkFyY2gvQkFyY2hfYXZDcmVhdGlvbl8xMDM3NDc5MDAwMDAwMTc2MDAz/paging:dmlkZW8tMS0xNi1pbWFnZS0xLTE2LXNvdW5kLTEtMTYtcGVyc29uLTEtMTYtdGV4dC0xLTE2" TargetMode="External"/><Relationship Id="rId1" Type="http://schemas.openxmlformats.org/officeDocument/2006/relationships/slideLayout" Target="../slideLayouts/slideLayout4.xml"/><Relationship Id="rId4" Type="http://schemas.openxmlformats.org/officeDocument/2006/relationships/image" Target="../media/image176.jpe"/></Relationships>
</file>

<file path=ppt/slides/_rels/slide232.xml.rels><?xml version="1.0" encoding="UTF-8" standalone="yes"?>
<Relationships xmlns="http://schemas.openxmlformats.org/package/2006/relationships"><Relationship Id="rId3" Type="http://schemas.openxmlformats.org/officeDocument/2006/relationships/hyperlink" Target="https://www.youtube.com/watch?v=GXYpqtbIXfU" TargetMode="External"/><Relationship Id="rId2" Type="http://schemas.openxmlformats.org/officeDocument/2006/relationships/hyperlink" Target="https://www.youtube.com/watch?v=IGUEazGbfSw" TargetMode="External"/><Relationship Id="rId1" Type="http://schemas.openxmlformats.org/officeDocument/2006/relationships/slideLayout" Target="../slideLayouts/slideLayout4.xml"/><Relationship Id="rId5" Type="http://schemas.openxmlformats.org/officeDocument/2006/relationships/image" Target="../media/image178.jpeg"/><Relationship Id="rId4" Type="http://schemas.openxmlformats.org/officeDocument/2006/relationships/image" Target="../media/image177.jpg"/></Relationships>
</file>

<file path=ppt/slides/_rels/slide233.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180.jpe"/><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image" Target="../media/image181.gif"/><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E7vGBdRUyN8" TargetMode="External"/><Relationship Id="rId2" Type="http://schemas.openxmlformats.org/officeDocument/2006/relationships/hyperlink" Target="https://www.youtube.com/watch?v=BYOvFqJ6_xg" TargetMode="External"/><Relationship Id="rId1" Type="http://schemas.openxmlformats.org/officeDocument/2006/relationships/slideLayout" Target="../slideLayouts/slideLayout2.xml"/><Relationship Id="rId4" Type="http://schemas.openxmlformats.org/officeDocument/2006/relationships/hyperlink" Target="https://www.youtube.com/watch?v=_tm7QD0R8u4"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cV-6DMYI_3Q"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2jPI9Ujjd9" TargetMode="External"/><Relationship Id="rId2" Type="http://schemas.openxmlformats.org/officeDocument/2006/relationships/hyperlink" Target="https://www.youtube.com/watch?v=p1EBlbZPLs8"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youtube.com/watch?v=2f1ba084AeA"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filmportal.de/video/messter-woche-nr-12"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cinegraph.de/etc/ateliers/index.html" TargetMode="Externa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youtube.com/watch?v=M1F2UdQdS84"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Q6uX8P240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XqL9siGDeBA" TargetMode="External"/><Relationship Id="rId2" Type="http://schemas.openxmlformats.org/officeDocument/2006/relationships/hyperlink" Target="https://www.youtube.com/watch?v=MWfIeWFWBio" TargetMode="Externa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hyperlink" Target="https://www.youtube.com/watch?v=knD2EhjGwWI&amp;list=PL-MC9HpOeWsTejpUp5PIqcVaAl3yaXCMZ"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RXQeU9D3uYY"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youtube.com/watch?v=fnV1rcghz1E"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youtube.com/watch?v=_w4I85o-ywU"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kXeCYyunPTU" TargetMode="Externa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 Id="rId5" Type="http://schemas.openxmlformats.org/officeDocument/2006/relationships/image" Target="../media/image44.jpg"/><Relationship Id="rId4" Type="http://schemas.openxmlformats.org/officeDocument/2006/relationships/image" Target="../media/image4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qj4M0ZbuM7U" TargetMode="External"/><Relationship Id="rId2" Type="http://schemas.openxmlformats.org/officeDocument/2006/relationships/hyperlink" Target="https://www.youtube.com/watch?v=frttd0UhXpg" TargetMode="External"/><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youtu.be/tBw3TumvDDE?t=3m55s"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7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XZM_c31IyMM" TargetMode="External"/><Relationship Id="rId2" Type="http://schemas.openxmlformats.org/officeDocument/2006/relationships/hyperlink" Target="https://www.youtube.com/watch?v=jEUohsOuxhI" TargetMode="External"/><Relationship Id="rId1" Type="http://schemas.openxmlformats.org/officeDocument/2006/relationships/slideLayout" Target="../slideLayouts/slideLayout4.xml"/><Relationship Id="rId6" Type="http://schemas.openxmlformats.org/officeDocument/2006/relationships/image" Target="../media/image58.jpg"/><Relationship Id="rId5" Type="http://schemas.openxmlformats.org/officeDocument/2006/relationships/hyperlink" Target="https://www.youtube.com/watch?v=7TCfNFckx6Q" TargetMode="External"/><Relationship Id="rId4" Type="http://schemas.openxmlformats.org/officeDocument/2006/relationships/hyperlink" Target="https://www.youtube.com/watch?v=Vwva76CKlv8&amp;list=PLoA6qi0IPjdsayxvsuYqZ5tXjfc0camKx"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youtube.com/watch?v=IJxJ8OPwFzk" TargetMode="Externa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gi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s://www.youtube.com/watch?v=UkrZikzlXXA" TargetMode="Externa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XEf9cBx8Uc4" TargetMode="External"/><Relationship Id="rId7" Type="http://schemas.openxmlformats.org/officeDocument/2006/relationships/image" Target="../media/image72.jpg"/><Relationship Id="rId2" Type="http://schemas.openxmlformats.org/officeDocument/2006/relationships/hyperlink" Target="https://www.youtube.com/watch?v=zdQNvlqe1v4" TargetMode="External"/><Relationship Id="rId1" Type="http://schemas.openxmlformats.org/officeDocument/2006/relationships/slideLayout" Target="../slideLayouts/slideLayout4.xml"/><Relationship Id="rId6" Type="http://schemas.openxmlformats.org/officeDocument/2006/relationships/image" Target="../media/image71.jpg"/><Relationship Id="rId5" Type="http://schemas.openxmlformats.org/officeDocument/2006/relationships/image" Target="../media/image70.jpeg"/><Relationship Id="rId4" Type="http://schemas.openxmlformats.org/officeDocument/2006/relationships/hyperlink" Target="https://www.youtube.com/watch?v=FunwKjfFTo8"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xml"/><Relationship Id="rId5" Type="http://schemas.openxmlformats.org/officeDocument/2006/relationships/image" Target="../media/image76.jpg"/><Relationship Id="rId4" Type="http://schemas.openxmlformats.org/officeDocument/2006/relationships/image" Target="../media/image75.jpg"/></Relationships>
</file>

<file path=ppt/slides/_rels/slide8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s://www.youtube.com/watch?v=_L9REWaLRAY" TargetMode="External"/><Relationship Id="rId1" Type="http://schemas.openxmlformats.org/officeDocument/2006/relationships/slideLayout" Target="../slideLayouts/slideLayout4.xml"/><Relationship Id="rId4" Type="http://schemas.openxmlformats.org/officeDocument/2006/relationships/image" Target="../media/image78.gif"/></Relationships>
</file>

<file path=ppt/slides/_rels/slide8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http://www.filmportal.de/video/das-blaue-licht-eine-berglegende-aus-den-dolomiten-1932" TargetMode="Externa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hyperlink" Target="http://www.filmportal.de/video/sos-eisberg-1933" TargetMode="External"/><Relationship Id="rId2" Type="http://schemas.openxmlformats.org/officeDocument/2006/relationships/hyperlink" Target="http://www.filmportal.de/en/node/19261/video/1230730" TargetMode="External"/><Relationship Id="rId1" Type="http://schemas.openxmlformats.org/officeDocument/2006/relationships/slideLayout" Target="../slideLayouts/slideLayout4.xml"/><Relationship Id="rId5" Type="http://schemas.openxmlformats.org/officeDocument/2006/relationships/image" Target="../media/image85.jpg"/><Relationship Id="rId4" Type="http://schemas.openxmlformats.org/officeDocument/2006/relationships/image" Target="../media/image8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SXZLjRLs8Yw" TargetMode="External"/><Relationship Id="rId2" Type="http://schemas.openxmlformats.org/officeDocument/2006/relationships/hyperlink" Target="https://www.youtube.com/watch?v=UnqL_g1xako" TargetMode="External"/><Relationship Id="rId1" Type="http://schemas.openxmlformats.org/officeDocument/2006/relationships/slideLayout" Target="../slideLayouts/slideLayout4.xml"/><Relationship Id="rId4" Type="http://schemas.openxmlformats.org/officeDocument/2006/relationships/image" Target="../media/image86.jpg"/></Relationships>
</file>

<file path=ppt/slides/_rels/slide93.xml.rels><?xml version="1.0" encoding="UTF-8" standalone="yes"?>
<Relationships xmlns="http://schemas.openxmlformats.org/package/2006/relationships"><Relationship Id="rId3" Type="http://schemas.openxmlformats.org/officeDocument/2006/relationships/hyperlink" Target="http://youtu.be/5M3E7E3q9Iw?t=1h9m56s" TargetMode="External"/><Relationship Id="rId2" Type="http://schemas.openxmlformats.org/officeDocument/2006/relationships/hyperlink" Target="http://youtu.be/5M3E7E3q9Iw?t=46m35s" TargetMode="External"/><Relationship Id="rId1" Type="http://schemas.openxmlformats.org/officeDocument/2006/relationships/slideLayout" Target="../slideLayouts/slideLayout4.xml"/><Relationship Id="rId4" Type="http://schemas.openxmlformats.org/officeDocument/2006/relationships/image" Target="../media/image87.jpg"/></Relationships>
</file>

<file path=ppt/slides/_rels/slide9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hyperlink" Target="http://youtu.be/0Bj1Z5Pd7vc?t=21m1s" TargetMode="Externa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hyperlink" Target="https://www.youtube.com/watch?v=PJvwEtA6ZCU"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hyperlink" Target="https://www.youtube.com/watch?v=Ylnr6gwmDvA"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hyperlink" Target="https://www.youtube.com/watch?v=7ua4fxHJudU"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Relationship Id="rId2" Type="http://schemas.openxmlformats.org/officeDocument/2006/relationships/hyperlink" Target="https://www.youtube.com/watch?v=Hv9lbFS2a3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Dějiny světové kinematografie před rokem 1945</a:t>
            </a:r>
            <a:endParaRPr lang="cs-CZ" dirty="0"/>
          </a:p>
        </p:txBody>
      </p:sp>
      <p:sp>
        <p:nvSpPr>
          <p:cNvPr id="3" name="Podnadpis 2"/>
          <p:cNvSpPr>
            <a:spLocks noGrp="1"/>
          </p:cNvSpPr>
          <p:nvPr>
            <p:ph type="subTitle" idx="1"/>
          </p:nvPr>
        </p:nvSpPr>
        <p:spPr/>
        <p:txBody>
          <a:bodyPr>
            <a:normAutofit fontScale="85000" lnSpcReduction="20000"/>
          </a:bodyPr>
          <a:lstStyle/>
          <a:p>
            <a:r>
              <a:rPr lang="cs-CZ" dirty="0" smtClean="0"/>
              <a:t>Mgr. Michal Večeřa</a:t>
            </a:r>
          </a:p>
          <a:p>
            <a:r>
              <a:rPr lang="cs-CZ" dirty="0" smtClean="0">
                <a:hlinkClick r:id="rId2"/>
              </a:rPr>
              <a:t>veceram@mail.muni.cz</a:t>
            </a:r>
            <a:endParaRPr lang="cs-CZ" dirty="0" smtClean="0"/>
          </a:p>
          <a:p>
            <a:r>
              <a:rPr lang="cs-CZ" dirty="0" smtClean="0"/>
              <a:t>Mgr. Radomír D. Kokeš, PhD.</a:t>
            </a:r>
          </a:p>
          <a:p>
            <a:r>
              <a:rPr lang="cs-CZ" dirty="0" smtClean="0"/>
              <a:t>douglas.kokes@gmail.com</a:t>
            </a:r>
          </a:p>
        </p:txBody>
      </p:sp>
    </p:spTree>
    <p:extLst>
      <p:ext uri="{BB962C8B-B14F-4D97-AF65-F5344CB8AC3E}">
        <p14:creationId xmlns:p14="http://schemas.microsoft.com/office/powerpoint/2010/main" val="4096252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274638"/>
            <a:ext cx="8229600" cy="922114"/>
          </a:xfrm>
        </p:spPr>
        <p:txBody>
          <a:bodyPr/>
          <a:lstStyle/>
          <a:p>
            <a:r>
              <a:rPr lang="cs-CZ" dirty="0" smtClean="0"/>
              <a:t>Max </a:t>
            </a:r>
            <a:r>
              <a:rPr lang="cs-CZ" dirty="0" err="1" smtClean="0"/>
              <a:t>Skladanowsky</a:t>
            </a:r>
            <a:endParaRPr lang="cs-CZ" dirty="0"/>
          </a:p>
        </p:txBody>
      </p:sp>
      <p:sp>
        <p:nvSpPr>
          <p:cNvPr id="6" name="Zástupný symbol pro obsah 5"/>
          <p:cNvSpPr>
            <a:spLocks noGrp="1"/>
          </p:cNvSpPr>
          <p:nvPr>
            <p:ph idx="1"/>
          </p:nvPr>
        </p:nvSpPr>
        <p:spPr>
          <a:xfrm>
            <a:off x="457200" y="1340768"/>
            <a:ext cx="8229600" cy="4785395"/>
          </a:xfrm>
        </p:spPr>
        <p:txBody>
          <a:bodyPr>
            <a:normAutofit lnSpcReduction="10000"/>
          </a:bodyPr>
          <a:lstStyle/>
          <a:p>
            <a:r>
              <a:rPr lang="cs-CZ" dirty="0" smtClean="0"/>
              <a:t>V prosinci 1895 v Hamburgu</a:t>
            </a:r>
          </a:p>
          <a:p>
            <a:r>
              <a:rPr lang="cs-CZ" dirty="0" smtClean="0"/>
              <a:t>Po představení bratrů </a:t>
            </a:r>
            <a:r>
              <a:rPr lang="cs-CZ" dirty="0" err="1" smtClean="0"/>
              <a:t>Lumierů</a:t>
            </a:r>
            <a:r>
              <a:rPr lang="cs-CZ" dirty="0" smtClean="0"/>
              <a:t> rušení dohodnutých představení v Paříži a Londýně</a:t>
            </a:r>
          </a:p>
          <a:p>
            <a:pPr lvl="1"/>
            <a:r>
              <a:rPr lang="cs-CZ" dirty="0" smtClean="0"/>
              <a:t>&gt; cestovali po Norsku, Švédsku a Dánsku</a:t>
            </a:r>
          </a:p>
          <a:p>
            <a:r>
              <a:rPr lang="cs-CZ" dirty="0" smtClean="0"/>
              <a:t>Březen 1897 – projektor s 1 pásem</a:t>
            </a:r>
          </a:p>
          <a:p>
            <a:r>
              <a:rPr lang="cs-CZ" dirty="0" smtClean="0"/>
              <a:t>Poslední představení 30. březen 1897 – Štětín</a:t>
            </a:r>
          </a:p>
          <a:p>
            <a:pPr lvl="1"/>
            <a:r>
              <a:rPr lang="cs-CZ" dirty="0" smtClean="0"/>
              <a:t>&gt; vypršela licence</a:t>
            </a:r>
          </a:p>
          <a:p>
            <a:r>
              <a:rPr lang="cs-CZ" dirty="0" smtClean="0"/>
              <a:t>Další podnikání mimo kinematografii</a:t>
            </a:r>
          </a:p>
          <a:p>
            <a:r>
              <a:rPr lang="cs-CZ" dirty="0" smtClean="0"/>
              <a:t>Odlišnost filmů od jiných výrobců?</a:t>
            </a:r>
          </a:p>
          <a:p>
            <a:endParaRPr lang="cs-CZ" dirty="0"/>
          </a:p>
        </p:txBody>
      </p:sp>
    </p:spTree>
    <p:extLst>
      <p:ext uri="{BB962C8B-B14F-4D97-AF65-F5344CB8AC3E}">
        <p14:creationId xmlns:p14="http://schemas.microsoft.com/office/powerpoint/2010/main" val="4059697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Film Europe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Iniciativa spojující evropské státy proti konkurenci USA</a:t>
            </a:r>
          </a:p>
          <a:p>
            <a:pPr lvl="1"/>
            <a:r>
              <a:rPr lang="cs-CZ" dirty="0" smtClean="0"/>
              <a:t>Samostatně jim evropské státy nemohly čelit</a:t>
            </a:r>
          </a:p>
          <a:p>
            <a:r>
              <a:rPr lang="cs-CZ" dirty="0" smtClean="0"/>
              <a:t>Erich </a:t>
            </a:r>
            <a:r>
              <a:rPr lang="cs-CZ" dirty="0" err="1" smtClean="0"/>
              <a:t>Pommer</a:t>
            </a:r>
            <a:endParaRPr lang="cs-CZ" dirty="0" smtClean="0"/>
          </a:p>
          <a:p>
            <a:r>
              <a:rPr lang="cs-CZ" dirty="0" smtClean="0"/>
              <a:t>Hlavní kinematografie</a:t>
            </a:r>
          </a:p>
          <a:p>
            <a:pPr lvl="1"/>
            <a:r>
              <a:rPr lang="cs-CZ" dirty="0" smtClean="0"/>
              <a:t>Německo, VB, Francie</a:t>
            </a:r>
          </a:p>
          <a:p>
            <a:r>
              <a:rPr lang="cs-CZ" dirty="0" smtClean="0"/>
              <a:t>1924 – spojení UFA-Aubert</a:t>
            </a:r>
          </a:p>
          <a:p>
            <a:r>
              <a:rPr lang="cs-CZ" dirty="0" smtClean="0"/>
              <a:t>Vývoz herců, hvězd</a:t>
            </a:r>
          </a:p>
          <a:p>
            <a:r>
              <a:rPr lang="cs-CZ" dirty="0" smtClean="0"/>
              <a:t>Produkce měla mít mezinárodní punc</a:t>
            </a:r>
          </a:p>
          <a:p>
            <a:r>
              <a:rPr lang="cs-CZ" dirty="0" smtClean="0"/>
              <a:t>Zavedení dovozních kvót</a:t>
            </a:r>
            <a:endParaRPr lang="cs-CZ" dirty="0"/>
          </a:p>
        </p:txBody>
      </p:sp>
    </p:spTree>
    <p:extLst>
      <p:ext uri="{BB962C8B-B14F-4D97-AF65-F5344CB8AC3E}">
        <p14:creationId xmlns:p14="http://schemas.microsoft.com/office/powerpoint/2010/main" val="15466676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Problémy se zvukovým filmem</a:t>
            </a:r>
            <a:endParaRPr lang="cs-CZ" dirty="0"/>
          </a:p>
        </p:txBody>
      </p:sp>
      <p:sp>
        <p:nvSpPr>
          <p:cNvPr id="3" name="Zástupný symbol pro obsah 2"/>
          <p:cNvSpPr>
            <a:spLocks noGrp="1"/>
          </p:cNvSpPr>
          <p:nvPr>
            <p:ph idx="1"/>
          </p:nvPr>
        </p:nvSpPr>
        <p:spPr>
          <a:xfrm>
            <a:off x="467544" y="1600200"/>
            <a:ext cx="8229600" cy="4525963"/>
          </a:xfrm>
        </p:spPr>
        <p:txBody>
          <a:bodyPr/>
          <a:lstStyle/>
          <a:p>
            <a:r>
              <a:rPr lang="cs-CZ" dirty="0" smtClean="0"/>
              <a:t>Distribuce filmu v jiném jazyce</a:t>
            </a:r>
          </a:p>
          <a:p>
            <a:pPr lvl="1"/>
            <a:r>
              <a:rPr lang="cs-CZ" dirty="0" smtClean="0"/>
              <a:t>Dabing</a:t>
            </a:r>
          </a:p>
          <a:p>
            <a:pPr lvl="1"/>
            <a:r>
              <a:rPr lang="cs-CZ" dirty="0" smtClean="0"/>
              <a:t>Titulky</a:t>
            </a:r>
          </a:p>
          <a:p>
            <a:pPr lvl="1"/>
            <a:r>
              <a:rPr lang="cs-CZ" dirty="0" smtClean="0"/>
              <a:t>Jazykové verze – </a:t>
            </a:r>
            <a:r>
              <a:rPr lang="cs-CZ" dirty="0" smtClean="0">
                <a:hlinkClick r:id="rId2"/>
              </a:rPr>
              <a:t>1</a:t>
            </a:r>
            <a:r>
              <a:rPr lang="cs-CZ" dirty="0" smtClean="0"/>
              <a:t>, </a:t>
            </a:r>
            <a:r>
              <a:rPr lang="cs-CZ" dirty="0" smtClean="0">
                <a:hlinkClick r:id="rId3"/>
              </a:rPr>
              <a:t>2</a:t>
            </a:r>
            <a:endParaRPr lang="cs-CZ" dirty="0" smtClean="0"/>
          </a:p>
          <a:p>
            <a:pPr lvl="2"/>
            <a:r>
              <a:rPr lang="cs-CZ" dirty="0" smtClean="0"/>
              <a:t>Souběžně natáčené</a:t>
            </a:r>
          </a:p>
          <a:p>
            <a:pPr lvl="2"/>
            <a:r>
              <a:rPr lang="cs-CZ" dirty="0" smtClean="0"/>
              <a:t>Natáčení s prodlevou</a:t>
            </a:r>
          </a:p>
          <a:p>
            <a:pPr lvl="2"/>
            <a:r>
              <a:rPr lang="cs-CZ" dirty="0" smtClean="0"/>
              <a:t>Vícejazyčná jazyková verze</a:t>
            </a:r>
          </a:p>
        </p:txBody>
      </p:sp>
    </p:spTree>
    <p:extLst>
      <p:ext uri="{BB962C8B-B14F-4D97-AF65-F5344CB8AC3E}">
        <p14:creationId xmlns:p14="http://schemas.microsoft.com/office/powerpoint/2010/main" val="6441249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Mezinárodní filmový styl</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Propojení evropských trhů a tvůrčích sil</a:t>
            </a:r>
          </a:p>
          <a:p>
            <a:pPr lvl="1">
              <a:buFont typeface="Symbol"/>
              <a:buChar char="Þ"/>
            </a:pPr>
            <a:r>
              <a:rPr lang="cs-CZ" dirty="0" smtClean="0"/>
              <a:t> Propojování filmových stylů</a:t>
            </a:r>
          </a:p>
          <a:p>
            <a:r>
              <a:rPr lang="cs-CZ" dirty="0" smtClean="0"/>
              <a:t>Sovětská montáž</a:t>
            </a:r>
          </a:p>
          <a:p>
            <a:r>
              <a:rPr lang="cs-CZ" dirty="0" smtClean="0"/>
              <a:t>Francouzský impresionismus</a:t>
            </a:r>
          </a:p>
          <a:p>
            <a:r>
              <a:rPr lang="cs-CZ" dirty="0" smtClean="0"/>
              <a:t>Německý expresionismus</a:t>
            </a:r>
          </a:p>
          <a:p>
            <a:r>
              <a:rPr lang="cs-CZ" dirty="0" smtClean="0"/>
              <a:t>Alfred </a:t>
            </a:r>
            <a:r>
              <a:rPr lang="cs-CZ" dirty="0" err="1" smtClean="0"/>
              <a:t>Hitchcock</a:t>
            </a:r>
            <a:endParaRPr lang="cs-CZ" dirty="0" smtClean="0"/>
          </a:p>
          <a:p>
            <a:r>
              <a:rPr lang="cs-CZ" dirty="0" smtClean="0"/>
              <a:t>Grigorij </a:t>
            </a:r>
            <a:r>
              <a:rPr lang="cs-CZ" dirty="0" err="1" smtClean="0"/>
              <a:t>Kozincev</a:t>
            </a:r>
            <a:r>
              <a:rPr lang="cs-CZ" dirty="0" smtClean="0"/>
              <a:t> &amp; Leonid </a:t>
            </a:r>
            <a:r>
              <a:rPr lang="cs-CZ" dirty="0" err="1" smtClean="0"/>
              <a:t>Trauberg</a:t>
            </a:r>
            <a:endParaRPr lang="cs-CZ" dirty="0" smtClean="0"/>
          </a:p>
          <a:p>
            <a:r>
              <a:rPr lang="cs-CZ" dirty="0" smtClean="0"/>
              <a:t>Levicové filmy v Německu</a:t>
            </a:r>
            <a:endParaRPr lang="cs-CZ" dirty="0"/>
          </a:p>
        </p:txBody>
      </p:sp>
    </p:spTree>
    <p:extLst>
      <p:ext uri="{BB962C8B-B14F-4D97-AF65-F5344CB8AC3E}">
        <p14:creationId xmlns:p14="http://schemas.microsoft.com/office/powerpoint/2010/main" val="8175858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Dánsko – Carl Theodor </a:t>
            </a:r>
            <a:r>
              <a:rPr lang="cs-CZ" dirty="0" err="1" smtClean="0"/>
              <a:t>Dreyer</a:t>
            </a:r>
            <a:endParaRPr lang="cs-CZ" dirty="0"/>
          </a:p>
        </p:txBody>
      </p:sp>
      <p:sp>
        <p:nvSpPr>
          <p:cNvPr id="3" name="Zástupný symbol pro obsah 2"/>
          <p:cNvSpPr>
            <a:spLocks noGrp="1"/>
          </p:cNvSpPr>
          <p:nvPr>
            <p:ph idx="1"/>
          </p:nvPr>
        </p:nvSpPr>
        <p:spPr>
          <a:xfrm>
            <a:off x="457200" y="1600200"/>
            <a:ext cx="4402832" cy="4525963"/>
          </a:xfrm>
        </p:spPr>
        <p:txBody>
          <a:bodyPr>
            <a:normAutofit fontScale="70000" lnSpcReduction="20000"/>
          </a:bodyPr>
          <a:lstStyle/>
          <a:p>
            <a:r>
              <a:rPr lang="cs-CZ" i="1" dirty="0" smtClean="0"/>
              <a:t>Präsident </a:t>
            </a:r>
            <a:r>
              <a:rPr lang="cs-CZ" dirty="0" smtClean="0"/>
              <a:t>(1919)</a:t>
            </a:r>
          </a:p>
          <a:p>
            <a:r>
              <a:rPr lang="cs-CZ" i="1" dirty="0" err="1" smtClean="0"/>
              <a:t>Blade</a:t>
            </a:r>
            <a:r>
              <a:rPr lang="cs-CZ" i="1" dirty="0" smtClean="0"/>
              <a:t> </a:t>
            </a:r>
            <a:r>
              <a:rPr lang="cs-CZ" i="1" dirty="0" err="1" smtClean="0"/>
              <a:t>af</a:t>
            </a:r>
            <a:r>
              <a:rPr lang="cs-CZ" i="1" dirty="0" smtClean="0"/>
              <a:t> </a:t>
            </a:r>
            <a:r>
              <a:rPr lang="cs-CZ" i="1" dirty="0" err="1" smtClean="0"/>
              <a:t>Satans</a:t>
            </a:r>
            <a:r>
              <a:rPr lang="cs-CZ" i="1" dirty="0" smtClean="0"/>
              <a:t> </a:t>
            </a:r>
            <a:r>
              <a:rPr lang="cs-CZ" i="1" dirty="0" err="1" smtClean="0"/>
              <a:t>bog</a:t>
            </a:r>
            <a:r>
              <a:rPr lang="cs-CZ" i="1" dirty="0" smtClean="0"/>
              <a:t> </a:t>
            </a:r>
            <a:r>
              <a:rPr lang="cs-CZ" dirty="0" smtClean="0"/>
              <a:t>(1921)</a:t>
            </a:r>
          </a:p>
          <a:p>
            <a:r>
              <a:rPr lang="cs-CZ" i="1" dirty="0" smtClean="0"/>
              <a:t>Čtvrtý sňatek paní Margarety </a:t>
            </a:r>
            <a:r>
              <a:rPr lang="cs-CZ" dirty="0" smtClean="0"/>
              <a:t>(1920)</a:t>
            </a:r>
          </a:p>
          <a:p>
            <a:r>
              <a:rPr lang="cs-CZ" dirty="0" smtClean="0"/>
              <a:t>1922 – </a:t>
            </a:r>
            <a:r>
              <a:rPr lang="cs-CZ" i="1" dirty="0" smtClean="0"/>
              <a:t>Der var </a:t>
            </a:r>
            <a:r>
              <a:rPr lang="cs-CZ" i="1" dirty="0" err="1" smtClean="0"/>
              <a:t>engang</a:t>
            </a:r>
            <a:endParaRPr lang="cs-CZ" i="1" dirty="0" smtClean="0"/>
          </a:p>
          <a:p>
            <a:pPr lvl="1"/>
            <a:r>
              <a:rPr lang="cs-CZ" i="1" dirty="0" smtClean="0"/>
              <a:t>Die </a:t>
            </a:r>
            <a:r>
              <a:rPr lang="cs-CZ" i="1" dirty="0" err="1" smtClean="0"/>
              <a:t>Gezeichneten</a:t>
            </a:r>
            <a:r>
              <a:rPr lang="cs-CZ" i="1" dirty="0" smtClean="0"/>
              <a:t> </a:t>
            </a:r>
          </a:p>
          <a:p>
            <a:r>
              <a:rPr lang="cs-CZ" i="1" dirty="0" err="1" smtClean="0"/>
              <a:t>Michaël</a:t>
            </a:r>
            <a:r>
              <a:rPr lang="cs-CZ" i="1" dirty="0" smtClean="0"/>
              <a:t> </a:t>
            </a:r>
            <a:r>
              <a:rPr lang="cs-CZ" dirty="0" smtClean="0"/>
              <a:t>(1924)</a:t>
            </a:r>
          </a:p>
          <a:p>
            <a:r>
              <a:rPr lang="cs-CZ" i="1" dirty="0" smtClean="0"/>
              <a:t>Pán domu aneb tyranův pád </a:t>
            </a:r>
            <a:r>
              <a:rPr lang="cs-CZ" dirty="0" smtClean="0"/>
              <a:t>(1925)</a:t>
            </a:r>
          </a:p>
          <a:p>
            <a:r>
              <a:rPr lang="cs-CZ" i="1" dirty="0" smtClean="0"/>
              <a:t>Nevěsta z </a:t>
            </a:r>
            <a:r>
              <a:rPr lang="cs-CZ" i="1" dirty="0" err="1" smtClean="0"/>
              <a:t>Glomdalu</a:t>
            </a:r>
            <a:r>
              <a:rPr lang="cs-CZ" i="1" dirty="0" smtClean="0"/>
              <a:t> </a:t>
            </a:r>
            <a:r>
              <a:rPr lang="cs-CZ" dirty="0" smtClean="0"/>
              <a:t>(1926)</a:t>
            </a:r>
          </a:p>
          <a:p>
            <a:r>
              <a:rPr lang="cs-CZ" i="1" dirty="0" smtClean="0"/>
              <a:t>Utrpení panny Orleánské</a:t>
            </a:r>
            <a:r>
              <a:rPr lang="cs-CZ" dirty="0" smtClean="0"/>
              <a:t> (1928)</a:t>
            </a:r>
            <a:endParaRPr lang="cs-CZ" i="1" dirty="0" smtClean="0">
              <a:hlinkClick r:id="rId2"/>
            </a:endParaRPr>
          </a:p>
          <a:p>
            <a:r>
              <a:rPr lang="cs-CZ" i="1" dirty="0" err="1" smtClean="0">
                <a:hlinkClick r:id="rId2"/>
              </a:rPr>
              <a:t>Vampyr</a:t>
            </a:r>
            <a:r>
              <a:rPr lang="cs-CZ" i="1" dirty="0" smtClean="0">
                <a:hlinkClick r:id="rId2"/>
              </a:rPr>
              <a:t> – der </a:t>
            </a:r>
            <a:r>
              <a:rPr lang="cs-CZ" i="1" dirty="0" err="1" smtClean="0">
                <a:hlinkClick r:id="rId2"/>
              </a:rPr>
              <a:t>Traum</a:t>
            </a:r>
            <a:r>
              <a:rPr lang="cs-CZ" i="1" dirty="0" smtClean="0">
                <a:hlinkClick r:id="rId2"/>
              </a:rPr>
              <a:t> des Allan </a:t>
            </a:r>
            <a:r>
              <a:rPr lang="cs-CZ" i="1" dirty="0" err="1" smtClean="0">
                <a:hlinkClick r:id="rId2"/>
              </a:rPr>
              <a:t>Grey</a:t>
            </a:r>
            <a:r>
              <a:rPr lang="cs-CZ" dirty="0" smtClean="0"/>
              <a:t> (1932)</a:t>
            </a:r>
          </a:p>
          <a:p>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484784"/>
            <a:ext cx="3435104" cy="4813322"/>
          </a:xfrm>
          <a:prstGeom prst="rect">
            <a:avLst/>
          </a:prstGeom>
        </p:spPr>
      </p:pic>
    </p:spTree>
    <p:extLst>
      <p:ext uri="{BB962C8B-B14F-4D97-AF65-F5344CB8AC3E}">
        <p14:creationId xmlns:p14="http://schemas.microsoft.com/office/powerpoint/2010/main" val="36507101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dirty="0" smtClean="0"/>
              <a:t>Velká Británie – 1919-1945</a:t>
            </a:r>
            <a:endParaRPr lang="cs-CZ" dirty="0"/>
          </a:p>
        </p:txBody>
      </p:sp>
      <p:sp>
        <p:nvSpPr>
          <p:cNvPr id="5" name="Podnadpis 4"/>
          <p:cNvSpPr>
            <a:spLocks noGrp="1"/>
          </p:cNvSpPr>
          <p:nvPr>
            <p:ph type="subTitle" idx="1"/>
          </p:nvPr>
        </p:nvSpPr>
        <p:spPr/>
        <p:txBody>
          <a:bodyPr/>
          <a:lstStyle/>
          <a:p>
            <a:r>
              <a:rPr lang="cs-CZ" dirty="0"/>
              <a:t>XY. přednáška</a:t>
            </a:r>
          </a:p>
        </p:txBody>
      </p:sp>
    </p:spTree>
    <p:extLst>
      <p:ext uri="{BB962C8B-B14F-4D97-AF65-F5344CB8AC3E}">
        <p14:creationId xmlns:p14="http://schemas.microsoft.com/office/powerpoint/2010/main" val="32950820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20. léta</a:t>
            </a:r>
            <a:endParaRPr lang="cs-CZ" dirty="0"/>
          </a:p>
        </p:txBody>
      </p:sp>
      <p:sp>
        <p:nvSpPr>
          <p:cNvPr id="3" name="Zástupný symbol pro obsah 2"/>
          <p:cNvSpPr>
            <a:spLocks noGrp="1"/>
          </p:cNvSpPr>
          <p:nvPr>
            <p:ph idx="1"/>
          </p:nvPr>
        </p:nvSpPr>
        <p:spPr>
          <a:xfrm>
            <a:off x="457200" y="1196752"/>
            <a:ext cx="8229600" cy="5400600"/>
          </a:xfrm>
        </p:spPr>
        <p:txBody>
          <a:bodyPr>
            <a:normAutofit fontScale="70000" lnSpcReduction="20000"/>
          </a:bodyPr>
          <a:lstStyle/>
          <a:p>
            <a:r>
              <a:rPr lang="cs-CZ" dirty="0" smtClean="0"/>
              <a:t>Všeobecná krize kinematografie</a:t>
            </a:r>
          </a:p>
          <a:p>
            <a:r>
              <a:rPr lang="cs-CZ" dirty="0" smtClean="0"/>
              <a:t>90% filmů americké</a:t>
            </a:r>
          </a:p>
          <a:p>
            <a:pPr lvl="1"/>
            <a:r>
              <a:rPr lang="cs-CZ" dirty="0" smtClean="0"/>
              <a:t>Block booking</a:t>
            </a:r>
          </a:p>
          <a:p>
            <a:r>
              <a:rPr lang="cs-CZ" dirty="0" smtClean="0"/>
              <a:t>Úpadek dosavadních producentů</a:t>
            </a:r>
          </a:p>
          <a:p>
            <a:pPr lvl="1"/>
            <a:r>
              <a:rPr lang="cs-CZ" dirty="0" smtClean="0"/>
              <a:t>Cecil M. </a:t>
            </a:r>
            <a:r>
              <a:rPr lang="cs-CZ" dirty="0" err="1" smtClean="0"/>
              <a:t>Hepworth</a:t>
            </a:r>
            <a:r>
              <a:rPr lang="cs-CZ" dirty="0" smtClean="0"/>
              <a:t> – krach pol. 20. let</a:t>
            </a:r>
          </a:p>
          <a:p>
            <a:r>
              <a:rPr lang="cs-CZ" dirty="0" smtClean="0"/>
              <a:t>Vznik nových</a:t>
            </a:r>
          </a:p>
          <a:p>
            <a:pPr lvl="1"/>
            <a:r>
              <a:rPr lang="cs-CZ" dirty="0" err="1" smtClean="0"/>
              <a:t>Stoll</a:t>
            </a:r>
            <a:r>
              <a:rPr lang="cs-CZ" dirty="0" smtClean="0"/>
              <a:t> </a:t>
            </a:r>
            <a:r>
              <a:rPr lang="cs-CZ" dirty="0" err="1" smtClean="0"/>
              <a:t>Pictures</a:t>
            </a:r>
            <a:r>
              <a:rPr lang="cs-CZ" dirty="0" smtClean="0"/>
              <a:t> – série </a:t>
            </a:r>
            <a:r>
              <a:rPr lang="cs-CZ" dirty="0" err="1" smtClean="0"/>
              <a:t>Sherlock</a:t>
            </a:r>
            <a:r>
              <a:rPr lang="cs-CZ" dirty="0" smtClean="0"/>
              <a:t> Holmes</a:t>
            </a:r>
          </a:p>
          <a:p>
            <a:pPr lvl="1"/>
            <a:r>
              <a:rPr lang="cs-CZ" dirty="0" err="1" smtClean="0"/>
              <a:t>Ideal</a:t>
            </a:r>
            <a:r>
              <a:rPr lang="cs-CZ" dirty="0" smtClean="0"/>
              <a:t> – 1911-1934 – konec produkce 1924</a:t>
            </a:r>
          </a:p>
          <a:p>
            <a:r>
              <a:rPr lang="cs-CZ" dirty="0" smtClean="0"/>
              <a:t>Napodobování hollywoodských filmů</a:t>
            </a:r>
          </a:p>
          <a:p>
            <a:r>
              <a:rPr lang="cs-CZ" dirty="0" smtClean="0"/>
              <a:t>Vysoké výrobní náklady</a:t>
            </a:r>
          </a:p>
          <a:p>
            <a:r>
              <a:rPr lang="cs-CZ" dirty="0" smtClean="0"/>
              <a:t>Klesání produkce – 1925 – jen 33 filmů</a:t>
            </a:r>
          </a:p>
          <a:p>
            <a:r>
              <a:rPr lang="cs-CZ" dirty="0" smtClean="0"/>
              <a:t>2 hlavní společnosti</a:t>
            </a:r>
          </a:p>
          <a:p>
            <a:pPr lvl="1"/>
            <a:r>
              <a:rPr lang="cs-CZ" dirty="0" smtClean="0"/>
              <a:t>Gaumont-British</a:t>
            </a:r>
          </a:p>
          <a:p>
            <a:pPr lvl="2"/>
            <a:r>
              <a:rPr lang="cs-CZ" dirty="0" smtClean="0"/>
              <a:t>Vertikální integrace</a:t>
            </a:r>
          </a:p>
          <a:p>
            <a:pPr lvl="1"/>
            <a:r>
              <a:rPr lang="cs-CZ" dirty="0" smtClean="0"/>
              <a:t>British International </a:t>
            </a:r>
            <a:r>
              <a:rPr lang="cs-CZ" dirty="0" err="1" smtClean="0"/>
              <a:t>Pictures</a:t>
            </a:r>
            <a:endParaRPr lang="cs-CZ" dirty="0" smtClean="0"/>
          </a:p>
          <a:p>
            <a:r>
              <a:rPr lang="cs-CZ" dirty="0" smtClean="0"/>
              <a:t>Britští „</a:t>
            </a:r>
            <a:r>
              <a:rPr lang="cs-CZ" dirty="0" err="1" smtClean="0"/>
              <a:t>minors</a:t>
            </a:r>
            <a:r>
              <a:rPr lang="cs-CZ" dirty="0" smtClean="0"/>
              <a:t>“ – British and Dominion, London Film </a:t>
            </a:r>
            <a:r>
              <a:rPr lang="cs-CZ" dirty="0" err="1" smtClean="0"/>
              <a:t>Pictures</a:t>
            </a:r>
            <a:r>
              <a:rPr lang="cs-CZ" dirty="0" smtClean="0"/>
              <a:t>, </a:t>
            </a:r>
            <a:r>
              <a:rPr lang="cs-CZ" dirty="0" err="1" smtClean="0"/>
              <a:t>Associared</a:t>
            </a:r>
            <a:r>
              <a:rPr lang="cs-CZ" dirty="0" smtClean="0"/>
              <a:t> </a:t>
            </a:r>
            <a:r>
              <a:rPr lang="cs-CZ" dirty="0" err="1" smtClean="0"/>
              <a:t>Talking</a:t>
            </a:r>
            <a:r>
              <a:rPr lang="cs-CZ" dirty="0" smtClean="0"/>
              <a:t> </a:t>
            </a:r>
            <a:r>
              <a:rPr lang="cs-CZ" dirty="0" err="1" smtClean="0"/>
              <a:t>Pictures</a:t>
            </a:r>
            <a:endParaRPr lang="cs-CZ" dirty="0"/>
          </a:p>
        </p:txBody>
      </p:sp>
    </p:spTree>
    <p:extLst>
      <p:ext uri="{BB962C8B-B14F-4D97-AF65-F5344CB8AC3E}">
        <p14:creationId xmlns:p14="http://schemas.microsoft.com/office/powerpoint/2010/main" val="3684113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Cinematograph Films Act of 1927</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Úmysl podpořit vertikální integraci v Británii</a:t>
            </a:r>
          </a:p>
          <a:p>
            <a:pPr lvl="1"/>
            <a:r>
              <a:rPr lang="cs-CZ" dirty="0" smtClean="0"/>
              <a:t>Inspirace Hollywoodem</a:t>
            </a:r>
          </a:p>
          <a:p>
            <a:r>
              <a:rPr lang="cs-CZ" dirty="0" smtClean="0"/>
              <a:t>Vytvoření umělého trhu pro britské filmy</a:t>
            </a:r>
          </a:p>
          <a:p>
            <a:r>
              <a:rPr lang="cs-CZ" dirty="0" smtClean="0"/>
              <a:t>Kvóta povinného objemu promítání britských filmů</a:t>
            </a:r>
          </a:p>
          <a:p>
            <a:pPr lvl="1"/>
            <a:r>
              <a:rPr lang="cs-CZ" dirty="0" smtClean="0"/>
              <a:t>7,5% -&gt; 1935 – 20% -&gt; 1937 – 25%</a:t>
            </a:r>
          </a:p>
          <a:p>
            <a:r>
              <a:rPr lang="cs-CZ" dirty="0" smtClean="0"/>
              <a:t>Britský producent</a:t>
            </a:r>
          </a:p>
          <a:p>
            <a:r>
              <a:rPr lang="cs-CZ" dirty="0" smtClean="0"/>
              <a:t>Natočeno v Británii</a:t>
            </a:r>
          </a:p>
          <a:p>
            <a:r>
              <a:rPr lang="cs-CZ" dirty="0" smtClean="0"/>
              <a:t>Britské téma</a:t>
            </a:r>
          </a:p>
          <a:p>
            <a:r>
              <a:rPr lang="cs-CZ" dirty="0" smtClean="0"/>
              <a:t>75% platů Britům</a:t>
            </a:r>
          </a:p>
          <a:p>
            <a:r>
              <a:rPr lang="cs-CZ" dirty="0" smtClean="0"/>
              <a:t>Rozporuplné vnímání </a:t>
            </a:r>
          </a:p>
          <a:p>
            <a:pPr lvl="1"/>
            <a:r>
              <a:rPr lang="cs-CZ" dirty="0" smtClean="0"/>
              <a:t>Drahé produkce </a:t>
            </a:r>
          </a:p>
          <a:p>
            <a:pPr lvl="1"/>
            <a:r>
              <a:rPr lang="cs-CZ" dirty="0" err="1" smtClean="0"/>
              <a:t>quota</a:t>
            </a:r>
            <a:r>
              <a:rPr lang="cs-CZ" dirty="0" smtClean="0"/>
              <a:t> </a:t>
            </a:r>
            <a:r>
              <a:rPr lang="cs-CZ" dirty="0" err="1" smtClean="0"/>
              <a:t>quickies</a:t>
            </a:r>
            <a:r>
              <a:rPr lang="cs-CZ" dirty="0" smtClean="0"/>
              <a:t> – co je </a:t>
            </a:r>
            <a:r>
              <a:rPr lang="cs-CZ" dirty="0" err="1" smtClean="0"/>
              <a:t>quota</a:t>
            </a:r>
            <a:r>
              <a:rPr lang="cs-CZ" dirty="0" smtClean="0"/>
              <a:t> </a:t>
            </a:r>
            <a:r>
              <a:rPr lang="cs-CZ" dirty="0" err="1" smtClean="0"/>
              <a:t>quickie</a:t>
            </a:r>
            <a:r>
              <a:rPr lang="cs-CZ" dirty="0" smtClean="0"/>
              <a:t>?</a:t>
            </a:r>
          </a:p>
          <a:p>
            <a:pPr lvl="2"/>
            <a:r>
              <a:rPr lang="cs-CZ" dirty="0" smtClean="0"/>
              <a:t>Britské produkce amerických</a:t>
            </a:r>
          </a:p>
          <a:p>
            <a:pPr lvl="2"/>
            <a:r>
              <a:rPr lang="cs-CZ" dirty="0" smtClean="0"/>
              <a:t>Alexandr Korda x </a:t>
            </a:r>
            <a:r>
              <a:rPr lang="cs-CZ" dirty="0" err="1" smtClean="0"/>
              <a:t>Mancunian</a:t>
            </a:r>
            <a:r>
              <a:rPr lang="cs-CZ" dirty="0" smtClean="0"/>
              <a:t> </a:t>
            </a:r>
            <a:r>
              <a:rPr lang="cs-CZ" dirty="0" err="1" smtClean="0"/>
              <a:t>films</a:t>
            </a:r>
            <a:endParaRPr lang="cs-CZ" dirty="0" smtClean="0"/>
          </a:p>
          <a:p>
            <a:pPr lvl="1"/>
            <a:r>
              <a:rPr lang="cs-CZ" dirty="0" smtClean="0"/>
              <a:t>Umožnila nástup zvuku a nákladné zvukové technologie</a:t>
            </a:r>
          </a:p>
          <a:p>
            <a:r>
              <a:rPr lang="cs-CZ" dirty="0" err="1" smtClean="0"/>
              <a:t>Cinematograph</a:t>
            </a:r>
            <a:r>
              <a:rPr lang="cs-CZ" dirty="0" smtClean="0"/>
              <a:t> </a:t>
            </a:r>
            <a:r>
              <a:rPr lang="cs-CZ" dirty="0" err="1" smtClean="0"/>
              <a:t>Act</a:t>
            </a:r>
            <a:r>
              <a:rPr lang="cs-CZ" dirty="0" smtClean="0"/>
              <a:t> of 1938 – vyšší náklady -&gt; dvoj-trojnásobně započítáno do kvóty</a:t>
            </a:r>
          </a:p>
          <a:p>
            <a:pPr lvl="1"/>
            <a:r>
              <a:rPr lang="cs-CZ" dirty="0" smtClean="0"/>
              <a:t>Soupeření s USA – </a:t>
            </a:r>
            <a:r>
              <a:rPr lang="cs-CZ" dirty="0" err="1" smtClean="0"/>
              <a:t>Goodbye</a:t>
            </a:r>
            <a:r>
              <a:rPr lang="cs-CZ" dirty="0" smtClean="0"/>
              <a:t> Mr. </a:t>
            </a:r>
            <a:r>
              <a:rPr lang="cs-CZ" dirty="0" err="1" smtClean="0"/>
              <a:t>Chips</a:t>
            </a:r>
            <a:r>
              <a:rPr lang="cs-CZ" dirty="0" smtClean="0"/>
              <a:t> (1939)</a:t>
            </a:r>
          </a:p>
          <a:p>
            <a:pPr lvl="1"/>
            <a:endParaRPr lang="cs-CZ" dirty="0"/>
          </a:p>
        </p:txBody>
      </p:sp>
    </p:spTree>
    <p:extLst>
      <p:ext uri="{BB962C8B-B14F-4D97-AF65-F5344CB8AC3E}">
        <p14:creationId xmlns:p14="http://schemas.microsoft.com/office/powerpoint/2010/main" val="7663134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r>
              <a:rPr lang="cs-CZ" dirty="0" smtClean="0"/>
              <a:t>Alfred </a:t>
            </a:r>
            <a:r>
              <a:rPr lang="cs-CZ" dirty="0" err="1" smtClean="0"/>
              <a:t>Hitchcock</a:t>
            </a:r>
            <a:r>
              <a:rPr lang="cs-CZ" dirty="0" smtClean="0"/>
              <a:t> – 1899-1980</a:t>
            </a:r>
            <a:endParaRPr lang="cs-CZ" dirty="0"/>
          </a:p>
        </p:txBody>
      </p:sp>
      <p:sp>
        <p:nvSpPr>
          <p:cNvPr id="3" name="Zástupný symbol pro obsah 2"/>
          <p:cNvSpPr>
            <a:spLocks noGrp="1"/>
          </p:cNvSpPr>
          <p:nvPr>
            <p:ph idx="1"/>
          </p:nvPr>
        </p:nvSpPr>
        <p:spPr>
          <a:xfrm>
            <a:off x="251520" y="1052736"/>
            <a:ext cx="4608512" cy="5467712"/>
          </a:xfrm>
        </p:spPr>
        <p:txBody>
          <a:bodyPr>
            <a:normAutofit fontScale="77500" lnSpcReduction="20000"/>
          </a:bodyPr>
          <a:lstStyle/>
          <a:p>
            <a:r>
              <a:rPr lang="cs-CZ" dirty="0" smtClean="0"/>
              <a:t>1920 – výtvarník mezititulků</a:t>
            </a:r>
          </a:p>
          <a:p>
            <a:r>
              <a:rPr lang="cs-CZ" dirty="0" smtClean="0"/>
              <a:t>1920-1925 </a:t>
            </a:r>
          </a:p>
          <a:p>
            <a:pPr lvl="1"/>
            <a:r>
              <a:rPr lang="cs-CZ" dirty="0" smtClean="0"/>
              <a:t>Asistentské pozice</a:t>
            </a:r>
          </a:p>
          <a:p>
            <a:r>
              <a:rPr lang="cs-CZ" dirty="0" smtClean="0"/>
              <a:t>1925 – režisér – </a:t>
            </a:r>
            <a:r>
              <a:rPr lang="cs-CZ" i="1" dirty="0" smtClean="0"/>
              <a:t>The </a:t>
            </a:r>
            <a:r>
              <a:rPr lang="cs-CZ" i="1" dirty="0" err="1" smtClean="0"/>
              <a:t>Blackguard</a:t>
            </a:r>
            <a:endParaRPr lang="cs-CZ" i="1" dirty="0" smtClean="0"/>
          </a:p>
          <a:p>
            <a:r>
              <a:rPr lang="cs-CZ" dirty="0" smtClean="0"/>
              <a:t>1925 – </a:t>
            </a:r>
            <a:r>
              <a:rPr lang="cs-CZ" i="1" dirty="0" smtClean="0"/>
              <a:t>The </a:t>
            </a:r>
            <a:r>
              <a:rPr lang="cs-CZ" i="1" dirty="0" err="1" smtClean="0"/>
              <a:t>Pleasure</a:t>
            </a:r>
            <a:r>
              <a:rPr lang="cs-CZ" i="1" dirty="0" smtClean="0"/>
              <a:t> garden </a:t>
            </a:r>
            <a:r>
              <a:rPr lang="cs-CZ" dirty="0" smtClean="0"/>
              <a:t>– koprodukce</a:t>
            </a:r>
          </a:p>
          <a:p>
            <a:r>
              <a:rPr lang="cs-CZ" dirty="0" smtClean="0"/>
              <a:t>1927 – </a:t>
            </a:r>
            <a:r>
              <a:rPr lang="cs-CZ" i="1" dirty="0" smtClean="0">
                <a:hlinkClick r:id="rId2"/>
              </a:rPr>
              <a:t>The </a:t>
            </a:r>
            <a:r>
              <a:rPr lang="cs-CZ" i="1" dirty="0" err="1" smtClean="0">
                <a:hlinkClick r:id="rId2"/>
              </a:rPr>
              <a:t>Lodger</a:t>
            </a:r>
            <a:r>
              <a:rPr lang="cs-CZ" dirty="0" smtClean="0">
                <a:hlinkClick r:id="rId2"/>
              </a:rPr>
              <a:t> </a:t>
            </a:r>
            <a:endParaRPr lang="cs-CZ" dirty="0" smtClean="0"/>
          </a:p>
          <a:p>
            <a:pPr lvl="1"/>
            <a:r>
              <a:rPr lang="cs-CZ" dirty="0" smtClean="0"/>
              <a:t>Expresionismus</a:t>
            </a:r>
          </a:p>
          <a:p>
            <a:r>
              <a:rPr lang="cs-CZ" dirty="0" smtClean="0"/>
              <a:t>1929 – BIP</a:t>
            </a:r>
          </a:p>
          <a:p>
            <a:pPr lvl="1"/>
            <a:r>
              <a:rPr lang="cs-CZ" i="1" dirty="0" err="1" smtClean="0">
                <a:hlinkClick r:id="rId3"/>
              </a:rPr>
              <a:t>Blackmail</a:t>
            </a:r>
            <a:r>
              <a:rPr lang="cs-CZ" dirty="0" smtClean="0"/>
              <a:t>; </a:t>
            </a:r>
            <a:r>
              <a:rPr lang="cs-CZ" i="1" dirty="0" smtClean="0"/>
              <a:t>The </a:t>
            </a:r>
            <a:r>
              <a:rPr lang="cs-CZ" i="1" dirty="0" err="1" smtClean="0"/>
              <a:t>Manxman</a:t>
            </a:r>
            <a:endParaRPr lang="cs-CZ" i="1" dirty="0" smtClean="0"/>
          </a:p>
          <a:p>
            <a:r>
              <a:rPr lang="cs-CZ" dirty="0" smtClean="0"/>
              <a:t>30. léta</a:t>
            </a:r>
          </a:p>
          <a:p>
            <a:pPr lvl="1"/>
            <a:r>
              <a:rPr lang="cs-CZ" i="1" dirty="0" smtClean="0"/>
              <a:t>The Man </a:t>
            </a:r>
            <a:r>
              <a:rPr lang="cs-CZ" i="1" dirty="0" err="1" smtClean="0"/>
              <a:t>Who</a:t>
            </a:r>
            <a:r>
              <a:rPr lang="cs-CZ" i="1" dirty="0" smtClean="0"/>
              <a:t> </a:t>
            </a:r>
            <a:r>
              <a:rPr lang="cs-CZ" i="1" dirty="0" err="1" smtClean="0"/>
              <a:t>Knew</a:t>
            </a:r>
            <a:r>
              <a:rPr lang="cs-CZ" i="1" dirty="0" smtClean="0"/>
              <a:t> </a:t>
            </a:r>
            <a:r>
              <a:rPr lang="cs-CZ" i="1" dirty="0" err="1" smtClean="0"/>
              <a:t>Too</a:t>
            </a:r>
            <a:r>
              <a:rPr lang="cs-CZ" i="1" dirty="0" smtClean="0"/>
              <a:t> Much </a:t>
            </a:r>
            <a:r>
              <a:rPr lang="cs-CZ" dirty="0" smtClean="0"/>
              <a:t>(1934)</a:t>
            </a:r>
          </a:p>
          <a:p>
            <a:pPr lvl="2"/>
            <a:r>
              <a:rPr lang="cs-CZ" dirty="0" err="1" smtClean="0"/>
              <a:t>MacGuffin</a:t>
            </a:r>
            <a:endParaRPr lang="cs-CZ" dirty="0" smtClean="0"/>
          </a:p>
          <a:p>
            <a:pPr lvl="1"/>
            <a:r>
              <a:rPr lang="cs-CZ" i="1" dirty="0" smtClean="0"/>
              <a:t>39 </a:t>
            </a:r>
            <a:r>
              <a:rPr lang="cs-CZ" i="1" dirty="0" err="1" smtClean="0"/>
              <a:t>steps</a:t>
            </a:r>
            <a:r>
              <a:rPr lang="cs-CZ" i="1" dirty="0" smtClean="0"/>
              <a:t> </a:t>
            </a:r>
            <a:r>
              <a:rPr lang="cs-CZ" dirty="0" smtClean="0"/>
              <a:t>(1935)</a:t>
            </a:r>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1196752"/>
            <a:ext cx="3816424" cy="5323696"/>
          </a:xfrm>
          <a:prstGeom prst="rect">
            <a:avLst/>
          </a:prstGeom>
        </p:spPr>
      </p:pic>
    </p:spTree>
    <p:extLst>
      <p:ext uri="{BB962C8B-B14F-4D97-AF65-F5344CB8AC3E}">
        <p14:creationId xmlns:p14="http://schemas.microsoft.com/office/powerpoint/2010/main" val="21053986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smtClean="0"/>
              <a:t>Alexandr Korda – úspěšný exportér </a:t>
            </a:r>
            <a:endParaRPr lang="cs-CZ" dirty="0"/>
          </a:p>
        </p:txBody>
      </p:sp>
      <p:sp>
        <p:nvSpPr>
          <p:cNvPr id="3" name="Zástupný symbol pro obsah 2"/>
          <p:cNvSpPr>
            <a:spLocks noGrp="1"/>
          </p:cNvSpPr>
          <p:nvPr>
            <p:ph idx="1"/>
          </p:nvPr>
        </p:nvSpPr>
        <p:spPr>
          <a:xfrm>
            <a:off x="179512" y="1124744"/>
            <a:ext cx="4793664" cy="5472608"/>
          </a:xfrm>
        </p:spPr>
        <p:txBody>
          <a:bodyPr>
            <a:normAutofit fontScale="92500" lnSpcReduction="10000"/>
          </a:bodyPr>
          <a:lstStyle/>
          <a:p>
            <a:r>
              <a:rPr lang="cs-CZ" dirty="0" smtClean="0"/>
              <a:t>Emigrant z Maďarska</a:t>
            </a:r>
          </a:p>
          <a:p>
            <a:r>
              <a:rPr lang="cs-CZ" dirty="0" smtClean="0"/>
              <a:t>1. pol. 20. let Rakousko</a:t>
            </a:r>
          </a:p>
          <a:p>
            <a:r>
              <a:rPr lang="cs-CZ" dirty="0" smtClean="0"/>
              <a:t>2. pol. 20. let Hollywood</a:t>
            </a:r>
          </a:p>
          <a:p>
            <a:r>
              <a:rPr lang="cs-CZ" dirty="0" smtClean="0"/>
              <a:t>1932 – London </a:t>
            </a:r>
            <a:r>
              <a:rPr lang="cs-CZ" dirty="0" err="1" smtClean="0"/>
              <a:t>Films</a:t>
            </a:r>
            <a:endParaRPr lang="cs-CZ" dirty="0" smtClean="0"/>
          </a:p>
          <a:p>
            <a:pPr lvl="1"/>
            <a:r>
              <a:rPr lang="cs-CZ" i="1" dirty="0" err="1" smtClean="0">
                <a:hlinkClick r:id="rId2"/>
              </a:rPr>
              <a:t>Private</a:t>
            </a:r>
            <a:r>
              <a:rPr lang="cs-CZ" i="1" dirty="0" smtClean="0">
                <a:hlinkClick r:id="rId2"/>
              </a:rPr>
              <a:t> </a:t>
            </a:r>
            <a:r>
              <a:rPr lang="cs-CZ" i="1" dirty="0" err="1" smtClean="0">
                <a:hlinkClick r:id="rId2"/>
              </a:rPr>
              <a:t>Life</a:t>
            </a:r>
            <a:r>
              <a:rPr lang="cs-CZ" i="1" dirty="0" smtClean="0">
                <a:hlinkClick r:id="rId2"/>
              </a:rPr>
              <a:t> of Henry VIII </a:t>
            </a:r>
            <a:r>
              <a:rPr lang="cs-CZ" dirty="0" smtClean="0"/>
              <a:t>(1933)</a:t>
            </a:r>
          </a:p>
          <a:p>
            <a:pPr lvl="1"/>
            <a:r>
              <a:rPr lang="cs-CZ" i="1" dirty="0" smtClean="0"/>
              <a:t>Rembrandt </a:t>
            </a:r>
            <a:r>
              <a:rPr lang="cs-CZ" dirty="0" smtClean="0"/>
              <a:t>(1936)</a:t>
            </a:r>
          </a:p>
          <a:p>
            <a:r>
              <a:rPr lang="cs-CZ" dirty="0" smtClean="0"/>
              <a:t>1936 – </a:t>
            </a:r>
            <a:r>
              <a:rPr lang="cs-CZ" dirty="0" err="1" smtClean="0"/>
              <a:t>Denham</a:t>
            </a:r>
            <a:r>
              <a:rPr lang="cs-CZ" dirty="0" smtClean="0"/>
              <a:t> film studio</a:t>
            </a:r>
          </a:p>
          <a:p>
            <a:r>
              <a:rPr lang="cs-CZ" dirty="0" smtClean="0"/>
              <a:t>1939/1940 – </a:t>
            </a:r>
            <a:r>
              <a:rPr lang="cs-CZ" dirty="0" err="1" smtClean="0"/>
              <a:t>Powell</a:t>
            </a:r>
            <a:r>
              <a:rPr lang="cs-CZ" dirty="0" smtClean="0"/>
              <a:t> &amp; </a:t>
            </a:r>
            <a:r>
              <a:rPr lang="cs-CZ" dirty="0" err="1" smtClean="0"/>
              <a:t>Pressburger</a:t>
            </a:r>
            <a:endParaRPr lang="cs-CZ" dirty="0" smtClean="0"/>
          </a:p>
          <a:p>
            <a:r>
              <a:rPr lang="cs-CZ" dirty="0" smtClean="0"/>
              <a:t>1941 – </a:t>
            </a:r>
            <a:r>
              <a:rPr lang="cs-CZ" i="1" dirty="0" smtClean="0"/>
              <a:t>Lady </a:t>
            </a:r>
            <a:r>
              <a:rPr lang="cs-CZ" i="1" dirty="0" err="1" smtClean="0"/>
              <a:t>Hamilton</a:t>
            </a:r>
            <a:endParaRPr lang="cs-CZ" i="1"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176" y="1275603"/>
            <a:ext cx="3991312" cy="5321749"/>
          </a:xfrm>
          <a:prstGeom prst="rect">
            <a:avLst/>
          </a:prstGeom>
        </p:spPr>
      </p:pic>
    </p:spTree>
    <p:extLst>
      <p:ext uri="{BB962C8B-B14F-4D97-AF65-F5344CB8AC3E}">
        <p14:creationId xmlns:p14="http://schemas.microsoft.com/office/powerpoint/2010/main" val="38418128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Británie vs. USA</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Britský trh druhý největší za USA</a:t>
            </a:r>
          </a:p>
          <a:p>
            <a:r>
              <a:rPr lang="cs-CZ" dirty="0" smtClean="0"/>
              <a:t>Britské společnosti neměly tak široký distribuční okruh x konkurenceschopnost generování stejné výše příjmů</a:t>
            </a:r>
          </a:p>
          <a:p>
            <a:r>
              <a:rPr lang="cs-CZ" dirty="0" smtClean="0"/>
              <a:t>Pokus expandovat na americký trh – neúspěch</a:t>
            </a:r>
          </a:p>
          <a:p>
            <a:pPr lvl="1"/>
            <a:r>
              <a:rPr lang="cs-CZ" dirty="0" smtClean="0"/>
              <a:t>Proč?</a:t>
            </a:r>
          </a:p>
          <a:p>
            <a:pPr lvl="2"/>
            <a:r>
              <a:rPr lang="cs-CZ" dirty="0" smtClean="0"/>
              <a:t>Rozdílné investiční zvyklosti</a:t>
            </a:r>
          </a:p>
          <a:p>
            <a:pPr lvl="2"/>
            <a:r>
              <a:rPr lang="cs-CZ" dirty="0" smtClean="0"/>
              <a:t>Kulturní diskont</a:t>
            </a:r>
          </a:p>
          <a:p>
            <a:pPr lvl="1"/>
            <a:r>
              <a:rPr lang="cs-CZ" dirty="0" smtClean="0"/>
              <a:t>Britské filmy – jiné ztvárňování skutečnosti</a:t>
            </a:r>
          </a:p>
          <a:p>
            <a:endParaRPr lang="cs-CZ" dirty="0"/>
          </a:p>
        </p:txBody>
      </p:sp>
    </p:spTree>
    <p:extLst>
      <p:ext uri="{BB962C8B-B14F-4D97-AF65-F5344CB8AC3E}">
        <p14:creationId xmlns:p14="http://schemas.microsoft.com/office/powerpoint/2010/main" val="3051713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Louis &amp; Auguste Lumiere</a:t>
            </a:r>
          </a:p>
        </p:txBody>
      </p:sp>
      <p:sp>
        <p:nvSpPr>
          <p:cNvPr id="3" name="Zástupný symbol pro obsah 2"/>
          <p:cNvSpPr>
            <a:spLocks noGrp="1"/>
          </p:cNvSpPr>
          <p:nvPr>
            <p:ph idx="1"/>
          </p:nvPr>
        </p:nvSpPr>
        <p:spPr>
          <a:xfrm>
            <a:off x="457200" y="1600200"/>
            <a:ext cx="4155730" cy="4525963"/>
          </a:xfrm>
        </p:spPr>
        <p:txBody>
          <a:bodyPr>
            <a:normAutofit fontScale="70000" lnSpcReduction="20000"/>
          </a:bodyPr>
          <a:lstStyle/>
          <a:p>
            <a:r>
              <a:rPr lang="cs-CZ" dirty="0" smtClean="0"/>
              <a:t>28. 12. 1895 – první promítání v Grand café - Paříž</a:t>
            </a:r>
          </a:p>
          <a:p>
            <a:r>
              <a:rPr lang="cs-CZ" dirty="0" smtClean="0"/>
              <a:t>Kinematograf</a:t>
            </a:r>
          </a:p>
          <a:p>
            <a:pPr lvl="1"/>
            <a:r>
              <a:rPr lang="cs-CZ" dirty="0" smtClean="0"/>
              <a:t>Kamera – kopírka – projektor</a:t>
            </a:r>
          </a:p>
          <a:p>
            <a:pPr lvl="1"/>
            <a:r>
              <a:rPr lang="cs-CZ" dirty="0" smtClean="0"/>
              <a:t>17 m kazeta</a:t>
            </a:r>
          </a:p>
          <a:p>
            <a:pPr lvl="1"/>
            <a:r>
              <a:rPr lang="cs-CZ" dirty="0" smtClean="0"/>
              <a:t>Továrna v Lyonu</a:t>
            </a:r>
          </a:p>
          <a:p>
            <a:pPr lvl="1"/>
            <a:r>
              <a:rPr lang="cs-CZ" dirty="0" smtClean="0"/>
              <a:t>Vysílání svých techniků do světa, neprodávali přístroj – až 1897</a:t>
            </a:r>
          </a:p>
          <a:p>
            <a:pPr lvl="1"/>
            <a:r>
              <a:rPr lang="cs-CZ" dirty="0" smtClean="0"/>
              <a:t>1897 – požár v Paříží</a:t>
            </a:r>
          </a:p>
          <a:p>
            <a:pPr lvl="1"/>
            <a:r>
              <a:rPr lang="cs-CZ" dirty="0" smtClean="0"/>
              <a:t>1905 - ukončení vlastní produkce</a:t>
            </a:r>
          </a:p>
          <a:p>
            <a:r>
              <a:rPr lang="cs-CZ" dirty="0">
                <a:hlinkClick r:id="rId2"/>
              </a:rPr>
              <a:t>https://</a:t>
            </a:r>
            <a:r>
              <a:rPr lang="cs-CZ" dirty="0" smtClean="0">
                <a:hlinkClick r:id="rId2"/>
              </a:rPr>
              <a:t>www.youtube.com/watch?v=4nj0vEO4Q6s</a:t>
            </a:r>
            <a:endParaRPr lang="cs-CZ" dirty="0" smtClean="0"/>
          </a:p>
          <a:p>
            <a:pPr marL="0" indent="0">
              <a:buNone/>
            </a:pP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555" y="1271770"/>
            <a:ext cx="3340445" cy="5589240"/>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930" y="3803390"/>
            <a:ext cx="2381250" cy="2419350"/>
          </a:xfrm>
          <a:prstGeom prst="rect">
            <a:avLst/>
          </a:prstGeom>
        </p:spPr>
      </p:pic>
    </p:spTree>
    <p:extLst>
      <p:ext uri="{BB962C8B-B14F-4D97-AF65-F5344CB8AC3E}">
        <p14:creationId xmlns:p14="http://schemas.microsoft.com/office/powerpoint/2010/main" val="85577739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Británie vs. USA</a:t>
            </a:r>
          </a:p>
        </p:txBody>
      </p:sp>
      <p:sp>
        <p:nvSpPr>
          <p:cNvPr id="3" name="Zástupný symbol pro obsah 2"/>
          <p:cNvSpPr>
            <a:spLocks noGrp="1"/>
          </p:cNvSpPr>
          <p:nvPr>
            <p:ph idx="1"/>
          </p:nvPr>
        </p:nvSpPr>
        <p:spPr/>
        <p:txBody>
          <a:bodyPr>
            <a:normAutofit fontScale="70000" lnSpcReduction="20000"/>
          </a:bodyPr>
          <a:lstStyle/>
          <a:p>
            <a:r>
              <a:rPr lang="cs-CZ" dirty="0" smtClean="0"/>
              <a:t>US – ovládnutí celosvětových trhů – 10.-20. léta</a:t>
            </a:r>
          </a:p>
          <a:p>
            <a:pPr lvl="1"/>
            <a:r>
              <a:rPr lang="cs-CZ" dirty="0" smtClean="0"/>
              <a:t>Ovládnutí britského trhu</a:t>
            </a:r>
          </a:p>
          <a:p>
            <a:pPr lvl="1"/>
            <a:r>
              <a:rPr lang="cs-CZ" dirty="0" smtClean="0"/>
              <a:t>1927 – zákaz block booking – pomoc domácí produkci</a:t>
            </a:r>
          </a:p>
          <a:p>
            <a:r>
              <a:rPr lang="cs-CZ" dirty="0" smtClean="0"/>
              <a:t>Asymetrie úspěšnosti britských a amerických filmů </a:t>
            </a:r>
          </a:p>
          <a:p>
            <a:pPr lvl="1"/>
            <a:r>
              <a:rPr lang="cs-CZ" dirty="0" smtClean="0"/>
              <a:t>US – na 104. místě první britský, střední produkce obvykle mezi 300.-700. místem</a:t>
            </a:r>
          </a:p>
          <a:p>
            <a:pPr lvl="1"/>
            <a:r>
              <a:rPr lang="cs-CZ" dirty="0" smtClean="0"/>
              <a:t>4 filmy z britské top20 – v US 23., 24., 97., 103.</a:t>
            </a:r>
          </a:p>
          <a:p>
            <a:r>
              <a:rPr lang="cs-CZ" dirty="0" smtClean="0"/>
              <a:t>Zdrcující převaha amerických studií</a:t>
            </a:r>
          </a:p>
          <a:p>
            <a:pPr lvl="1"/>
            <a:r>
              <a:rPr lang="cs-CZ" dirty="0" smtClean="0"/>
              <a:t>50 filmů ročně 1 studio US – cca 30 britských filmů ročně celkem – šíře záběru</a:t>
            </a:r>
          </a:p>
          <a:p>
            <a:pPr lvl="1"/>
            <a:r>
              <a:rPr lang="cs-CZ" dirty="0" smtClean="0"/>
              <a:t>Britské hvězdy neznámé v US</a:t>
            </a:r>
          </a:p>
          <a:p>
            <a:pPr lvl="1"/>
            <a:r>
              <a:rPr lang="cs-CZ" dirty="0" smtClean="0"/>
              <a:t>Monopolní moc hollywoodských studií</a:t>
            </a:r>
          </a:p>
          <a:p>
            <a:r>
              <a:rPr lang="cs-CZ" dirty="0" smtClean="0"/>
              <a:t>Přes veškerou snahu naprosto marginální význam Britů na US trhu</a:t>
            </a:r>
            <a:endParaRPr lang="cs-CZ" dirty="0"/>
          </a:p>
        </p:txBody>
      </p:sp>
    </p:spTree>
    <p:extLst>
      <p:ext uri="{BB962C8B-B14F-4D97-AF65-F5344CB8AC3E}">
        <p14:creationId xmlns:p14="http://schemas.microsoft.com/office/powerpoint/2010/main" val="31841319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Velká Británie - WWII</a:t>
            </a:r>
            <a:endParaRPr lang="cs-CZ" dirty="0"/>
          </a:p>
        </p:txBody>
      </p:sp>
      <p:sp>
        <p:nvSpPr>
          <p:cNvPr id="3" name="Zástupný symbol pro obsah 2"/>
          <p:cNvSpPr>
            <a:spLocks noGrp="1"/>
          </p:cNvSpPr>
          <p:nvPr>
            <p:ph idx="1"/>
          </p:nvPr>
        </p:nvSpPr>
        <p:spPr>
          <a:xfrm>
            <a:off x="457200" y="1600200"/>
            <a:ext cx="8229600" cy="4781128"/>
          </a:xfrm>
        </p:spPr>
        <p:txBody>
          <a:bodyPr>
            <a:normAutofit fontScale="70000" lnSpcReduction="20000"/>
          </a:bodyPr>
          <a:lstStyle/>
          <a:p>
            <a:r>
              <a:rPr lang="cs-CZ" dirty="0" smtClean="0"/>
              <a:t>Krize 1937/1938</a:t>
            </a:r>
          </a:p>
          <a:p>
            <a:r>
              <a:rPr lang="cs-CZ" dirty="0" err="1" smtClean="0"/>
              <a:t>Quota</a:t>
            </a:r>
            <a:r>
              <a:rPr lang="cs-CZ" dirty="0" smtClean="0"/>
              <a:t> </a:t>
            </a:r>
            <a:r>
              <a:rPr lang="cs-CZ" dirty="0" err="1" smtClean="0"/>
              <a:t>Act</a:t>
            </a:r>
            <a:r>
              <a:rPr lang="cs-CZ" dirty="0" smtClean="0"/>
              <a:t> 1938</a:t>
            </a:r>
          </a:p>
          <a:p>
            <a:r>
              <a:rPr lang="cs-CZ" dirty="0" smtClean="0"/>
              <a:t>J. Arthur Rank – postupování ve vertikální integraci – kina, produkce, Gaumont-British</a:t>
            </a:r>
          </a:p>
          <a:p>
            <a:r>
              <a:rPr lang="cs-CZ" dirty="0" smtClean="0"/>
              <a:t>Září 1939 – hrozba bombardování</a:t>
            </a:r>
          </a:p>
          <a:p>
            <a:r>
              <a:rPr lang="cs-CZ" dirty="0" smtClean="0"/>
              <a:t>Nárůst návštěvnosti</a:t>
            </a:r>
          </a:p>
          <a:p>
            <a:r>
              <a:rPr lang="cs-CZ" dirty="0" smtClean="0"/>
              <a:t>Kontrola scénářů, dovozu suroviny, podporování válečného úsilí</a:t>
            </a:r>
          </a:p>
          <a:p>
            <a:r>
              <a:rPr lang="cs-CZ" dirty="0" smtClean="0"/>
              <a:t>Noví nezávislí</a:t>
            </a:r>
          </a:p>
          <a:p>
            <a:pPr lvl="1"/>
            <a:r>
              <a:rPr lang="cs-CZ" dirty="0" err="1" smtClean="0"/>
              <a:t>Two</a:t>
            </a:r>
            <a:r>
              <a:rPr lang="cs-CZ" dirty="0" smtClean="0"/>
              <a:t> </a:t>
            </a:r>
            <a:r>
              <a:rPr lang="cs-CZ" dirty="0" err="1" smtClean="0"/>
              <a:t>cities</a:t>
            </a:r>
            <a:r>
              <a:rPr lang="cs-CZ" dirty="0" smtClean="0"/>
              <a:t> – </a:t>
            </a:r>
            <a:r>
              <a:rPr lang="cs-CZ" i="1" dirty="0" smtClean="0">
                <a:hlinkClick r:id="rId2"/>
              </a:rPr>
              <a:t>In </a:t>
            </a:r>
            <a:r>
              <a:rPr lang="cs-CZ" i="1" dirty="0" err="1" smtClean="0">
                <a:hlinkClick r:id="rId2"/>
              </a:rPr>
              <a:t>Which</a:t>
            </a:r>
            <a:r>
              <a:rPr lang="cs-CZ" i="1" dirty="0" smtClean="0">
                <a:hlinkClick r:id="rId2"/>
              </a:rPr>
              <a:t> </a:t>
            </a:r>
            <a:r>
              <a:rPr lang="cs-CZ" i="1" dirty="0" err="1" smtClean="0">
                <a:hlinkClick r:id="rId2"/>
              </a:rPr>
              <a:t>we</a:t>
            </a:r>
            <a:r>
              <a:rPr lang="cs-CZ" i="1" dirty="0" smtClean="0">
                <a:hlinkClick r:id="rId2"/>
              </a:rPr>
              <a:t> serve </a:t>
            </a:r>
            <a:r>
              <a:rPr lang="cs-CZ" dirty="0" smtClean="0"/>
              <a:t>(1942) – </a:t>
            </a:r>
            <a:r>
              <a:rPr lang="cs-CZ" dirty="0" err="1" smtClean="0"/>
              <a:t>Noël</a:t>
            </a:r>
            <a:r>
              <a:rPr lang="cs-CZ" dirty="0" smtClean="0"/>
              <a:t> </a:t>
            </a:r>
            <a:r>
              <a:rPr lang="cs-CZ" dirty="0" err="1" smtClean="0"/>
              <a:t>Coward</a:t>
            </a:r>
            <a:r>
              <a:rPr lang="cs-CZ" dirty="0" smtClean="0"/>
              <a:t>, David </a:t>
            </a:r>
            <a:r>
              <a:rPr lang="cs-CZ" dirty="0" err="1" smtClean="0"/>
              <a:t>Lean</a:t>
            </a:r>
            <a:endParaRPr lang="cs-CZ" dirty="0" smtClean="0"/>
          </a:p>
          <a:p>
            <a:pPr lvl="1"/>
            <a:r>
              <a:rPr lang="cs-CZ" dirty="0" smtClean="0"/>
              <a:t>1943 – </a:t>
            </a:r>
            <a:r>
              <a:rPr lang="cs-CZ" dirty="0" err="1" smtClean="0"/>
              <a:t>Powell&amp;Pressburger</a:t>
            </a:r>
            <a:r>
              <a:rPr lang="cs-CZ" dirty="0" smtClean="0"/>
              <a:t> – The </a:t>
            </a:r>
            <a:r>
              <a:rPr lang="cs-CZ" dirty="0" err="1" smtClean="0"/>
              <a:t>Archers</a:t>
            </a:r>
            <a:r>
              <a:rPr lang="cs-CZ" dirty="0" smtClean="0"/>
              <a:t> – </a:t>
            </a:r>
            <a:r>
              <a:rPr lang="cs-CZ" i="1" dirty="0" err="1" smtClean="0">
                <a:hlinkClick r:id="rId3"/>
              </a:rPr>
              <a:t>Colonel</a:t>
            </a:r>
            <a:r>
              <a:rPr lang="cs-CZ" i="1" dirty="0" smtClean="0">
                <a:hlinkClick r:id="rId3"/>
              </a:rPr>
              <a:t> </a:t>
            </a:r>
            <a:r>
              <a:rPr lang="cs-CZ" i="1" dirty="0" err="1" smtClean="0">
                <a:hlinkClick r:id="rId3"/>
              </a:rPr>
              <a:t>Blimp</a:t>
            </a:r>
            <a:r>
              <a:rPr lang="cs-CZ" i="1" dirty="0" smtClean="0">
                <a:hlinkClick r:id="rId3"/>
              </a:rPr>
              <a:t> </a:t>
            </a:r>
            <a:r>
              <a:rPr lang="cs-CZ" dirty="0" smtClean="0"/>
              <a:t>(1943)</a:t>
            </a:r>
          </a:p>
          <a:p>
            <a:r>
              <a:rPr lang="cs-CZ" dirty="0" smtClean="0"/>
              <a:t>Laurence Olivier</a:t>
            </a:r>
          </a:p>
          <a:p>
            <a:pPr lvl="1"/>
            <a:r>
              <a:rPr lang="cs-CZ" dirty="0" smtClean="0"/>
              <a:t>Divadelní herec - získává role i u filmu</a:t>
            </a:r>
          </a:p>
          <a:p>
            <a:pPr lvl="2"/>
            <a:r>
              <a:rPr lang="cs-CZ" dirty="0" smtClean="0"/>
              <a:t>Lady </a:t>
            </a:r>
            <a:r>
              <a:rPr lang="cs-CZ" dirty="0" err="1" smtClean="0"/>
              <a:t>Hamilton</a:t>
            </a:r>
            <a:r>
              <a:rPr lang="cs-CZ" dirty="0" smtClean="0"/>
              <a:t> (1941)</a:t>
            </a:r>
          </a:p>
          <a:p>
            <a:pPr lvl="2"/>
            <a:r>
              <a:rPr lang="cs-CZ" dirty="0" smtClean="0"/>
              <a:t>Jindřich V. </a:t>
            </a:r>
            <a:r>
              <a:rPr lang="cs-CZ" smtClean="0"/>
              <a:t>(1945)</a:t>
            </a:r>
            <a:endParaRPr lang="cs-CZ" dirty="0" smtClean="0"/>
          </a:p>
        </p:txBody>
      </p:sp>
    </p:spTree>
    <p:extLst>
      <p:ext uri="{BB962C8B-B14F-4D97-AF65-F5344CB8AC3E}">
        <p14:creationId xmlns:p14="http://schemas.microsoft.com/office/powerpoint/2010/main" val="19150342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Dokumentární filmy</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Částečně sponzorovány vládou</a:t>
            </a:r>
          </a:p>
          <a:p>
            <a:r>
              <a:rPr lang="cs-CZ" dirty="0" smtClean="0"/>
              <a:t>John </a:t>
            </a:r>
            <a:r>
              <a:rPr lang="cs-CZ" dirty="0" err="1" smtClean="0"/>
              <a:t>Grierson</a:t>
            </a:r>
            <a:r>
              <a:rPr lang="cs-CZ" dirty="0" smtClean="0"/>
              <a:t> – fascinace sov. Filmy; dílem Roberta J. </a:t>
            </a:r>
            <a:r>
              <a:rPr lang="cs-CZ" dirty="0" err="1" smtClean="0"/>
              <a:t>Flahertyho</a:t>
            </a:r>
            <a:endParaRPr lang="cs-CZ" dirty="0" smtClean="0"/>
          </a:p>
          <a:p>
            <a:pPr lvl="1"/>
            <a:r>
              <a:rPr lang="cs-CZ" dirty="0" smtClean="0"/>
              <a:t>Nezajímal se tolik o přírodu jako o moderní společnost</a:t>
            </a:r>
          </a:p>
          <a:p>
            <a:pPr lvl="2"/>
            <a:r>
              <a:rPr lang="cs-CZ" i="1" dirty="0" err="1" smtClean="0"/>
              <a:t>Drifters</a:t>
            </a:r>
            <a:r>
              <a:rPr lang="cs-CZ" i="1" dirty="0" smtClean="0"/>
              <a:t> </a:t>
            </a:r>
            <a:r>
              <a:rPr lang="cs-CZ" dirty="0" smtClean="0"/>
              <a:t>(1929)</a:t>
            </a:r>
          </a:p>
          <a:p>
            <a:pPr lvl="1"/>
            <a:r>
              <a:rPr lang="cs-CZ" dirty="0" smtClean="0"/>
              <a:t>Nezájem o dokumenty ze strany kinařů</a:t>
            </a:r>
          </a:p>
          <a:p>
            <a:pPr lvl="1"/>
            <a:r>
              <a:rPr lang="cs-CZ" dirty="0" smtClean="0"/>
              <a:t>spolupráce s britskou obchodní komorou – film. sekce -&gt; 1933 – Poštovní ústředí (např. </a:t>
            </a:r>
            <a:r>
              <a:rPr lang="cs-CZ" i="1" dirty="0" smtClean="0">
                <a:hlinkClick r:id="rId2"/>
              </a:rPr>
              <a:t>Night mail </a:t>
            </a:r>
            <a:r>
              <a:rPr lang="cs-CZ" dirty="0" smtClean="0"/>
              <a:t>/1936/)</a:t>
            </a:r>
          </a:p>
          <a:p>
            <a:pPr lvl="1"/>
            <a:r>
              <a:rPr lang="cs-CZ" dirty="0" smtClean="0"/>
              <a:t>Poštovní sekce GPO na začátku války součástí ministerstva informací -&gt; Královská filmová jednotka (Noční nálet /1941/)</a:t>
            </a:r>
          </a:p>
          <a:p>
            <a:r>
              <a:rPr lang="cs-CZ" dirty="0" smtClean="0"/>
              <a:t>WWII – propagace válečného úsilí</a:t>
            </a:r>
          </a:p>
          <a:p>
            <a:pPr lvl="1"/>
            <a:r>
              <a:rPr lang="cs-CZ" dirty="0" smtClean="0"/>
              <a:t>Vítězství v poušti (1943)</a:t>
            </a:r>
          </a:p>
          <a:p>
            <a:r>
              <a:rPr lang="cs-CZ" dirty="0" err="1" smtClean="0"/>
              <a:t>Humphrey</a:t>
            </a:r>
            <a:r>
              <a:rPr lang="cs-CZ" dirty="0" smtClean="0"/>
              <a:t> </a:t>
            </a:r>
            <a:r>
              <a:rPr lang="cs-CZ" dirty="0" err="1" smtClean="0"/>
              <a:t>Jennings</a:t>
            </a:r>
            <a:endParaRPr lang="cs-CZ" dirty="0" smtClean="0"/>
          </a:p>
          <a:p>
            <a:pPr lvl="1"/>
            <a:r>
              <a:rPr lang="cs-CZ" dirty="0" smtClean="0"/>
              <a:t>Zvukový kontrapunkt</a:t>
            </a:r>
          </a:p>
          <a:p>
            <a:pPr lvl="1"/>
            <a:r>
              <a:rPr lang="cs-CZ" i="1" dirty="0" smtClean="0"/>
              <a:t>Naslouchejte Británii </a:t>
            </a:r>
            <a:r>
              <a:rPr lang="cs-CZ" dirty="0" smtClean="0"/>
              <a:t>(1942)</a:t>
            </a:r>
          </a:p>
          <a:p>
            <a:pPr lvl="1"/>
            <a:r>
              <a:rPr lang="cs-CZ" i="1" dirty="0" smtClean="0"/>
              <a:t>Hoří</a:t>
            </a:r>
            <a:r>
              <a:rPr lang="cs-CZ" dirty="0" smtClean="0"/>
              <a:t> (1943)</a:t>
            </a:r>
          </a:p>
          <a:p>
            <a:pPr lvl="1"/>
            <a:r>
              <a:rPr lang="cs-CZ" dirty="0" err="1" smtClean="0"/>
              <a:t>Timothyho</a:t>
            </a:r>
            <a:r>
              <a:rPr lang="cs-CZ" dirty="0" smtClean="0"/>
              <a:t> deník (1945)</a:t>
            </a:r>
          </a:p>
        </p:txBody>
      </p:sp>
    </p:spTree>
    <p:extLst>
      <p:ext uri="{BB962C8B-B14F-4D97-AF65-F5344CB8AC3E}">
        <p14:creationId xmlns:p14="http://schemas.microsoft.com/office/powerpoint/2010/main" val="41929964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dirty="0" smtClean="0"/>
              <a:t>Přírodní, cestopisy</a:t>
            </a:r>
            <a:endParaRPr lang="cs-CZ" dirty="0"/>
          </a:p>
        </p:txBody>
      </p:sp>
      <p:sp>
        <p:nvSpPr>
          <p:cNvPr id="3" name="Zástupný symbol pro obsah 2"/>
          <p:cNvSpPr>
            <a:spLocks noGrp="1"/>
          </p:cNvSpPr>
          <p:nvPr>
            <p:ph idx="1"/>
          </p:nvPr>
        </p:nvSpPr>
        <p:spPr/>
        <p:txBody>
          <a:bodyPr/>
          <a:lstStyle/>
          <a:p>
            <a:r>
              <a:rPr lang="cs-CZ" dirty="0" smtClean="0"/>
              <a:t>USA – Robert J. </a:t>
            </a:r>
            <a:r>
              <a:rPr lang="cs-CZ" dirty="0" err="1" smtClean="0"/>
              <a:t>Flaherty</a:t>
            </a:r>
            <a:r>
              <a:rPr lang="cs-CZ" dirty="0" smtClean="0"/>
              <a:t> – Nanuk (1922); Tabu (1931)</a:t>
            </a:r>
          </a:p>
          <a:p>
            <a:r>
              <a:rPr lang="cs-CZ" dirty="0" smtClean="0"/>
              <a:t>Cestopisné – expedice, dokumentování výzkumných výprav</a:t>
            </a:r>
          </a:p>
          <a:p>
            <a:pPr lvl="1"/>
            <a:r>
              <a:rPr lang="cs-CZ" dirty="0" smtClean="0"/>
              <a:t>Polární oblasti</a:t>
            </a:r>
          </a:p>
          <a:p>
            <a:pPr marL="914400" lvl="2" indent="0">
              <a:buNone/>
            </a:pPr>
            <a:r>
              <a:rPr lang="cs-CZ" dirty="0" smtClean="0"/>
              <a:t>Herbert G. </a:t>
            </a:r>
            <a:r>
              <a:rPr lang="cs-CZ" dirty="0" err="1" smtClean="0"/>
              <a:t>Ponting</a:t>
            </a:r>
            <a:r>
              <a:rPr lang="cs-CZ" dirty="0" smtClean="0"/>
              <a:t> – </a:t>
            </a:r>
            <a:r>
              <a:rPr lang="cs-CZ" i="1" dirty="0" smtClean="0"/>
              <a:t>The Great </a:t>
            </a:r>
            <a:r>
              <a:rPr lang="cs-CZ" i="1" dirty="0" err="1" smtClean="0"/>
              <a:t>White</a:t>
            </a:r>
            <a:r>
              <a:rPr lang="cs-CZ" i="1" dirty="0" smtClean="0"/>
              <a:t> Silence </a:t>
            </a:r>
            <a:r>
              <a:rPr lang="cs-CZ" dirty="0" smtClean="0"/>
              <a:t>(1924)</a:t>
            </a:r>
          </a:p>
          <a:p>
            <a:pPr marL="914400" lvl="2" indent="0">
              <a:buNone/>
            </a:pPr>
            <a:r>
              <a:rPr lang="cs-CZ" i="1" dirty="0" smtClean="0"/>
              <a:t>The </a:t>
            </a:r>
            <a:r>
              <a:rPr lang="cs-CZ" i="1" dirty="0" err="1" smtClean="0"/>
              <a:t>South</a:t>
            </a:r>
            <a:r>
              <a:rPr lang="cs-CZ" i="1" dirty="0" smtClean="0"/>
              <a:t> </a:t>
            </a:r>
            <a:r>
              <a:rPr lang="cs-CZ" dirty="0" smtClean="0"/>
              <a:t>(1919)</a:t>
            </a:r>
          </a:p>
          <a:p>
            <a:pPr lvl="1"/>
            <a:endParaRPr lang="cs-CZ" dirty="0"/>
          </a:p>
        </p:txBody>
      </p:sp>
    </p:spTree>
    <p:extLst>
      <p:ext uri="{BB962C8B-B14F-4D97-AF65-F5344CB8AC3E}">
        <p14:creationId xmlns:p14="http://schemas.microsoft.com/office/powerpoint/2010/main" val="34133733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dirty="0" smtClean="0"/>
              <a:t>Kinematografie carského Ruska a RSFSR</a:t>
            </a:r>
            <a:endParaRPr lang="cs-CZ" dirty="0"/>
          </a:p>
        </p:txBody>
      </p:sp>
      <p:sp>
        <p:nvSpPr>
          <p:cNvPr id="5" name="Podnadpis 4"/>
          <p:cNvSpPr>
            <a:spLocks noGrp="1"/>
          </p:cNvSpPr>
          <p:nvPr>
            <p:ph type="subTitle" idx="1"/>
          </p:nvPr>
        </p:nvSpPr>
        <p:spPr/>
        <p:txBody>
          <a:bodyPr/>
          <a:lstStyle/>
          <a:p>
            <a:r>
              <a:rPr lang="cs-CZ" dirty="0" smtClean="0"/>
              <a:t>1898 - 1922</a:t>
            </a:r>
            <a:endParaRPr lang="cs-CZ" dirty="0"/>
          </a:p>
        </p:txBody>
      </p:sp>
    </p:spTree>
    <p:extLst>
      <p:ext uri="{BB962C8B-B14F-4D97-AF65-F5344CB8AC3E}">
        <p14:creationId xmlns:p14="http://schemas.microsoft.com/office/powerpoint/2010/main" val="1861690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Periodizace ruské kinematografie</a:t>
            </a:r>
            <a:endParaRPr lang="cs-CZ" dirty="0"/>
          </a:p>
        </p:txBody>
      </p:sp>
      <p:sp>
        <p:nvSpPr>
          <p:cNvPr id="3" name="Zástupný symbol pro obsah 2"/>
          <p:cNvSpPr>
            <a:spLocks noGrp="1"/>
          </p:cNvSpPr>
          <p:nvPr>
            <p:ph idx="1"/>
          </p:nvPr>
        </p:nvSpPr>
        <p:spPr/>
        <p:txBody>
          <a:bodyPr/>
          <a:lstStyle/>
          <a:p>
            <a:r>
              <a:rPr lang="cs-CZ" dirty="0" smtClean="0"/>
              <a:t>1896 – 1917 (1920) – období předrevolučního/carského Ruska </a:t>
            </a:r>
          </a:p>
          <a:p>
            <a:endParaRPr lang="cs-CZ" dirty="0"/>
          </a:p>
          <a:p>
            <a:r>
              <a:rPr lang="cs-CZ" dirty="0" smtClean="0"/>
              <a:t>1918 (1920) – 1934 – Sovětská filmová avantgarda, relativní umělecká volnost</a:t>
            </a:r>
          </a:p>
          <a:p>
            <a:endParaRPr lang="cs-CZ" dirty="0"/>
          </a:p>
          <a:p>
            <a:r>
              <a:rPr lang="cs-CZ" dirty="0" smtClean="0"/>
              <a:t>1934 – 1945 – nástup socialistického realismu a Druhá světová válka</a:t>
            </a:r>
            <a:endParaRPr lang="cs-CZ" dirty="0"/>
          </a:p>
        </p:txBody>
      </p:sp>
    </p:spTree>
    <p:extLst>
      <p:ext uri="{BB962C8B-B14F-4D97-AF65-F5344CB8AC3E}">
        <p14:creationId xmlns:p14="http://schemas.microsoft.com/office/powerpoint/2010/main" val="32153295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První projekce a počátky ruského filmu</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1896 – Lumièrové</a:t>
            </a:r>
          </a:p>
          <a:p>
            <a:pPr lvl="1"/>
            <a:r>
              <a:rPr lang="cs-CZ" dirty="0" smtClean="0"/>
              <a:t>Camille </a:t>
            </a:r>
            <a:r>
              <a:rPr lang="cs-CZ" dirty="0" err="1" smtClean="0"/>
              <a:t>Cerf</a:t>
            </a:r>
            <a:r>
              <a:rPr lang="cs-CZ" dirty="0" smtClean="0"/>
              <a:t> – </a:t>
            </a:r>
            <a:r>
              <a:rPr lang="cs-CZ" i="1" dirty="0" smtClean="0"/>
              <a:t>Korunovace Mikuláše II. </a:t>
            </a:r>
            <a:r>
              <a:rPr lang="cs-CZ" dirty="0" smtClean="0"/>
              <a:t>(1896)</a:t>
            </a:r>
          </a:p>
          <a:p>
            <a:pPr lvl="1"/>
            <a:r>
              <a:rPr lang="cs-CZ" dirty="0" smtClean="0"/>
              <a:t>Carský dvůr – dvorní fotografové</a:t>
            </a:r>
          </a:p>
          <a:p>
            <a:r>
              <a:rPr lang="cs-CZ" dirty="0"/>
              <a:t>Dominance zahraničních společností</a:t>
            </a:r>
          </a:p>
          <a:p>
            <a:pPr lvl="1"/>
            <a:r>
              <a:rPr lang="cs-CZ" dirty="0" smtClean="0"/>
              <a:t> FR – Pathé, Gaumont; IT; DK; </a:t>
            </a:r>
          </a:p>
          <a:p>
            <a:pPr lvl="1"/>
            <a:r>
              <a:rPr lang="cs-CZ" dirty="0" smtClean="0"/>
              <a:t>Více než 1000 </a:t>
            </a:r>
            <a:r>
              <a:rPr lang="cs-CZ" dirty="0" err="1" smtClean="0"/>
              <a:t>zahr</a:t>
            </a:r>
            <a:r>
              <a:rPr lang="cs-CZ" dirty="0" smtClean="0"/>
              <a:t>. titulů – 1912 – 1914 </a:t>
            </a:r>
            <a:endParaRPr lang="cs-CZ" dirty="0"/>
          </a:p>
          <a:p>
            <a:pPr lvl="1"/>
            <a:r>
              <a:rPr lang="cs-CZ" dirty="0"/>
              <a:t>Zásadní role v kariérách domácích </a:t>
            </a:r>
            <a:r>
              <a:rPr lang="cs-CZ" dirty="0" smtClean="0"/>
              <a:t>tvůrců</a:t>
            </a:r>
          </a:p>
          <a:p>
            <a:r>
              <a:rPr lang="cs-CZ" dirty="0" smtClean="0"/>
              <a:t>Oblíbenost zahraničních hvězd</a:t>
            </a:r>
          </a:p>
          <a:p>
            <a:pPr lvl="1"/>
            <a:r>
              <a:rPr lang="cs-CZ" dirty="0" err="1" smtClean="0"/>
              <a:t>Linder</a:t>
            </a:r>
            <a:r>
              <a:rPr lang="cs-CZ" dirty="0" smtClean="0"/>
              <a:t>, </a:t>
            </a:r>
            <a:r>
              <a:rPr lang="cs-CZ" dirty="0" err="1" smtClean="0"/>
              <a:t>Psilander</a:t>
            </a:r>
            <a:r>
              <a:rPr lang="cs-CZ" dirty="0" smtClean="0"/>
              <a:t>, Francesca </a:t>
            </a:r>
            <a:r>
              <a:rPr lang="cs-CZ" dirty="0" err="1" smtClean="0"/>
              <a:t>Bertinia</a:t>
            </a:r>
            <a:r>
              <a:rPr lang="cs-CZ" dirty="0" smtClean="0"/>
              <a:t>, </a:t>
            </a:r>
            <a:r>
              <a:rPr lang="cs-CZ" dirty="0" err="1" smtClean="0"/>
              <a:t>Lyda</a:t>
            </a:r>
            <a:r>
              <a:rPr lang="cs-CZ" dirty="0" smtClean="0"/>
              <a:t> </a:t>
            </a:r>
            <a:r>
              <a:rPr lang="cs-CZ" dirty="0" err="1" smtClean="0"/>
              <a:t>Borelli</a:t>
            </a:r>
            <a:r>
              <a:rPr lang="cs-CZ" dirty="0" smtClean="0"/>
              <a:t>, Henny </a:t>
            </a:r>
            <a:r>
              <a:rPr lang="cs-CZ" dirty="0" err="1" smtClean="0"/>
              <a:t>Porten</a:t>
            </a:r>
            <a:endParaRPr lang="cs-CZ" dirty="0"/>
          </a:p>
          <a:p>
            <a:pPr lvl="1"/>
            <a:endParaRPr lang="cs-CZ" dirty="0" smtClean="0"/>
          </a:p>
        </p:txBody>
      </p:sp>
    </p:spTree>
    <p:extLst>
      <p:ext uri="{BB962C8B-B14F-4D97-AF65-F5344CB8AC3E}">
        <p14:creationId xmlns:p14="http://schemas.microsoft.com/office/powerpoint/2010/main" val="27705077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Pozdní start </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Dominance nonfikčních</a:t>
            </a:r>
          </a:p>
          <a:p>
            <a:pPr lvl="1"/>
            <a:r>
              <a:rPr lang="cs-CZ" dirty="0" smtClean="0"/>
              <a:t>1908-1912 – 141 z 226 filmů</a:t>
            </a:r>
          </a:p>
          <a:p>
            <a:pPr lvl="1"/>
            <a:r>
              <a:rPr lang="cs-CZ" dirty="0" smtClean="0"/>
              <a:t>85 fikčních</a:t>
            </a:r>
          </a:p>
          <a:p>
            <a:pPr lvl="2"/>
            <a:r>
              <a:rPr lang="cs-CZ" dirty="0" smtClean="0"/>
              <a:t>53% literatura, 26% </a:t>
            </a:r>
            <a:r>
              <a:rPr lang="cs-CZ" dirty="0"/>
              <a:t>pohádky</a:t>
            </a:r>
            <a:endParaRPr lang="cs-CZ" dirty="0" smtClean="0"/>
          </a:p>
          <a:p>
            <a:pPr lvl="1"/>
            <a:r>
              <a:rPr lang="cs-CZ" dirty="0" smtClean="0"/>
              <a:t>1909 – 19 -&gt;	1913 – 129 </a:t>
            </a:r>
          </a:p>
          <a:p>
            <a:pPr lvl="1"/>
            <a:r>
              <a:rPr lang="cs-CZ" dirty="0" smtClean="0"/>
              <a:t>Rozvoj s 1. sv. v. – 1914 – 230 -&gt; 1916 – 500 – většina dlouhometrážních vícedílných</a:t>
            </a:r>
          </a:p>
          <a:p>
            <a:r>
              <a:rPr lang="cs-CZ" dirty="0" smtClean="0"/>
              <a:t>2 </a:t>
            </a:r>
            <a:r>
              <a:rPr lang="cs-CZ" dirty="0"/>
              <a:t>nejvýznamnější domácí producenti</a:t>
            </a:r>
          </a:p>
          <a:p>
            <a:pPr lvl="1"/>
            <a:r>
              <a:rPr lang="cs-CZ" dirty="0" err="1"/>
              <a:t>Drankov</a:t>
            </a:r>
            <a:endParaRPr lang="cs-CZ" dirty="0"/>
          </a:p>
          <a:p>
            <a:pPr lvl="1"/>
            <a:r>
              <a:rPr lang="cs-CZ" dirty="0" err="1" smtClean="0"/>
              <a:t>Chanžonkov</a:t>
            </a:r>
            <a:endParaRPr lang="cs-CZ" dirty="0" smtClean="0"/>
          </a:p>
          <a:p>
            <a:r>
              <a:rPr lang="cs-CZ" dirty="0" smtClean="0"/>
              <a:t>Řada dalších méně významných</a:t>
            </a:r>
          </a:p>
          <a:p>
            <a:r>
              <a:rPr lang="cs-CZ" dirty="0" smtClean="0"/>
              <a:t>Centrum kinematografie v Moskvě</a:t>
            </a:r>
          </a:p>
          <a:p>
            <a:pPr lvl="1"/>
            <a:endParaRPr lang="cs-CZ" dirty="0" smtClean="0"/>
          </a:p>
          <a:p>
            <a:endParaRPr lang="cs-CZ" dirty="0"/>
          </a:p>
        </p:txBody>
      </p:sp>
    </p:spTree>
    <p:extLst>
      <p:ext uri="{BB962C8B-B14F-4D97-AF65-F5344CB8AC3E}">
        <p14:creationId xmlns:p14="http://schemas.microsoft.com/office/powerpoint/2010/main" val="34169653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Tematika vs. Cenzurní zásahy</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Primárně politické motivace cenzurních zásahů</a:t>
            </a:r>
          </a:p>
          <a:p>
            <a:r>
              <a:rPr lang="cs-CZ" dirty="0" smtClean="0"/>
              <a:t>Občasné kontroly filmových představení</a:t>
            </a:r>
          </a:p>
          <a:p>
            <a:r>
              <a:rPr lang="cs-CZ" dirty="0" smtClean="0"/>
              <a:t>Po 1905 striktně politická – nekontrolovali obscénnost, vulgaritu, násilí atp.</a:t>
            </a:r>
          </a:p>
          <a:p>
            <a:r>
              <a:rPr lang="cs-CZ" dirty="0" smtClean="0"/>
              <a:t>Špatný morální pověst kin</a:t>
            </a:r>
          </a:p>
          <a:p>
            <a:pPr lvl="1"/>
            <a:r>
              <a:rPr lang="cs-CZ" dirty="0" smtClean="0"/>
              <a:t>Nemravnosti vs. Marxismus</a:t>
            </a:r>
          </a:p>
          <a:p>
            <a:r>
              <a:rPr lang="cs-CZ" dirty="0" smtClean="0"/>
              <a:t>2 zakázaná témata</a:t>
            </a:r>
          </a:p>
          <a:p>
            <a:pPr lvl="1"/>
            <a:r>
              <a:rPr lang="cs-CZ" dirty="0" smtClean="0"/>
              <a:t>Zobrazení rodu Romanovců</a:t>
            </a:r>
          </a:p>
          <a:p>
            <a:pPr lvl="1"/>
            <a:r>
              <a:rPr lang="cs-CZ" dirty="0" smtClean="0"/>
              <a:t>Ortodoxní pravoslavná církev</a:t>
            </a:r>
          </a:p>
          <a:p>
            <a:r>
              <a:rPr lang="cs-CZ" dirty="0" smtClean="0"/>
              <a:t>Autocenzura</a:t>
            </a:r>
          </a:p>
          <a:p>
            <a:r>
              <a:rPr lang="cs-CZ" dirty="0" smtClean="0"/>
              <a:t>Vydávání vlastních periodik</a:t>
            </a:r>
            <a:endParaRPr lang="cs-CZ" dirty="0"/>
          </a:p>
        </p:txBody>
      </p:sp>
    </p:spTree>
    <p:extLst>
      <p:ext uri="{BB962C8B-B14F-4D97-AF65-F5344CB8AC3E}">
        <p14:creationId xmlns:p14="http://schemas.microsoft.com/office/powerpoint/2010/main" val="15549034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Kinofikace</a:t>
            </a:r>
            <a:endParaRPr lang="cs-CZ" dirty="0"/>
          </a:p>
        </p:txBody>
      </p:sp>
      <p:sp>
        <p:nvSpPr>
          <p:cNvPr id="3" name="Zástupný symbol pro obsah 2"/>
          <p:cNvSpPr>
            <a:spLocks noGrp="1"/>
          </p:cNvSpPr>
          <p:nvPr>
            <p:ph idx="1"/>
          </p:nvPr>
        </p:nvSpPr>
        <p:spPr/>
        <p:txBody>
          <a:bodyPr/>
          <a:lstStyle/>
          <a:p>
            <a:r>
              <a:rPr lang="cs-CZ" dirty="0" smtClean="0"/>
              <a:t>1913 – 1400-1500 kin</a:t>
            </a:r>
          </a:p>
          <a:p>
            <a:pPr lvl="1"/>
            <a:r>
              <a:rPr lang="cs-CZ" dirty="0" smtClean="0"/>
              <a:t>St. </a:t>
            </a:r>
            <a:r>
              <a:rPr lang="cs-CZ" dirty="0" err="1" smtClean="0"/>
              <a:t>Pětěrburg</a:t>
            </a:r>
            <a:r>
              <a:rPr lang="cs-CZ" dirty="0" smtClean="0"/>
              <a:t> – 2 mil. obyv. – 130 kin</a:t>
            </a:r>
          </a:p>
          <a:p>
            <a:pPr lvl="1"/>
            <a:r>
              <a:rPr lang="cs-CZ" dirty="0" smtClean="0"/>
              <a:t>Moskva – 1 mil. obyv. – 67 kin</a:t>
            </a:r>
          </a:p>
          <a:p>
            <a:pPr lvl="1"/>
            <a:r>
              <a:rPr lang="cs-CZ" dirty="0" err="1" smtClean="0"/>
              <a:t>Kinopaláce</a:t>
            </a:r>
            <a:r>
              <a:rPr lang="cs-CZ" dirty="0" smtClean="0"/>
              <a:t> vs. Chudá kina</a:t>
            </a:r>
          </a:p>
          <a:p>
            <a:r>
              <a:rPr lang="cs-CZ" dirty="0" smtClean="0"/>
              <a:t>WWI – rozvoj sítě kin</a:t>
            </a:r>
          </a:p>
          <a:p>
            <a:pPr lvl="1"/>
            <a:r>
              <a:rPr lang="cs-CZ" dirty="0" smtClean="0"/>
              <a:t>1916 – 4000 kin – 2 mil. diváků denně</a:t>
            </a:r>
          </a:p>
          <a:p>
            <a:pPr lvl="2"/>
            <a:r>
              <a:rPr lang="cs-CZ" dirty="0" smtClean="0"/>
              <a:t>Petrohrad 229 kin</a:t>
            </a:r>
          </a:p>
          <a:p>
            <a:pPr lvl="1"/>
            <a:r>
              <a:rPr lang="cs-CZ" dirty="0" smtClean="0"/>
              <a:t>Zvyšování počtu sedadel</a:t>
            </a:r>
          </a:p>
          <a:p>
            <a:pPr lvl="1"/>
            <a:endParaRPr lang="cs-CZ" dirty="0"/>
          </a:p>
        </p:txBody>
      </p:sp>
    </p:spTree>
    <p:extLst>
      <p:ext uri="{BB962C8B-B14F-4D97-AF65-F5344CB8AC3E}">
        <p14:creationId xmlns:p14="http://schemas.microsoft.com/office/powerpoint/2010/main" val="1675879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3881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Konec kinematografie pod carským režimem</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WWI – kolabující hospodářství</a:t>
            </a:r>
          </a:p>
          <a:p>
            <a:pPr lvl="1"/>
            <a:r>
              <a:rPr lang="cs-CZ" dirty="0" smtClean="0"/>
              <a:t>Zvyšování daňového zatížení</a:t>
            </a:r>
          </a:p>
          <a:p>
            <a:r>
              <a:rPr lang="cs-CZ" dirty="0" smtClean="0"/>
              <a:t>Propaganda</a:t>
            </a:r>
          </a:p>
          <a:p>
            <a:pPr lvl="1"/>
            <a:r>
              <a:rPr lang="cs-CZ" dirty="0" smtClean="0"/>
              <a:t>Založení </a:t>
            </a:r>
            <a:r>
              <a:rPr lang="cs-CZ" dirty="0" err="1" smtClean="0"/>
              <a:t>Skobelevovy</a:t>
            </a:r>
            <a:r>
              <a:rPr lang="cs-CZ" dirty="0" smtClean="0"/>
              <a:t> komise</a:t>
            </a:r>
          </a:p>
          <a:p>
            <a:r>
              <a:rPr lang="cs-CZ" dirty="0" smtClean="0"/>
              <a:t>1917 – výpadky elektřiny, revoluce</a:t>
            </a:r>
          </a:p>
          <a:p>
            <a:r>
              <a:rPr lang="cs-CZ" dirty="0" smtClean="0"/>
              <a:t>Březen 1918 – Přesun hlavního města do Moskvy</a:t>
            </a:r>
          </a:p>
          <a:p>
            <a:pPr lvl="1"/>
            <a:r>
              <a:rPr lang="cs-CZ" dirty="0" smtClean="0"/>
              <a:t>Přesun většiny filmařů na Krym</a:t>
            </a:r>
          </a:p>
          <a:p>
            <a:r>
              <a:rPr lang="cs-CZ" dirty="0"/>
              <a:t>Různé osudy tvůrců</a:t>
            </a:r>
          </a:p>
          <a:p>
            <a:endParaRPr lang="cs-CZ" dirty="0" smtClean="0"/>
          </a:p>
          <a:p>
            <a:pPr lvl="1"/>
            <a:endParaRPr lang="cs-CZ" dirty="0"/>
          </a:p>
        </p:txBody>
      </p:sp>
    </p:spTree>
    <p:extLst>
      <p:ext uri="{BB962C8B-B14F-4D97-AF65-F5344CB8AC3E}">
        <p14:creationId xmlns:p14="http://schemas.microsoft.com/office/powerpoint/2010/main" val="33005871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Počátky domácí produkce</a:t>
            </a:r>
            <a:endParaRPr lang="cs-CZ" dirty="0"/>
          </a:p>
        </p:txBody>
      </p:sp>
      <p:sp>
        <p:nvSpPr>
          <p:cNvPr id="3" name="Zástupný symbol pro obsah 2"/>
          <p:cNvSpPr>
            <a:spLocks noGrp="1"/>
          </p:cNvSpPr>
          <p:nvPr>
            <p:ph idx="1"/>
          </p:nvPr>
        </p:nvSpPr>
        <p:spPr>
          <a:xfrm>
            <a:off x="457200" y="1600200"/>
            <a:ext cx="4906888" cy="4525963"/>
          </a:xfrm>
        </p:spPr>
        <p:txBody>
          <a:bodyPr>
            <a:normAutofit fontScale="85000" lnSpcReduction="20000"/>
          </a:bodyPr>
          <a:lstStyle/>
          <a:p>
            <a:r>
              <a:rPr lang="cs-CZ" dirty="0" smtClean="0"/>
              <a:t>Alexandr </a:t>
            </a:r>
            <a:r>
              <a:rPr lang="cs-CZ" dirty="0" err="1"/>
              <a:t>Drankov</a:t>
            </a:r>
            <a:r>
              <a:rPr lang="cs-CZ" dirty="0"/>
              <a:t> </a:t>
            </a:r>
            <a:r>
              <a:rPr lang="cs-CZ" dirty="0" smtClean="0"/>
              <a:t>– 1907</a:t>
            </a:r>
          </a:p>
          <a:p>
            <a:pPr lvl="1"/>
            <a:r>
              <a:rPr lang="cs-CZ" dirty="0" smtClean="0"/>
              <a:t>Do roku 1917</a:t>
            </a:r>
          </a:p>
          <a:p>
            <a:pPr lvl="1"/>
            <a:r>
              <a:rPr lang="cs-CZ" i="1" dirty="0" err="1" smtClean="0">
                <a:hlinkClick r:id="rId2"/>
              </a:rPr>
              <a:t>Stěnka</a:t>
            </a:r>
            <a:r>
              <a:rPr lang="cs-CZ" i="1" dirty="0" smtClean="0">
                <a:hlinkClick r:id="rId2"/>
              </a:rPr>
              <a:t> </a:t>
            </a:r>
            <a:r>
              <a:rPr lang="cs-CZ" i="1" dirty="0" err="1" smtClean="0">
                <a:hlinkClick r:id="rId2"/>
              </a:rPr>
              <a:t>Razin</a:t>
            </a:r>
            <a:r>
              <a:rPr lang="cs-CZ" i="1" dirty="0" smtClean="0">
                <a:hlinkClick r:id="rId2"/>
              </a:rPr>
              <a:t> </a:t>
            </a:r>
            <a:r>
              <a:rPr lang="cs-CZ" dirty="0" smtClean="0"/>
              <a:t>(1908)</a:t>
            </a:r>
          </a:p>
          <a:p>
            <a:pPr lvl="1"/>
            <a:r>
              <a:rPr lang="cs-CZ" i="1" dirty="0" err="1" smtClean="0"/>
              <a:t>Userdnij</a:t>
            </a:r>
            <a:r>
              <a:rPr lang="cs-CZ" i="1" dirty="0" smtClean="0"/>
              <a:t> </a:t>
            </a:r>
            <a:r>
              <a:rPr lang="cs-CZ" i="1" dirty="0" err="1" smtClean="0"/>
              <a:t>děnščik</a:t>
            </a:r>
            <a:r>
              <a:rPr lang="cs-CZ" i="1" dirty="0" smtClean="0"/>
              <a:t> </a:t>
            </a:r>
            <a:r>
              <a:rPr lang="cs-CZ" dirty="0" smtClean="0"/>
              <a:t>(1908)</a:t>
            </a:r>
          </a:p>
          <a:p>
            <a:pPr lvl="2"/>
            <a:r>
              <a:rPr lang="cs-CZ" dirty="0" smtClean="0"/>
              <a:t>Pohledy </a:t>
            </a:r>
          </a:p>
          <a:p>
            <a:pPr lvl="1"/>
            <a:r>
              <a:rPr lang="cs-CZ" i="1" dirty="0" err="1" smtClean="0"/>
              <a:t>Vocarenije</a:t>
            </a:r>
            <a:r>
              <a:rPr lang="cs-CZ" i="1" dirty="0" smtClean="0"/>
              <a:t> doma </a:t>
            </a:r>
            <a:r>
              <a:rPr lang="cs-CZ" i="1" dirty="0" err="1" smtClean="0"/>
              <a:t>Romanovych</a:t>
            </a:r>
            <a:r>
              <a:rPr lang="cs-CZ" i="1" dirty="0" smtClean="0"/>
              <a:t> </a:t>
            </a:r>
            <a:r>
              <a:rPr lang="cs-CZ" dirty="0" smtClean="0"/>
              <a:t>(1913)</a:t>
            </a:r>
          </a:p>
          <a:p>
            <a:pPr lvl="2"/>
            <a:r>
              <a:rPr lang="cs-CZ" dirty="0" smtClean="0"/>
              <a:t>Konkurenční boj</a:t>
            </a:r>
          </a:p>
          <a:p>
            <a:pPr lvl="1"/>
            <a:r>
              <a:rPr lang="en-US" dirty="0"/>
              <a:t> </a:t>
            </a:r>
            <a:r>
              <a:rPr lang="en-US" i="1" dirty="0" err="1"/>
              <a:t>Son’ka</a:t>
            </a:r>
            <a:r>
              <a:rPr lang="en-US" i="1" dirty="0"/>
              <a:t> – </a:t>
            </a:r>
            <a:r>
              <a:rPr lang="en-US" i="1" dirty="0" err="1"/>
              <a:t>Zolotaya</a:t>
            </a:r>
            <a:r>
              <a:rPr lang="en-US" i="1" dirty="0"/>
              <a:t> </a:t>
            </a:r>
            <a:r>
              <a:rPr lang="en-US" i="1" dirty="0" err="1"/>
              <a:t>Ruchka</a:t>
            </a:r>
            <a:r>
              <a:rPr lang="en-US" dirty="0"/>
              <a:t> (</a:t>
            </a:r>
            <a:r>
              <a:rPr lang="en-US" dirty="0" smtClean="0"/>
              <a:t>1914–1915</a:t>
            </a:r>
            <a:r>
              <a:rPr lang="cs-CZ" dirty="0" smtClean="0"/>
              <a:t>)</a:t>
            </a:r>
          </a:p>
          <a:p>
            <a:pPr lvl="2"/>
            <a:r>
              <a:rPr lang="cs-CZ" dirty="0" smtClean="0"/>
              <a:t>Krimi seriál</a:t>
            </a:r>
          </a:p>
          <a:p>
            <a:pPr lvl="1"/>
            <a:r>
              <a:rPr lang="cs-CZ" dirty="0" smtClean="0"/>
              <a:t>Obchodní využití revoluce 1917</a:t>
            </a:r>
          </a:p>
          <a:p>
            <a:endParaRPr lang="cs-CZ" dirty="0" smtClean="0"/>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100" y="1340768"/>
            <a:ext cx="3800899" cy="4941168"/>
          </a:xfrm>
          <a:prstGeom prst="rect">
            <a:avLst/>
          </a:prstGeom>
        </p:spPr>
      </p:pic>
    </p:spTree>
    <p:extLst>
      <p:ext uri="{BB962C8B-B14F-4D97-AF65-F5344CB8AC3E}">
        <p14:creationId xmlns:p14="http://schemas.microsoft.com/office/powerpoint/2010/main" val="40918485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Počátky domácí produkce</a:t>
            </a:r>
            <a:endParaRPr lang="cs-CZ" dirty="0"/>
          </a:p>
        </p:txBody>
      </p:sp>
      <p:sp>
        <p:nvSpPr>
          <p:cNvPr id="3" name="Zástupný symbol pro obsah 2"/>
          <p:cNvSpPr>
            <a:spLocks noGrp="1"/>
          </p:cNvSpPr>
          <p:nvPr>
            <p:ph idx="1"/>
          </p:nvPr>
        </p:nvSpPr>
        <p:spPr>
          <a:xfrm>
            <a:off x="457200" y="1628800"/>
            <a:ext cx="4474840" cy="4853136"/>
          </a:xfrm>
        </p:spPr>
        <p:txBody>
          <a:bodyPr>
            <a:normAutofit fontScale="77500" lnSpcReduction="20000"/>
          </a:bodyPr>
          <a:lstStyle/>
          <a:p>
            <a:r>
              <a:rPr lang="cs-CZ" dirty="0" smtClean="0"/>
              <a:t>Alexandr </a:t>
            </a:r>
            <a:r>
              <a:rPr lang="cs-CZ" dirty="0" err="1" smtClean="0"/>
              <a:t>Chanžonkov</a:t>
            </a:r>
            <a:endParaRPr lang="cs-CZ" dirty="0" smtClean="0"/>
          </a:p>
          <a:p>
            <a:r>
              <a:rPr lang="cs-CZ" dirty="0" smtClean="0"/>
              <a:t>1905 – dokumenty</a:t>
            </a:r>
          </a:p>
          <a:p>
            <a:r>
              <a:rPr lang="cs-CZ" dirty="0" smtClean="0"/>
              <a:t>1907 – první pokus o hraný film</a:t>
            </a:r>
          </a:p>
          <a:p>
            <a:r>
              <a:rPr lang="cs-CZ" dirty="0" smtClean="0"/>
              <a:t>1908 – </a:t>
            </a:r>
            <a:r>
              <a:rPr lang="cs-CZ" i="1" dirty="0" smtClean="0">
                <a:hlinkClick r:id="rId2"/>
              </a:rPr>
              <a:t>Drama v </a:t>
            </a:r>
            <a:r>
              <a:rPr lang="cs-CZ" i="1" dirty="0" err="1" smtClean="0">
                <a:hlinkClick r:id="rId2"/>
              </a:rPr>
              <a:t>tabore</a:t>
            </a:r>
            <a:r>
              <a:rPr lang="cs-CZ" i="1" dirty="0" smtClean="0">
                <a:hlinkClick r:id="rId2"/>
              </a:rPr>
              <a:t> </a:t>
            </a:r>
            <a:r>
              <a:rPr lang="cs-CZ" i="1" dirty="0" err="1" smtClean="0">
                <a:hlinkClick r:id="rId2"/>
              </a:rPr>
              <a:t>podmoskovnych</a:t>
            </a:r>
            <a:r>
              <a:rPr lang="cs-CZ" i="1" dirty="0" smtClean="0">
                <a:hlinkClick r:id="rId2"/>
              </a:rPr>
              <a:t> </a:t>
            </a:r>
            <a:r>
              <a:rPr lang="cs-CZ" i="1" dirty="0" err="1" smtClean="0">
                <a:hlinkClick r:id="rId2"/>
              </a:rPr>
              <a:t>cygan</a:t>
            </a:r>
            <a:endParaRPr lang="cs-CZ" i="1" dirty="0" smtClean="0"/>
          </a:p>
          <a:p>
            <a:r>
              <a:rPr lang="cs-CZ" dirty="0" smtClean="0"/>
              <a:t>1910 </a:t>
            </a:r>
            <a:r>
              <a:rPr lang="cs-CZ" i="1" dirty="0" smtClean="0"/>
              <a:t>– </a:t>
            </a:r>
            <a:r>
              <a:rPr lang="cs-CZ" i="1" dirty="0" err="1" smtClean="0"/>
              <a:t>Vestnik</a:t>
            </a:r>
            <a:r>
              <a:rPr lang="cs-CZ" i="1" dirty="0" smtClean="0"/>
              <a:t> Kinematografii</a:t>
            </a:r>
          </a:p>
          <a:p>
            <a:r>
              <a:rPr lang="cs-CZ" dirty="0" smtClean="0"/>
              <a:t>1911 – </a:t>
            </a:r>
            <a:r>
              <a:rPr lang="cs-CZ" i="1" dirty="0" smtClean="0"/>
              <a:t>Obrana Sevastopolu</a:t>
            </a:r>
          </a:p>
          <a:p>
            <a:r>
              <a:rPr lang="cs-CZ" dirty="0" smtClean="0"/>
              <a:t>Počátky ruského </a:t>
            </a:r>
            <a:r>
              <a:rPr lang="cs-CZ" dirty="0" err="1" smtClean="0"/>
              <a:t>star</a:t>
            </a:r>
            <a:r>
              <a:rPr lang="cs-CZ" dirty="0" smtClean="0"/>
              <a:t> systému – </a:t>
            </a:r>
            <a:r>
              <a:rPr lang="cs-CZ" dirty="0" err="1" smtClean="0"/>
              <a:t>Mozžuchin</a:t>
            </a:r>
            <a:r>
              <a:rPr lang="cs-CZ" dirty="0" smtClean="0"/>
              <a:t>, </a:t>
            </a:r>
            <a:r>
              <a:rPr lang="cs-CZ" dirty="0" err="1" smtClean="0"/>
              <a:t>Cholodnaja</a:t>
            </a:r>
            <a:endParaRPr lang="cs-CZ" dirty="0" smtClean="0"/>
          </a:p>
          <a:p>
            <a:r>
              <a:rPr lang="cs-CZ" dirty="0" smtClean="0"/>
              <a:t>Ladislav </a:t>
            </a:r>
            <a:r>
              <a:rPr lang="cs-CZ" dirty="0" err="1" smtClean="0"/>
              <a:t>Starevič</a:t>
            </a:r>
            <a:r>
              <a:rPr lang="cs-CZ" dirty="0" smtClean="0"/>
              <a:t> - animace</a:t>
            </a:r>
          </a:p>
          <a:p>
            <a:r>
              <a:rPr lang="cs-CZ" dirty="0" smtClean="0"/>
              <a:t>1917 – útěk na Jaltu</a:t>
            </a:r>
            <a:endParaRPr lang="cs-CZ"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443636"/>
            <a:ext cx="3642032" cy="5202904"/>
          </a:xfrm>
          <a:prstGeom prst="rect">
            <a:avLst/>
          </a:prstGeom>
        </p:spPr>
      </p:pic>
    </p:spTree>
    <p:extLst>
      <p:ext uri="{BB962C8B-B14F-4D97-AF65-F5344CB8AC3E}">
        <p14:creationId xmlns:p14="http://schemas.microsoft.com/office/powerpoint/2010/main" val="17583828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Joseph N. </a:t>
            </a:r>
            <a:r>
              <a:rPr lang="cs-CZ" dirty="0" err="1" smtClean="0"/>
              <a:t>Ermolieff</a:t>
            </a:r>
            <a:endParaRPr lang="cs-CZ" dirty="0"/>
          </a:p>
        </p:txBody>
      </p:sp>
      <p:sp>
        <p:nvSpPr>
          <p:cNvPr id="3" name="Zástupný symbol pro obsah 2"/>
          <p:cNvSpPr>
            <a:spLocks noGrp="1"/>
          </p:cNvSpPr>
          <p:nvPr>
            <p:ph idx="1"/>
          </p:nvPr>
        </p:nvSpPr>
        <p:spPr>
          <a:xfrm>
            <a:off x="457200" y="1600200"/>
            <a:ext cx="5050904" cy="4525963"/>
          </a:xfrm>
        </p:spPr>
        <p:txBody>
          <a:bodyPr/>
          <a:lstStyle/>
          <a:p>
            <a:r>
              <a:rPr lang="cs-CZ" dirty="0" smtClean="0"/>
              <a:t>1889 – Moskva</a:t>
            </a:r>
          </a:p>
          <a:p>
            <a:r>
              <a:rPr lang="cs-CZ" dirty="0" smtClean="0"/>
              <a:t>1907 – Pathé</a:t>
            </a:r>
          </a:p>
          <a:p>
            <a:r>
              <a:rPr lang="cs-CZ" dirty="0" smtClean="0"/>
              <a:t>1915 – samostatný producent</a:t>
            </a:r>
          </a:p>
          <a:p>
            <a:pPr lvl="1"/>
            <a:r>
              <a:rPr lang="cs-CZ" dirty="0" smtClean="0"/>
              <a:t>120 filmů</a:t>
            </a:r>
          </a:p>
          <a:p>
            <a:r>
              <a:rPr lang="cs-CZ" dirty="0" smtClean="0"/>
              <a:t>1918 – Jalta</a:t>
            </a:r>
          </a:p>
          <a:p>
            <a:r>
              <a:rPr lang="cs-CZ" dirty="0" smtClean="0"/>
              <a:t>1920 – útěk do Francie</a:t>
            </a:r>
          </a:p>
          <a:p>
            <a:pPr lvl="1"/>
            <a:r>
              <a:rPr lang="cs-CZ" dirty="0" smtClean="0"/>
              <a:t>Kariéra v zahraničí</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700808"/>
            <a:ext cx="3384376" cy="4738126"/>
          </a:xfrm>
          <a:prstGeom prst="rect">
            <a:avLst/>
          </a:prstGeom>
        </p:spPr>
      </p:pic>
    </p:spTree>
    <p:extLst>
      <p:ext uri="{BB962C8B-B14F-4D97-AF65-F5344CB8AC3E}">
        <p14:creationId xmlns:p14="http://schemas.microsoft.com/office/powerpoint/2010/main" val="15807465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„Ruské konce“</a:t>
            </a:r>
            <a:endParaRPr lang="cs-CZ" dirty="0"/>
          </a:p>
        </p:txBody>
      </p:sp>
      <p:sp>
        <p:nvSpPr>
          <p:cNvPr id="3" name="Zástupný symbol pro obsah 2"/>
          <p:cNvSpPr>
            <a:spLocks noGrp="1"/>
          </p:cNvSpPr>
          <p:nvPr>
            <p:ph idx="1"/>
          </p:nvPr>
        </p:nvSpPr>
        <p:spPr/>
        <p:txBody>
          <a:bodyPr/>
          <a:lstStyle/>
          <a:p>
            <a:r>
              <a:rPr lang="cs-CZ" dirty="0" smtClean="0"/>
              <a:t>Dánská a ruská kinematografie</a:t>
            </a:r>
          </a:p>
          <a:p>
            <a:r>
              <a:rPr lang="cs-CZ" dirty="0" smtClean="0"/>
              <a:t>Důvody?</a:t>
            </a:r>
          </a:p>
          <a:p>
            <a:pPr lvl="1"/>
            <a:r>
              <a:rPr lang="cs-CZ" dirty="0" smtClean="0"/>
              <a:t>Vyrovnávání se s narůstající délkou filmů</a:t>
            </a:r>
          </a:p>
          <a:p>
            <a:pPr lvl="1"/>
            <a:r>
              <a:rPr lang="cs-CZ" dirty="0" smtClean="0"/>
              <a:t>Širší uplatnění vlastních produktů na trhu</a:t>
            </a:r>
          </a:p>
          <a:p>
            <a:pPr lvl="1"/>
            <a:r>
              <a:rPr lang="cs-CZ" dirty="0" smtClean="0"/>
              <a:t>Uzpůsobení potenciálnímu vkusu lokálních diváků</a:t>
            </a:r>
          </a:p>
          <a:p>
            <a:r>
              <a:rPr lang="cs-CZ" i="1" dirty="0" smtClean="0"/>
              <a:t>Atlantis </a:t>
            </a:r>
            <a:r>
              <a:rPr lang="cs-CZ" dirty="0" smtClean="0"/>
              <a:t>(1913) – </a:t>
            </a:r>
            <a:r>
              <a:rPr lang="cs-CZ" dirty="0" smtClean="0">
                <a:hlinkClick r:id="rId2"/>
              </a:rPr>
              <a:t>běžný konec </a:t>
            </a:r>
            <a:r>
              <a:rPr lang="cs-CZ" dirty="0" smtClean="0"/>
              <a:t>vs. </a:t>
            </a:r>
            <a:r>
              <a:rPr lang="cs-CZ" dirty="0" smtClean="0">
                <a:hlinkClick r:id="rId3"/>
              </a:rPr>
              <a:t>ruský konec</a:t>
            </a:r>
            <a:endParaRPr lang="cs-CZ" dirty="0" smtClean="0"/>
          </a:p>
          <a:p>
            <a:r>
              <a:rPr lang="cs-CZ" dirty="0" smtClean="0"/>
              <a:t>Ruské filmy nepříliš úspěšné v exportu</a:t>
            </a:r>
            <a:endParaRPr lang="cs-CZ" dirty="0"/>
          </a:p>
        </p:txBody>
      </p:sp>
    </p:spTree>
    <p:extLst>
      <p:ext uri="{BB962C8B-B14F-4D97-AF65-F5344CB8AC3E}">
        <p14:creationId xmlns:p14="http://schemas.microsoft.com/office/powerpoint/2010/main" val="38168925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Domácí hvězdy - Ivan </a:t>
            </a:r>
            <a:r>
              <a:rPr lang="cs-CZ" dirty="0" err="1" smtClean="0"/>
              <a:t>Mozžuchin</a:t>
            </a:r>
            <a:endParaRPr lang="cs-CZ" dirty="0"/>
          </a:p>
        </p:txBody>
      </p:sp>
      <p:sp>
        <p:nvSpPr>
          <p:cNvPr id="3" name="Zástupný symbol pro obsah 2"/>
          <p:cNvSpPr>
            <a:spLocks noGrp="1"/>
          </p:cNvSpPr>
          <p:nvPr>
            <p:ph idx="1"/>
          </p:nvPr>
        </p:nvSpPr>
        <p:spPr>
          <a:xfrm>
            <a:off x="457200" y="1600200"/>
            <a:ext cx="4114800" cy="4525963"/>
          </a:xfrm>
        </p:spPr>
        <p:txBody>
          <a:bodyPr>
            <a:normAutofit fontScale="85000" lnSpcReduction="20000"/>
          </a:bodyPr>
          <a:lstStyle/>
          <a:p>
            <a:r>
              <a:rPr lang="cs-CZ" dirty="0" smtClean="0"/>
              <a:t>1889 – Penza</a:t>
            </a:r>
          </a:p>
          <a:p>
            <a:r>
              <a:rPr lang="cs-CZ" dirty="0" smtClean="0"/>
              <a:t>Studia práv – útěk ke kočovným divadelníkům</a:t>
            </a:r>
          </a:p>
          <a:p>
            <a:r>
              <a:rPr lang="cs-CZ" dirty="0" smtClean="0"/>
              <a:t>1911 – první výrazná role ve filmu – </a:t>
            </a:r>
            <a:r>
              <a:rPr lang="cs-CZ" i="1" dirty="0" err="1" smtClean="0"/>
              <a:t>Kreutzerova</a:t>
            </a:r>
            <a:r>
              <a:rPr lang="cs-CZ" i="1" dirty="0" smtClean="0"/>
              <a:t> </a:t>
            </a:r>
            <a:r>
              <a:rPr lang="cs-CZ" i="1" dirty="0" err="1" smtClean="0"/>
              <a:t>sonata</a:t>
            </a:r>
            <a:r>
              <a:rPr lang="cs-CZ" i="1" dirty="0" smtClean="0"/>
              <a:t> </a:t>
            </a:r>
            <a:r>
              <a:rPr lang="cs-CZ" dirty="0" smtClean="0"/>
              <a:t>(1911)</a:t>
            </a:r>
          </a:p>
          <a:p>
            <a:r>
              <a:rPr lang="cs-CZ" dirty="0" smtClean="0"/>
              <a:t>Spolupráce s </a:t>
            </a:r>
            <a:r>
              <a:rPr lang="cs-CZ" dirty="0" err="1" smtClean="0"/>
              <a:t>Chanžonkovem</a:t>
            </a:r>
            <a:r>
              <a:rPr lang="cs-CZ" dirty="0" smtClean="0"/>
              <a:t>, </a:t>
            </a:r>
            <a:r>
              <a:rPr lang="cs-CZ" dirty="0" err="1" smtClean="0"/>
              <a:t>Jermoljevem</a:t>
            </a:r>
            <a:endParaRPr lang="cs-CZ" dirty="0" smtClean="0"/>
          </a:p>
          <a:p>
            <a:r>
              <a:rPr lang="cs-CZ" dirty="0" smtClean="0"/>
              <a:t>Útěk na Krym</a:t>
            </a:r>
          </a:p>
          <a:p>
            <a:r>
              <a:rPr lang="cs-CZ" dirty="0" smtClean="0"/>
              <a:t>Kariéra ve Francii a Německu</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484784"/>
            <a:ext cx="2999232" cy="4681728"/>
          </a:xfrm>
          <a:prstGeom prst="rect">
            <a:avLst/>
          </a:prstGeom>
        </p:spPr>
      </p:pic>
    </p:spTree>
    <p:extLst>
      <p:ext uri="{BB962C8B-B14F-4D97-AF65-F5344CB8AC3E}">
        <p14:creationId xmlns:p14="http://schemas.microsoft.com/office/powerpoint/2010/main" val="11962978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496" y="44624"/>
            <a:ext cx="4248472" cy="1143000"/>
          </a:xfrm>
        </p:spPr>
        <p:txBody>
          <a:bodyPr/>
          <a:lstStyle/>
          <a:p>
            <a:r>
              <a:rPr lang="cs-CZ" dirty="0" smtClean="0"/>
              <a:t>Domácí hvězdy</a:t>
            </a:r>
            <a:endParaRPr lang="cs-CZ" dirty="0"/>
          </a:p>
        </p:txBody>
      </p:sp>
      <p:sp>
        <p:nvSpPr>
          <p:cNvPr id="3" name="Zástupný symbol pro obsah 2"/>
          <p:cNvSpPr>
            <a:spLocks noGrp="1"/>
          </p:cNvSpPr>
          <p:nvPr>
            <p:ph idx="1"/>
          </p:nvPr>
        </p:nvSpPr>
        <p:spPr>
          <a:xfrm>
            <a:off x="457200" y="1600200"/>
            <a:ext cx="3826768" cy="4525963"/>
          </a:xfrm>
        </p:spPr>
        <p:txBody>
          <a:bodyPr/>
          <a:lstStyle/>
          <a:p>
            <a:r>
              <a:rPr lang="cs-CZ" dirty="0" smtClean="0"/>
              <a:t>Věra </a:t>
            </a:r>
            <a:r>
              <a:rPr lang="cs-CZ" dirty="0" err="1" smtClean="0"/>
              <a:t>Cholodnaja</a:t>
            </a:r>
            <a:endParaRPr lang="cs-CZ" dirty="0" smtClean="0"/>
          </a:p>
          <a:p>
            <a:pPr lvl="1"/>
            <a:r>
              <a:rPr lang="cs-CZ" dirty="0" smtClean="0"/>
              <a:t>Inspirace Astou </a:t>
            </a:r>
            <a:r>
              <a:rPr lang="cs-CZ" dirty="0" err="1" smtClean="0"/>
              <a:t>Nielsen</a:t>
            </a:r>
            <a:endParaRPr lang="cs-CZ" dirty="0" smtClean="0"/>
          </a:p>
          <a:p>
            <a:r>
              <a:rPr lang="cs-CZ" dirty="0" err="1" smtClean="0"/>
              <a:t>Ossip</a:t>
            </a:r>
            <a:r>
              <a:rPr lang="cs-CZ" dirty="0" smtClean="0"/>
              <a:t> </a:t>
            </a:r>
            <a:r>
              <a:rPr lang="cs-CZ" dirty="0" err="1" smtClean="0"/>
              <a:t>Runič</a:t>
            </a:r>
            <a:endParaRPr lang="cs-CZ" dirty="0" smtClean="0"/>
          </a:p>
          <a:p>
            <a:r>
              <a:rPr lang="cs-CZ" dirty="0" smtClean="0"/>
              <a:t>Natalja </a:t>
            </a:r>
            <a:r>
              <a:rPr lang="cs-CZ" dirty="0" err="1" smtClean="0"/>
              <a:t>Lissenko</a:t>
            </a:r>
            <a:endParaRPr lang="cs-CZ" dirty="0" smtClean="0"/>
          </a:p>
          <a:p>
            <a:r>
              <a:rPr lang="cs-CZ" dirty="0" smtClean="0"/>
              <a:t>Vitold </a:t>
            </a:r>
            <a:r>
              <a:rPr lang="cs-CZ" dirty="0" err="1" smtClean="0"/>
              <a:t>Polonskij</a:t>
            </a:r>
            <a:endParaRPr lang="cs-CZ" dirty="0" smtClean="0"/>
          </a:p>
          <a:p>
            <a:pPr marL="0" indent="0">
              <a:buNone/>
            </a:pPr>
            <a:r>
              <a:rPr lang="cs-CZ" dirty="0" smtClean="0"/>
              <a:t>ad. …</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959" y="21158"/>
            <a:ext cx="2794000" cy="3784600"/>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519757"/>
            <a:ext cx="2666394" cy="4273067"/>
          </a:xfrm>
          <a:prstGeom prst="rect">
            <a:avLst/>
          </a:prstGeom>
        </p:spPr>
      </p:pic>
    </p:spTree>
    <p:extLst>
      <p:ext uri="{BB962C8B-B14F-4D97-AF65-F5344CB8AC3E}">
        <p14:creationId xmlns:p14="http://schemas.microsoft.com/office/powerpoint/2010/main" val="28077203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Režiséři a tvůrci</a:t>
            </a:r>
            <a:endParaRPr lang="cs-CZ" dirty="0"/>
          </a:p>
        </p:txBody>
      </p:sp>
      <p:sp>
        <p:nvSpPr>
          <p:cNvPr id="3" name="Zástupný symbol pro obsah 2"/>
          <p:cNvSpPr>
            <a:spLocks noGrp="1"/>
          </p:cNvSpPr>
          <p:nvPr>
            <p:ph idx="1"/>
          </p:nvPr>
        </p:nvSpPr>
        <p:spPr>
          <a:xfrm>
            <a:off x="457200" y="1600200"/>
            <a:ext cx="4258816" cy="4525963"/>
          </a:xfrm>
        </p:spPr>
        <p:txBody>
          <a:bodyPr>
            <a:normAutofit fontScale="92500" lnSpcReduction="20000"/>
          </a:bodyPr>
          <a:lstStyle/>
          <a:p>
            <a:r>
              <a:rPr lang="cs-CZ" dirty="0" smtClean="0"/>
              <a:t>Vasilij </a:t>
            </a:r>
            <a:r>
              <a:rPr lang="cs-CZ" dirty="0" err="1" smtClean="0"/>
              <a:t>Gončarov</a:t>
            </a:r>
            <a:endParaRPr lang="cs-CZ" dirty="0" smtClean="0"/>
          </a:p>
          <a:p>
            <a:pPr lvl="1"/>
            <a:r>
              <a:rPr lang="cs-CZ" i="1" dirty="0" smtClean="0"/>
              <a:t>Obrana Sevastopolu </a:t>
            </a:r>
            <a:r>
              <a:rPr lang="cs-CZ" dirty="0" smtClean="0"/>
              <a:t>(1911); </a:t>
            </a:r>
            <a:r>
              <a:rPr lang="cs-CZ" i="1" dirty="0" smtClean="0"/>
              <a:t>1812 </a:t>
            </a:r>
            <a:r>
              <a:rPr lang="cs-CZ" dirty="0" smtClean="0"/>
              <a:t>(1912)</a:t>
            </a:r>
          </a:p>
          <a:p>
            <a:r>
              <a:rPr lang="cs-CZ" dirty="0" smtClean="0"/>
              <a:t>Vladimir </a:t>
            </a:r>
            <a:r>
              <a:rPr lang="cs-CZ" dirty="0" err="1" smtClean="0"/>
              <a:t>Gardin</a:t>
            </a:r>
            <a:endParaRPr lang="cs-CZ" dirty="0" smtClean="0"/>
          </a:p>
          <a:p>
            <a:pPr lvl="1"/>
            <a:r>
              <a:rPr lang="cs-CZ" i="1" dirty="0" err="1" smtClean="0"/>
              <a:t>Kreutzerova</a:t>
            </a:r>
            <a:r>
              <a:rPr lang="cs-CZ" i="1" dirty="0" smtClean="0"/>
              <a:t> sonáta </a:t>
            </a:r>
            <a:r>
              <a:rPr lang="cs-CZ" dirty="0" smtClean="0"/>
              <a:t>(1914); </a:t>
            </a:r>
            <a:r>
              <a:rPr lang="cs-CZ" i="1" dirty="0" smtClean="0"/>
              <a:t>Vojna i </a:t>
            </a:r>
            <a:r>
              <a:rPr lang="cs-CZ" i="1" dirty="0" err="1" smtClean="0"/>
              <a:t>mir</a:t>
            </a:r>
            <a:r>
              <a:rPr lang="cs-CZ" i="1" dirty="0" smtClean="0"/>
              <a:t> </a:t>
            </a:r>
            <a:r>
              <a:rPr lang="cs-CZ" dirty="0" smtClean="0"/>
              <a:t>(1915)</a:t>
            </a:r>
          </a:p>
          <a:p>
            <a:r>
              <a:rPr lang="cs-CZ" dirty="0" err="1" smtClean="0"/>
              <a:t>Pjotr</a:t>
            </a:r>
            <a:r>
              <a:rPr lang="cs-CZ" dirty="0" smtClean="0"/>
              <a:t> </a:t>
            </a:r>
            <a:r>
              <a:rPr lang="cs-CZ" dirty="0" err="1" smtClean="0"/>
              <a:t>Čardynin</a:t>
            </a:r>
            <a:endParaRPr lang="cs-CZ" dirty="0" smtClean="0"/>
          </a:p>
          <a:p>
            <a:pPr lvl="1"/>
            <a:r>
              <a:rPr lang="cs-CZ" i="1" dirty="0" smtClean="0"/>
              <a:t>Piková dáma </a:t>
            </a:r>
            <a:r>
              <a:rPr lang="cs-CZ" dirty="0" smtClean="0"/>
              <a:t>(1910); </a:t>
            </a:r>
            <a:r>
              <a:rPr lang="cs-CZ" i="1" dirty="0" err="1" smtClean="0"/>
              <a:t>Molči</a:t>
            </a:r>
            <a:r>
              <a:rPr lang="cs-CZ" i="1" dirty="0" smtClean="0"/>
              <a:t>, </a:t>
            </a:r>
            <a:r>
              <a:rPr lang="cs-CZ" i="1" dirty="0" err="1" smtClean="0"/>
              <a:t>grusť</a:t>
            </a:r>
            <a:r>
              <a:rPr lang="cs-CZ" i="1" dirty="0" smtClean="0"/>
              <a:t>… </a:t>
            </a:r>
            <a:r>
              <a:rPr lang="cs-CZ" i="1" dirty="0" err="1" smtClean="0"/>
              <a:t>Molči</a:t>
            </a:r>
            <a:r>
              <a:rPr lang="cs-CZ" i="1" dirty="0" smtClean="0"/>
              <a:t> </a:t>
            </a:r>
            <a:r>
              <a:rPr lang="cs-CZ" dirty="0" smtClean="0"/>
              <a:t>(1917)</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332656"/>
            <a:ext cx="2011680" cy="2679192"/>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916832"/>
            <a:ext cx="1985374" cy="2981042"/>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952" y="3393589"/>
            <a:ext cx="1881952" cy="3353296"/>
          </a:xfrm>
          <a:prstGeom prst="rect">
            <a:avLst/>
          </a:prstGeom>
        </p:spPr>
      </p:pic>
    </p:spTree>
    <p:extLst>
      <p:ext uri="{BB962C8B-B14F-4D97-AF65-F5344CB8AC3E}">
        <p14:creationId xmlns:p14="http://schemas.microsoft.com/office/powerpoint/2010/main" val="14413466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Literární adaptace počátku 10. let</a:t>
            </a:r>
            <a:endParaRPr lang="cs-CZ" dirty="0"/>
          </a:p>
        </p:txBody>
      </p:sp>
      <p:sp>
        <p:nvSpPr>
          <p:cNvPr id="3" name="Zástupný symbol pro obsah 2"/>
          <p:cNvSpPr>
            <a:spLocks noGrp="1"/>
          </p:cNvSpPr>
          <p:nvPr>
            <p:ph idx="1"/>
          </p:nvPr>
        </p:nvSpPr>
        <p:spPr>
          <a:xfrm>
            <a:off x="457200" y="1600200"/>
            <a:ext cx="3970784" cy="4525963"/>
          </a:xfrm>
        </p:spPr>
        <p:txBody>
          <a:bodyPr/>
          <a:lstStyle/>
          <a:p>
            <a:r>
              <a:rPr lang="cs-CZ" dirty="0" smtClean="0"/>
              <a:t>Omezení délkou filmu</a:t>
            </a:r>
          </a:p>
          <a:p>
            <a:r>
              <a:rPr lang="cs-CZ" dirty="0" smtClean="0"/>
              <a:t>Vybírání stěžejních motivů</a:t>
            </a:r>
          </a:p>
          <a:p>
            <a:r>
              <a:rPr lang="cs-CZ" dirty="0" smtClean="0"/>
              <a:t>Obeznámenost diváků s předlohou</a:t>
            </a:r>
          </a:p>
          <a:p>
            <a:r>
              <a:rPr lang="cs-CZ" dirty="0" smtClean="0"/>
              <a:t>Role vypravěče v kině</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700808"/>
            <a:ext cx="3810000" cy="2857500"/>
          </a:xfrm>
          <a:prstGeom prst="rect">
            <a:avLst/>
          </a:prstGeom>
        </p:spPr>
      </p:pic>
    </p:spTree>
    <p:extLst>
      <p:ext uri="{BB962C8B-B14F-4D97-AF65-F5344CB8AC3E}">
        <p14:creationId xmlns:p14="http://schemas.microsoft.com/office/powerpoint/2010/main" val="16023996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Jevgenij</a:t>
            </a:r>
            <a:r>
              <a:rPr lang="cs-CZ" dirty="0" smtClean="0"/>
              <a:t> Bauer</a:t>
            </a:r>
            <a:endParaRPr lang="cs-CZ" dirty="0"/>
          </a:p>
        </p:txBody>
      </p:sp>
      <p:sp>
        <p:nvSpPr>
          <p:cNvPr id="3" name="Zástupný symbol pro obsah 2"/>
          <p:cNvSpPr>
            <a:spLocks noGrp="1"/>
          </p:cNvSpPr>
          <p:nvPr>
            <p:ph idx="1"/>
          </p:nvPr>
        </p:nvSpPr>
        <p:spPr>
          <a:xfrm>
            <a:off x="467544" y="1600200"/>
            <a:ext cx="5194920" cy="4997152"/>
          </a:xfrm>
        </p:spPr>
        <p:txBody>
          <a:bodyPr>
            <a:normAutofit fontScale="85000" lnSpcReduction="10000"/>
          </a:bodyPr>
          <a:lstStyle/>
          <a:p>
            <a:r>
              <a:rPr lang="cs-CZ" dirty="0" smtClean="0"/>
              <a:t>1865 – Moskva – 22. 6. 1917 – Jalta, Krym</a:t>
            </a:r>
          </a:p>
          <a:p>
            <a:r>
              <a:rPr lang="cs-CZ" dirty="0" smtClean="0"/>
              <a:t>Divadelní praxe</a:t>
            </a:r>
          </a:p>
          <a:p>
            <a:r>
              <a:rPr lang="cs-CZ" dirty="0" smtClean="0"/>
              <a:t>Vliv na další tvůrce</a:t>
            </a:r>
          </a:p>
          <a:p>
            <a:r>
              <a:rPr lang="cs-CZ" dirty="0" smtClean="0"/>
              <a:t>1913-1917 – přes 80 filmů</a:t>
            </a:r>
          </a:p>
          <a:p>
            <a:r>
              <a:rPr lang="cs-CZ" dirty="0" err="1" smtClean="0"/>
              <a:t>Drankov</a:t>
            </a:r>
            <a:r>
              <a:rPr lang="cs-CZ" dirty="0" smtClean="0"/>
              <a:t> -&gt; Pathé -&gt; </a:t>
            </a:r>
            <a:r>
              <a:rPr lang="cs-CZ" dirty="0" err="1" smtClean="0"/>
              <a:t>Chanžonkov</a:t>
            </a:r>
            <a:endParaRPr lang="cs-CZ" dirty="0" smtClean="0"/>
          </a:p>
          <a:p>
            <a:r>
              <a:rPr lang="cs-CZ" dirty="0" smtClean="0"/>
              <a:t>Především sociální a psychologická dramata</a:t>
            </a:r>
          </a:p>
          <a:p>
            <a:r>
              <a:rPr lang="cs-CZ" dirty="0" smtClean="0"/>
              <a:t>Mizanscéna</a:t>
            </a:r>
          </a:p>
          <a:p>
            <a:pPr lvl="1"/>
            <a:r>
              <a:rPr lang="cs-CZ" i="1" dirty="0" smtClean="0">
                <a:hlinkClick r:id="rId2"/>
              </a:rPr>
              <a:t>Posle </a:t>
            </a:r>
            <a:r>
              <a:rPr lang="cs-CZ" i="1" dirty="0" err="1" smtClean="0">
                <a:hlinkClick r:id="rId2"/>
              </a:rPr>
              <a:t>smerti</a:t>
            </a:r>
            <a:r>
              <a:rPr lang="cs-CZ" i="1" dirty="0" smtClean="0">
                <a:hlinkClick r:id="rId2"/>
              </a:rPr>
              <a:t> </a:t>
            </a:r>
            <a:r>
              <a:rPr lang="cs-CZ" dirty="0" smtClean="0"/>
              <a:t>(1915)</a:t>
            </a:r>
          </a:p>
          <a:p>
            <a:r>
              <a:rPr lang="cs-CZ" i="1" dirty="0" smtClean="0"/>
              <a:t>Umírající labuť </a:t>
            </a:r>
            <a:r>
              <a:rPr lang="cs-CZ" dirty="0" smtClean="0"/>
              <a:t>(1917)</a:t>
            </a:r>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1916832"/>
            <a:ext cx="2794223" cy="3362540"/>
          </a:xfrm>
          <a:prstGeom prst="rect">
            <a:avLst/>
          </a:prstGeom>
        </p:spPr>
      </p:pic>
    </p:spTree>
    <p:extLst>
      <p:ext uri="{BB962C8B-B14F-4D97-AF65-F5344CB8AC3E}">
        <p14:creationId xmlns:p14="http://schemas.microsoft.com/office/powerpoint/2010/main" val="563964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Rozvoj kinematografie ve Francii</a:t>
            </a:r>
            <a:endParaRPr lang="cs-CZ" dirty="0"/>
          </a:p>
        </p:txBody>
      </p:sp>
      <p:sp>
        <p:nvSpPr>
          <p:cNvPr id="3" name="Zástupný symbol pro obsah 2"/>
          <p:cNvSpPr>
            <a:spLocks noGrp="1"/>
          </p:cNvSpPr>
          <p:nvPr>
            <p:ph idx="1"/>
          </p:nvPr>
        </p:nvSpPr>
        <p:spPr/>
        <p:txBody>
          <a:bodyPr>
            <a:normAutofit fontScale="92500"/>
          </a:bodyPr>
          <a:lstStyle/>
          <a:p>
            <a:r>
              <a:rPr lang="cs-CZ" dirty="0" smtClean="0"/>
              <a:t>Georges </a:t>
            </a:r>
            <a:r>
              <a:rPr lang="cs-CZ" dirty="0" err="1" smtClean="0"/>
              <a:t>Méliès</a:t>
            </a:r>
            <a:endParaRPr lang="cs-CZ" dirty="0"/>
          </a:p>
          <a:p>
            <a:pPr lvl="1"/>
            <a:r>
              <a:rPr lang="cs-CZ" dirty="0" smtClean="0"/>
              <a:t>Kouzelník, eskamotér</a:t>
            </a:r>
          </a:p>
          <a:p>
            <a:pPr lvl="1"/>
            <a:r>
              <a:rPr lang="cs-CZ" dirty="0" smtClean="0"/>
              <a:t>Trikové filmy</a:t>
            </a:r>
          </a:p>
          <a:p>
            <a:pPr lvl="1"/>
            <a:r>
              <a:rPr lang="cs-CZ" dirty="0" smtClean="0"/>
              <a:t>Star-</a:t>
            </a:r>
            <a:r>
              <a:rPr lang="cs-CZ" dirty="0" err="1" smtClean="0"/>
              <a:t>films</a:t>
            </a:r>
            <a:r>
              <a:rPr lang="cs-CZ" dirty="0" smtClean="0"/>
              <a:t> </a:t>
            </a:r>
          </a:p>
          <a:p>
            <a:pPr lvl="1"/>
            <a:r>
              <a:rPr lang="cs-CZ" dirty="0" smtClean="0"/>
              <a:t>1896-1912/1913</a:t>
            </a:r>
          </a:p>
          <a:p>
            <a:r>
              <a:rPr lang="cs-CZ" dirty="0" smtClean="0"/>
              <a:t>Charles Pathé </a:t>
            </a:r>
          </a:p>
          <a:p>
            <a:pPr lvl="1"/>
            <a:r>
              <a:rPr lang="cs-CZ" dirty="0" smtClean="0"/>
              <a:t>Podnikatel – projektor od R. W. Paula</a:t>
            </a:r>
          </a:p>
          <a:p>
            <a:pPr lvl="1"/>
            <a:r>
              <a:rPr lang="cs-CZ" dirty="0" smtClean="0"/>
              <a:t>Zpočátku nepůvodní produkce – nápady od </a:t>
            </a:r>
            <a:r>
              <a:rPr lang="cs-CZ" dirty="0" err="1" smtClean="0"/>
              <a:t>Meliese</a:t>
            </a:r>
            <a:endParaRPr lang="cs-CZ" dirty="0" smtClean="0"/>
          </a:p>
          <a:p>
            <a:r>
              <a:rPr lang="cs-CZ" dirty="0" smtClean="0"/>
              <a:t>Gaumont</a:t>
            </a:r>
            <a:endParaRPr lang="cs-CZ" dirty="0"/>
          </a:p>
        </p:txBody>
      </p:sp>
    </p:spTree>
    <p:extLst>
      <p:ext uri="{BB962C8B-B14F-4D97-AF65-F5344CB8AC3E}">
        <p14:creationId xmlns:p14="http://schemas.microsoft.com/office/powerpoint/2010/main" val="246091939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Jakov</a:t>
            </a:r>
            <a:r>
              <a:rPr lang="cs-CZ" dirty="0" smtClean="0"/>
              <a:t> </a:t>
            </a:r>
            <a:r>
              <a:rPr lang="cs-CZ" dirty="0" err="1" smtClean="0"/>
              <a:t>Protazanov</a:t>
            </a:r>
            <a:endParaRPr lang="cs-CZ" dirty="0"/>
          </a:p>
        </p:txBody>
      </p:sp>
      <p:sp>
        <p:nvSpPr>
          <p:cNvPr id="3" name="Zástupný symbol pro obsah 2"/>
          <p:cNvSpPr>
            <a:spLocks noGrp="1"/>
          </p:cNvSpPr>
          <p:nvPr>
            <p:ph idx="1"/>
          </p:nvPr>
        </p:nvSpPr>
        <p:spPr>
          <a:xfrm>
            <a:off x="457200" y="1600200"/>
            <a:ext cx="4618856" cy="4894282"/>
          </a:xfrm>
        </p:spPr>
        <p:txBody>
          <a:bodyPr>
            <a:normAutofit fontScale="77500" lnSpcReduction="20000"/>
          </a:bodyPr>
          <a:lstStyle/>
          <a:p>
            <a:r>
              <a:rPr lang="cs-CZ" dirty="0" smtClean="0"/>
              <a:t>1881-1945</a:t>
            </a:r>
          </a:p>
          <a:p>
            <a:r>
              <a:rPr lang="cs-CZ" dirty="0" smtClean="0"/>
              <a:t>1909 – společnost Gloria</a:t>
            </a:r>
          </a:p>
          <a:p>
            <a:r>
              <a:rPr lang="cs-CZ" dirty="0" smtClean="0"/>
              <a:t>1912-1914 – </a:t>
            </a:r>
            <a:r>
              <a:rPr lang="cs-CZ" dirty="0" err="1" smtClean="0"/>
              <a:t>Theimann</a:t>
            </a:r>
            <a:r>
              <a:rPr lang="cs-CZ" dirty="0" smtClean="0"/>
              <a:t> &amp; Reinhardt</a:t>
            </a:r>
          </a:p>
          <a:p>
            <a:r>
              <a:rPr lang="cs-CZ" dirty="0" smtClean="0"/>
              <a:t>1914- </a:t>
            </a:r>
            <a:r>
              <a:rPr lang="cs-CZ" dirty="0" err="1" smtClean="0"/>
              <a:t>Jermoljev</a:t>
            </a:r>
            <a:endParaRPr lang="cs-CZ" dirty="0" smtClean="0"/>
          </a:p>
          <a:p>
            <a:r>
              <a:rPr lang="cs-CZ" dirty="0" smtClean="0"/>
              <a:t>1911-1980 – 80 filmů</a:t>
            </a:r>
          </a:p>
          <a:p>
            <a:pPr lvl="1"/>
            <a:r>
              <a:rPr lang="cs-CZ" i="1" dirty="0" smtClean="0"/>
              <a:t>Smrt velikého starce </a:t>
            </a:r>
            <a:r>
              <a:rPr lang="cs-CZ" dirty="0" smtClean="0"/>
              <a:t>(1912)</a:t>
            </a:r>
          </a:p>
          <a:p>
            <a:pPr lvl="1"/>
            <a:r>
              <a:rPr lang="cs-CZ" i="1" dirty="0" smtClean="0"/>
              <a:t>Piková dáma </a:t>
            </a:r>
            <a:r>
              <a:rPr lang="cs-CZ" dirty="0" smtClean="0"/>
              <a:t>(1916)</a:t>
            </a:r>
          </a:p>
          <a:p>
            <a:pPr lvl="1"/>
            <a:r>
              <a:rPr lang="cs-CZ" i="1" dirty="0" smtClean="0"/>
              <a:t>Otec Sergej </a:t>
            </a:r>
            <a:r>
              <a:rPr lang="cs-CZ" dirty="0" smtClean="0"/>
              <a:t>(1917)</a:t>
            </a:r>
          </a:p>
          <a:p>
            <a:pPr lvl="2"/>
            <a:r>
              <a:rPr lang="cs-CZ" dirty="0" smtClean="0"/>
              <a:t>Dlouho plánovaný projekt</a:t>
            </a:r>
          </a:p>
          <a:p>
            <a:pPr lvl="1"/>
            <a:r>
              <a:rPr lang="cs-CZ" dirty="0" smtClean="0"/>
              <a:t>Častá spolupráce s </a:t>
            </a:r>
            <a:r>
              <a:rPr lang="cs-CZ" dirty="0" err="1" smtClean="0"/>
              <a:t>Mozžuchinem</a:t>
            </a:r>
            <a:endParaRPr lang="cs-CZ" dirty="0" smtClean="0"/>
          </a:p>
          <a:p>
            <a:r>
              <a:rPr lang="cs-CZ" dirty="0" smtClean="0"/>
              <a:t>Emigrace 1920-1923</a:t>
            </a:r>
          </a:p>
          <a:p>
            <a:r>
              <a:rPr lang="cs-CZ" dirty="0" smtClean="0"/>
              <a:t>Návrat do Sovětského svazu</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1556791"/>
            <a:ext cx="3456384" cy="4937691"/>
          </a:xfrm>
          <a:prstGeom prst="rect">
            <a:avLst/>
          </a:prstGeom>
        </p:spPr>
      </p:pic>
    </p:spTree>
    <p:extLst>
      <p:ext uri="{BB962C8B-B14F-4D97-AF65-F5344CB8AC3E}">
        <p14:creationId xmlns:p14="http://schemas.microsoft.com/office/powerpoint/2010/main" val="19251875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Wladyslaw </a:t>
            </a:r>
            <a:r>
              <a:rPr lang="cs-CZ" dirty="0" err="1" smtClean="0"/>
              <a:t>Starewicz</a:t>
            </a:r>
            <a:endParaRPr lang="cs-CZ" dirty="0"/>
          </a:p>
        </p:txBody>
      </p:sp>
      <p:sp>
        <p:nvSpPr>
          <p:cNvPr id="3" name="Zástupný symbol pro obsah 2"/>
          <p:cNvSpPr>
            <a:spLocks noGrp="1"/>
          </p:cNvSpPr>
          <p:nvPr>
            <p:ph idx="1"/>
          </p:nvPr>
        </p:nvSpPr>
        <p:spPr>
          <a:xfrm>
            <a:off x="457200" y="1600200"/>
            <a:ext cx="4690864" cy="4525963"/>
          </a:xfrm>
        </p:spPr>
        <p:txBody>
          <a:bodyPr>
            <a:normAutofit fontScale="77500" lnSpcReduction="20000"/>
          </a:bodyPr>
          <a:lstStyle/>
          <a:p>
            <a:r>
              <a:rPr lang="cs-CZ" dirty="0" smtClean="0"/>
              <a:t>1882-1965</a:t>
            </a:r>
          </a:p>
          <a:p>
            <a:r>
              <a:rPr lang="cs-CZ" dirty="0" smtClean="0"/>
              <a:t>1909 pracuje pro </a:t>
            </a:r>
            <a:r>
              <a:rPr lang="cs-CZ" dirty="0" err="1" smtClean="0"/>
              <a:t>Chanžonkova</a:t>
            </a:r>
            <a:r>
              <a:rPr lang="cs-CZ" dirty="0" smtClean="0"/>
              <a:t> – režisér, zvláštní efekty</a:t>
            </a:r>
          </a:p>
          <a:p>
            <a:pPr lvl="1"/>
            <a:r>
              <a:rPr lang="cs-CZ" dirty="0" smtClean="0"/>
              <a:t>Animátor loutek</a:t>
            </a:r>
          </a:p>
          <a:p>
            <a:r>
              <a:rPr lang="cs-CZ" dirty="0" smtClean="0"/>
              <a:t>1911 – první filmy s animovaným hmyzem</a:t>
            </a:r>
          </a:p>
          <a:p>
            <a:pPr lvl="1"/>
            <a:r>
              <a:rPr lang="cs-CZ" i="1" dirty="0" smtClean="0">
                <a:hlinkClick r:id="rId2"/>
              </a:rPr>
              <a:t>Mravenec a Luční koník </a:t>
            </a:r>
            <a:r>
              <a:rPr lang="cs-CZ" dirty="0" smtClean="0"/>
              <a:t>(1911)</a:t>
            </a:r>
          </a:p>
          <a:p>
            <a:pPr lvl="1"/>
            <a:r>
              <a:rPr lang="cs-CZ" i="1" dirty="0" smtClean="0"/>
              <a:t>Kameramanova pomsta</a:t>
            </a:r>
            <a:r>
              <a:rPr lang="cs-CZ" dirty="0" smtClean="0"/>
              <a:t>  (1912)</a:t>
            </a:r>
          </a:p>
          <a:p>
            <a:pPr lvl="1"/>
            <a:r>
              <a:rPr lang="cs-CZ" i="1" dirty="0" err="1" smtClean="0"/>
              <a:t>Noč</a:t>
            </a:r>
            <a:r>
              <a:rPr lang="cs-CZ" i="1" dirty="0" smtClean="0"/>
              <a:t> </a:t>
            </a:r>
            <a:r>
              <a:rPr lang="cs-CZ" i="1" dirty="0" err="1" smtClean="0"/>
              <a:t>pered</a:t>
            </a:r>
            <a:r>
              <a:rPr lang="cs-CZ" i="1" dirty="0" smtClean="0"/>
              <a:t> </a:t>
            </a:r>
            <a:r>
              <a:rPr lang="cs-CZ" i="1" dirty="0" err="1" smtClean="0"/>
              <a:t>rozděstvom</a:t>
            </a:r>
            <a:r>
              <a:rPr lang="cs-CZ" i="1" dirty="0" smtClean="0"/>
              <a:t> </a:t>
            </a:r>
            <a:r>
              <a:rPr lang="cs-CZ" dirty="0" smtClean="0"/>
              <a:t>(1912)</a:t>
            </a:r>
          </a:p>
          <a:p>
            <a:pPr lvl="1"/>
            <a:r>
              <a:rPr lang="cs-CZ" i="1" dirty="0" err="1" smtClean="0"/>
              <a:t>Lilija</a:t>
            </a:r>
            <a:r>
              <a:rPr lang="cs-CZ" i="1" dirty="0" smtClean="0"/>
              <a:t> </a:t>
            </a:r>
            <a:r>
              <a:rPr lang="cs-CZ" i="1" dirty="0" err="1" smtClean="0"/>
              <a:t>Bel‘gii</a:t>
            </a:r>
            <a:r>
              <a:rPr lang="cs-CZ" i="1" dirty="0" smtClean="0"/>
              <a:t> </a:t>
            </a:r>
            <a:r>
              <a:rPr lang="cs-CZ" dirty="0" smtClean="0"/>
              <a:t>(1915)</a:t>
            </a:r>
          </a:p>
          <a:p>
            <a:r>
              <a:rPr lang="cs-CZ" dirty="0" smtClean="0"/>
              <a:t>Emigrace – Francie</a:t>
            </a:r>
          </a:p>
          <a:p>
            <a:pPr lvl="1"/>
            <a:r>
              <a:rPr lang="cs-CZ" i="1" dirty="0" err="1" smtClean="0"/>
              <a:t>L‘horlogue</a:t>
            </a:r>
            <a:r>
              <a:rPr lang="cs-CZ" i="1" dirty="0" smtClean="0"/>
              <a:t> </a:t>
            </a:r>
            <a:r>
              <a:rPr lang="cs-CZ" i="1" dirty="0" err="1" smtClean="0"/>
              <a:t>maique</a:t>
            </a:r>
            <a:r>
              <a:rPr lang="cs-CZ" i="1" dirty="0" smtClean="0"/>
              <a:t> </a:t>
            </a:r>
            <a:r>
              <a:rPr lang="cs-CZ" dirty="0" smtClean="0"/>
              <a:t>(1928)</a:t>
            </a:r>
          </a:p>
          <a:p>
            <a:pPr lvl="1"/>
            <a:r>
              <a:rPr lang="cs-CZ" i="1" dirty="0" err="1" smtClean="0"/>
              <a:t>Fétiche</a:t>
            </a:r>
            <a:r>
              <a:rPr lang="cs-CZ" i="1" dirty="0" smtClean="0"/>
              <a:t> </a:t>
            </a:r>
            <a:r>
              <a:rPr lang="cs-CZ" dirty="0" smtClean="0"/>
              <a:t>(1934)</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325" y="1628800"/>
            <a:ext cx="3654787" cy="4032448"/>
          </a:xfrm>
          <a:prstGeom prst="rect">
            <a:avLst/>
          </a:prstGeom>
        </p:spPr>
      </p:pic>
    </p:spTree>
    <p:extLst>
      <p:ext uri="{BB962C8B-B14F-4D97-AF65-F5344CB8AC3E}">
        <p14:creationId xmlns:p14="http://schemas.microsoft.com/office/powerpoint/2010/main" val="25178797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dirty="0" smtClean="0"/>
              <a:t>Kino Sovětského svazu</a:t>
            </a:r>
            <a:endParaRPr lang="cs-CZ" dirty="0"/>
          </a:p>
        </p:txBody>
      </p:sp>
      <p:sp>
        <p:nvSpPr>
          <p:cNvPr id="5" name="Podnadpis 4"/>
          <p:cNvSpPr>
            <a:spLocks noGrp="1"/>
          </p:cNvSpPr>
          <p:nvPr>
            <p:ph type="subTitle" idx="1"/>
          </p:nvPr>
        </p:nvSpPr>
        <p:spPr/>
        <p:txBody>
          <a:bodyPr/>
          <a:lstStyle/>
          <a:p>
            <a:r>
              <a:rPr lang="cs-CZ" dirty="0" smtClean="0"/>
              <a:t>1917 (1920) - 1934</a:t>
            </a:r>
            <a:endParaRPr lang="cs-CZ" dirty="0"/>
          </a:p>
        </p:txBody>
      </p:sp>
    </p:spTree>
    <p:extLst>
      <p:ext uri="{BB962C8B-B14F-4D97-AF65-F5344CB8AC3E}">
        <p14:creationId xmlns:p14="http://schemas.microsoft.com/office/powerpoint/2010/main" val="46913331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Sovětská kinematografie 20. let</a:t>
            </a:r>
            <a:endParaRPr lang="cs-CZ" dirty="0"/>
          </a:p>
        </p:txBody>
      </p:sp>
      <p:sp>
        <p:nvSpPr>
          <p:cNvPr id="3" name="Zástupný symbol pro obsah 2"/>
          <p:cNvSpPr>
            <a:spLocks noGrp="1"/>
          </p:cNvSpPr>
          <p:nvPr>
            <p:ph idx="1"/>
          </p:nvPr>
        </p:nvSpPr>
        <p:spPr/>
        <p:txBody>
          <a:bodyPr>
            <a:normAutofit/>
          </a:bodyPr>
          <a:lstStyle/>
          <a:p>
            <a:pPr lvl="0"/>
            <a:r>
              <a:rPr lang="cs-CZ" dirty="0" smtClean="0"/>
              <a:t>1917 </a:t>
            </a:r>
            <a:r>
              <a:rPr lang="cs-CZ" dirty="0"/>
              <a:t>bolševická </a:t>
            </a:r>
            <a:r>
              <a:rPr lang="cs-CZ" dirty="0" smtClean="0"/>
              <a:t>revoluce</a:t>
            </a:r>
            <a:endParaRPr lang="cs-CZ" dirty="0"/>
          </a:p>
          <a:p>
            <a:pPr lvl="0"/>
            <a:r>
              <a:rPr lang="cs-CZ" dirty="0"/>
              <a:t>1925 Sovětská montážní škola </a:t>
            </a:r>
            <a:r>
              <a:rPr lang="cs-CZ" dirty="0" smtClean="0"/>
              <a:t>– vydělali i v zahraničí </a:t>
            </a:r>
            <a:r>
              <a:rPr lang="cs-CZ" dirty="0" smtClean="0">
                <a:sym typeface="Wingdings"/>
              </a:rPr>
              <a:t></a:t>
            </a:r>
            <a:r>
              <a:rPr lang="cs-CZ" dirty="0" smtClean="0"/>
              <a:t> finance pro film</a:t>
            </a:r>
            <a:endParaRPr lang="cs-CZ" dirty="0"/>
          </a:p>
          <a:p>
            <a:pPr lvl="0"/>
            <a:r>
              <a:rPr lang="cs-CZ" dirty="0"/>
              <a:t>3 období:</a:t>
            </a:r>
          </a:p>
          <a:p>
            <a:pPr lvl="1"/>
            <a:r>
              <a:rPr lang="cs-CZ" dirty="0" smtClean="0"/>
              <a:t>1918-1920 – Éra válečného komunismu</a:t>
            </a:r>
            <a:endParaRPr lang="cs-CZ" dirty="0"/>
          </a:p>
          <a:p>
            <a:pPr lvl="1"/>
            <a:r>
              <a:rPr lang="cs-CZ" dirty="0" smtClean="0"/>
              <a:t>1921-1928 – Nová </a:t>
            </a:r>
            <a:r>
              <a:rPr lang="cs-CZ" dirty="0"/>
              <a:t>ekonomická </a:t>
            </a:r>
            <a:r>
              <a:rPr lang="cs-CZ" dirty="0" smtClean="0"/>
              <a:t>politika</a:t>
            </a:r>
            <a:endParaRPr lang="cs-CZ" dirty="0"/>
          </a:p>
          <a:p>
            <a:pPr lvl="1"/>
            <a:r>
              <a:rPr lang="cs-CZ" dirty="0" smtClean="0"/>
              <a:t>1929-1933 – První pětiletka</a:t>
            </a:r>
            <a:endParaRPr lang="cs-CZ" dirty="0"/>
          </a:p>
        </p:txBody>
      </p:sp>
    </p:spTree>
    <p:extLst>
      <p:ext uri="{BB962C8B-B14F-4D97-AF65-F5344CB8AC3E}">
        <p14:creationId xmlns:p14="http://schemas.microsoft.com/office/powerpoint/2010/main" val="19117207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778098"/>
          </a:xfrm>
        </p:spPr>
        <p:txBody>
          <a:bodyPr>
            <a:normAutofit/>
          </a:bodyPr>
          <a:lstStyle/>
          <a:p>
            <a:r>
              <a:rPr lang="cs-CZ" dirty="0" smtClean="0"/>
              <a:t>Éra válečného komunismu (1918-1920)</a:t>
            </a:r>
            <a:endParaRPr lang="cs-CZ" dirty="0"/>
          </a:p>
        </p:txBody>
      </p:sp>
      <p:sp>
        <p:nvSpPr>
          <p:cNvPr id="3" name="Zástupný symbol pro obsah 2"/>
          <p:cNvSpPr>
            <a:spLocks noGrp="1"/>
          </p:cNvSpPr>
          <p:nvPr>
            <p:ph idx="1"/>
          </p:nvPr>
        </p:nvSpPr>
        <p:spPr>
          <a:xfrm>
            <a:off x="457200" y="1600200"/>
            <a:ext cx="8229600" cy="4925144"/>
          </a:xfrm>
        </p:spPr>
        <p:txBody>
          <a:bodyPr>
            <a:normAutofit fontScale="85000" lnSpcReduction="20000"/>
          </a:bodyPr>
          <a:lstStyle/>
          <a:p>
            <a:pPr lvl="0"/>
            <a:r>
              <a:rPr lang="cs-CZ" dirty="0"/>
              <a:t>1917 </a:t>
            </a:r>
            <a:r>
              <a:rPr lang="cs-CZ" dirty="0" smtClean="0"/>
              <a:t>revoluce</a:t>
            </a:r>
          </a:p>
          <a:p>
            <a:pPr lvl="1"/>
            <a:r>
              <a:rPr lang="cs-CZ" dirty="0" smtClean="0"/>
              <a:t>únor</a:t>
            </a:r>
          </a:p>
          <a:p>
            <a:pPr lvl="1"/>
            <a:r>
              <a:rPr lang="cs-CZ" dirty="0" smtClean="0"/>
              <a:t>říjen</a:t>
            </a:r>
            <a:endParaRPr lang="cs-CZ" dirty="0"/>
          </a:p>
          <a:p>
            <a:r>
              <a:rPr lang="cs-CZ" dirty="0" smtClean="0"/>
              <a:t>1917 – Lidový </a:t>
            </a:r>
            <a:r>
              <a:rPr lang="cs-CZ" dirty="0"/>
              <a:t>komisariát osvěty (</a:t>
            </a:r>
            <a:r>
              <a:rPr lang="cs-CZ" dirty="0" err="1"/>
              <a:t>Narkompros</a:t>
            </a:r>
            <a:r>
              <a:rPr lang="cs-CZ" dirty="0" smtClean="0"/>
              <a:t>)</a:t>
            </a:r>
          </a:p>
          <a:p>
            <a:r>
              <a:rPr lang="cs-CZ" dirty="0"/>
              <a:t>1919 – </a:t>
            </a:r>
            <a:r>
              <a:rPr lang="cs-CZ" dirty="0" smtClean="0"/>
              <a:t>znárodnění</a:t>
            </a:r>
          </a:p>
          <a:p>
            <a:pPr lvl="0"/>
            <a:r>
              <a:rPr lang="cs-CZ" dirty="0"/>
              <a:t>1918-1920 </a:t>
            </a:r>
            <a:r>
              <a:rPr lang="cs-CZ" dirty="0" smtClean="0"/>
              <a:t>– „agitky“ – </a:t>
            </a:r>
            <a:r>
              <a:rPr lang="cs-CZ" i="1" dirty="0" smtClean="0"/>
              <a:t>Proletáři </a:t>
            </a:r>
            <a:r>
              <a:rPr lang="cs-CZ" i="1" dirty="0"/>
              <a:t>všech zemí, spojte se! </a:t>
            </a:r>
            <a:r>
              <a:rPr lang="cs-CZ" dirty="0"/>
              <a:t>(1919</a:t>
            </a:r>
            <a:r>
              <a:rPr lang="cs-CZ" dirty="0" smtClean="0"/>
              <a:t>)</a:t>
            </a:r>
          </a:p>
          <a:p>
            <a:pPr lvl="1"/>
            <a:r>
              <a:rPr lang="cs-CZ" i="1" dirty="0" smtClean="0">
                <a:hlinkClick r:id="rId2"/>
              </a:rPr>
              <a:t>Výsledky 12. sjezdu KSSS </a:t>
            </a:r>
            <a:r>
              <a:rPr lang="cs-CZ" dirty="0" smtClean="0"/>
              <a:t>(1925)</a:t>
            </a:r>
          </a:p>
          <a:p>
            <a:pPr lvl="0"/>
            <a:r>
              <a:rPr lang="cs-CZ" dirty="0" smtClean="0"/>
              <a:t>Válečný komunismus</a:t>
            </a:r>
          </a:p>
          <a:p>
            <a:pPr lvl="0"/>
            <a:r>
              <a:rPr lang="cs-CZ" dirty="0" smtClean="0"/>
              <a:t>Distribuce – </a:t>
            </a:r>
            <a:r>
              <a:rPr lang="cs-CZ" i="1" dirty="0" smtClean="0"/>
              <a:t>agitační </a:t>
            </a:r>
            <a:r>
              <a:rPr lang="cs-CZ" i="1" dirty="0"/>
              <a:t>vozy</a:t>
            </a:r>
            <a:r>
              <a:rPr lang="cs-CZ" dirty="0"/>
              <a:t> = vlaky, auta, parníky pomalované </a:t>
            </a:r>
            <a:r>
              <a:rPr lang="cs-CZ" dirty="0" smtClean="0"/>
              <a:t>slogany</a:t>
            </a:r>
          </a:p>
          <a:p>
            <a:pPr lvl="0"/>
            <a:r>
              <a:rPr lang="cs-CZ" dirty="0" smtClean="0"/>
              <a:t>Zpožděné premiéry – </a:t>
            </a:r>
            <a:r>
              <a:rPr lang="cs-CZ" i="1" dirty="0" err="1" smtClean="0"/>
              <a:t>Polikuška</a:t>
            </a:r>
            <a:r>
              <a:rPr lang="cs-CZ" i="1" dirty="0" smtClean="0"/>
              <a:t> </a:t>
            </a:r>
            <a:r>
              <a:rPr lang="cs-CZ" dirty="0" smtClean="0"/>
              <a:t>(1919) - 1922</a:t>
            </a:r>
            <a:endParaRPr lang="cs-CZ" dirty="0"/>
          </a:p>
        </p:txBody>
      </p:sp>
    </p:spTree>
    <p:extLst>
      <p:ext uri="{BB962C8B-B14F-4D97-AF65-F5344CB8AC3E}">
        <p14:creationId xmlns:p14="http://schemas.microsoft.com/office/powerpoint/2010/main" val="45775426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0" y="-27384"/>
            <a:ext cx="9122680" cy="6933237"/>
          </a:xfrm>
        </p:spPr>
      </p:pic>
    </p:spTree>
    <p:extLst>
      <p:ext uri="{BB962C8B-B14F-4D97-AF65-F5344CB8AC3E}">
        <p14:creationId xmlns:p14="http://schemas.microsoft.com/office/powerpoint/2010/main" val="402311622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947861"/>
            <a:ext cx="9139578" cy="5145435"/>
          </a:xfrm>
        </p:spPr>
      </p:pic>
    </p:spTree>
    <p:extLst>
      <p:ext uri="{BB962C8B-B14F-4D97-AF65-F5344CB8AC3E}">
        <p14:creationId xmlns:p14="http://schemas.microsoft.com/office/powerpoint/2010/main" val="224793018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a:bodyPr>
          <a:lstStyle/>
          <a:p>
            <a:r>
              <a:rPr lang="cs-CZ" dirty="0"/>
              <a:t>Nová ekonomická politika (</a:t>
            </a:r>
            <a:r>
              <a:rPr lang="cs-CZ" dirty="0" smtClean="0"/>
              <a:t>1921-1928)</a:t>
            </a:r>
            <a:endParaRPr lang="cs-CZ" dirty="0"/>
          </a:p>
        </p:txBody>
      </p:sp>
      <p:sp>
        <p:nvSpPr>
          <p:cNvPr id="3" name="Zástupný symbol pro obsah 2"/>
          <p:cNvSpPr>
            <a:spLocks noGrp="1"/>
          </p:cNvSpPr>
          <p:nvPr>
            <p:ph idx="1"/>
          </p:nvPr>
        </p:nvSpPr>
        <p:spPr/>
        <p:txBody>
          <a:bodyPr>
            <a:normAutofit fontScale="85000" lnSpcReduction="20000"/>
          </a:bodyPr>
          <a:lstStyle/>
          <a:p>
            <a:pPr lvl="0"/>
            <a:r>
              <a:rPr lang="cs-CZ" dirty="0" smtClean="0"/>
              <a:t>Poválečný chaos – povstání </a:t>
            </a:r>
            <a:r>
              <a:rPr lang="cs-CZ" dirty="0" err="1" smtClean="0"/>
              <a:t>Kronštadt</a:t>
            </a:r>
            <a:endParaRPr lang="cs-CZ" dirty="0" smtClean="0"/>
          </a:p>
          <a:p>
            <a:pPr lvl="0"/>
            <a:r>
              <a:rPr lang="cs-CZ" dirty="0" smtClean="0"/>
              <a:t>NEP </a:t>
            </a:r>
            <a:r>
              <a:rPr lang="cs-CZ" dirty="0"/>
              <a:t>= nové dočasné soukromé vlastnictví</a:t>
            </a:r>
          </a:p>
          <a:p>
            <a:pPr lvl="0"/>
            <a:r>
              <a:rPr lang="cs-CZ" dirty="0"/>
              <a:t>1922 </a:t>
            </a:r>
            <a:r>
              <a:rPr lang="cs-CZ" dirty="0" smtClean="0"/>
              <a:t>– Lenin </a:t>
            </a:r>
          </a:p>
          <a:p>
            <a:pPr lvl="1"/>
            <a:r>
              <a:rPr lang="cs-CZ" i="1" dirty="0" smtClean="0"/>
              <a:t>„Ze všech umění je pro nás nejdůležitější film.“</a:t>
            </a:r>
          </a:p>
          <a:p>
            <a:pPr lvl="1"/>
            <a:r>
              <a:rPr lang="cs-CZ" dirty="0" smtClean="0"/>
              <a:t>Kinematografie </a:t>
            </a:r>
            <a:r>
              <a:rPr lang="cs-CZ" dirty="0"/>
              <a:t>musí nabízet vyváženě zábavu i </a:t>
            </a:r>
            <a:r>
              <a:rPr lang="cs-CZ" dirty="0" smtClean="0"/>
              <a:t>vzdělání.</a:t>
            </a:r>
            <a:endParaRPr lang="cs-CZ" dirty="0"/>
          </a:p>
          <a:p>
            <a:pPr lvl="0"/>
            <a:r>
              <a:rPr lang="cs-CZ" dirty="0"/>
              <a:t>1922 </a:t>
            </a:r>
            <a:r>
              <a:rPr lang="cs-CZ" dirty="0" smtClean="0"/>
              <a:t>– postupné zestátňování kinematografie</a:t>
            </a:r>
          </a:p>
          <a:p>
            <a:pPr lvl="1"/>
            <a:r>
              <a:rPr lang="cs-CZ" dirty="0" smtClean="0"/>
              <a:t>státní </a:t>
            </a:r>
            <a:r>
              <a:rPr lang="cs-CZ" dirty="0"/>
              <a:t>distribuční monopol </a:t>
            </a:r>
            <a:r>
              <a:rPr lang="cs-CZ" dirty="0" err="1" smtClean="0"/>
              <a:t>Goskino</a:t>
            </a:r>
            <a:endParaRPr lang="cs-CZ" dirty="0" smtClean="0"/>
          </a:p>
          <a:p>
            <a:pPr lvl="1"/>
            <a:r>
              <a:rPr lang="cs-CZ" dirty="0" smtClean="0"/>
              <a:t>velká </a:t>
            </a:r>
            <a:r>
              <a:rPr lang="cs-CZ" dirty="0"/>
              <a:t>závislost na dovozu - otevření hranic s Německem </a:t>
            </a:r>
            <a:r>
              <a:rPr lang="cs-CZ" dirty="0">
                <a:sym typeface="Wingdings"/>
              </a:rPr>
              <a:t></a:t>
            </a:r>
            <a:r>
              <a:rPr lang="cs-CZ" dirty="0"/>
              <a:t> dovoz filmů, techniky a materiálu </a:t>
            </a:r>
            <a:r>
              <a:rPr lang="cs-CZ" dirty="0">
                <a:sym typeface="Wingdings"/>
              </a:rPr>
              <a:t></a:t>
            </a:r>
            <a:r>
              <a:rPr lang="cs-CZ" dirty="0"/>
              <a:t> obnova </a:t>
            </a:r>
            <a:r>
              <a:rPr lang="cs-CZ" dirty="0" smtClean="0"/>
              <a:t>kinematografie</a:t>
            </a:r>
          </a:p>
          <a:p>
            <a:r>
              <a:rPr lang="cs-CZ" altLang="cs-CZ" dirty="0"/>
              <a:t>1924 – cca 95% filmů v kinech: dovoz ze </a:t>
            </a:r>
            <a:r>
              <a:rPr lang="cs-CZ" altLang="cs-CZ" dirty="0" smtClean="0"/>
              <a:t>zahraniční, </a:t>
            </a:r>
            <a:r>
              <a:rPr lang="cs-CZ" altLang="cs-CZ" dirty="0"/>
              <a:t>převažovaly německé, </a:t>
            </a:r>
            <a:r>
              <a:rPr lang="cs-CZ" altLang="cs-CZ" dirty="0" smtClean="0"/>
              <a:t>americké</a:t>
            </a:r>
            <a:endParaRPr lang="cs-CZ" dirty="0"/>
          </a:p>
        </p:txBody>
      </p:sp>
    </p:spTree>
    <p:extLst>
      <p:ext uri="{BB962C8B-B14F-4D97-AF65-F5344CB8AC3E}">
        <p14:creationId xmlns:p14="http://schemas.microsoft.com/office/powerpoint/2010/main" val="336222797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Ivan </a:t>
            </a:r>
            <a:r>
              <a:rPr lang="cs-CZ" dirty="0" err="1" smtClean="0"/>
              <a:t>Perestiani</a:t>
            </a:r>
            <a:endParaRPr lang="cs-CZ" dirty="0"/>
          </a:p>
        </p:txBody>
      </p:sp>
      <p:sp>
        <p:nvSpPr>
          <p:cNvPr id="3" name="Zástupný symbol pro obsah 2"/>
          <p:cNvSpPr>
            <a:spLocks noGrp="1"/>
          </p:cNvSpPr>
          <p:nvPr>
            <p:ph idx="1"/>
          </p:nvPr>
        </p:nvSpPr>
        <p:spPr>
          <a:xfrm>
            <a:off x="457200" y="1600200"/>
            <a:ext cx="3826768" cy="4525963"/>
          </a:xfrm>
        </p:spPr>
        <p:txBody>
          <a:bodyPr/>
          <a:lstStyle/>
          <a:p>
            <a:r>
              <a:rPr lang="cs-CZ" i="1" dirty="0" err="1" smtClean="0"/>
              <a:t>Suramská</a:t>
            </a:r>
            <a:r>
              <a:rPr lang="cs-CZ" i="1" dirty="0" smtClean="0"/>
              <a:t> pevnost </a:t>
            </a:r>
            <a:r>
              <a:rPr lang="cs-CZ" dirty="0" smtClean="0"/>
              <a:t>(1923)</a:t>
            </a:r>
          </a:p>
          <a:p>
            <a:r>
              <a:rPr lang="cs-CZ" i="1" dirty="0" smtClean="0"/>
              <a:t>Rudí ďáblíci </a:t>
            </a:r>
            <a:r>
              <a:rPr lang="cs-CZ" dirty="0" smtClean="0"/>
              <a:t>(1923)</a:t>
            </a:r>
          </a:p>
          <a:p>
            <a:r>
              <a:rPr lang="cs-CZ" i="1" dirty="0" err="1" smtClean="0"/>
              <a:t>Savur</a:t>
            </a:r>
            <a:r>
              <a:rPr lang="cs-CZ" i="1" dirty="0" smtClean="0"/>
              <a:t> </a:t>
            </a:r>
            <a:r>
              <a:rPr lang="cs-CZ" i="1" dirty="0" err="1" smtClean="0"/>
              <a:t>mogila</a:t>
            </a:r>
            <a:r>
              <a:rPr lang="cs-CZ" i="1" dirty="0" smtClean="0"/>
              <a:t> </a:t>
            </a:r>
            <a:r>
              <a:rPr lang="cs-CZ" dirty="0" smtClean="0"/>
              <a:t>(1926)	</a:t>
            </a:r>
          </a:p>
          <a:p>
            <a:r>
              <a:rPr lang="cs-CZ" i="1" dirty="0" smtClean="0"/>
              <a:t>Skandál </a:t>
            </a:r>
            <a:r>
              <a:rPr lang="cs-CZ" dirty="0" smtClean="0"/>
              <a:t>(1929)</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268760"/>
            <a:ext cx="4004408" cy="5157192"/>
          </a:xfrm>
          <a:prstGeom prst="rect">
            <a:avLst/>
          </a:prstGeom>
        </p:spPr>
      </p:pic>
    </p:spTree>
    <p:extLst>
      <p:ext uri="{BB962C8B-B14F-4D97-AF65-F5344CB8AC3E}">
        <p14:creationId xmlns:p14="http://schemas.microsoft.com/office/powerpoint/2010/main" val="185695361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Nová ekonomická politika</a:t>
            </a:r>
            <a:endParaRPr lang="cs-CZ" dirty="0"/>
          </a:p>
        </p:txBody>
      </p:sp>
      <p:sp>
        <p:nvSpPr>
          <p:cNvPr id="3" name="Zástupný symbol pro obsah 2"/>
          <p:cNvSpPr>
            <a:spLocks noGrp="1"/>
          </p:cNvSpPr>
          <p:nvPr>
            <p:ph idx="1"/>
          </p:nvPr>
        </p:nvSpPr>
        <p:spPr>
          <a:xfrm>
            <a:off x="457200" y="1600200"/>
            <a:ext cx="8229600" cy="4853136"/>
          </a:xfrm>
        </p:spPr>
        <p:txBody>
          <a:bodyPr>
            <a:normAutofit fontScale="85000" lnSpcReduction="20000"/>
          </a:bodyPr>
          <a:lstStyle/>
          <a:p>
            <a:pPr lvl="0"/>
            <a:r>
              <a:rPr lang="cs-CZ" dirty="0"/>
              <a:t>1925 vzniklo </a:t>
            </a:r>
            <a:r>
              <a:rPr lang="cs-CZ" dirty="0" err="1" smtClean="0"/>
              <a:t>Sovkino</a:t>
            </a:r>
            <a:endParaRPr lang="cs-CZ" dirty="0" smtClean="0"/>
          </a:p>
          <a:p>
            <a:pPr lvl="1"/>
            <a:r>
              <a:rPr lang="cs-CZ" altLang="cs-CZ" dirty="0" err="1"/>
              <a:t>Sovkino</a:t>
            </a:r>
            <a:r>
              <a:rPr lang="cs-CZ" altLang="cs-CZ" dirty="0"/>
              <a:t> – dvojí strategie – dovoz </a:t>
            </a:r>
            <a:r>
              <a:rPr lang="cs-CZ" altLang="cs-CZ" dirty="0" err="1" smtClean="0"/>
              <a:t>zahr</a:t>
            </a:r>
            <a:r>
              <a:rPr lang="cs-CZ" altLang="cs-CZ" dirty="0" smtClean="0"/>
              <a:t>. hitů </a:t>
            </a:r>
            <a:r>
              <a:rPr lang="cs-CZ" altLang="cs-CZ" dirty="0"/>
              <a:t>a produkce </a:t>
            </a:r>
            <a:r>
              <a:rPr lang="cs-CZ" altLang="cs-CZ" dirty="0" err="1"/>
              <a:t>vysokorozpočtových</a:t>
            </a:r>
            <a:r>
              <a:rPr lang="cs-CZ" altLang="cs-CZ" dirty="0"/>
              <a:t> zábavních </a:t>
            </a:r>
            <a:r>
              <a:rPr lang="cs-CZ" altLang="cs-CZ" dirty="0" smtClean="0"/>
              <a:t>filmů</a:t>
            </a:r>
            <a:endParaRPr lang="cs-CZ" dirty="0"/>
          </a:p>
          <a:p>
            <a:pPr lvl="0"/>
            <a:r>
              <a:rPr lang="cs-CZ" dirty="0" err="1"/>
              <a:t>Goskino</a:t>
            </a:r>
            <a:r>
              <a:rPr lang="cs-CZ" dirty="0"/>
              <a:t> ještě chvíli existovalo – </a:t>
            </a:r>
            <a:r>
              <a:rPr lang="cs-CZ" i="1" dirty="0"/>
              <a:t>Křižník Potěmkin</a:t>
            </a:r>
            <a:r>
              <a:rPr lang="cs-CZ" dirty="0"/>
              <a:t> (</a:t>
            </a:r>
            <a:r>
              <a:rPr lang="cs-CZ" dirty="0" err="1"/>
              <a:t>Ejzenštejn</a:t>
            </a:r>
            <a:r>
              <a:rPr lang="cs-CZ" dirty="0"/>
              <a:t>, 1926) – nejslavnější film montážní školy a první úspěšný v zahraničí</a:t>
            </a:r>
          </a:p>
          <a:p>
            <a:pPr lvl="0"/>
            <a:r>
              <a:rPr lang="cs-CZ" dirty="0" err="1"/>
              <a:t>Sovkino</a:t>
            </a:r>
            <a:r>
              <a:rPr lang="cs-CZ" dirty="0"/>
              <a:t> </a:t>
            </a:r>
            <a:r>
              <a:rPr lang="cs-CZ" dirty="0">
                <a:sym typeface="Wingdings"/>
              </a:rPr>
              <a:t></a:t>
            </a:r>
            <a:r>
              <a:rPr lang="cs-CZ" dirty="0"/>
              <a:t> pojízdná kina (ztrátová) pro dělníky a rolníky</a:t>
            </a:r>
          </a:p>
          <a:p>
            <a:pPr lvl="0"/>
            <a:r>
              <a:rPr lang="cs-CZ" dirty="0"/>
              <a:t>Po Potěmkinu úspěch </a:t>
            </a:r>
            <a:r>
              <a:rPr lang="cs-CZ" i="1" dirty="0"/>
              <a:t>Matka </a:t>
            </a:r>
            <a:r>
              <a:rPr lang="cs-CZ" dirty="0"/>
              <a:t>(</a:t>
            </a:r>
            <a:r>
              <a:rPr lang="cs-CZ" dirty="0" err="1"/>
              <a:t>Pudovkin</a:t>
            </a:r>
            <a:r>
              <a:rPr lang="cs-CZ" dirty="0"/>
              <a:t>) a další </a:t>
            </a:r>
            <a:r>
              <a:rPr lang="cs-CZ" dirty="0">
                <a:sym typeface="Wingdings"/>
              </a:rPr>
              <a:t></a:t>
            </a:r>
            <a:r>
              <a:rPr lang="cs-CZ" dirty="0"/>
              <a:t> export </a:t>
            </a:r>
            <a:r>
              <a:rPr lang="cs-CZ" dirty="0">
                <a:sym typeface="Wingdings"/>
              </a:rPr>
              <a:t></a:t>
            </a:r>
            <a:r>
              <a:rPr lang="cs-CZ" dirty="0"/>
              <a:t> získané finance na výrobní a promítací </a:t>
            </a:r>
            <a:r>
              <a:rPr lang="cs-CZ" dirty="0" smtClean="0"/>
              <a:t>zařízení</a:t>
            </a:r>
          </a:p>
          <a:p>
            <a:pPr lvl="0"/>
            <a:r>
              <a:rPr lang="cs-CZ" altLang="cs-CZ" dirty="0"/>
              <a:t>1926-28 – vrchol produkce co do množství, 1928 – 148 filmů</a:t>
            </a:r>
            <a:endParaRPr lang="cs-CZ" dirty="0" smtClean="0"/>
          </a:p>
        </p:txBody>
      </p:sp>
    </p:spTree>
    <p:extLst>
      <p:ext uri="{BB962C8B-B14F-4D97-AF65-F5344CB8AC3E}">
        <p14:creationId xmlns:p14="http://schemas.microsoft.com/office/powerpoint/2010/main" val="3798137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Anglie a Brightonská škola</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R. W. Paul</a:t>
            </a:r>
          </a:p>
          <a:p>
            <a:r>
              <a:rPr lang="cs-CZ" dirty="0" err="1" smtClean="0"/>
              <a:t>Birt</a:t>
            </a:r>
            <a:r>
              <a:rPr lang="cs-CZ" dirty="0" smtClean="0"/>
              <a:t> </a:t>
            </a:r>
            <a:r>
              <a:rPr lang="cs-CZ" dirty="0" err="1" smtClean="0"/>
              <a:t>Acres</a:t>
            </a:r>
            <a:r>
              <a:rPr lang="cs-CZ" dirty="0" smtClean="0"/>
              <a:t> – </a:t>
            </a:r>
            <a:r>
              <a:rPr lang="cs-CZ" i="1" dirty="0" err="1" smtClean="0">
                <a:hlinkClick r:id="rId2"/>
              </a:rPr>
              <a:t>Rough</a:t>
            </a:r>
            <a:r>
              <a:rPr lang="cs-CZ" i="1" dirty="0" smtClean="0">
                <a:hlinkClick r:id="rId2"/>
              </a:rPr>
              <a:t> </a:t>
            </a:r>
            <a:r>
              <a:rPr lang="cs-CZ" i="1" dirty="0" err="1" smtClean="0">
                <a:hlinkClick r:id="rId2"/>
              </a:rPr>
              <a:t>sea</a:t>
            </a:r>
            <a:r>
              <a:rPr lang="cs-CZ" i="1" dirty="0" smtClean="0">
                <a:hlinkClick r:id="rId2"/>
              </a:rPr>
              <a:t> </a:t>
            </a:r>
            <a:r>
              <a:rPr lang="cs-CZ" i="1" dirty="0" err="1" smtClean="0">
                <a:hlinkClick r:id="rId2"/>
              </a:rPr>
              <a:t>at</a:t>
            </a:r>
            <a:r>
              <a:rPr lang="cs-CZ" i="1" dirty="0" smtClean="0">
                <a:hlinkClick r:id="rId2"/>
              </a:rPr>
              <a:t> Dover </a:t>
            </a:r>
            <a:r>
              <a:rPr lang="cs-CZ" dirty="0" smtClean="0"/>
              <a:t>(1896)</a:t>
            </a:r>
          </a:p>
          <a:p>
            <a:r>
              <a:rPr lang="cs-CZ" dirty="0" smtClean="0"/>
              <a:t>Cecil M. </a:t>
            </a:r>
            <a:r>
              <a:rPr lang="cs-CZ" dirty="0" err="1" smtClean="0"/>
              <a:t>Hepworth</a:t>
            </a:r>
            <a:r>
              <a:rPr lang="cs-CZ" dirty="0" smtClean="0"/>
              <a:t> </a:t>
            </a:r>
          </a:p>
          <a:p>
            <a:pPr lvl="1"/>
            <a:r>
              <a:rPr lang="cs-CZ" dirty="0" smtClean="0"/>
              <a:t>Od 1899 – především aktuality</a:t>
            </a:r>
          </a:p>
          <a:p>
            <a:pPr lvl="1"/>
            <a:r>
              <a:rPr lang="cs-CZ" i="1" dirty="0" err="1" smtClean="0">
                <a:hlinkClick r:id="rId3"/>
              </a:rPr>
              <a:t>Explosion</a:t>
            </a:r>
            <a:r>
              <a:rPr lang="cs-CZ" i="1" dirty="0" smtClean="0">
                <a:hlinkClick r:id="rId3"/>
              </a:rPr>
              <a:t> of a Motor Car </a:t>
            </a:r>
            <a:r>
              <a:rPr lang="cs-CZ" dirty="0" smtClean="0"/>
              <a:t>(1900)</a:t>
            </a:r>
          </a:p>
          <a:p>
            <a:pPr lvl="1"/>
            <a:r>
              <a:rPr lang="cs-CZ" i="1" dirty="0" err="1" smtClean="0">
                <a:hlinkClick r:id="rId4"/>
              </a:rPr>
              <a:t>Rescued</a:t>
            </a:r>
            <a:r>
              <a:rPr lang="cs-CZ" i="1" dirty="0" smtClean="0">
                <a:hlinkClick r:id="rId4"/>
              </a:rPr>
              <a:t> by Rover </a:t>
            </a:r>
            <a:r>
              <a:rPr lang="cs-CZ" dirty="0" smtClean="0"/>
              <a:t>(1905) – tři verze</a:t>
            </a:r>
          </a:p>
          <a:p>
            <a:r>
              <a:rPr lang="cs-CZ" dirty="0" smtClean="0"/>
              <a:t>Brightonská škola – střih, používání detailů a triků</a:t>
            </a:r>
          </a:p>
          <a:p>
            <a:pPr lvl="1"/>
            <a:r>
              <a:rPr lang="cs-CZ" dirty="0" smtClean="0"/>
              <a:t>G. A. Smith</a:t>
            </a:r>
          </a:p>
          <a:p>
            <a:pPr lvl="1"/>
            <a:r>
              <a:rPr lang="cs-CZ" dirty="0" smtClean="0"/>
              <a:t>James </a:t>
            </a:r>
            <a:r>
              <a:rPr lang="cs-CZ" dirty="0" err="1" smtClean="0"/>
              <a:t>Williamson</a:t>
            </a:r>
            <a:r>
              <a:rPr lang="cs-CZ" dirty="0" smtClean="0"/>
              <a:t> – </a:t>
            </a:r>
            <a:r>
              <a:rPr lang="cs-CZ" i="1" dirty="0" smtClean="0">
                <a:hlinkClick r:id="rId5"/>
              </a:rPr>
              <a:t>The Big </a:t>
            </a:r>
            <a:r>
              <a:rPr lang="cs-CZ" i="1" dirty="0" err="1" smtClean="0">
                <a:hlinkClick r:id="rId5"/>
              </a:rPr>
              <a:t>Swallow</a:t>
            </a:r>
            <a:r>
              <a:rPr lang="cs-CZ" i="1" dirty="0" smtClean="0">
                <a:hlinkClick r:id="rId5"/>
              </a:rPr>
              <a:t> </a:t>
            </a:r>
            <a:r>
              <a:rPr lang="cs-CZ" dirty="0" smtClean="0"/>
              <a:t>(1900), </a:t>
            </a:r>
            <a:r>
              <a:rPr lang="cs-CZ" i="1" dirty="0" smtClean="0">
                <a:hlinkClick r:id="rId6"/>
              </a:rPr>
              <a:t>Mary </a:t>
            </a:r>
            <a:r>
              <a:rPr lang="cs-CZ" i="1" dirty="0" err="1" smtClean="0">
                <a:hlinkClick r:id="rId6"/>
              </a:rPr>
              <a:t>Jane‘s</a:t>
            </a:r>
            <a:r>
              <a:rPr lang="cs-CZ" i="1" dirty="0" smtClean="0">
                <a:hlinkClick r:id="rId6"/>
              </a:rPr>
              <a:t> </a:t>
            </a:r>
            <a:r>
              <a:rPr lang="cs-CZ" i="1" dirty="0" err="1" smtClean="0">
                <a:hlinkClick r:id="rId6"/>
              </a:rPr>
              <a:t>Mishap</a:t>
            </a:r>
            <a:r>
              <a:rPr lang="cs-CZ" i="1" dirty="0" smtClean="0">
                <a:hlinkClick r:id="rId6"/>
              </a:rPr>
              <a:t> </a:t>
            </a:r>
            <a:r>
              <a:rPr lang="cs-CZ" dirty="0" smtClean="0"/>
              <a:t>(1903),</a:t>
            </a:r>
          </a:p>
        </p:txBody>
      </p:sp>
    </p:spTree>
    <p:extLst>
      <p:ext uri="{BB962C8B-B14F-4D97-AF65-F5344CB8AC3E}">
        <p14:creationId xmlns:p14="http://schemas.microsoft.com/office/powerpoint/2010/main" val="368169770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274638"/>
            <a:ext cx="9036496" cy="1143000"/>
          </a:xfrm>
        </p:spPr>
        <p:txBody>
          <a:bodyPr>
            <a:normAutofit fontScale="90000"/>
          </a:bodyPr>
          <a:lstStyle/>
          <a:p>
            <a:r>
              <a:rPr lang="cs-CZ" dirty="0" smtClean="0"/>
              <a:t>První pětiletka a konec montážní školy</a:t>
            </a:r>
            <a:br>
              <a:rPr lang="cs-CZ" dirty="0" smtClean="0"/>
            </a:b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Vedle montážních druhá linie klasičtější narativní tvorby</a:t>
            </a:r>
            <a:endParaRPr lang="cs-CZ" dirty="0"/>
          </a:p>
          <a:p>
            <a:pPr lvl="0"/>
            <a:r>
              <a:rPr lang="cs-CZ" dirty="0"/>
              <a:t>1927-1930 díky úspěchu doma i v zahraničí montážní škola roste, zároveň ale </a:t>
            </a:r>
            <a:r>
              <a:rPr lang="cs-CZ" dirty="0" smtClean="0"/>
              <a:t>čím dál </a:t>
            </a:r>
            <a:r>
              <a:rPr lang="cs-CZ" dirty="0"/>
              <a:t>víc tvůrci usměrňování vládou a obviňování z formalismus (příliš složité pro masy)</a:t>
            </a:r>
          </a:p>
          <a:p>
            <a:pPr lvl="0"/>
            <a:r>
              <a:rPr lang="cs-CZ" dirty="0">
                <a:sym typeface="Wingdings"/>
              </a:rPr>
              <a:t></a:t>
            </a:r>
            <a:r>
              <a:rPr lang="cs-CZ" dirty="0"/>
              <a:t> kritika, stále větší problémy tvůrců</a:t>
            </a:r>
          </a:p>
          <a:p>
            <a:pPr lvl="0"/>
            <a:r>
              <a:rPr lang="cs-CZ" dirty="0"/>
              <a:t>1928 všesvazová stranická porada k problémům filmu </a:t>
            </a:r>
            <a:r>
              <a:rPr lang="cs-CZ" dirty="0">
                <a:sym typeface="Wingdings"/>
              </a:rPr>
              <a:t></a:t>
            </a:r>
            <a:r>
              <a:rPr lang="cs-CZ" dirty="0"/>
              <a:t> naplánování pětiletky s hlavním cílem zvýšení průmyslové výroby a centralizací kinematografie</a:t>
            </a:r>
          </a:p>
          <a:p>
            <a:pPr lvl="0"/>
            <a:r>
              <a:rPr lang="cs-CZ" dirty="0"/>
              <a:t>1929 konec </a:t>
            </a:r>
            <a:r>
              <a:rPr lang="cs-CZ" dirty="0" err="1"/>
              <a:t>Nakomprosu</a:t>
            </a:r>
            <a:r>
              <a:rPr lang="cs-CZ" dirty="0"/>
              <a:t> a moci </a:t>
            </a:r>
            <a:r>
              <a:rPr lang="cs-CZ" dirty="0" err="1"/>
              <a:t>Lunačarského</a:t>
            </a:r>
            <a:r>
              <a:rPr lang="cs-CZ" dirty="0"/>
              <a:t> </a:t>
            </a:r>
            <a:r>
              <a:rPr lang="cs-CZ" dirty="0">
                <a:sym typeface="Wingdings"/>
              </a:rPr>
              <a:t></a:t>
            </a:r>
            <a:r>
              <a:rPr lang="cs-CZ" dirty="0"/>
              <a:t> Filmový výbor</a:t>
            </a:r>
          </a:p>
          <a:p>
            <a:pPr lvl="0"/>
            <a:r>
              <a:rPr lang="cs-CZ" dirty="0" smtClean="0"/>
              <a:t>1930 </a:t>
            </a:r>
            <a:r>
              <a:rPr lang="cs-CZ" dirty="0"/>
              <a:t>centralizace – </a:t>
            </a:r>
            <a:r>
              <a:rPr lang="cs-CZ" dirty="0" err="1"/>
              <a:t>Sojuzkino</a:t>
            </a:r>
            <a:r>
              <a:rPr lang="cs-CZ" dirty="0"/>
              <a:t> (kontrola výroby, distribuce i promítání), ve vedení byrokrat</a:t>
            </a:r>
          </a:p>
          <a:p>
            <a:pPr lvl="0"/>
            <a:r>
              <a:rPr lang="cs-CZ" dirty="0"/>
              <a:t>na počátku 30. let příklon kinematografie k oficiální politice a tzv. socialistickému realismu, tvůrci točí přijatelnější filmy, montážní škola se vytrácí</a:t>
            </a:r>
          </a:p>
          <a:p>
            <a:endParaRPr lang="cs-CZ" dirty="0"/>
          </a:p>
        </p:txBody>
      </p:sp>
    </p:spTree>
    <p:extLst>
      <p:ext uri="{BB962C8B-B14F-4D97-AF65-F5344CB8AC3E}">
        <p14:creationId xmlns:p14="http://schemas.microsoft.com/office/powerpoint/2010/main" val="28480135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Kulturní revoluce a konec montážní školy</a:t>
            </a:r>
            <a:endParaRPr lang="cs-CZ" dirty="0"/>
          </a:p>
        </p:txBody>
      </p:sp>
      <p:sp>
        <p:nvSpPr>
          <p:cNvPr id="3" name="Zástupný symbol pro obsah 2"/>
          <p:cNvSpPr>
            <a:spLocks noGrp="1"/>
          </p:cNvSpPr>
          <p:nvPr>
            <p:ph idx="1"/>
          </p:nvPr>
        </p:nvSpPr>
        <p:spPr/>
        <p:txBody>
          <a:bodyPr>
            <a:normAutofit fontScale="92500" lnSpcReduction="20000"/>
          </a:bodyPr>
          <a:lstStyle/>
          <a:p>
            <a:r>
              <a:rPr lang="cs-CZ" altLang="cs-CZ" dirty="0" smtClean="0"/>
              <a:t>konec </a:t>
            </a:r>
            <a:r>
              <a:rPr lang="cs-CZ" altLang="cs-CZ" dirty="0"/>
              <a:t>kulturní plurality, kinematografie má sloužit industrializaci </a:t>
            </a:r>
          </a:p>
          <a:p>
            <a:r>
              <a:rPr lang="cs-CZ" altLang="cs-CZ" dirty="0" err="1"/>
              <a:t>I.fáze</a:t>
            </a:r>
            <a:r>
              <a:rPr lang="cs-CZ" altLang="cs-CZ" dirty="0"/>
              <a:t> – 1928-30: </a:t>
            </a:r>
          </a:p>
          <a:p>
            <a:r>
              <a:rPr lang="cs-CZ" altLang="cs-CZ" dirty="0"/>
              <a:t>změna – výrobní plán </a:t>
            </a:r>
            <a:r>
              <a:rPr lang="cs-CZ" altLang="cs-CZ" dirty="0" err="1"/>
              <a:t>Sovkina</a:t>
            </a:r>
            <a:r>
              <a:rPr lang="cs-CZ" altLang="cs-CZ" dirty="0"/>
              <a:t> – už není zaměřený na zábavní filmy, ale na „nové socialistické vztahy“ </a:t>
            </a:r>
          </a:p>
          <a:p>
            <a:r>
              <a:rPr lang="cs-CZ" altLang="cs-CZ" dirty="0" err="1"/>
              <a:t>II.fáze</a:t>
            </a:r>
            <a:r>
              <a:rPr lang="cs-CZ" altLang="cs-CZ" dirty="0"/>
              <a:t> – 1930-32:</a:t>
            </a:r>
          </a:p>
          <a:p>
            <a:r>
              <a:rPr lang="cs-CZ" altLang="cs-CZ" dirty="0"/>
              <a:t>pokles produkce – 147 filmů 1930, 90 filmů 1932, 35 v roce 1933</a:t>
            </a:r>
          </a:p>
          <a:p>
            <a:r>
              <a:rPr lang="cs-CZ" altLang="cs-CZ" dirty="0"/>
              <a:t>současně – 1932 – nulový dovoz</a:t>
            </a:r>
            <a:r>
              <a:rPr lang="cs-CZ" altLang="cs-CZ" dirty="0" smtClean="0"/>
              <a:t>!</a:t>
            </a:r>
            <a:endParaRPr lang="cs-CZ" altLang="cs-CZ" dirty="0"/>
          </a:p>
        </p:txBody>
      </p:sp>
    </p:spTree>
    <p:extLst>
      <p:ext uri="{BB962C8B-B14F-4D97-AF65-F5344CB8AC3E}">
        <p14:creationId xmlns:p14="http://schemas.microsoft.com/office/powerpoint/2010/main" val="362719013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354162"/>
          </a:xfrm>
        </p:spPr>
        <p:txBody>
          <a:bodyPr>
            <a:normAutofit/>
          </a:bodyPr>
          <a:lstStyle/>
          <a:p>
            <a:r>
              <a:rPr lang="cs-CZ" dirty="0" smtClean="0"/>
              <a:t>Montážní škola</a:t>
            </a:r>
            <a:endParaRPr lang="cs-CZ" dirty="0"/>
          </a:p>
        </p:txBody>
      </p:sp>
      <p:sp>
        <p:nvSpPr>
          <p:cNvPr id="3" name="Zástupný symbol pro obsah 2"/>
          <p:cNvSpPr>
            <a:spLocks noGrp="1"/>
          </p:cNvSpPr>
          <p:nvPr>
            <p:ph idx="1"/>
          </p:nvPr>
        </p:nvSpPr>
        <p:spPr/>
        <p:txBody>
          <a:bodyPr>
            <a:normAutofit fontScale="77500" lnSpcReduction="20000"/>
          </a:bodyPr>
          <a:lstStyle/>
          <a:p>
            <a:pPr lvl="0"/>
            <a:r>
              <a:rPr lang="cs-CZ" u="sng" dirty="0" smtClean="0"/>
              <a:t>Vliv </a:t>
            </a:r>
            <a:r>
              <a:rPr lang="cs-CZ" u="sng" dirty="0"/>
              <a:t>konstruktivismu</a:t>
            </a:r>
            <a:endParaRPr lang="cs-CZ" dirty="0"/>
          </a:p>
          <a:p>
            <a:pPr lvl="1"/>
            <a:r>
              <a:rPr lang="cs-CZ" dirty="0"/>
              <a:t>kubismus, futurismus </a:t>
            </a:r>
            <a:r>
              <a:rPr lang="cs-CZ" dirty="0">
                <a:sym typeface="Wingdings"/>
              </a:rPr>
              <a:t></a:t>
            </a:r>
            <a:r>
              <a:rPr lang="cs-CZ" dirty="0"/>
              <a:t> v Rusku </a:t>
            </a:r>
            <a:r>
              <a:rPr lang="cs-CZ" dirty="0" err="1"/>
              <a:t>kubofuturismus</a:t>
            </a:r>
            <a:r>
              <a:rPr lang="cs-CZ" dirty="0"/>
              <a:t> – útoky na tradiční umělecké formy, abstrakce</a:t>
            </a:r>
          </a:p>
          <a:p>
            <a:pPr lvl="0"/>
            <a:r>
              <a:rPr lang="cs-CZ" dirty="0" err="1"/>
              <a:t>Kazimir</a:t>
            </a:r>
            <a:r>
              <a:rPr lang="cs-CZ" dirty="0"/>
              <a:t> </a:t>
            </a:r>
            <a:r>
              <a:rPr lang="cs-CZ" dirty="0" err="1"/>
              <a:t>Malevič</a:t>
            </a:r>
            <a:r>
              <a:rPr lang="cs-CZ" dirty="0"/>
              <a:t> </a:t>
            </a:r>
            <a:r>
              <a:rPr lang="cs-CZ" i="1" dirty="0"/>
              <a:t>Černý čtverec</a:t>
            </a:r>
            <a:r>
              <a:rPr lang="cs-CZ" dirty="0"/>
              <a:t> (1913)</a:t>
            </a:r>
          </a:p>
          <a:p>
            <a:pPr lvl="0"/>
            <a:r>
              <a:rPr lang="cs-CZ" dirty="0"/>
              <a:t>po revoluci: jak spojit umění a politiku? </a:t>
            </a:r>
            <a:r>
              <a:rPr lang="cs-CZ" dirty="0">
                <a:sym typeface="Wingdings"/>
              </a:rPr>
              <a:t></a:t>
            </a:r>
            <a:r>
              <a:rPr lang="cs-CZ" dirty="0"/>
              <a:t> 1920 konstruktivismus = abstraktní směry, naplňování společenské role umění, připodobnění umění ke stroji, montáž</a:t>
            </a:r>
          </a:p>
          <a:p>
            <a:pPr lvl="0"/>
            <a:r>
              <a:rPr lang="cs-CZ" dirty="0"/>
              <a:t>umění propagovalo, vzdělávalo, mělo být srozumitelné všem</a:t>
            </a:r>
          </a:p>
          <a:p>
            <a:pPr lvl="0"/>
            <a:r>
              <a:rPr lang="cs-CZ" dirty="0"/>
              <a:t>ovlivnilo malířství, grafiku, design, i divadlo (</a:t>
            </a:r>
            <a:r>
              <a:rPr lang="cs-CZ" i="1" dirty="0"/>
              <a:t>biomechanické</a:t>
            </a:r>
            <a:r>
              <a:rPr lang="cs-CZ" dirty="0"/>
              <a:t> herectví</a:t>
            </a:r>
            <a:r>
              <a:rPr lang="cs-CZ" dirty="0" smtClean="0"/>
              <a:t>)</a:t>
            </a:r>
          </a:p>
          <a:p>
            <a:pPr lvl="0"/>
            <a:r>
              <a:rPr lang="cs-CZ" dirty="0" smtClean="0"/>
              <a:t>Historicko-materialistická narace</a:t>
            </a:r>
            <a:endParaRPr lang="cs-CZ" dirty="0"/>
          </a:p>
        </p:txBody>
      </p:sp>
    </p:spTree>
    <p:extLst>
      <p:ext uri="{BB962C8B-B14F-4D97-AF65-F5344CB8AC3E}">
        <p14:creationId xmlns:p14="http://schemas.microsoft.com/office/powerpoint/2010/main" val="362207209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Lev </a:t>
            </a:r>
            <a:r>
              <a:rPr lang="cs-CZ" dirty="0" err="1" smtClean="0"/>
              <a:t>Kulešov</a:t>
            </a:r>
            <a:endParaRPr lang="cs-CZ" dirty="0"/>
          </a:p>
        </p:txBody>
      </p:sp>
      <p:sp>
        <p:nvSpPr>
          <p:cNvPr id="3" name="Zástupný symbol pro obsah 2"/>
          <p:cNvSpPr>
            <a:spLocks noGrp="1"/>
          </p:cNvSpPr>
          <p:nvPr>
            <p:ph idx="1"/>
          </p:nvPr>
        </p:nvSpPr>
        <p:spPr>
          <a:xfrm>
            <a:off x="457200" y="1600200"/>
            <a:ext cx="4258816" cy="4525963"/>
          </a:xfrm>
        </p:spPr>
        <p:txBody>
          <a:bodyPr>
            <a:normAutofit fontScale="92500" lnSpcReduction="20000"/>
          </a:bodyPr>
          <a:lstStyle/>
          <a:p>
            <a:r>
              <a:rPr lang="cs-CZ" i="1" dirty="0" smtClean="0"/>
              <a:t>Projekt inženýra </a:t>
            </a:r>
            <a:r>
              <a:rPr lang="cs-CZ" i="1" dirty="0" err="1" smtClean="0"/>
              <a:t>Prajta</a:t>
            </a:r>
            <a:r>
              <a:rPr lang="cs-CZ" i="1" dirty="0" smtClean="0"/>
              <a:t> </a:t>
            </a:r>
            <a:r>
              <a:rPr lang="cs-CZ" dirty="0" smtClean="0"/>
              <a:t>(1918)</a:t>
            </a:r>
          </a:p>
          <a:p>
            <a:r>
              <a:rPr lang="cs-CZ" dirty="0" smtClean="0"/>
              <a:t>1920 – nová skupina filmařů</a:t>
            </a:r>
          </a:p>
          <a:p>
            <a:r>
              <a:rPr lang="cs-CZ" dirty="0" err="1" smtClean="0"/>
              <a:t>Kulešovův</a:t>
            </a:r>
            <a:r>
              <a:rPr lang="cs-CZ" dirty="0" smtClean="0"/>
              <a:t> efekt</a:t>
            </a:r>
          </a:p>
          <a:p>
            <a:r>
              <a:rPr lang="cs-CZ" dirty="0" smtClean="0"/>
              <a:t>Kreativní geografie</a:t>
            </a:r>
          </a:p>
          <a:p>
            <a:r>
              <a:rPr lang="cs-CZ" i="1" dirty="0" smtClean="0">
                <a:hlinkClick r:id="rId2"/>
              </a:rPr>
              <a:t>Neobyčejná dobrodružství Mr. </a:t>
            </a:r>
            <a:r>
              <a:rPr lang="cs-CZ" i="1" dirty="0" err="1" smtClean="0">
                <a:hlinkClick r:id="rId2"/>
              </a:rPr>
              <a:t>Westa</a:t>
            </a:r>
            <a:r>
              <a:rPr lang="cs-CZ" i="1" dirty="0" smtClean="0">
                <a:hlinkClick r:id="rId2"/>
              </a:rPr>
              <a:t> v zemi bolševiků</a:t>
            </a:r>
            <a:r>
              <a:rPr lang="cs-CZ" i="1" dirty="0" smtClean="0"/>
              <a:t> </a:t>
            </a:r>
            <a:r>
              <a:rPr lang="cs-CZ" dirty="0" smtClean="0"/>
              <a:t>(1924)</a:t>
            </a:r>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1484784"/>
            <a:ext cx="3419475" cy="4791075"/>
          </a:xfrm>
          <a:prstGeom prst="rect">
            <a:avLst/>
          </a:prstGeom>
        </p:spPr>
      </p:pic>
    </p:spTree>
    <p:extLst>
      <p:ext uri="{BB962C8B-B14F-4D97-AF65-F5344CB8AC3E}">
        <p14:creationId xmlns:p14="http://schemas.microsoft.com/office/powerpoint/2010/main" val="32934654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dirty="0"/>
              <a:t>Sergej </a:t>
            </a:r>
            <a:r>
              <a:rPr lang="cs-CZ" dirty="0" smtClean="0"/>
              <a:t>M. </a:t>
            </a:r>
            <a:r>
              <a:rPr lang="cs-CZ" dirty="0" err="1" smtClean="0"/>
              <a:t>Ejzenštejn</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vystudoval </a:t>
            </a:r>
            <a:r>
              <a:rPr lang="cs-CZ" dirty="0"/>
              <a:t>stavební fakultu, ale zajímal se i o umění a film</a:t>
            </a:r>
          </a:p>
          <a:p>
            <a:r>
              <a:rPr lang="cs-CZ" dirty="0"/>
              <a:t>1920 do Moskvy k divadlu Proletkult –scény, pak i režie, přestříhal Langova Dr. </a:t>
            </a:r>
            <a:r>
              <a:rPr lang="cs-CZ" dirty="0" err="1"/>
              <a:t>Mabuseho</a:t>
            </a:r>
            <a:endParaRPr lang="cs-CZ" dirty="0"/>
          </a:p>
          <a:p>
            <a:r>
              <a:rPr lang="cs-CZ" dirty="0"/>
              <a:t>1925 </a:t>
            </a:r>
            <a:r>
              <a:rPr lang="cs-CZ" i="1" dirty="0"/>
              <a:t>Stávka</a:t>
            </a:r>
            <a:r>
              <a:rPr lang="cs-CZ" dirty="0"/>
              <a:t> – první významnější film montážní </a:t>
            </a:r>
            <a:r>
              <a:rPr lang="cs-CZ" dirty="0" smtClean="0"/>
              <a:t>školy</a:t>
            </a:r>
          </a:p>
          <a:p>
            <a:r>
              <a:rPr lang="cs-CZ" i="1" dirty="0" smtClean="0"/>
              <a:t>Křižník Potěmkin </a:t>
            </a:r>
            <a:r>
              <a:rPr lang="cs-CZ" dirty="0" smtClean="0"/>
              <a:t>(1925)</a:t>
            </a:r>
          </a:p>
          <a:p>
            <a:r>
              <a:rPr lang="cs-CZ" i="1" dirty="0" err="1" smtClean="0"/>
              <a:t>Oktjabr</a:t>
            </a:r>
            <a:r>
              <a:rPr lang="cs-CZ" i="1" dirty="0" smtClean="0"/>
              <a:t> / Deset dní, které otřásly světem </a:t>
            </a:r>
            <a:r>
              <a:rPr lang="cs-CZ" dirty="0" smtClean="0"/>
              <a:t>(1927)</a:t>
            </a:r>
          </a:p>
          <a:p>
            <a:r>
              <a:rPr lang="cs-CZ" i="1" dirty="0" smtClean="0">
                <a:hlinkClick r:id="rId2"/>
              </a:rPr>
              <a:t>Generální linie </a:t>
            </a:r>
            <a:r>
              <a:rPr lang="cs-CZ" dirty="0" smtClean="0"/>
              <a:t>(1929)</a:t>
            </a:r>
          </a:p>
          <a:p>
            <a:r>
              <a:rPr lang="cs-CZ" i="1" dirty="0" err="1" smtClean="0"/>
              <a:t>Que</a:t>
            </a:r>
            <a:r>
              <a:rPr lang="cs-CZ" i="1" dirty="0" smtClean="0"/>
              <a:t> </a:t>
            </a:r>
            <a:r>
              <a:rPr lang="cs-CZ" i="1" dirty="0" err="1" smtClean="0"/>
              <a:t>viva</a:t>
            </a:r>
            <a:r>
              <a:rPr lang="cs-CZ" i="1" dirty="0" smtClean="0"/>
              <a:t> </a:t>
            </a:r>
            <a:r>
              <a:rPr lang="cs-CZ" i="1" dirty="0" err="1" smtClean="0"/>
              <a:t>Mexico</a:t>
            </a:r>
            <a:r>
              <a:rPr lang="cs-CZ" i="1" dirty="0" smtClean="0"/>
              <a:t>! </a:t>
            </a:r>
            <a:r>
              <a:rPr lang="cs-CZ" dirty="0" smtClean="0"/>
              <a:t>(1931)</a:t>
            </a:r>
          </a:p>
          <a:p>
            <a:endParaRPr lang="cs-CZ" dirty="0"/>
          </a:p>
        </p:txBody>
      </p:sp>
    </p:spTree>
    <p:extLst>
      <p:ext uri="{BB962C8B-B14F-4D97-AF65-F5344CB8AC3E}">
        <p14:creationId xmlns:p14="http://schemas.microsoft.com/office/powerpoint/2010/main" val="338995084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Sergej M. </a:t>
            </a:r>
            <a:r>
              <a:rPr lang="cs-CZ" dirty="0" err="1" smtClean="0"/>
              <a:t>Ejzenštejn</a:t>
            </a:r>
            <a:endParaRPr lang="cs-CZ" dirty="0"/>
          </a:p>
        </p:txBody>
      </p:sp>
      <p:sp>
        <p:nvSpPr>
          <p:cNvPr id="3" name="Zástupný symbol pro obsah 2"/>
          <p:cNvSpPr>
            <a:spLocks noGrp="1"/>
          </p:cNvSpPr>
          <p:nvPr>
            <p:ph idx="1"/>
          </p:nvPr>
        </p:nvSpPr>
        <p:spPr/>
        <p:txBody>
          <a:bodyPr/>
          <a:lstStyle/>
          <a:p>
            <a:r>
              <a:rPr lang="cs-CZ" dirty="0" smtClean="0"/>
              <a:t>Agitační </a:t>
            </a:r>
            <a:r>
              <a:rPr lang="cs-CZ" dirty="0" err="1" smtClean="0"/>
              <a:t>bezsyžetový</a:t>
            </a:r>
            <a:r>
              <a:rPr lang="cs-CZ" dirty="0" smtClean="0"/>
              <a:t> film</a:t>
            </a:r>
          </a:p>
          <a:p>
            <a:r>
              <a:rPr lang="cs-CZ" dirty="0" smtClean="0"/>
              <a:t>Atrakce</a:t>
            </a:r>
          </a:p>
          <a:p>
            <a:r>
              <a:rPr lang="cs-CZ" dirty="0" smtClean="0"/>
              <a:t>Proces neutralizace</a:t>
            </a:r>
          </a:p>
          <a:p>
            <a:r>
              <a:rPr lang="cs-CZ" dirty="0" smtClean="0"/>
              <a:t>Montáž atrakcí – spojování nesouladných fragmentů</a:t>
            </a:r>
          </a:p>
          <a:p>
            <a:r>
              <a:rPr lang="cs-CZ" dirty="0" smtClean="0"/>
              <a:t>Koncept dominanty</a:t>
            </a:r>
          </a:p>
          <a:p>
            <a:endParaRPr lang="cs-CZ" dirty="0"/>
          </a:p>
        </p:txBody>
      </p:sp>
    </p:spTree>
    <p:extLst>
      <p:ext uri="{BB962C8B-B14F-4D97-AF65-F5344CB8AC3E}">
        <p14:creationId xmlns:p14="http://schemas.microsoft.com/office/powerpoint/2010/main" val="45016788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Vsevolod</a:t>
            </a:r>
            <a:r>
              <a:rPr lang="cs-CZ" dirty="0" smtClean="0"/>
              <a:t> </a:t>
            </a:r>
            <a:r>
              <a:rPr lang="cs-CZ" dirty="0" err="1" smtClean="0"/>
              <a:t>Pudovkin</a:t>
            </a:r>
            <a:endParaRPr lang="cs-CZ" dirty="0"/>
          </a:p>
        </p:txBody>
      </p:sp>
      <p:sp>
        <p:nvSpPr>
          <p:cNvPr id="3" name="Zástupný symbol pro obsah 2"/>
          <p:cNvSpPr>
            <a:spLocks noGrp="1"/>
          </p:cNvSpPr>
          <p:nvPr>
            <p:ph idx="1"/>
          </p:nvPr>
        </p:nvSpPr>
        <p:spPr>
          <a:xfrm>
            <a:off x="457200" y="1600200"/>
            <a:ext cx="4978896" cy="4525963"/>
          </a:xfrm>
        </p:spPr>
        <p:txBody>
          <a:bodyPr/>
          <a:lstStyle/>
          <a:p>
            <a:r>
              <a:rPr lang="cs-CZ" i="1" dirty="0" smtClean="0">
                <a:hlinkClick r:id="rId2"/>
              </a:rPr>
              <a:t>Matka</a:t>
            </a:r>
            <a:r>
              <a:rPr lang="cs-CZ" dirty="0" smtClean="0">
                <a:hlinkClick r:id="rId2"/>
              </a:rPr>
              <a:t> </a:t>
            </a:r>
            <a:r>
              <a:rPr lang="cs-CZ" dirty="0" smtClean="0"/>
              <a:t>(1926)</a:t>
            </a:r>
          </a:p>
          <a:p>
            <a:r>
              <a:rPr lang="cs-CZ" i="1" dirty="0" smtClean="0">
                <a:hlinkClick r:id="rId3"/>
              </a:rPr>
              <a:t>Konec Petrohradu </a:t>
            </a:r>
            <a:r>
              <a:rPr lang="cs-CZ" dirty="0" smtClean="0"/>
              <a:t>(1927)</a:t>
            </a:r>
          </a:p>
          <a:p>
            <a:r>
              <a:rPr lang="cs-CZ" i="1" dirty="0" smtClean="0">
                <a:hlinkClick r:id="rId4"/>
              </a:rPr>
              <a:t>Bouře nad Asií </a:t>
            </a:r>
            <a:r>
              <a:rPr lang="cs-CZ" dirty="0" smtClean="0"/>
              <a:t>(1928)</a:t>
            </a:r>
          </a:p>
          <a:p>
            <a:r>
              <a:rPr lang="cs-CZ" dirty="0" smtClean="0"/>
              <a:t>Rozdíl od </a:t>
            </a:r>
            <a:r>
              <a:rPr lang="cs-CZ" dirty="0" err="1" smtClean="0"/>
              <a:t>Ejzenštejna</a:t>
            </a:r>
            <a:r>
              <a:rPr lang="cs-CZ" dirty="0" smtClean="0"/>
              <a:t> – filmový hrdina</a:t>
            </a:r>
          </a:p>
          <a:p>
            <a:r>
              <a:rPr lang="cs-CZ" i="1" dirty="0" smtClean="0"/>
              <a:t>Dezertér </a:t>
            </a:r>
            <a:r>
              <a:rPr lang="cs-CZ" dirty="0" smtClean="0"/>
              <a:t>(1934)</a:t>
            </a:r>
          </a:p>
          <a:p>
            <a:r>
              <a:rPr lang="cs-CZ" dirty="0" smtClean="0"/>
              <a:t>Následně soc. realismus</a:t>
            </a:r>
            <a:endParaRPr lang="cs-CZ" dirty="0"/>
          </a:p>
        </p:txBody>
      </p:sp>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1484785"/>
            <a:ext cx="3923512" cy="3600400"/>
          </a:xfrm>
          <a:prstGeom prst="rect">
            <a:avLst/>
          </a:prstGeom>
        </p:spPr>
      </p:pic>
    </p:spTree>
    <p:extLst>
      <p:ext uri="{BB962C8B-B14F-4D97-AF65-F5344CB8AC3E}">
        <p14:creationId xmlns:p14="http://schemas.microsoft.com/office/powerpoint/2010/main" val="376945731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343" y="125214"/>
            <a:ext cx="5122912" cy="1143000"/>
          </a:xfrm>
        </p:spPr>
        <p:txBody>
          <a:bodyPr/>
          <a:lstStyle/>
          <a:p>
            <a:r>
              <a:rPr lang="cs-CZ" dirty="0" err="1" smtClean="0"/>
              <a:t>Kozincev</a:t>
            </a:r>
            <a:r>
              <a:rPr lang="cs-CZ" dirty="0" smtClean="0"/>
              <a:t> &amp; </a:t>
            </a:r>
            <a:r>
              <a:rPr lang="cs-CZ" dirty="0" err="1" smtClean="0"/>
              <a:t>Trauberg</a:t>
            </a:r>
            <a:endParaRPr lang="cs-CZ" dirty="0"/>
          </a:p>
        </p:txBody>
      </p:sp>
      <p:sp>
        <p:nvSpPr>
          <p:cNvPr id="3" name="Zástupný symbol pro obsah 2"/>
          <p:cNvSpPr>
            <a:spLocks noGrp="1"/>
          </p:cNvSpPr>
          <p:nvPr>
            <p:ph idx="1"/>
          </p:nvPr>
        </p:nvSpPr>
        <p:spPr>
          <a:xfrm>
            <a:off x="457200" y="1600200"/>
            <a:ext cx="3486150" cy="4525963"/>
          </a:xfrm>
        </p:spPr>
        <p:txBody>
          <a:bodyPr/>
          <a:lstStyle/>
          <a:p>
            <a:r>
              <a:rPr lang="cs-CZ" i="1" dirty="0" err="1" smtClean="0"/>
              <a:t>Šinel</a:t>
            </a:r>
            <a:r>
              <a:rPr lang="cs-CZ" i="1" dirty="0" smtClean="0"/>
              <a:t> </a:t>
            </a:r>
            <a:r>
              <a:rPr lang="cs-CZ" dirty="0" smtClean="0"/>
              <a:t>(1926)</a:t>
            </a:r>
          </a:p>
          <a:p>
            <a:r>
              <a:rPr lang="cs-CZ" i="1" dirty="0" smtClean="0"/>
              <a:t>Spiklenci velikého díla </a:t>
            </a:r>
            <a:r>
              <a:rPr lang="cs-CZ" dirty="0" smtClean="0"/>
              <a:t>(1927)</a:t>
            </a:r>
          </a:p>
          <a:p>
            <a:r>
              <a:rPr lang="cs-CZ" i="1" dirty="0" smtClean="0"/>
              <a:t>Nový Babylon </a:t>
            </a:r>
            <a:r>
              <a:rPr lang="cs-CZ" dirty="0" smtClean="0"/>
              <a:t>(1929)</a:t>
            </a:r>
          </a:p>
          <a:p>
            <a:r>
              <a:rPr lang="cs-CZ" i="1" dirty="0" err="1" smtClean="0">
                <a:hlinkClick r:id="rId2"/>
              </a:rPr>
              <a:t>Odna</a:t>
            </a:r>
            <a:r>
              <a:rPr lang="cs-CZ" i="1" dirty="0" smtClean="0">
                <a:hlinkClick r:id="rId2"/>
              </a:rPr>
              <a:t> </a:t>
            </a:r>
            <a:r>
              <a:rPr lang="cs-CZ" dirty="0" smtClean="0"/>
              <a:t>(1931)</a:t>
            </a:r>
          </a:p>
          <a:p>
            <a:r>
              <a:rPr lang="cs-CZ" dirty="0" smtClean="0"/>
              <a:t>FEKS</a:t>
            </a:r>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060848"/>
            <a:ext cx="5200650" cy="3581400"/>
          </a:xfrm>
          <a:prstGeom prst="rect">
            <a:avLst/>
          </a:prstGeom>
        </p:spPr>
      </p:pic>
    </p:spTree>
    <p:extLst>
      <p:ext uri="{BB962C8B-B14F-4D97-AF65-F5344CB8AC3E}">
        <p14:creationId xmlns:p14="http://schemas.microsoft.com/office/powerpoint/2010/main" val="288333450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Dziga</a:t>
            </a:r>
            <a:r>
              <a:rPr lang="cs-CZ" dirty="0" smtClean="0"/>
              <a:t> </a:t>
            </a:r>
            <a:r>
              <a:rPr lang="cs-CZ" dirty="0" err="1" smtClean="0"/>
              <a:t>Vertov</a:t>
            </a:r>
            <a:endParaRPr lang="cs-CZ" dirty="0"/>
          </a:p>
        </p:txBody>
      </p:sp>
      <p:sp>
        <p:nvSpPr>
          <p:cNvPr id="3" name="Zástupný symbol pro obsah 2"/>
          <p:cNvSpPr>
            <a:spLocks noGrp="1"/>
          </p:cNvSpPr>
          <p:nvPr>
            <p:ph idx="1"/>
          </p:nvPr>
        </p:nvSpPr>
        <p:spPr>
          <a:xfrm>
            <a:off x="3419872" y="1484784"/>
            <a:ext cx="5472608" cy="5112568"/>
          </a:xfrm>
        </p:spPr>
        <p:txBody>
          <a:bodyPr>
            <a:normAutofit fontScale="92500" lnSpcReduction="10000"/>
          </a:bodyPr>
          <a:lstStyle/>
          <a:p>
            <a:r>
              <a:rPr lang="cs-CZ" dirty="0" smtClean="0"/>
              <a:t>1896</a:t>
            </a:r>
          </a:p>
          <a:p>
            <a:r>
              <a:rPr lang="cs-CZ" dirty="0" smtClean="0"/>
              <a:t>1917 – Kino </a:t>
            </a:r>
            <a:r>
              <a:rPr lang="cs-CZ" dirty="0" err="1" smtClean="0"/>
              <a:t>nedělja</a:t>
            </a:r>
            <a:endParaRPr lang="cs-CZ" dirty="0" smtClean="0"/>
          </a:p>
          <a:p>
            <a:r>
              <a:rPr lang="cs-CZ" dirty="0" smtClean="0"/>
              <a:t>1922 – Kino-pravda</a:t>
            </a:r>
          </a:p>
          <a:p>
            <a:pPr lvl="1"/>
            <a:r>
              <a:rPr lang="cs-CZ" dirty="0" smtClean="0"/>
              <a:t>23 </a:t>
            </a:r>
            <a:r>
              <a:rPr lang="cs-CZ" dirty="0" smtClean="0">
                <a:hlinkClick r:id="rId2"/>
              </a:rPr>
              <a:t>dokumentů</a:t>
            </a:r>
            <a:endParaRPr lang="cs-CZ" dirty="0" smtClean="0"/>
          </a:p>
          <a:p>
            <a:r>
              <a:rPr lang="cs-CZ" dirty="0" smtClean="0"/>
              <a:t>Manifesty </a:t>
            </a:r>
          </a:p>
          <a:p>
            <a:pPr lvl="1"/>
            <a:r>
              <a:rPr lang="cs-CZ" dirty="0" smtClean="0"/>
              <a:t>1922 – My (časopis </a:t>
            </a:r>
            <a:r>
              <a:rPr lang="cs-CZ" dirty="0" err="1" smtClean="0"/>
              <a:t>Kinofot</a:t>
            </a:r>
            <a:r>
              <a:rPr lang="cs-CZ" dirty="0" smtClean="0"/>
              <a:t>)</a:t>
            </a:r>
          </a:p>
          <a:p>
            <a:pPr lvl="1"/>
            <a:r>
              <a:rPr lang="cs-CZ" dirty="0" smtClean="0"/>
              <a:t>Revoluce </a:t>
            </a:r>
            <a:r>
              <a:rPr lang="cs-CZ" dirty="0" err="1" smtClean="0"/>
              <a:t>kinoků</a:t>
            </a:r>
            <a:r>
              <a:rPr lang="cs-CZ" dirty="0" smtClean="0"/>
              <a:t> (časopis </a:t>
            </a:r>
            <a:r>
              <a:rPr lang="cs-CZ" dirty="0" err="1" smtClean="0"/>
              <a:t>Lef</a:t>
            </a:r>
            <a:r>
              <a:rPr lang="cs-CZ" dirty="0" smtClean="0"/>
              <a:t>)</a:t>
            </a:r>
          </a:p>
          <a:p>
            <a:r>
              <a:rPr lang="cs-CZ" dirty="0" err="1" smtClean="0"/>
              <a:t>Kinoglaz</a:t>
            </a:r>
            <a:r>
              <a:rPr lang="cs-CZ" dirty="0"/>
              <a:t> </a:t>
            </a:r>
            <a:r>
              <a:rPr lang="cs-CZ" dirty="0" smtClean="0"/>
              <a:t>– Kino-oko	</a:t>
            </a:r>
          </a:p>
          <a:p>
            <a:r>
              <a:rPr lang="cs-CZ" i="1" dirty="0" err="1" smtClean="0"/>
              <a:t>Kinoglaz</a:t>
            </a:r>
            <a:r>
              <a:rPr lang="cs-CZ" i="1" dirty="0" smtClean="0"/>
              <a:t> </a:t>
            </a:r>
            <a:r>
              <a:rPr lang="cs-CZ" dirty="0" smtClean="0"/>
              <a:t>(1924)</a:t>
            </a:r>
          </a:p>
          <a:p>
            <a:r>
              <a:rPr lang="cs-CZ" i="1" dirty="0" err="1" smtClean="0">
                <a:hlinkClick r:id="rId3"/>
              </a:rPr>
              <a:t>Sovětskije</a:t>
            </a:r>
            <a:r>
              <a:rPr lang="cs-CZ" i="1" dirty="0" smtClean="0">
                <a:hlinkClick r:id="rId3"/>
              </a:rPr>
              <a:t> </a:t>
            </a:r>
            <a:r>
              <a:rPr lang="cs-CZ" i="1" dirty="0" err="1" smtClean="0">
                <a:hlinkClick r:id="rId3"/>
              </a:rPr>
              <a:t>igruški</a:t>
            </a:r>
            <a:r>
              <a:rPr lang="cs-CZ" i="1" dirty="0" smtClean="0">
                <a:hlinkClick r:id="rId3"/>
              </a:rPr>
              <a:t> </a:t>
            </a:r>
            <a:r>
              <a:rPr lang="cs-CZ" dirty="0" smtClean="0"/>
              <a:t>(1924)</a:t>
            </a:r>
            <a:endParaRPr lang="cs-CZ" dirty="0"/>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700808"/>
            <a:ext cx="2794000" cy="3860800"/>
          </a:xfrm>
          <a:prstGeom prst="rect">
            <a:avLst/>
          </a:prstGeom>
        </p:spPr>
      </p:pic>
    </p:spTree>
    <p:extLst>
      <p:ext uri="{BB962C8B-B14F-4D97-AF65-F5344CB8AC3E}">
        <p14:creationId xmlns:p14="http://schemas.microsoft.com/office/powerpoint/2010/main" val="293129325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Dziga</a:t>
            </a:r>
            <a:r>
              <a:rPr lang="cs-CZ" dirty="0" smtClean="0"/>
              <a:t> </a:t>
            </a:r>
            <a:r>
              <a:rPr lang="cs-CZ" dirty="0" err="1" smtClean="0"/>
              <a:t>Vertov</a:t>
            </a:r>
            <a:endParaRPr lang="cs-CZ" dirty="0"/>
          </a:p>
        </p:txBody>
      </p:sp>
      <p:sp>
        <p:nvSpPr>
          <p:cNvPr id="3" name="Zástupný symbol pro obsah 2"/>
          <p:cNvSpPr>
            <a:spLocks noGrp="1"/>
          </p:cNvSpPr>
          <p:nvPr>
            <p:ph idx="1"/>
          </p:nvPr>
        </p:nvSpPr>
        <p:spPr>
          <a:xfrm>
            <a:off x="457200" y="1600200"/>
            <a:ext cx="5122912" cy="4525963"/>
          </a:xfrm>
        </p:spPr>
        <p:txBody>
          <a:bodyPr/>
          <a:lstStyle/>
          <a:p>
            <a:r>
              <a:rPr lang="cs-CZ" i="1" dirty="0" smtClean="0"/>
              <a:t>Šestá část světa </a:t>
            </a:r>
            <a:r>
              <a:rPr lang="cs-CZ" dirty="0" smtClean="0"/>
              <a:t>(1926)</a:t>
            </a:r>
          </a:p>
          <a:p>
            <a:r>
              <a:rPr lang="cs-CZ" i="1" dirty="0" smtClean="0">
                <a:hlinkClick r:id="rId2"/>
              </a:rPr>
              <a:t>Muž s kinoaparátem </a:t>
            </a:r>
            <a:r>
              <a:rPr lang="cs-CZ" dirty="0" smtClean="0"/>
              <a:t>(1929)</a:t>
            </a:r>
          </a:p>
          <a:p>
            <a:r>
              <a:rPr lang="cs-CZ" i="1" dirty="0" smtClean="0"/>
              <a:t>Symfonie Donbasu </a:t>
            </a:r>
            <a:r>
              <a:rPr lang="cs-CZ" dirty="0" smtClean="0"/>
              <a:t>(1931)</a:t>
            </a:r>
          </a:p>
          <a:p>
            <a:r>
              <a:rPr lang="cs-CZ" i="1" dirty="0" err="1" smtClean="0"/>
              <a:t>Tri</a:t>
            </a:r>
            <a:r>
              <a:rPr lang="cs-CZ" i="1" dirty="0" smtClean="0"/>
              <a:t> </a:t>
            </a:r>
            <a:r>
              <a:rPr lang="cs-CZ" i="1" dirty="0" err="1" smtClean="0"/>
              <a:t>pesni</a:t>
            </a:r>
            <a:r>
              <a:rPr lang="cs-CZ" i="1" dirty="0" smtClean="0"/>
              <a:t> o Lenine </a:t>
            </a:r>
            <a:r>
              <a:rPr lang="cs-CZ" dirty="0" smtClean="0"/>
              <a:t>(1934)</a:t>
            </a:r>
          </a:p>
          <a:p>
            <a:r>
              <a:rPr lang="cs-CZ" i="1" dirty="0" err="1" smtClean="0"/>
              <a:t>Kolybelnaja</a:t>
            </a:r>
            <a:r>
              <a:rPr lang="cs-CZ" i="1" dirty="0" smtClean="0"/>
              <a:t> </a:t>
            </a:r>
            <a:r>
              <a:rPr lang="cs-CZ" dirty="0" smtClean="0"/>
              <a:t>(1937)</a:t>
            </a:r>
          </a:p>
          <a:p>
            <a:r>
              <a:rPr lang="cs-CZ" dirty="0" smtClean="0"/>
              <a:t>1954</a:t>
            </a:r>
            <a:endParaRPr lang="cs-CZ" dirty="0"/>
          </a:p>
        </p:txBody>
      </p:sp>
      <p:pic>
        <p:nvPicPr>
          <p:cNvPr id="4" name="Picture 7" descr="plakát alexandra rodčen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700808"/>
            <a:ext cx="3011488"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206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USA – Edison vs. AM&amp;B + </a:t>
            </a:r>
            <a:r>
              <a:rPr lang="cs-CZ" dirty="0" err="1" smtClean="0"/>
              <a:t>Vitagraph</a:t>
            </a:r>
            <a:endParaRPr lang="cs-CZ" dirty="0"/>
          </a:p>
        </p:txBody>
      </p:sp>
      <p:sp>
        <p:nvSpPr>
          <p:cNvPr id="3" name="Zástupný symbol pro obsah 2"/>
          <p:cNvSpPr>
            <a:spLocks noGrp="1"/>
          </p:cNvSpPr>
          <p:nvPr>
            <p:ph idx="1"/>
          </p:nvPr>
        </p:nvSpPr>
        <p:spPr/>
        <p:txBody>
          <a:bodyPr/>
          <a:lstStyle/>
          <a:p>
            <a:r>
              <a:rPr lang="cs-CZ" dirty="0" smtClean="0"/>
              <a:t>Edison – patentové a copyrightové žaloby vůči konkurenci -&gt; prohra</a:t>
            </a:r>
          </a:p>
          <a:p>
            <a:r>
              <a:rPr lang="cs-CZ" dirty="0" smtClean="0"/>
              <a:t>Edison – vsází na delší filmy</a:t>
            </a:r>
          </a:p>
          <a:p>
            <a:pPr lvl="1"/>
            <a:r>
              <a:rPr lang="cs-CZ" dirty="0" smtClean="0"/>
              <a:t>Edwin S. Porter – technik, promítač</a:t>
            </a:r>
          </a:p>
          <a:p>
            <a:pPr lvl="1"/>
            <a:r>
              <a:rPr lang="cs-CZ" i="1" dirty="0" smtClean="0">
                <a:hlinkClick r:id="rId2"/>
              </a:rPr>
              <a:t>The Great </a:t>
            </a:r>
            <a:r>
              <a:rPr lang="cs-CZ" i="1" dirty="0" err="1" smtClean="0">
                <a:hlinkClick r:id="rId2"/>
              </a:rPr>
              <a:t>Train</a:t>
            </a:r>
            <a:r>
              <a:rPr lang="cs-CZ" i="1" dirty="0" smtClean="0">
                <a:hlinkClick r:id="rId2"/>
              </a:rPr>
              <a:t> </a:t>
            </a:r>
            <a:r>
              <a:rPr lang="cs-CZ" i="1" dirty="0" err="1" smtClean="0">
                <a:hlinkClick r:id="rId2"/>
              </a:rPr>
              <a:t>Robbery</a:t>
            </a:r>
            <a:r>
              <a:rPr lang="cs-CZ" i="1" dirty="0" smtClean="0">
                <a:hlinkClick r:id="rId2"/>
              </a:rPr>
              <a:t> </a:t>
            </a:r>
            <a:r>
              <a:rPr lang="cs-CZ" dirty="0" smtClean="0"/>
              <a:t>(1902)</a:t>
            </a:r>
          </a:p>
          <a:p>
            <a:pPr lvl="1"/>
            <a:r>
              <a:rPr lang="cs-CZ" i="1" dirty="0" err="1" smtClean="0">
                <a:hlinkClick r:id="rId3"/>
              </a:rPr>
              <a:t>Life</a:t>
            </a:r>
            <a:r>
              <a:rPr lang="cs-CZ" i="1" dirty="0" smtClean="0">
                <a:hlinkClick r:id="rId3"/>
              </a:rPr>
              <a:t> of </a:t>
            </a:r>
            <a:r>
              <a:rPr lang="cs-CZ" i="1" dirty="0" err="1" smtClean="0">
                <a:hlinkClick r:id="rId3"/>
              </a:rPr>
              <a:t>an</a:t>
            </a:r>
            <a:r>
              <a:rPr lang="cs-CZ" i="1" dirty="0" smtClean="0">
                <a:hlinkClick r:id="rId3"/>
              </a:rPr>
              <a:t> American </a:t>
            </a:r>
            <a:r>
              <a:rPr lang="cs-CZ" i="1" dirty="0" err="1" smtClean="0">
                <a:hlinkClick r:id="rId3"/>
              </a:rPr>
              <a:t>Fireman</a:t>
            </a:r>
            <a:r>
              <a:rPr lang="cs-CZ" i="1" dirty="0" smtClean="0">
                <a:hlinkClick r:id="rId3"/>
              </a:rPr>
              <a:t> </a:t>
            </a:r>
            <a:r>
              <a:rPr lang="cs-CZ" dirty="0" smtClean="0"/>
              <a:t>(1903)</a:t>
            </a:r>
          </a:p>
          <a:p>
            <a:endParaRPr lang="cs-CZ" dirty="0"/>
          </a:p>
        </p:txBody>
      </p:sp>
    </p:spTree>
    <p:extLst>
      <p:ext uri="{BB962C8B-B14F-4D97-AF65-F5344CB8AC3E}">
        <p14:creationId xmlns:p14="http://schemas.microsoft.com/office/powerpoint/2010/main" val="107021813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Esfir</a:t>
            </a:r>
            <a:r>
              <a:rPr lang="cs-CZ" dirty="0" smtClean="0"/>
              <a:t> </a:t>
            </a:r>
            <a:r>
              <a:rPr lang="cs-CZ" dirty="0" err="1" smtClean="0"/>
              <a:t>Šub</a:t>
            </a:r>
            <a:endParaRPr lang="cs-CZ" dirty="0"/>
          </a:p>
        </p:txBody>
      </p:sp>
      <p:sp>
        <p:nvSpPr>
          <p:cNvPr id="3" name="Zástupný symbol pro obsah 2"/>
          <p:cNvSpPr>
            <a:spLocks noGrp="1"/>
          </p:cNvSpPr>
          <p:nvPr>
            <p:ph idx="1"/>
          </p:nvPr>
        </p:nvSpPr>
        <p:spPr>
          <a:xfrm>
            <a:off x="457200" y="1600200"/>
            <a:ext cx="4474840" cy="4525963"/>
          </a:xfrm>
        </p:spPr>
        <p:txBody>
          <a:bodyPr/>
          <a:lstStyle/>
          <a:p>
            <a:r>
              <a:rPr lang="cs-CZ" dirty="0" smtClean="0"/>
              <a:t>Dokumentaristka</a:t>
            </a:r>
          </a:p>
          <a:p>
            <a:r>
              <a:rPr lang="cs-CZ" i="1" dirty="0" smtClean="0">
                <a:hlinkClick r:id="rId2"/>
              </a:rPr>
              <a:t>Pád dynastie Romanovců </a:t>
            </a:r>
            <a:r>
              <a:rPr lang="cs-CZ" dirty="0" smtClean="0"/>
              <a:t>(1927)</a:t>
            </a:r>
          </a:p>
          <a:p>
            <a:r>
              <a:rPr lang="cs-CZ" i="1" dirty="0" smtClean="0"/>
              <a:t>Veliká cesta </a:t>
            </a:r>
            <a:r>
              <a:rPr lang="cs-CZ" dirty="0" smtClean="0"/>
              <a:t>(1927)</a:t>
            </a:r>
          </a:p>
          <a:p>
            <a:r>
              <a:rPr lang="cs-CZ" i="1" dirty="0" smtClean="0"/>
              <a:t>Rusko Mikuláše II. a Lva Tolstého </a:t>
            </a:r>
            <a:r>
              <a:rPr lang="cs-CZ" dirty="0" smtClean="0"/>
              <a:t>(1928)</a:t>
            </a:r>
          </a:p>
          <a:p>
            <a:r>
              <a:rPr lang="cs-CZ" dirty="0" smtClean="0"/>
              <a:t>„kompilační dokumenty“</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382" y="1412776"/>
            <a:ext cx="3676084" cy="4896544"/>
          </a:xfrm>
          <a:prstGeom prst="rect">
            <a:avLst/>
          </a:prstGeom>
        </p:spPr>
      </p:pic>
    </p:spTree>
    <p:extLst>
      <p:ext uri="{BB962C8B-B14F-4D97-AF65-F5344CB8AC3E}">
        <p14:creationId xmlns:p14="http://schemas.microsoft.com/office/powerpoint/2010/main" val="382824569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Alexandr </a:t>
            </a:r>
            <a:r>
              <a:rPr lang="cs-CZ" dirty="0" err="1" smtClean="0"/>
              <a:t>Dovženko</a:t>
            </a:r>
            <a:endParaRPr lang="cs-CZ" dirty="0"/>
          </a:p>
        </p:txBody>
      </p:sp>
      <p:sp>
        <p:nvSpPr>
          <p:cNvPr id="3" name="Zástupný symbol pro obsah 2"/>
          <p:cNvSpPr>
            <a:spLocks noGrp="1"/>
          </p:cNvSpPr>
          <p:nvPr>
            <p:ph idx="1"/>
          </p:nvPr>
        </p:nvSpPr>
        <p:spPr>
          <a:xfrm>
            <a:off x="457200" y="1600200"/>
            <a:ext cx="3610744" cy="4525963"/>
          </a:xfrm>
        </p:spPr>
        <p:txBody>
          <a:bodyPr/>
          <a:lstStyle/>
          <a:p>
            <a:r>
              <a:rPr lang="cs-CZ" dirty="0" smtClean="0"/>
              <a:t>Ukrajina</a:t>
            </a:r>
          </a:p>
          <a:p>
            <a:r>
              <a:rPr lang="cs-CZ" dirty="0" smtClean="0"/>
              <a:t>1923 – ilustrace a komiksy</a:t>
            </a:r>
          </a:p>
          <a:p>
            <a:r>
              <a:rPr lang="cs-CZ" dirty="0" smtClean="0"/>
              <a:t>1926 – </a:t>
            </a:r>
            <a:r>
              <a:rPr lang="cs-CZ" dirty="0" err="1" smtClean="0"/>
              <a:t>Oděssa</a:t>
            </a:r>
            <a:endParaRPr lang="cs-CZ" dirty="0" smtClean="0"/>
          </a:p>
          <a:p>
            <a:r>
              <a:rPr lang="cs-CZ" dirty="0" smtClean="0"/>
              <a:t>Trilogie</a:t>
            </a:r>
          </a:p>
          <a:p>
            <a:pPr lvl="1"/>
            <a:r>
              <a:rPr lang="cs-CZ" i="1" dirty="0" err="1" smtClean="0">
                <a:hlinkClick r:id="rId2"/>
              </a:rPr>
              <a:t>Zvenigora</a:t>
            </a:r>
            <a:r>
              <a:rPr lang="cs-CZ" i="1" dirty="0" smtClean="0">
                <a:hlinkClick r:id="rId2"/>
              </a:rPr>
              <a:t> </a:t>
            </a:r>
            <a:r>
              <a:rPr lang="cs-CZ" dirty="0" smtClean="0"/>
              <a:t>(1928)</a:t>
            </a:r>
          </a:p>
          <a:p>
            <a:pPr lvl="1"/>
            <a:r>
              <a:rPr lang="cs-CZ" i="1" dirty="0" smtClean="0">
                <a:hlinkClick r:id="rId3"/>
              </a:rPr>
              <a:t>Arzenál </a:t>
            </a:r>
            <a:r>
              <a:rPr lang="cs-CZ" dirty="0" smtClean="0"/>
              <a:t>(1928)</a:t>
            </a:r>
          </a:p>
          <a:p>
            <a:pPr lvl="1"/>
            <a:r>
              <a:rPr lang="cs-CZ" i="1" dirty="0" smtClean="0">
                <a:hlinkClick r:id="rId4"/>
              </a:rPr>
              <a:t>Země </a:t>
            </a:r>
            <a:r>
              <a:rPr lang="cs-CZ" dirty="0" smtClean="0"/>
              <a:t>(1930)</a:t>
            </a:r>
            <a:endParaRPr lang="cs-CZ" dirty="0"/>
          </a:p>
        </p:txBody>
      </p:sp>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1340767"/>
            <a:ext cx="3582144" cy="4796093"/>
          </a:xfrm>
          <a:prstGeom prst="rect">
            <a:avLst/>
          </a:prstGeom>
        </p:spPr>
      </p:pic>
    </p:spTree>
    <p:extLst>
      <p:ext uri="{BB962C8B-B14F-4D97-AF65-F5344CB8AC3E}">
        <p14:creationId xmlns:p14="http://schemas.microsoft.com/office/powerpoint/2010/main" val="121555729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Michail </a:t>
            </a:r>
            <a:r>
              <a:rPr lang="cs-CZ" dirty="0" err="1" smtClean="0"/>
              <a:t>Kalatozov</a:t>
            </a:r>
            <a:endParaRPr lang="cs-CZ" dirty="0"/>
          </a:p>
        </p:txBody>
      </p:sp>
      <p:sp>
        <p:nvSpPr>
          <p:cNvPr id="3" name="Zástupný symbol pro obsah 2"/>
          <p:cNvSpPr>
            <a:spLocks noGrp="1"/>
          </p:cNvSpPr>
          <p:nvPr>
            <p:ph idx="1"/>
          </p:nvPr>
        </p:nvSpPr>
        <p:spPr>
          <a:xfrm>
            <a:off x="457200" y="1600200"/>
            <a:ext cx="4474840" cy="4525963"/>
          </a:xfrm>
        </p:spPr>
        <p:txBody>
          <a:bodyPr/>
          <a:lstStyle/>
          <a:p>
            <a:r>
              <a:rPr lang="cs-CZ" dirty="0" smtClean="0"/>
              <a:t>Gruzie – Tbilisi</a:t>
            </a:r>
          </a:p>
          <a:p>
            <a:r>
              <a:rPr lang="cs-CZ" dirty="0" smtClean="0"/>
              <a:t>1928 – </a:t>
            </a:r>
            <a:r>
              <a:rPr lang="cs-CZ" i="1" dirty="0" smtClean="0"/>
              <a:t>Jejich říše</a:t>
            </a:r>
          </a:p>
          <a:p>
            <a:r>
              <a:rPr lang="cs-CZ" dirty="0" smtClean="0"/>
              <a:t>1930 – </a:t>
            </a:r>
            <a:r>
              <a:rPr lang="cs-CZ" i="1" dirty="0" err="1" smtClean="0">
                <a:hlinkClick r:id="rId2"/>
              </a:rPr>
              <a:t>Sal</a:t>
            </a:r>
            <a:r>
              <a:rPr lang="cs-CZ" i="1" dirty="0" smtClean="0">
                <a:hlinkClick r:id="rId2"/>
              </a:rPr>
              <a:t> </a:t>
            </a:r>
            <a:r>
              <a:rPr lang="cs-CZ" i="1" dirty="0" err="1" smtClean="0">
                <a:hlinkClick r:id="rId2"/>
              </a:rPr>
              <a:t>pre</a:t>
            </a:r>
            <a:r>
              <a:rPr lang="cs-CZ" i="1" dirty="0" smtClean="0">
                <a:hlinkClick r:id="rId2"/>
              </a:rPr>
              <a:t> </a:t>
            </a:r>
            <a:r>
              <a:rPr lang="cs-CZ" i="1" dirty="0" err="1" smtClean="0">
                <a:hlinkClick r:id="rId2"/>
              </a:rPr>
              <a:t>Svanetii</a:t>
            </a:r>
            <a:endParaRPr lang="cs-CZ" i="1" dirty="0" smtClean="0"/>
          </a:p>
          <a:p>
            <a:r>
              <a:rPr lang="cs-CZ" dirty="0" smtClean="0"/>
              <a:t>1931 – </a:t>
            </a:r>
            <a:r>
              <a:rPr lang="cs-CZ" i="1" dirty="0" smtClean="0"/>
              <a:t>Hřebík v botě</a:t>
            </a:r>
          </a:p>
          <a:p>
            <a:r>
              <a:rPr lang="cs-CZ" dirty="0" smtClean="0"/>
              <a:t>Další provinční filmaři:</a:t>
            </a:r>
          </a:p>
          <a:p>
            <a:pPr lvl="1"/>
            <a:r>
              <a:rPr lang="cs-CZ" dirty="0" err="1" smtClean="0"/>
              <a:t>Nikoloz</a:t>
            </a:r>
            <a:r>
              <a:rPr lang="cs-CZ" dirty="0" smtClean="0"/>
              <a:t> </a:t>
            </a:r>
            <a:r>
              <a:rPr lang="cs-CZ" dirty="0" err="1" smtClean="0"/>
              <a:t>Šengelaja</a:t>
            </a:r>
            <a:endParaRPr lang="cs-CZ" dirty="0" smtClean="0"/>
          </a:p>
          <a:p>
            <a:pPr lvl="1"/>
            <a:r>
              <a:rPr lang="cs-CZ" dirty="0" smtClean="0"/>
              <a:t>Kote </a:t>
            </a:r>
            <a:r>
              <a:rPr lang="cs-CZ" dirty="0" err="1" smtClean="0"/>
              <a:t>Mikaberidze</a:t>
            </a:r>
            <a:endParaRPr lang="cs-CZ" dirty="0" smtClean="0"/>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441" y="1412776"/>
            <a:ext cx="3371825" cy="4904473"/>
          </a:xfrm>
          <a:prstGeom prst="rect">
            <a:avLst/>
          </a:prstGeom>
        </p:spPr>
      </p:pic>
    </p:spTree>
    <p:extLst>
      <p:ext uri="{BB962C8B-B14F-4D97-AF65-F5344CB8AC3E}">
        <p14:creationId xmlns:p14="http://schemas.microsoft.com/office/powerpoint/2010/main" val="169470105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Konvenční filmy</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Montážních filmů méně – v jejich stínu konvenčnější filmy</a:t>
            </a:r>
          </a:p>
          <a:p>
            <a:r>
              <a:rPr lang="cs-CZ" dirty="0" smtClean="0"/>
              <a:t>Stále mohly obsahovat prvky montáže</a:t>
            </a:r>
          </a:p>
          <a:p>
            <a:r>
              <a:rPr lang="cs-CZ" dirty="0" smtClean="0"/>
              <a:t>Fridrich </a:t>
            </a:r>
            <a:r>
              <a:rPr lang="cs-CZ" dirty="0" err="1" smtClean="0"/>
              <a:t>Ermler</a:t>
            </a:r>
            <a:endParaRPr lang="cs-CZ" dirty="0" smtClean="0"/>
          </a:p>
          <a:p>
            <a:r>
              <a:rPr lang="cs-CZ" dirty="0" smtClean="0"/>
              <a:t>Boris Barnet</a:t>
            </a:r>
          </a:p>
          <a:p>
            <a:r>
              <a:rPr lang="cs-CZ" dirty="0" err="1" smtClean="0"/>
              <a:t>Abram</a:t>
            </a:r>
            <a:r>
              <a:rPr lang="cs-CZ" dirty="0" smtClean="0"/>
              <a:t> </a:t>
            </a:r>
            <a:r>
              <a:rPr lang="cs-CZ" dirty="0" err="1" smtClean="0"/>
              <a:t>Room</a:t>
            </a:r>
            <a:endParaRPr lang="cs-CZ" dirty="0" smtClean="0"/>
          </a:p>
          <a:p>
            <a:r>
              <a:rPr lang="cs-CZ" dirty="0" err="1" smtClean="0"/>
              <a:t>Jakov</a:t>
            </a:r>
            <a:r>
              <a:rPr lang="cs-CZ" dirty="0" smtClean="0"/>
              <a:t> </a:t>
            </a:r>
            <a:r>
              <a:rPr lang="cs-CZ" dirty="0" err="1" smtClean="0"/>
              <a:t>Protazanov</a:t>
            </a:r>
            <a:endParaRPr lang="cs-CZ" dirty="0" smtClean="0"/>
          </a:p>
          <a:p>
            <a:r>
              <a:rPr lang="cs-CZ" dirty="0" smtClean="0"/>
              <a:t>Ivan </a:t>
            </a:r>
            <a:r>
              <a:rPr lang="cs-CZ" dirty="0" err="1" smtClean="0"/>
              <a:t>Perestiani</a:t>
            </a:r>
            <a:endParaRPr lang="cs-CZ" dirty="0" smtClean="0"/>
          </a:p>
          <a:p>
            <a:endParaRPr lang="cs-CZ" dirty="0" smtClean="0"/>
          </a:p>
          <a:p>
            <a:endParaRPr lang="cs-CZ" dirty="0" smtClean="0"/>
          </a:p>
          <a:p>
            <a:endParaRPr lang="cs-CZ" dirty="0"/>
          </a:p>
        </p:txBody>
      </p:sp>
    </p:spTree>
    <p:extLst>
      <p:ext uri="{BB962C8B-B14F-4D97-AF65-F5344CB8AC3E}">
        <p14:creationId xmlns:p14="http://schemas.microsoft.com/office/powerpoint/2010/main" val="249828287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Boris Barnet</a:t>
            </a:r>
            <a:endParaRPr lang="cs-CZ" dirty="0"/>
          </a:p>
        </p:txBody>
      </p:sp>
      <p:sp>
        <p:nvSpPr>
          <p:cNvPr id="3" name="Zástupný symbol pro obsah 2"/>
          <p:cNvSpPr>
            <a:spLocks noGrp="1"/>
          </p:cNvSpPr>
          <p:nvPr>
            <p:ph idx="1"/>
          </p:nvPr>
        </p:nvSpPr>
        <p:spPr/>
        <p:txBody>
          <a:bodyPr>
            <a:normAutofit fontScale="92500" lnSpcReduction="20000"/>
          </a:bodyPr>
          <a:lstStyle/>
          <a:p>
            <a:pPr lvl="0"/>
            <a:r>
              <a:rPr lang="cs-CZ" dirty="0" err="1" smtClean="0"/>
              <a:t>Vsevolod</a:t>
            </a:r>
            <a:r>
              <a:rPr lang="cs-CZ" dirty="0" smtClean="0"/>
              <a:t> </a:t>
            </a:r>
            <a:r>
              <a:rPr lang="cs-CZ" dirty="0" err="1"/>
              <a:t>Pudovkin</a:t>
            </a:r>
            <a:r>
              <a:rPr lang="cs-CZ" dirty="0"/>
              <a:t> i Barnet</a:t>
            </a:r>
          </a:p>
          <a:p>
            <a:pPr lvl="1"/>
            <a:r>
              <a:rPr lang="cs-CZ" dirty="0"/>
              <a:t>dokument </a:t>
            </a:r>
            <a:r>
              <a:rPr lang="cs-CZ" i="1" dirty="0"/>
              <a:t>Mechanismus mozku </a:t>
            </a:r>
            <a:r>
              <a:rPr lang="cs-CZ" dirty="0"/>
              <a:t>(1925) o pokusech I. P. Pavlova</a:t>
            </a:r>
          </a:p>
          <a:p>
            <a:pPr lvl="1"/>
            <a:r>
              <a:rPr lang="cs-CZ" i="1" dirty="0"/>
              <a:t>Matka</a:t>
            </a:r>
            <a:r>
              <a:rPr lang="cs-CZ" dirty="0"/>
              <a:t> (1926) – největší popularita v SSSR ze všech filmů montážní školy</a:t>
            </a:r>
          </a:p>
          <a:p>
            <a:pPr lvl="0"/>
            <a:r>
              <a:rPr lang="cs-CZ" dirty="0"/>
              <a:t>Boris Barnet</a:t>
            </a:r>
          </a:p>
          <a:p>
            <a:pPr lvl="1"/>
            <a:r>
              <a:rPr lang="cs-CZ" dirty="0"/>
              <a:t>herec i </a:t>
            </a:r>
            <a:r>
              <a:rPr lang="cs-CZ" dirty="0" smtClean="0"/>
              <a:t>režisér</a:t>
            </a:r>
          </a:p>
          <a:p>
            <a:pPr lvl="1"/>
            <a:r>
              <a:rPr lang="cs-CZ" i="1" dirty="0" smtClean="0">
                <a:hlinkClick r:id="rId2"/>
              </a:rPr>
              <a:t>Miss </a:t>
            </a:r>
            <a:r>
              <a:rPr lang="cs-CZ" i="1" dirty="0" err="1" smtClean="0">
                <a:hlinkClick r:id="rId2"/>
              </a:rPr>
              <a:t>Mend</a:t>
            </a:r>
            <a:r>
              <a:rPr lang="cs-CZ" i="1" dirty="0" smtClean="0">
                <a:hlinkClick r:id="rId2"/>
              </a:rPr>
              <a:t> </a:t>
            </a:r>
            <a:r>
              <a:rPr lang="cs-CZ" dirty="0" smtClean="0"/>
              <a:t>(1926)</a:t>
            </a:r>
            <a:endParaRPr lang="cs-CZ" dirty="0"/>
          </a:p>
          <a:p>
            <a:pPr lvl="1"/>
            <a:r>
              <a:rPr lang="cs-CZ" i="1" dirty="0"/>
              <a:t>Činžák v </a:t>
            </a:r>
            <a:r>
              <a:rPr lang="cs-CZ" i="1" dirty="0" err="1"/>
              <a:t>Trubné</a:t>
            </a:r>
            <a:r>
              <a:rPr lang="cs-CZ" i="1" dirty="0"/>
              <a:t> ulici </a:t>
            </a:r>
            <a:r>
              <a:rPr lang="cs-CZ" dirty="0"/>
              <a:t>(1927</a:t>
            </a:r>
            <a:r>
              <a:rPr lang="cs-CZ" dirty="0" smtClean="0"/>
              <a:t>)</a:t>
            </a:r>
          </a:p>
          <a:p>
            <a:pPr lvl="1"/>
            <a:r>
              <a:rPr lang="cs-CZ" i="1" dirty="0" smtClean="0"/>
              <a:t>Moskevská modistka </a:t>
            </a:r>
            <a:r>
              <a:rPr lang="cs-CZ" dirty="0" smtClean="0"/>
              <a:t>(1927)</a:t>
            </a:r>
          </a:p>
          <a:p>
            <a:pPr lvl="1"/>
            <a:r>
              <a:rPr lang="cs-CZ" i="1" dirty="0" err="1" smtClean="0"/>
              <a:t>Okraina</a:t>
            </a:r>
            <a:r>
              <a:rPr lang="cs-CZ" dirty="0" smtClean="0"/>
              <a:t> (1933)</a:t>
            </a:r>
            <a:endParaRPr lang="cs-CZ" dirty="0"/>
          </a:p>
        </p:txBody>
      </p:sp>
    </p:spTree>
    <p:extLst>
      <p:ext uri="{BB962C8B-B14F-4D97-AF65-F5344CB8AC3E}">
        <p14:creationId xmlns:p14="http://schemas.microsoft.com/office/powerpoint/2010/main" val="154658055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Fridrich </a:t>
            </a:r>
            <a:r>
              <a:rPr lang="cs-CZ" dirty="0" err="1" smtClean="0"/>
              <a:t>Ermler</a:t>
            </a:r>
            <a:endParaRPr lang="cs-CZ" dirty="0"/>
          </a:p>
        </p:txBody>
      </p:sp>
      <p:sp>
        <p:nvSpPr>
          <p:cNvPr id="3" name="Zástupný symbol pro obsah 2"/>
          <p:cNvSpPr>
            <a:spLocks noGrp="1"/>
          </p:cNvSpPr>
          <p:nvPr>
            <p:ph idx="1"/>
          </p:nvPr>
        </p:nvSpPr>
        <p:spPr>
          <a:xfrm>
            <a:off x="457200" y="1600200"/>
            <a:ext cx="4114800" cy="4525963"/>
          </a:xfrm>
        </p:spPr>
        <p:txBody>
          <a:bodyPr/>
          <a:lstStyle/>
          <a:p>
            <a:r>
              <a:rPr lang="cs-CZ" dirty="0" err="1" smtClean="0"/>
              <a:t>Čeka</a:t>
            </a:r>
            <a:r>
              <a:rPr lang="cs-CZ" dirty="0" smtClean="0"/>
              <a:t> – tajná policie</a:t>
            </a:r>
          </a:p>
          <a:p>
            <a:r>
              <a:rPr lang="cs-CZ" i="1" dirty="0" smtClean="0"/>
              <a:t>Šarlatová horečka </a:t>
            </a:r>
            <a:r>
              <a:rPr lang="cs-CZ" dirty="0" smtClean="0"/>
              <a:t>(1924)</a:t>
            </a:r>
          </a:p>
          <a:p>
            <a:r>
              <a:rPr lang="cs-CZ" i="1" dirty="0" smtClean="0"/>
              <a:t>Katka, </a:t>
            </a:r>
            <a:r>
              <a:rPr lang="cs-CZ" i="1" dirty="0" err="1" smtClean="0"/>
              <a:t>bumažnyj</a:t>
            </a:r>
            <a:r>
              <a:rPr lang="cs-CZ" i="1" dirty="0" smtClean="0"/>
              <a:t> </a:t>
            </a:r>
            <a:r>
              <a:rPr lang="cs-CZ" i="1" dirty="0" err="1" smtClean="0"/>
              <a:t>ranet</a:t>
            </a:r>
            <a:r>
              <a:rPr lang="cs-CZ" dirty="0" smtClean="0"/>
              <a:t> (1926)</a:t>
            </a:r>
          </a:p>
          <a:p>
            <a:r>
              <a:rPr lang="cs-CZ" i="1" dirty="0" smtClean="0"/>
              <a:t>Poslední carův poddaný </a:t>
            </a:r>
            <a:r>
              <a:rPr lang="cs-CZ" dirty="0" smtClean="0"/>
              <a:t>(1929)</a:t>
            </a:r>
          </a:p>
          <a:p>
            <a:r>
              <a:rPr lang="cs-CZ" i="1" dirty="0" smtClean="0"/>
              <a:t>Vstřícný plán </a:t>
            </a:r>
            <a:r>
              <a:rPr lang="cs-CZ" dirty="0" smtClean="0"/>
              <a:t>(1932)</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196752"/>
            <a:ext cx="4030669" cy="5191013"/>
          </a:xfrm>
          <a:prstGeom prst="rect">
            <a:avLst/>
          </a:prstGeom>
        </p:spPr>
      </p:pic>
    </p:spTree>
    <p:extLst>
      <p:ext uri="{BB962C8B-B14F-4D97-AF65-F5344CB8AC3E}">
        <p14:creationId xmlns:p14="http://schemas.microsoft.com/office/powerpoint/2010/main" val="189446434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Abram</a:t>
            </a:r>
            <a:r>
              <a:rPr lang="cs-CZ" dirty="0" smtClean="0"/>
              <a:t> </a:t>
            </a:r>
            <a:r>
              <a:rPr lang="cs-CZ" dirty="0" err="1" smtClean="0"/>
              <a:t>Room</a:t>
            </a:r>
            <a:endParaRPr lang="cs-CZ" dirty="0"/>
          </a:p>
        </p:txBody>
      </p:sp>
      <p:sp>
        <p:nvSpPr>
          <p:cNvPr id="3" name="Zástupný symbol pro obsah 2"/>
          <p:cNvSpPr>
            <a:spLocks noGrp="1"/>
          </p:cNvSpPr>
          <p:nvPr>
            <p:ph idx="1"/>
          </p:nvPr>
        </p:nvSpPr>
        <p:spPr/>
        <p:txBody>
          <a:bodyPr/>
          <a:lstStyle/>
          <a:p>
            <a:r>
              <a:rPr lang="cs-CZ" i="1" dirty="0" smtClean="0"/>
              <a:t>Buchta </a:t>
            </a:r>
            <a:r>
              <a:rPr lang="cs-CZ" i="1" dirty="0" err="1" smtClean="0"/>
              <a:t>smerti</a:t>
            </a:r>
            <a:r>
              <a:rPr lang="cs-CZ" i="1" dirty="0" smtClean="0"/>
              <a:t> </a:t>
            </a:r>
            <a:r>
              <a:rPr lang="cs-CZ" dirty="0" smtClean="0"/>
              <a:t>(1926)</a:t>
            </a:r>
          </a:p>
          <a:p>
            <a:r>
              <a:rPr lang="cs-CZ" i="1" dirty="0" smtClean="0">
                <a:hlinkClick r:id="rId2"/>
              </a:rPr>
              <a:t>Zloděj lásky </a:t>
            </a:r>
            <a:r>
              <a:rPr lang="cs-CZ" dirty="0" smtClean="0"/>
              <a:t>(1927)</a:t>
            </a:r>
          </a:p>
          <a:p>
            <a:r>
              <a:rPr lang="cs-CZ" i="1" dirty="0" smtClean="0"/>
              <a:t>Lidský arzenál </a:t>
            </a:r>
            <a:r>
              <a:rPr lang="cs-CZ" dirty="0" smtClean="0"/>
              <a:t>(1929)</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508931"/>
            <a:ext cx="4644008" cy="3483006"/>
          </a:xfrm>
          <a:prstGeom prst="rect">
            <a:avLst/>
          </a:prstGeom>
        </p:spPr>
      </p:pic>
    </p:spTree>
    <p:extLst>
      <p:ext uri="{BB962C8B-B14F-4D97-AF65-F5344CB8AC3E}">
        <p14:creationId xmlns:p14="http://schemas.microsoft.com/office/powerpoint/2010/main" val="336331300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Jakov</a:t>
            </a:r>
            <a:r>
              <a:rPr lang="cs-CZ" dirty="0" smtClean="0"/>
              <a:t> </a:t>
            </a:r>
            <a:r>
              <a:rPr lang="cs-CZ" dirty="0" err="1" smtClean="0"/>
              <a:t>Protazanov</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1923 – návrat z emigrace</a:t>
            </a:r>
          </a:p>
          <a:p>
            <a:r>
              <a:rPr lang="cs-CZ" dirty="0" smtClean="0"/>
              <a:t>Komedie, sci-fi</a:t>
            </a:r>
          </a:p>
          <a:p>
            <a:r>
              <a:rPr lang="cs-CZ" dirty="0" smtClean="0"/>
              <a:t>1924 – </a:t>
            </a:r>
            <a:r>
              <a:rPr lang="cs-CZ" i="1" dirty="0" smtClean="0">
                <a:hlinkClick r:id="rId2"/>
              </a:rPr>
              <a:t>Kráska z Marsu </a:t>
            </a:r>
            <a:r>
              <a:rPr lang="cs-CZ" dirty="0" smtClean="0"/>
              <a:t>(</a:t>
            </a:r>
            <a:r>
              <a:rPr lang="cs-CZ" dirty="0" err="1" smtClean="0"/>
              <a:t>Aelita</a:t>
            </a:r>
            <a:r>
              <a:rPr lang="cs-CZ" dirty="0" smtClean="0"/>
              <a:t>)</a:t>
            </a:r>
          </a:p>
          <a:p>
            <a:r>
              <a:rPr lang="cs-CZ" dirty="0" smtClean="0"/>
              <a:t>1925 – </a:t>
            </a:r>
            <a:r>
              <a:rPr lang="cs-CZ" i="1" dirty="0" err="1" smtClean="0"/>
              <a:t>Zakrojščik</a:t>
            </a:r>
            <a:r>
              <a:rPr lang="cs-CZ" i="1" dirty="0" smtClean="0"/>
              <a:t> </a:t>
            </a:r>
            <a:r>
              <a:rPr lang="cs-CZ" i="1" dirty="0" err="1" smtClean="0"/>
              <a:t>iz</a:t>
            </a:r>
            <a:r>
              <a:rPr lang="cs-CZ" i="1" dirty="0" smtClean="0"/>
              <a:t> </a:t>
            </a:r>
            <a:r>
              <a:rPr lang="cs-CZ" i="1" dirty="0" err="1" smtClean="0"/>
              <a:t>toržka</a:t>
            </a:r>
            <a:endParaRPr lang="cs-CZ" i="1" dirty="0" smtClean="0"/>
          </a:p>
          <a:p>
            <a:r>
              <a:rPr lang="cs-CZ" dirty="0" smtClean="0"/>
              <a:t>1926 – </a:t>
            </a:r>
            <a:r>
              <a:rPr lang="cs-CZ" i="1" dirty="0" smtClean="0"/>
              <a:t>Proces tří milionů</a:t>
            </a:r>
          </a:p>
          <a:p>
            <a:r>
              <a:rPr lang="cs-CZ" dirty="0" smtClean="0"/>
              <a:t>1927 – </a:t>
            </a:r>
            <a:r>
              <a:rPr lang="cs-CZ" i="1" dirty="0" err="1" smtClean="0"/>
              <a:t>Sorok</a:t>
            </a:r>
            <a:r>
              <a:rPr lang="cs-CZ" i="1" dirty="0" smtClean="0"/>
              <a:t> </a:t>
            </a:r>
            <a:r>
              <a:rPr lang="cs-CZ" i="1" dirty="0" err="1" smtClean="0"/>
              <a:t>pervyj</a:t>
            </a:r>
            <a:endParaRPr lang="cs-CZ" i="1" dirty="0" smtClean="0"/>
          </a:p>
          <a:p>
            <a:r>
              <a:rPr lang="cs-CZ" dirty="0" smtClean="0"/>
              <a:t>1928 – </a:t>
            </a:r>
            <a:r>
              <a:rPr lang="cs-CZ" i="1" dirty="0" smtClean="0">
                <a:hlinkClick r:id="rId3"/>
              </a:rPr>
              <a:t>Bílý orel</a:t>
            </a:r>
            <a:endParaRPr lang="cs-CZ" i="1" dirty="0" smtClean="0"/>
          </a:p>
          <a:p>
            <a:r>
              <a:rPr lang="cs-CZ" dirty="0" smtClean="0"/>
              <a:t>1929 – </a:t>
            </a:r>
            <a:r>
              <a:rPr lang="cs-CZ" i="1" dirty="0" smtClean="0"/>
              <a:t>Činy i </a:t>
            </a:r>
            <a:r>
              <a:rPr lang="cs-CZ" i="1" dirty="0" err="1" smtClean="0"/>
              <a:t>ljudi</a:t>
            </a:r>
            <a:endParaRPr lang="cs-CZ" i="1" dirty="0"/>
          </a:p>
        </p:txBody>
      </p:sp>
    </p:spTree>
    <p:extLst>
      <p:ext uri="{BB962C8B-B14F-4D97-AF65-F5344CB8AC3E}">
        <p14:creationId xmlns:p14="http://schemas.microsoft.com/office/powerpoint/2010/main" val="290502880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a:xfrm>
            <a:off x="683568" y="2130425"/>
            <a:ext cx="7772400" cy="1470025"/>
          </a:xfrm>
        </p:spPr>
        <p:txBody>
          <a:bodyPr/>
          <a:lstStyle/>
          <a:p>
            <a:r>
              <a:rPr lang="cs-CZ" dirty="0" smtClean="0"/>
              <a:t>Kino Sovětského svazu</a:t>
            </a:r>
            <a:endParaRPr lang="cs-CZ" dirty="0"/>
          </a:p>
        </p:txBody>
      </p:sp>
      <p:sp>
        <p:nvSpPr>
          <p:cNvPr id="5" name="Podnadpis 4"/>
          <p:cNvSpPr>
            <a:spLocks noGrp="1"/>
          </p:cNvSpPr>
          <p:nvPr>
            <p:ph type="subTitle" idx="1"/>
          </p:nvPr>
        </p:nvSpPr>
        <p:spPr/>
        <p:txBody>
          <a:bodyPr/>
          <a:lstStyle/>
          <a:p>
            <a:r>
              <a:rPr lang="cs-CZ" dirty="0" smtClean="0"/>
              <a:t>1934 - 1945</a:t>
            </a:r>
            <a:endParaRPr lang="cs-CZ" dirty="0"/>
          </a:p>
        </p:txBody>
      </p:sp>
    </p:spTree>
    <p:extLst>
      <p:ext uri="{BB962C8B-B14F-4D97-AF65-F5344CB8AC3E}">
        <p14:creationId xmlns:p14="http://schemas.microsoft.com/office/powerpoint/2010/main" val="372475520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SSSR – 1929-1945</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1928 – Stalinova absolutistická vláda</a:t>
            </a:r>
          </a:p>
          <a:p>
            <a:r>
              <a:rPr lang="cs-CZ" dirty="0" smtClean="0"/>
              <a:t>První pětiletý plán – 1929-1934</a:t>
            </a:r>
          </a:p>
          <a:p>
            <a:pPr lvl="1"/>
            <a:r>
              <a:rPr lang="cs-CZ" dirty="0" smtClean="0"/>
              <a:t>Utužení ideologického dohledu</a:t>
            </a:r>
          </a:p>
          <a:p>
            <a:pPr lvl="1"/>
            <a:r>
              <a:rPr lang="cs-CZ" dirty="0" err="1" smtClean="0"/>
              <a:t>Sojuzkino</a:t>
            </a:r>
            <a:endParaRPr lang="cs-CZ" dirty="0" smtClean="0"/>
          </a:p>
          <a:p>
            <a:pPr lvl="1"/>
            <a:r>
              <a:rPr lang="cs-CZ" dirty="0" smtClean="0"/>
              <a:t>Boris </a:t>
            </a:r>
            <a:r>
              <a:rPr lang="cs-CZ" dirty="0" err="1" smtClean="0"/>
              <a:t>Šumjackij</a:t>
            </a:r>
            <a:endParaRPr lang="cs-CZ" dirty="0" smtClean="0"/>
          </a:p>
          <a:p>
            <a:pPr lvl="2"/>
            <a:r>
              <a:rPr lang="cs-CZ" dirty="0" err="1" smtClean="0">
                <a:hlinkClick r:id="rId2"/>
              </a:rPr>
              <a:t>Běžin</a:t>
            </a:r>
            <a:r>
              <a:rPr lang="cs-CZ" dirty="0" smtClean="0">
                <a:hlinkClick r:id="rId2"/>
              </a:rPr>
              <a:t> luh</a:t>
            </a:r>
            <a:endParaRPr lang="cs-CZ" dirty="0" smtClean="0"/>
          </a:p>
          <a:p>
            <a:r>
              <a:rPr lang="cs-CZ" dirty="0" smtClean="0"/>
              <a:t>Období stalinských čistek</a:t>
            </a:r>
          </a:p>
          <a:p>
            <a:pPr lvl="1"/>
            <a:r>
              <a:rPr lang="cs-CZ" i="1" dirty="0" err="1" smtClean="0"/>
              <a:t>Zaključenyje</a:t>
            </a:r>
            <a:r>
              <a:rPr lang="cs-CZ" i="1" dirty="0" smtClean="0"/>
              <a:t> </a:t>
            </a:r>
            <a:r>
              <a:rPr lang="cs-CZ" dirty="0" smtClean="0"/>
              <a:t>(1936)</a:t>
            </a:r>
          </a:p>
          <a:p>
            <a:r>
              <a:rPr lang="cs-CZ" dirty="0" smtClean="0"/>
              <a:t>Likvidace avantgardy</a:t>
            </a:r>
          </a:p>
          <a:p>
            <a:r>
              <a:rPr lang="cs-CZ" dirty="0" smtClean="0"/>
              <a:t>Zavedení socialistického realismu do filmu</a:t>
            </a:r>
            <a:endParaRPr lang="cs-CZ" dirty="0"/>
          </a:p>
        </p:txBody>
      </p:sp>
    </p:spTree>
    <p:extLst>
      <p:ext uri="{BB962C8B-B14F-4D97-AF65-F5344CB8AC3E}">
        <p14:creationId xmlns:p14="http://schemas.microsoft.com/office/powerpoint/2010/main" val="2260112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Raný film a promítání</a:t>
            </a:r>
            <a:endParaRPr lang="cs-CZ" dirty="0"/>
          </a:p>
        </p:txBody>
      </p:sp>
      <p:sp>
        <p:nvSpPr>
          <p:cNvPr id="3" name="Zástupný symbol pro obsah 2"/>
          <p:cNvSpPr>
            <a:spLocks noGrp="1"/>
          </p:cNvSpPr>
          <p:nvPr>
            <p:ph idx="1"/>
          </p:nvPr>
        </p:nvSpPr>
        <p:spPr>
          <a:xfrm>
            <a:off x="457200" y="1600200"/>
            <a:ext cx="8229600" cy="4997152"/>
          </a:xfrm>
        </p:spPr>
        <p:txBody>
          <a:bodyPr/>
          <a:lstStyle/>
          <a:p>
            <a:r>
              <a:rPr lang="cs-CZ" dirty="0" smtClean="0"/>
              <a:t>Film vstupoval do kontextu dalších soudobých zábav – divadla, laterny magiky, hudební zábavy, vaudeville, zábavní parky</a:t>
            </a:r>
          </a:p>
          <a:p>
            <a:r>
              <a:rPr lang="cs-CZ" dirty="0" smtClean="0"/>
              <a:t>Filmová produkce</a:t>
            </a:r>
          </a:p>
          <a:p>
            <a:pPr lvl="1"/>
            <a:r>
              <a:rPr lang="cs-CZ" dirty="0" smtClean="0"/>
              <a:t>Většinou aktuality, cestopisné filmy</a:t>
            </a:r>
          </a:p>
          <a:p>
            <a:pPr lvl="1"/>
            <a:r>
              <a:rPr lang="cs-CZ" dirty="0" smtClean="0"/>
              <a:t>Rekonstrukce událostí později ve studiu</a:t>
            </a:r>
          </a:p>
          <a:p>
            <a:pPr lvl="1"/>
            <a:r>
              <a:rPr lang="cs-CZ" dirty="0" smtClean="0"/>
              <a:t>Hraný film – </a:t>
            </a:r>
            <a:r>
              <a:rPr lang="cs-CZ" i="1" dirty="0" smtClean="0"/>
              <a:t>Pokropený kropič</a:t>
            </a:r>
          </a:p>
          <a:p>
            <a:r>
              <a:rPr lang="cs-CZ" dirty="0" smtClean="0"/>
              <a:t>Programy složené z krátkometrážních filmů</a:t>
            </a:r>
          </a:p>
          <a:p>
            <a:pPr lvl="1"/>
            <a:r>
              <a:rPr lang="cs-CZ" dirty="0" smtClean="0"/>
              <a:t>Postupné prodlužování</a:t>
            </a:r>
          </a:p>
          <a:p>
            <a:pPr lvl="1"/>
            <a:endParaRPr lang="cs-CZ" dirty="0" smtClean="0"/>
          </a:p>
          <a:p>
            <a:endParaRPr lang="cs-CZ" dirty="0"/>
          </a:p>
        </p:txBody>
      </p:sp>
    </p:spTree>
    <p:extLst>
      <p:ext uri="{BB962C8B-B14F-4D97-AF65-F5344CB8AC3E}">
        <p14:creationId xmlns:p14="http://schemas.microsoft.com/office/powerpoint/2010/main" val="181055732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Boris </a:t>
            </a:r>
            <a:r>
              <a:rPr lang="cs-CZ" dirty="0" err="1" smtClean="0"/>
              <a:t>Šumjackij</a:t>
            </a:r>
            <a:endParaRPr lang="cs-CZ" dirty="0"/>
          </a:p>
        </p:txBody>
      </p:sp>
      <p:sp>
        <p:nvSpPr>
          <p:cNvPr id="3" name="Zástupný symbol pro obsah 2"/>
          <p:cNvSpPr>
            <a:spLocks noGrp="1"/>
          </p:cNvSpPr>
          <p:nvPr>
            <p:ph idx="1"/>
          </p:nvPr>
        </p:nvSpPr>
        <p:spPr>
          <a:xfrm>
            <a:off x="179512" y="1340768"/>
            <a:ext cx="4392488" cy="5314407"/>
          </a:xfrm>
        </p:spPr>
        <p:txBody>
          <a:bodyPr/>
          <a:lstStyle/>
          <a:p>
            <a:r>
              <a:rPr lang="cs-CZ" dirty="0" smtClean="0"/>
              <a:t>Od 1903 v KSSS</a:t>
            </a:r>
          </a:p>
          <a:p>
            <a:r>
              <a:rPr lang="cs-CZ" dirty="0" smtClean="0"/>
              <a:t>1930 – hlava </a:t>
            </a:r>
            <a:r>
              <a:rPr lang="cs-CZ" dirty="0" err="1" smtClean="0"/>
              <a:t>Sojuzkina</a:t>
            </a:r>
            <a:endParaRPr lang="cs-CZ" dirty="0" smtClean="0"/>
          </a:p>
          <a:p>
            <a:r>
              <a:rPr lang="cs-CZ" dirty="0" smtClean="0"/>
              <a:t>1933 – GUFK</a:t>
            </a:r>
          </a:p>
          <a:p>
            <a:r>
              <a:rPr lang="cs-CZ" dirty="0" smtClean="0"/>
              <a:t>1937 – </a:t>
            </a:r>
            <a:r>
              <a:rPr lang="cs-CZ" dirty="0" err="1" smtClean="0"/>
              <a:t>Běžin</a:t>
            </a:r>
            <a:r>
              <a:rPr lang="cs-CZ" dirty="0" smtClean="0"/>
              <a:t> Luh</a:t>
            </a:r>
          </a:p>
          <a:p>
            <a:r>
              <a:rPr lang="cs-CZ" dirty="0" smtClean="0"/>
              <a:t>1938 – obviněn ze sabotáže</a:t>
            </a:r>
          </a:p>
          <a:p>
            <a:pPr lvl="1"/>
            <a:r>
              <a:rPr lang="cs-CZ" dirty="0" smtClean="0"/>
              <a:t>popraven</a:t>
            </a:r>
            <a:endParaRPr lang="cs-CZ"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95"/>
          <a:stretch/>
        </p:blipFill>
        <p:spPr bwMode="auto">
          <a:xfrm>
            <a:off x="4932040" y="1484784"/>
            <a:ext cx="3990447" cy="5170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75984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30. léta</a:t>
            </a:r>
            <a:endParaRPr lang="cs-CZ" dirty="0"/>
          </a:p>
        </p:txBody>
      </p:sp>
      <p:sp>
        <p:nvSpPr>
          <p:cNvPr id="3" name="Zástupný symbol pro obsah 2"/>
          <p:cNvSpPr>
            <a:spLocks noGrp="1"/>
          </p:cNvSpPr>
          <p:nvPr>
            <p:ph idx="1"/>
          </p:nvPr>
        </p:nvSpPr>
        <p:spPr/>
        <p:txBody>
          <a:bodyPr/>
          <a:lstStyle/>
          <a:p>
            <a:r>
              <a:rPr lang="cs-CZ" dirty="0" smtClean="0"/>
              <a:t>Dozvuky avantgardy</a:t>
            </a:r>
          </a:p>
          <a:p>
            <a:pPr lvl="1"/>
            <a:r>
              <a:rPr lang="cs-CZ" dirty="0" smtClean="0"/>
              <a:t>Alexander </a:t>
            </a:r>
            <a:r>
              <a:rPr lang="cs-CZ" dirty="0" err="1" smtClean="0"/>
              <a:t>Mačeret</a:t>
            </a:r>
            <a:r>
              <a:rPr lang="cs-CZ" dirty="0" smtClean="0"/>
              <a:t>, Alexandr </a:t>
            </a:r>
            <a:r>
              <a:rPr lang="cs-CZ" dirty="0" err="1" smtClean="0"/>
              <a:t>Medvědkin</a:t>
            </a:r>
            <a:endParaRPr lang="cs-CZ" dirty="0" smtClean="0"/>
          </a:p>
          <a:p>
            <a:r>
              <a:rPr lang="cs-CZ" dirty="0" smtClean="0"/>
              <a:t>Politika socialistického realismu</a:t>
            </a:r>
          </a:p>
          <a:p>
            <a:pPr lvl="1"/>
            <a:r>
              <a:rPr lang="cs-CZ" dirty="0" smtClean="0"/>
              <a:t>Strana, ideologie, třídní boj, „pravdivost“</a:t>
            </a:r>
          </a:p>
          <a:p>
            <a:pPr lvl="1"/>
            <a:r>
              <a:rPr lang="cs-CZ" dirty="0" smtClean="0"/>
              <a:t>Nejen kinematografie</a:t>
            </a:r>
          </a:p>
          <a:p>
            <a:pPr lvl="2"/>
            <a:r>
              <a:rPr lang="cs-CZ" dirty="0" smtClean="0"/>
              <a:t>Maxim Gorkij, Michail </a:t>
            </a:r>
            <a:r>
              <a:rPr lang="cs-CZ" dirty="0" err="1" smtClean="0"/>
              <a:t>Šolochov</a:t>
            </a:r>
            <a:endParaRPr lang="cs-CZ" dirty="0" smtClean="0"/>
          </a:p>
          <a:p>
            <a:r>
              <a:rPr lang="cs-CZ" dirty="0" smtClean="0"/>
              <a:t>Pronásledování tvůrců, někteří provedli „sebekritiku“</a:t>
            </a:r>
            <a:endParaRPr lang="cs-CZ" dirty="0"/>
          </a:p>
        </p:txBody>
      </p:sp>
    </p:spTree>
    <p:extLst>
      <p:ext uri="{BB962C8B-B14F-4D97-AF65-F5344CB8AC3E}">
        <p14:creationId xmlns:p14="http://schemas.microsoft.com/office/powerpoint/2010/main" val="117410240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První zvukové filmy</a:t>
            </a:r>
            <a:endParaRPr lang="cs-CZ" dirty="0"/>
          </a:p>
        </p:txBody>
      </p:sp>
      <p:sp>
        <p:nvSpPr>
          <p:cNvPr id="3" name="Zástupný symbol pro obsah 2"/>
          <p:cNvSpPr>
            <a:spLocks noGrp="1"/>
          </p:cNvSpPr>
          <p:nvPr>
            <p:ph idx="1"/>
          </p:nvPr>
        </p:nvSpPr>
        <p:spPr>
          <a:xfrm>
            <a:off x="10344" y="1628800"/>
            <a:ext cx="5209728" cy="4525963"/>
          </a:xfrm>
        </p:spPr>
        <p:txBody>
          <a:bodyPr>
            <a:normAutofit fontScale="85000" lnSpcReduction="10000"/>
          </a:bodyPr>
          <a:lstStyle/>
          <a:p>
            <a:r>
              <a:rPr lang="cs-CZ" dirty="0" smtClean="0"/>
              <a:t>1926 – P. T. </a:t>
            </a:r>
            <a:r>
              <a:rPr lang="cs-CZ" dirty="0" err="1" smtClean="0"/>
              <a:t>Tager</a:t>
            </a:r>
            <a:r>
              <a:rPr lang="cs-CZ" dirty="0" smtClean="0"/>
              <a:t>; Alexandr </a:t>
            </a:r>
            <a:r>
              <a:rPr lang="cs-CZ" dirty="0" err="1" smtClean="0"/>
              <a:t>Šorin</a:t>
            </a:r>
            <a:endParaRPr lang="cs-CZ" dirty="0" smtClean="0"/>
          </a:p>
          <a:p>
            <a:r>
              <a:rPr lang="cs-CZ" dirty="0" err="1" smtClean="0">
                <a:hlinkClick r:id="rId2"/>
              </a:rPr>
              <a:t>Tri-Ergon</a:t>
            </a:r>
            <a:endParaRPr lang="cs-CZ" dirty="0"/>
          </a:p>
          <a:p>
            <a:r>
              <a:rPr lang="cs-CZ" dirty="0" smtClean="0"/>
              <a:t>1929 – první aparatura</a:t>
            </a:r>
          </a:p>
          <a:p>
            <a:r>
              <a:rPr lang="cs-CZ" dirty="0" err="1" smtClean="0"/>
              <a:t>Tagefon</a:t>
            </a:r>
            <a:r>
              <a:rPr lang="cs-CZ" dirty="0" smtClean="0"/>
              <a:t>; </a:t>
            </a:r>
            <a:r>
              <a:rPr lang="cs-CZ" dirty="0" err="1" smtClean="0"/>
              <a:t>Šorinfon</a:t>
            </a:r>
            <a:endParaRPr lang="cs-CZ" dirty="0" smtClean="0"/>
          </a:p>
          <a:p>
            <a:r>
              <a:rPr lang="cs-CZ" dirty="0" smtClean="0"/>
              <a:t>1928 – manifest – </a:t>
            </a:r>
            <a:r>
              <a:rPr lang="cs-CZ" i="1" dirty="0" smtClean="0"/>
              <a:t>Budoucnost zvukového filmu</a:t>
            </a:r>
          </a:p>
          <a:p>
            <a:r>
              <a:rPr lang="cs-CZ" i="1" dirty="0" smtClean="0"/>
              <a:t>Cesta do života </a:t>
            </a:r>
            <a:r>
              <a:rPr lang="cs-CZ" dirty="0" smtClean="0"/>
              <a:t>(1931) – Nikolaj </a:t>
            </a:r>
            <a:r>
              <a:rPr lang="cs-CZ" dirty="0" err="1" smtClean="0"/>
              <a:t>Ekk</a:t>
            </a:r>
            <a:endParaRPr lang="cs-CZ" dirty="0" smtClean="0"/>
          </a:p>
          <a:p>
            <a:r>
              <a:rPr lang="cs-CZ" dirty="0" smtClean="0"/>
              <a:t>Zvuk zpožděn dopady hospodářské krize</a:t>
            </a:r>
            <a:endParaRPr lang="cs-CZ"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628800"/>
            <a:ext cx="3936686" cy="3597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240007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Sergej </a:t>
            </a:r>
            <a:r>
              <a:rPr lang="cs-CZ" dirty="0" err="1" smtClean="0"/>
              <a:t>Vasiljev</a:t>
            </a:r>
            <a:r>
              <a:rPr lang="cs-CZ" dirty="0" smtClean="0"/>
              <a:t> &amp; Georgij </a:t>
            </a:r>
            <a:r>
              <a:rPr lang="cs-CZ" dirty="0" err="1" smtClean="0"/>
              <a:t>Vasiljev</a:t>
            </a:r>
            <a:endParaRPr lang="cs-CZ" dirty="0"/>
          </a:p>
        </p:txBody>
      </p:sp>
      <p:sp>
        <p:nvSpPr>
          <p:cNvPr id="3" name="Zástupný symbol pro obsah 2"/>
          <p:cNvSpPr>
            <a:spLocks noGrp="1"/>
          </p:cNvSpPr>
          <p:nvPr>
            <p:ph idx="1"/>
          </p:nvPr>
        </p:nvSpPr>
        <p:spPr>
          <a:xfrm>
            <a:off x="118145" y="1564804"/>
            <a:ext cx="4824536" cy="4781128"/>
          </a:xfrm>
        </p:spPr>
        <p:txBody>
          <a:bodyPr>
            <a:normAutofit/>
          </a:bodyPr>
          <a:lstStyle/>
          <a:p>
            <a:r>
              <a:rPr lang="cs-CZ" dirty="0" smtClean="0"/>
              <a:t>Společná tvorba</a:t>
            </a:r>
          </a:p>
          <a:p>
            <a:r>
              <a:rPr lang="cs-CZ" i="1" dirty="0" err="1" smtClean="0"/>
              <a:t>Spjaščaja</a:t>
            </a:r>
            <a:r>
              <a:rPr lang="cs-CZ" i="1" dirty="0" smtClean="0"/>
              <a:t> </a:t>
            </a:r>
            <a:r>
              <a:rPr lang="cs-CZ" i="1" dirty="0" err="1" smtClean="0"/>
              <a:t>krasavica</a:t>
            </a:r>
            <a:r>
              <a:rPr lang="cs-CZ" i="1" dirty="0" smtClean="0"/>
              <a:t> </a:t>
            </a:r>
            <a:r>
              <a:rPr lang="cs-CZ" dirty="0" smtClean="0"/>
              <a:t>(1930)</a:t>
            </a:r>
          </a:p>
          <a:p>
            <a:r>
              <a:rPr lang="cs-CZ" i="1" dirty="0" err="1" smtClean="0"/>
              <a:t>Ličnoje</a:t>
            </a:r>
            <a:r>
              <a:rPr lang="cs-CZ" i="1" dirty="0" smtClean="0"/>
              <a:t> dělo </a:t>
            </a:r>
            <a:r>
              <a:rPr lang="cs-CZ" dirty="0" smtClean="0"/>
              <a:t>(1932)</a:t>
            </a:r>
          </a:p>
          <a:p>
            <a:r>
              <a:rPr lang="cs-CZ" i="1" dirty="0" smtClean="0">
                <a:hlinkClick r:id="rId2"/>
              </a:rPr>
              <a:t>Čapajev </a:t>
            </a:r>
            <a:r>
              <a:rPr lang="cs-CZ" dirty="0" smtClean="0"/>
              <a:t>(1934)</a:t>
            </a:r>
          </a:p>
          <a:p>
            <a:r>
              <a:rPr lang="cs-CZ" i="1" dirty="0" err="1" smtClean="0"/>
              <a:t>Voločajevskije</a:t>
            </a:r>
            <a:r>
              <a:rPr lang="cs-CZ" i="1" dirty="0" smtClean="0"/>
              <a:t> dni </a:t>
            </a:r>
            <a:r>
              <a:rPr lang="cs-CZ" dirty="0" smtClean="0"/>
              <a:t>(1938)</a:t>
            </a:r>
          </a:p>
          <a:p>
            <a:r>
              <a:rPr lang="cs-CZ" i="1" dirty="0" err="1" smtClean="0"/>
              <a:t>Oborona</a:t>
            </a:r>
            <a:r>
              <a:rPr lang="cs-CZ" i="1" dirty="0" smtClean="0"/>
              <a:t> </a:t>
            </a:r>
            <a:r>
              <a:rPr lang="cs-CZ" i="1" dirty="0" err="1" smtClean="0"/>
              <a:t>Caricyna</a:t>
            </a:r>
            <a:r>
              <a:rPr lang="cs-CZ" i="1" dirty="0" smtClean="0"/>
              <a:t> </a:t>
            </a:r>
            <a:r>
              <a:rPr lang="cs-CZ" dirty="0" smtClean="0"/>
              <a:t>(1942)</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681" y="1052736"/>
            <a:ext cx="4088214" cy="5805264"/>
          </a:xfrm>
          <a:prstGeom prst="rect">
            <a:avLst/>
          </a:prstGeom>
        </p:spPr>
      </p:pic>
    </p:spTree>
    <p:extLst>
      <p:ext uri="{BB962C8B-B14F-4D97-AF65-F5344CB8AC3E}">
        <p14:creationId xmlns:p14="http://schemas.microsoft.com/office/powerpoint/2010/main" val="428459732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Socialistické muzikály</a:t>
            </a:r>
            <a:endParaRPr lang="cs-CZ" dirty="0"/>
          </a:p>
        </p:txBody>
      </p:sp>
      <p:sp>
        <p:nvSpPr>
          <p:cNvPr id="3" name="Zástupný symbol pro obsah 2"/>
          <p:cNvSpPr>
            <a:spLocks noGrp="1"/>
          </p:cNvSpPr>
          <p:nvPr>
            <p:ph idx="1"/>
          </p:nvPr>
        </p:nvSpPr>
        <p:spPr>
          <a:xfrm>
            <a:off x="179512" y="1600200"/>
            <a:ext cx="4536504" cy="5069160"/>
          </a:xfrm>
        </p:spPr>
        <p:txBody>
          <a:bodyPr/>
          <a:lstStyle/>
          <a:p>
            <a:r>
              <a:rPr lang="cs-CZ" dirty="0" smtClean="0"/>
              <a:t>Grigorij </a:t>
            </a:r>
            <a:r>
              <a:rPr lang="cs-CZ" dirty="0" err="1" smtClean="0"/>
              <a:t>Alexandrov</a:t>
            </a:r>
            <a:endParaRPr lang="cs-CZ" dirty="0" smtClean="0"/>
          </a:p>
          <a:p>
            <a:pPr lvl="1"/>
            <a:r>
              <a:rPr lang="cs-CZ" i="1" dirty="0" smtClean="0"/>
              <a:t>Celý svět se směje </a:t>
            </a:r>
            <a:r>
              <a:rPr lang="cs-CZ" dirty="0" smtClean="0"/>
              <a:t>(1934)</a:t>
            </a:r>
          </a:p>
          <a:p>
            <a:pPr lvl="1"/>
            <a:r>
              <a:rPr lang="cs-CZ" i="1" dirty="0" smtClean="0">
                <a:hlinkClick r:id="rId2"/>
              </a:rPr>
              <a:t>Cirkus </a:t>
            </a:r>
            <a:r>
              <a:rPr lang="cs-CZ" dirty="0" smtClean="0"/>
              <a:t>(1936)</a:t>
            </a:r>
          </a:p>
          <a:p>
            <a:pPr lvl="1"/>
            <a:r>
              <a:rPr lang="cs-CZ" i="1" dirty="0" err="1" smtClean="0"/>
              <a:t>Volga-Volga</a:t>
            </a:r>
            <a:r>
              <a:rPr lang="cs-CZ" i="1" dirty="0" smtClean="0"/>
              <a:t> </a:t>
            </a:r>
            <a:r>
              <a:rPr lang="cs-CZ" dirty="0" smtClean="0"/>
              <a:t>(1938)</a:t>
            </a:r>
          </a:p>
          <a:p>
            <a:r>
              <a:rPr lang="cs-CZ" dirty="0" smtClean="0"/>
              <a:t>Ivan </a:t>
            </a:r>
            <a:r>
              <a:rPr lang="cs-CZ" dirty="0" err="1" smtClean="0"/>
              <a:t>Pyrjev</a:t>
            </a:r>
            <a:endParaRPr lang="cs-CZ" dirty="0"/>
          </a:p>
          <a:p>
            <a:pPr lvl="1"/>
            <a:r>
              <a:rPr lang="cs-CZ" i="1" dirty="0" smtClean="0"/>
              <a:t>Konvoj smrti </a:t>
            </a:r>
            <a:r>
              <a:rPr lang="cs-CZ" dirty="0" smtClean="0"/>
              <a:t>(1933)</a:t>
            </a:r>
          </a:p>
          <a:p>
            <a:pPr lvl="1"/>
            <a:r>
              <a:rPr lang="cs-CZ" i="1" dirty="0" err="1" smtClean="0"/>
              <a:t>Bogataja</a:t>
            </a:r>
            <a:r>
              <a:rPr lang="cs-CZ" i="1" dirty="0" smtClean="0"/>
              <a:t> nevěsta </a:t>
            </a:r>
            <a:r>
              <a:rPr lang="cs-CZ" dirty="0" smtClean="0"/>
              <a:t>(1936)</a:t>
            </a:r>
          </a:p>
          <a:p>
            <a:pPr lvl="1"/>
            <a:r>
              <a:rPr lang="cs-CZ" i="1" dirty="0" smtClean="0">
                <a:hlinkClick r:id="rId3"/>
              </a:rPr>
              <a:t>Traktoristy  </a:t>
            </a:r>
            <a:r>
              <a:rPr lang="cs-CZ" dirty="0" smtClean="0"/>
              <a:t>(1939)</a:t>
            </a:r>
          </a:p>
          <a:p>
            <a:pPr lvl="1"/>
            <a:r>
              <a:rPr lang="cs-CZ" i="1" dirty="0" err="1" smtClean="0"/>
              <a:t>Sekretar</a:t>
            </a:r>
            <a:r>
              <a:rPr lang="cs-CZ" i="1" dirty="0" smtClean="0"/>
              <a:t> </a:t>
            </a:r>
            <a:r>
              <a:rPr lang="cs-CZ" i="1" dirty="0" err="1" smtClean="0"/>
              <a:t>Rajkoma</a:t>
            </a:r>
            <a:r>
              <a:rPr lang="cs-CZ" i="1" dirty="0" smtClean="0"/>
              <a:t> </a:t>
            </a:r>
            <a:r>
              <a:rPr lang="cs-CZ" dirty="0" smtClean="0"/>
              <a:t>(1942)</a:t>
            </a:r>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1268760"/>
            <a:ext cx="2474822" cy="3281614"/>
          </a:xfrm>
          <a:prstGeom prst="rect">
            <a:avLst/>
          </a:prstGeom>
        </p:spPr>
      </p:pic>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3789040"/>
            <a:ext cx="2362200" cy="2857500"/>
          </a:xfrm>
          <a:prstGeom prst="rect">
            <a:avLst/>
          </a:prstGeom>
        </p:spPr>
      </p:pic>
    </p:spTree>
    <p:extLst>
      <p:ext uri="{BB962C8B-B14F-4D97-AF65-F5344CB8AC3E}">
        <p14:creationId xmlns:p14="http://schemas.microsoft.com/office/powerpoint/2010/main" val="77446478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Životopisné filmy</a:t>
            </a:r>
            <a:endParaRPr lang="cs-CZ" dirty="0"/>
          </a:p>
        </p:txBody>
      </p:sp>
      <p:sp>
        <p:nvSpPr>
          <p:cNvPr id="3" name="Zástupný symbol pro obsah 2"/>
          <p:cNvSpPr>
            <a:spLocks noGrp="1"/>
          </p:cNvSpPr>
          <p:nvPr>
            <p:ph idx="1"/>
          </p:nvPr>
        </p:nvSpPr>
        <p:spPr/>
        <p:txBody>
          <a:bodyPr>
            <a:normAutofit fontScale="85000" lnSpcReduction="20000"/>
          </a:bodyPr>
          <a:lstStyle/>
          <a:p>
            <a:r>
              <a:rPr lang="cs-CZ" i="1" dirty="0" smtClean="0"/>
              <a:t>Čapajev </a:t>
            </a:r>
            <a:r>
              <a:rPr lang="cs-CZ" dirty="0" smtClean="0"/>
              <a:t>(1934)</a:t>
            </a:r>
          </a:p>
          <a:p>
            <a:r>
              <a:rPr lang="cs-CZ" dirty="0" smtClean="0"/>
              <a:t>Osobnosti revoluce, historické osoby</a:t>
            </a:r>
          </a:p>
          <a:p>
            <a:r>
              <a:rPr lang="cs-CZ" dirty="0" smtClean="0"/>
              <a:t>Alexandr </a:t>
            </a:r>
            <a:r>
              <a:rPr lang="cs-CZ" dirty="0" err="1" smtClean="0"/>
              <a:t>Dovženko</a:t>
            </a:r>
            <a:r>
              <a:rPr lang="cs-CZ" dirty="0" smtClean="0"/>
              <a:t> – </a:t>
            </a:r>
            <a:r>
              <a:rPr lang="cs-CZ" i="1" dirty="0" err="1" smtClean="0"/>
              <a:t>Ščors</a:t>
            </a:r>
            <a:r>
              <a:rPr lang="cs-CZ" i="1" dirty="0" smtClean="0"/>
              <a:t> </a:t>
            </a:r>
            <a:r>
              <a:rPr lang="cs-CZ" dirty="0" smtClean="0"/>
              <a:t>(1939)</a:t>
            </a:r>
          </a:p>
          <a:p>
            <a:r>
              <a:rPr lang="cs-CZ" dirty="0" smtClean="0"/>
              <a:t>Michail </a:t>
            </a:r>
            <a:r>
              <a:rPr lang="cs-CZ" dirty="0" err="1" smtClean="0"/>
              <a:t>Romm</a:t>
            </a:r>
            <a:r>
              <a:rPr lang="cs-CZ" dirty="0" smtClean="0"/>
              <a:t> – </a:t>
            </a:r>
            <a:r>
              <a:rPr lang="cs-CZ" i="1" dirty="0" smtClean="0">
                <a:hlinkClick r:id="rId2"/>
              </a:rPr>
              <a:t>Lenin v říjnu </a:t>
            </a:r>
            <a:r>
              <a:rPr lang="cs-CZ" dirty="0" smtClean="0"/>
              <a:t>(1937)</a:t>
            </a:r>
          </a:p>
          <a:p>
            <a:r>
              <a:rPr lang="cs-CZ" dirty="0" smtClean="0"/>
              <a:t>Fridrich </a:t>
            </a:r>
            <a:r>
              <a:rPr lang="cs-CZ" dirty="0" err="1" smtClean="0"/>
              <a:t>Ermler</a:t>
            </a:r>
            <a:r>
              <a:rPr lang="cs-CZ" dirty="0" smtClean="0"/>
              <a:t> – </a:t>
            </a:r>
            <a:r>
              <a:rPr lang="cs-CZ" i="1" dirty="0" smtClean="0"/>
              <a:t>Veliký občan </a:t>
            </a:r>
            <a:r>
              <a:rPr lang="cs-CZ" dirty="0" smtClean="0"/>
              <a:t>(1937-1939)</a:t>
            </a:r>
          </a:p>
          <a:p>
            <a:pPr lvl="1"/>
            <a:r>
              <a:rPr lang="cs-CZ" dirty="0" smtClean="0"/>
              <a:t>Prototyp „konferenčního filmu“</a:t>
            </a:r>
          </a:p>
          <a:p>
            <a:r>
              <a:rPr lang="cs-CZ" dirty="0" err="1" smtClean="0"/>
              <a:t>Vsevolod</a:t>
            </a:r>
            <a:r>
              <a:rPr lang="cs-CZ" dirty="0" smtClean="0"/>
              <a:t> </a:t>
            </a:r>
            <a:r>
              <a:rPr lang="cs-CZ" dirty="0" err="1" smtClean="0"/>
              <a:t>Pudovkin</a:t>
            </a:r>
            <a:r>
              <a:rPr lang="cs-CZ" dirty="0" smtClean="0"/>
              <a:t> – </a:t>
            </a:r>
            <a:r>
              <a:rPr lang="cs-CZ" i="1" dirty="0" err="1" smtClean="0"/>
              <a:t>Suvorov</a:t>
            </a:r>
            <a:r>
              <a:rPr lang="cs-CZ" i="1" dirty="0" smtClean="0"/>
              <a:t> </a:t>
            </a:r>
            <a:r>
              <a:rPr lang="cs-CZ" dirty="0" smtClean="0"/>
              <a:t>(1941)</a:t>
            </a:r>
          </a:p>
          <a:p>
            <a:r>
              <a:rPr lang="cs-CZ" dirty="0" smtClean="0"/>
              <a:t>Vladimir Petrov – </a:t>
            </a:r>
            <a:r>
              <a:rPr lang="cs-CZ" i="1" dirty="0" smtClean="0">
                <a:hlinkClick r:id="rId3"/>
              </a:rPr>
              <a:t>Petr Veliký </a:t>
            </a:r>
            <a:r>
              <a:rPr lang="cs-CZ" dirty="0" smtClean="0"/>
              <a:t>(1937-1938)</a:t>
            </a:r>
          </a:p>
          <a:p>
            <a:r>
              <a:rPr lang="cs-CZ" dirty="0" smtClean="0"/>
              <a:t>Sergej </a:t>
            </a:r>
            <a:r>
              <a:rPr lang="cs-CZ" dirty="0" err="1" smtClean="0"/>
              <a:t>Ejzenštejn</a:t>
            </a:r>
            <a:endParaRPr lang="cs-CZ" dirty="0" smtClean="0"/>
          </a:p>
          <a:p>
            <a:pPr lvl="1"/>
            <a:r>
              <a:rPr lang="cs-CZ" dirty="0" smtClean="0"/>
              <a:t>Alexandr Něvský (1938)</a:t>
            </a:r>
            <a:endParaRPr lang="cs-CZ" dirty="0"/>
          </a:p>
          <a:p>
            <a:pPr lvl="1"/>
            <a:r>
              <a:rPr lang="cs-CZ" dirty="0" smtClean="0"/>
              <a:t>Ivan Hrozný I-II (1944-1946)</a:t>
            </a:r>
          </a:p>
        </p:txBody>
      </p:sp>
    </p:spTree>
    <p:extLst>
      <p:ext uri="{BB962C8B-B14F-4D97-AF65-F5344CB8AC3E}">
        <p14:creationId xmlns:p14="http://schemas.microsoft.com/office/powerpoint/2010/main" val="155422188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Hrdinové z lidu</a:t>
            </a:r>
            <a:endParaRPr lang="cs-CZ" dirty="0"/>
          </a:p>
        </p:txBody>
      </p:sp>
      <p:sp>
        <p:nvSpPr>
          <p:cNvPr id="3" name="Zástupný symbol pro obsah 2"/>
          <p:cNvSpPr>
            <a:spLocks noGrp="1"/>
          </p:cNvSpPr>
          <p:nvPr>
            <p:ph idx="1"/>
          </p:nvPr>
        </p:nvSpPr>
        <p:spPr/>
        <p:txBody>
          <a:bodyPr/>
          <a:lstStyle/>
          <a:p>
            <a:r>
              <a:rPr lang="cs-CZ" dirty="0" smtClean="0"/>
              <a:t>Mark </a:t>
            </a:r>
            <a:r>
              <a:rPr lang="cs-CZ" dirty="0" err="1" smtClean="0"/>
              <a:t>Donskoj</a:t>
            </a:r>
            <a:endParaRPr lang="cs-CZ" dirty="0"/>
          </a:p>
          <a:p>
            <a:pPr lvl="1"/>
            <a:r>
              <a:rPr lang="cs-CZ" i="1" dirty="0" smtClean="0"/>
              <a:t>Dětství Gorkého </a:t>
            </a:r>
            <a:r>
              <a:rPr lang="cs-CZ" dirty="0" smtClean="0"/>
              <a:t>(1938), </a:t>
            </a:r>
            <a:r>
              <a:rPr lang="cs-CZ" i="1" dirty="0" smtClean="0"/>
              <a:t>Pouť za štěstím </a:t>
            </a:r>
            <a:r>
              <a:rPr lang="cs-CZ" dirty="0" smtClean="0"/>
              <a:t>(1939), </a:t>
            </a:r>
            <a:r>
              <a:rPr lang="cs-CZ" i="1" dirty="0" smtClean="0"/>
              <a:t>Léta dozrávání  </a:t>
            </a:r>
            <a:r>
              <a:rPr lang="cs-CZ" dirty="0" smtClean="0"/>
              <a:t>(1940)</a:t>
            </a:r>
          </a:p>
          <a:p>
            <a:r>
              <a:rPr lang="cs-CZ" dirty="0" smtClean="0"/>
              <a:t>Vladimir </a:t>
            </a:r>
            <a:r>
              <a:rPr lang="cs-CZ" dirty="0" err="1" smtClean="0"/>
              <a:t>Legošin</a:t>
            </a:r>
            <a:endParaRPr lang="cs-CZ" dirty="0"/>
          </a:p>
          <a:p>
            <a:pPr lvl="1"/>
            <a:r>
              <a:rPr lang="cs-CZ" i="1" dirty="0" smtClean="0"/>
              <a:t>Dlouhá bílá plavba </a:t>
            </a:r>
            <a:r>
              <a:rPr lang="cs-CZ" dirty="0" smtClean="0"/>
              <a:t>(1937)</a:t>
            </a:r>
          </a:p>
          <a:p>
            <a:r>
              <a:rPr lang="cs-CZ" dirty="0" err="1" smtClean="0"/>
              <a:t>Kozincev</a:t>
            </a:r>
            <a:r>
              <a:rPr lang="cs-CZ" dirty="0"/>
              <a:t> </a:t>
            </a:r>
            <a:r>
              <a:rPr lang="cs-CZ" dirty="0" smtClean="0"/>
              <a:t>&amp; </a:t>
            </a:r>
            <a:r>
              <a:rPr lang="cs-CZ" dirty="0" err="1" smtClean="0"/>
              <a:t>Trauberg</a:t>
            </a:r>
            <a:endParaRPr lang="cs-CZ" dirty="0"/>
          </a:p>
          <a:p>
            <a:pPr lvl="1"/>
            <a:r>
              <a:rPr lang="cs-CZ" i="1" dirty="0" smtClean="0"/>
              <a:t>Mládí Maxima </a:t>
            </a:r>
            <a:r>
              <a:rPr lang="cs-CZ" dirty="0" smtClean="0"/>
              <a:t>(1935), </a:t>
            </a:r>
            <a:r>
              <a:rPr lang="cs-CZ" i="1" dirty="0" smtClean="0"/>
              <a:t>Maximův návrat </a:t>
            </a:r>
            <a:r>
              <a:rPr lang="cs-CZ" dirty="0" smtClean="0"/>
              <a:t>(1937), </a:t>
            </a:r>
            <a:r>
              <a:rPr lang="cs-CZ" i="1" dirty="0" smtClean="0"/>
              <a:t>Spiknutí </a:t>
            </a:r>
            <a:r>
              <a:rPr lang="cs-CZ" dirty="0" smtClean="0"/>
              <a:t>(1939)</a:t>
            </a:r>
            <a:endParaRPr lang="cs-CZ" dirty="0"/>
          </a:p>
        </p:txBody>
      </p:sp>
    </p:spTree>
    <p:extLst>
      <p:ext uri="{BB962C8B-B14F-4D97-AF65-F5344CB8AC3E}">
        <p14:creationId xmlns:p14="http://schemas.microsoft.com/office/powerpoint/2010/main" val="50499770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SSSR za války</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Protiněmecké filmy</a:t>
            </a:r>
          </a:p>
          <a:p>
            <a:pPr lvl="1"/>
            <a:r>
              <a:rPr lang="cs-CZ" i="1" dirty="0" smtClean="0"/>
              <a:t>Profesor </a:t>
            </a:r>
            <a:r>
              <a:rPr lang="cs-CZ" i="1" dirty="0" err="1" smtClean="0"/>
              <a:t>Mamlock</a:t>
            </a:r>
            <a:r>
              <a:rPr lang="cs-CZ" i="1" dirty="0" smtClean="0"/>
              <a:t> </a:t>
            </a:r>
            <a:r>
              <a:rPr lang="cs-CZ" dirty="0" smtClean="0"/>
              <a:t>(1938)</a:t>
            </a:r>
          </a:p>
          <a:p>
            <a:pPr lvl="1"/>
            <a:r>
              <a:rPr lang="cs-CZ" i="1" dirty="0" smtClean="0"/>
              <a:t>Alexandr Něvský </a:t>
            </a:r>
            <a:r>
              <a:rPr lang="cs-CZ" dirty="0" smtClean="0"/>
              <a:t>(1938)</a:t>
            </a:r>
          </a:p>
          <a:p>
            <a:r>
              <a:rPr lang="cs-CZ" i="1" dirty="0" err="1" smtClean="0"/>
              <a:t>Frontovyje</a:t>
            </a:r>
            <a:r>
              <a:rPr lang="cs-CZ" i="1" dirty="0" smtClean="0"/>
              <a:t> </a:t>
            </a:r>
            <a:r>
              <a:rPr lang="cs-CZ" i="1" dirty="0" err="1" smtClean="0"/>
              <a:t>podrugi</a:t>
            </a:r>
            <a:r>
              <a:rPr lang="cs-CZ" i="1" dirty="0" smtClean="0"/>
              <a:t> </a:t>
            </a:r>
            <a:r>
              <a:rPr lang="cs-CZ" dirty="0" smtClean="0"/>
              <a:t>(1941)</a:t>
            </a:r>
          </a:p>
          <a:p>
            <a:r>
              <a:rPr lang="cs-CZ" dirty="0" err="1" smtClean="0"/>
              <a:t>Boevoi</a:t>
            </a:r>
            <a:r>
              <a:rPr lang="cs-CZ" dirty="0" smtClean="0"/>
              <a:t> </a:t>
            </a:r>
            <a:r>
              <a:rPr lang="cs-CZ" dirty="0" err="1" smtClean="0"/>
              <a:t>kinosbornik</a:t>
            </a:r>
            <a:endParaRPr lang="cs-CZ" dirty="0"/>
          </a:p>
          <a:p>
            <a:pPr lvl="1"/>
            <a:r>
              <a:rPr lang="cs-CZ" i="1" dirty="0" smtClean="0">
                <a:hlinkClick r:id="rId2"/>
              </a:rPr>
              <a:t>Son v ruku </a:t>
            </a:r>
            <a:r>
              <a:rPr lang="cs-CZ" dirty="0" smtClean="0"/>
              <a:t>(1941)</a:t>
            </a:r>
          </a:p>
          <a:p>
            <a:r>
              <a:rPr lang="cs-CZ" dirty="0" smtClean="0"/>
              <a:t>Válečné filmy</a:t>
            </a:r>
          </a:p>
          <a:p>
            <a:pPr lvl="1"/>
            <a:r>
              <a:rPr lang="cs-CZ" i="1" dirty="0" smtClean="0"/>
              <a:t>Zoja </a:t>
            </a:r>
            <a:r>
              <a:rPr lang="cs-CZ" dirty="0" smtClean="0"/>
              <a:t>(1944), </a:t>
            </a:r>
            <a:r>
              <a:rPr lang="cs-CZ" i="1" dirty="0" smtClean="0"/>
              <a:t>Ona brání vlast </a:t>
            </a:r>
            <a:r>
              <a:rPr lang="cs-CZ" dirty="0" smtClean="0"/>
              <a:t>(1943), </a:t>
            </a:r>
            <a:r>
              <a:rPr lang="cs-CZ" i="1" dirty="0" smtClean="0"/>
              <a:t>Duha </a:t>
            </a:r>
            <a:r>
              <a:rPr lang="cs-CZ" dirty="0" smtClean="0"/>
              <a:t>(1943)</a:t>
            </a:r>
          </a:p>
          <a:p>
            <a:r>
              <a:rPr lang="cs-CZ" dirty="0" smtClean="0"/>
              <a:t>Válečná propaganda</a:t>
            </a:r>
          </a:p>
          <a:p>
            <a:pPr lvl="1"/>
            <a:r>
              <a:rPr lang="cs-CZ" i="1" dirty="0" smtClean="0"/>
              <a:t>Porážka německých vojsk u Moskvy </a:t>
            </a:r>
            <a:r>
              <a:rPr lang="cs-CZ" dirty="0" smtClean="0"/>
              <a:t>(1942); </a:t>
            </a:r>
            <a:r>
              <a:rPr lang="cs-CZ" i="1" dirty="0" smtClean="0">
                <a:hlinkClick r:id="rId3"/>
              </a:rPr>
              <a:t>Stalingrad </a:t>
            </a:r>
            <a:r>
              <a:rPr lang="cs-CZ" dirty="0" smtClean="0"/>
              <a:t>(1943); </a:t>
            </a:r>
            <a:r>
              <a:rPr lang="cs-CZ" i="1" dirty="0" smtClean="0"/>
              <a:t>Bitva za sovětskou Ukrajinu </a:t>
            </a:r>
            <a:r>
              <a:rPr lang="cs-CZ" dirty="0" smtClean="0"/>
              <a:t>(1943)</a:t>
            </a:r>
          </a:p>
        </p:txBody>
      </p:sp>
    </p:spTree>
    <p:extLst>
      <p:ext uri="{BB962C8B-B14F-4D97-AF65-F5344CB8AC3E}">
        <p14:creationId xmlns:p14="http://schemas.microsoft.com/office/powerpoint/2010/main" val="243792385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60648"/>
            <a:ext cx="4114800" cy="1143000"/>
          </a:xfrm>
        </p:spPr>
        <p:txBody>
          <a:bodyPr>
            <a:normAutofit/>
          </a:bodyPr>
          <a:lstStyle/>
          <a:p>
            <a:r>
              <a:rPr lang="cs-CZ" dirty="0" err="1" smtClean="0"/>
              <a:t>Eastern</a:t>
            </a:r>
            <a:r>
              <a:rPr lang="cs-CZ" dirty="0" smtClean="0"/>
              <a:t> </a:t>
            </a:r>
            <a:endParaRPr lang="cs-CZ" dirty="0"/>
          </a:p>
        </p:txBody>
      </p:sp>
      <p:sp>
        <p:nvSpPr>
          <p:cNvPr id="3" name="Zástupný symbol pro obsah 2"/>
          <p:cNvSpPr>
            <a:spLocks noGrp="1"/>
          </p:cNvSpPr>
          <p:nvPr>
            <p:ph idx="1"/>
          </p:nvPr>
        </p:nvSpPr>
        <p:spPr>
          <a:xfrm>
            <a:off x="0" y="1556792"/>
            <a:ext cx="4427984" cy="4525963"/>
          </a:xfrm>
        </p:spPr>
        <p:txBody>
          <a:bodyPr/>
          <a:lstStyle/>
          <a:p>
            <a:r>
              <a:rPr lang="cs-CZ" dirty="0" smtClean="0"/>
              <a:t>Obdoba US westernů</a:t>
            </a:r>
          </a:p>
          <a:p>
            <a:r>
              <a:rPr lang="cs-CZ" i="1" dirty="0" smtClean="0">
                <a:hlinkClick r:id="rId2"/>
              </a:rPr>
              <a:t>Rudí ďáblíci </a:t>
            </a:r>
            <a:r>
              <a:rPr lang="cs-CZ" dirty="0" smtClean="0"/>
              <a:t>(1923)</a:t>
            </a:r>
          </a:p>
          <a:p>
            <a:r>
              <a:rPr lang="cs-CZ" i="1" dirty="0" err="1" smtClean="0"/>
              <a:t>Sorok</a:t>
            </a:r>
            <a:r>
              <a:rPr lang="cs-CZ" i="1" dirty="0" smtClean="0"/>
              <a:t> </a:t>
            </a:r>
            <a:r>
              <a:rPr lang="cs-CZ" i="1" dirty="0" err="1" smtClean="0"/>
              <a:t>pěrvyj</a:t>
            </a:r>
            <a:r>
              <a:rPr lang="cs-CZ" i="1" dirty="0" smtClean="0"/>
              <a:t> </a:t>
            </a:r>
            <a:r>
              <a:rPr lang="cs-CZ" dirty="0" smtClean="0"/>
              <a:t>(1927)</a:t>
            </a:r>
          </a:p>
          <a:p>
            <a:pPr lvl="1"/>
            <a:r>
              <a:rPr lang="cs-CZ" dirty="0" err="1" smtClean="0"/>
              <a:t>Protazanov</a:t>
            </a:r>
            <a:endParaRPr lang="cs-CZ" dirty="0" smtClean="0"/>
          </a:p>
          <a:p>
            <a:r>
              <a:rPr lang="cs-CZ" i="1" dirty="0" smtClean="0"/>
              <a:t>Třináct/Hlídka v poušti </a:t>
            </a:r>
            <a:r>
              <a:rPr lang="cs-CZ" dirty="0" smtClean="0"/>
              <a:t>(1937)</a:t>
            </a:r>
          </a:p>
          <a:p>
            <a:pPr lvl="1"/>
            <a:r>
              <a:rPr lang="cs-CZ" dirty="0" smtClean="0"/>
              <a:t>Michail </a:t>
            </a:r>
            <a:r>
              <a:rPr lang="cs-CZ" dirty="0" err="1" smtClean="0"/>
              <a:t>Romm</a:t>
            </a:r>
            <a:endParaRPr lang="cs-CZ" dirty="0" smtClean="0"/>
          </a:p>
          <a:p>
            <a:endParaRPr lang="cs-CZ" dirty="0" smtClean="0"/>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0"/>
            <a:ext cx="4714875" cy="6858000"/>
          </a:xfrm>
          <a:prstGeom prst="rect">
            <a:avLst/>
          </a:prstGeom>
        </p:spPr>
      </p:pic>
    </p:spTree>
    <p:extLst>
      <p:ext uri="{BB962C8B-B14F-4D97-AF65-F5344CB8AC3E}">
        <p14:creationId xmlns:p14="http://schemas.microsoft.com/office/powerpoint/2010/main" val="137699337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smtClean="0"/>
              <a:t>Pohádky</a:t>
            </a:r>
            <a:endParaRPr lang="cs-CZ" dirty="0"/>
          </a:p>
        </p:txBody>
      </p:sp>
      <p:sp>
        <p:nvSpPr>
          <p:cNvPr id="3" name="Zástupný symbol pro obsah 2"/>
          <p:cNvSpPr>
            <a:spLocks noGrp="1"/>
          </p:cNvSpPr>
          <p:nvPr>
            <p:ph idx="1"/>
          </p:nvPr>
        </p:nvSpPr>
        <p:spPr>
          <a:xfrm>
            <a:off x="457200" y="1600200"/>
            <a:ext cx="3970784" cy="4525963"/>
          </a:xfrm>
        </p:spPr>
        <p:txBody>
          <a:bodyPr>
            <a:normAutofit fontScale="92500" lnSpcReduction="20000"/>
          </a:bodyPr>
          <a:lstStyle/>
          <a:p>
            <a:r>
              <a:rPr lang="cs-CZ" dirty="0" smtClean="0"/>
              <a:t>Alexandr Rou</a:t>
            </a:r>
          </a:p>
          <a:p>
            <a:pPr lvl="1"/>
            <a:r>
              <a:rPr lang="cs-CZ" i="1" dirty="0" smtClean="0"/>
              <a:t>Vasilisa překrásná</a:t>
            </a:r>
            <a:r>
              <a:rPr lang="cs-CZ" dirty="0" smtClean="0"/>
              <a:t> (1939)</a:t>
            </a:r>
          </a:p>
          <a:p>
            <a:pPr lvl="1"/>
            <a:r>
              <a:rPr lang="cs-CZ" i="1" dirty="0" smtClean="0"/>
              <a:t>O hodném koníčkovi </a:t>
            </a:r>
            <a:r>
              <a:rPr lang="cs-CZ" dirty="0" smtClean="0"/>
              <a:t>(1941)</a:t>
            </a:r>
          </a:p>
          <a:p>
            <a:pPr lvl="1"/>
            <a:r>
              <a:rPr lang="cs-CZ" i="1" dirty="0" smtClean="0"/>
              <a:t>Bohatýr Nikita </a:t>
            </a:r>
            <a:r>
              <a:rPr lang="cs-CZ" dirty="0" smtClean="0"/>
              <a:t>(1945)</a:t>
            </a:r>
          </a:p>
          <a:p>
            <a:r>
              <a:rPr lang="cs-CZ" dirty="0" err="1" smtClean="0"/>
              <a:t>Fjodor</a:t>
            </a:r>
            <a:r>
              <a:rPr lang="cs-CZ" dirty="0" smtClean="0"/>
              <a:t> </a:t>
            </a:r>
            <a:r>
              <a:rPr lang="cs-CZ" dirty="0" err="1" smtClean="0"/>
              <a:t>Filippov</a:t>
            </a:r>
            <a:endParaRPr lang="cs-CZ" dirty="0" smtClean="0"/>
          </a:p>
          <a:p>
            <a:pPr lvl="1"/>
            <a:r>
              <a:rPr lang="cs-CZ" i="1" dirty="0" smtClean="0"/>
              <a:t>Čaroděj </a:t>
            </a:r>
            <a:r>
              <a:rPr lang="cs-CZ" i="1" dirty="0" err="1" smtClean="0"/>
              <a:t>Kara</a:t>
            </a:r>
            <a:r>
              <a:rPr lang="cs-CZ" i="1" dirty="0" smtClean="0"/>
              <a:t>-Mor </a:t>
            </a:r>
            <a:r>
              <a:rPr lang="cs-CZ" dirty="0" smtClean="0"/>
              <a:t>(1941)</a:t>
            </a:r>
          </a:p>
          <a:p>
            <a:r>
              <a:rPr lang="cs-CZ" dirty="0" smtClean="0"/>
              <a:t>Dobrodružné filmy</a:t>
            </a:r>
          </a:p>
          <a:p>
            <a:pPr lvl="1"/>
            <a:r>
              <a:rPr lang="cs-CZ" i="1" dirty="0" smtClean="0">
                <a:hlinkClick r:id="rId2"/>
              </a:rPr>
              <a:t>Ostrov pokladů </a:t>
            </a:r>
            <a:r>
              <a:rPr lang="cs-CZ" dirty="0" smtClean="0"/>
              <a:t>(1936)</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122" y="1143000"/>
            <a:ext cx="4394200" cy="5715000"/>
          </a:xfrm>
          <a:prstGeom prst="rect">
            <a:avLst/>
          </a:prstGeom>
        </p:spPr>
      </p:pic>
    </p:spTree>
    <p:extLst>
      <p:ext uri="{BB962C8B-B14F-4D97-AF65-F5344CB8AC3E}">
        <p14:creationId xmlns:p14="http://schemas.microsoft.com/office/powerpoint/2010/main" val="872097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fontScale="90000"/>
          </a:bodyPr>
          <a:lstStyle/>
          <a:p>
            <a:r>
              <a:rPr lang="cs-CZ" dirty="0" smtClean="0"/>
              <a:t>Kinematografie atrakcí – Tom </a:t>
            </a:r>
            <a:r>
              <a:rPr lang="cs-CZ" dirty="0" err="1" smtClean="0"/>
              <a:t>Gunning</a:t>
            </a:r>
            <a:endParaRPr lang="cs-CZ" dirty="0"/>
          </a:p>
        </p:txBody>
      </p:sp>
      <p:sp>
        <p:nvSpPr>
          <p:cNvPr id="3" name="Zástupný symbol pro obsah 2"/>
          <p:cNvSpPr>
            <a:spLocks noGrp="1"/>
          </p:cNvSpPr>
          <p:nvPr>
            <p:ph idx="1"/>
          </p:nvPr>
        </p:nvSpPr>
        <p:spPr/>
        <p:txBody>
          <a:bodyPr>
            <a:normAutofit fontScale="92500"/>
          </a:bodyPr>
          <a:lstStyle/>
          <a:p>
            <a:r>
              <a:rPr lang="cs-CZ" dirty="0" smtClean="0"/>
              <a:t>Cílem není vyprávět příběh ani neutrální záznam událostí, ale předvádět, vystavovat divákovu pohledu -&gt; ustavení „exhibicionistického“ režimu</a:t>
            </a:r>
          </a:p>
          <a:p>
            <a:r>
              <a:rPr lang="cs-CZ" dirty="0" smtClean="0"/>
              <a:t>Náměty - obskurní a nezvyklé - šokovat</a:t>
            </a:r>
          </a:p>
          <a:p>
            <a:r>
              <a:rPr lang="cs-CZ" i="1" dirty="0" err="1" smtClean="0">
                <a:hlinkClick r:id="rId2"/>
              </a:rPr>
              <a:t>Electrocuting</a:t>
            </a:r>
            <a:r>
              <a:rPr lang="cs-CZ" i="1" dirty="0" smtClean="0">
                <a:hlinkClick r:id="rId2"/>
              </a:rPr>
              <a:t> </a:t>
            </a:r>
            <a:r>
              <a:rPr lang="cs-CZ" i="1" dirty="0" err="1" smtClean="0">
                <a:hlinkClick r:id="rId2"/>
              </a:rPr>
              <a:t>an</a:t>
            </a:r>
            <a:r>
              <a:rPr lang="cs-CZ" i="1" dirty="0" smtClean="0">
                <a:hlinkClick r:id="rId2"/>
              </a:rPr>
              <a:t> </a:t>
            </a:r>
            <a:r>
              <a:rPr lang="cs-CZ" i="1" dirty="0" err="1" smtClean="0">
                <a:hlinkClick r:id="rId2"/>
              </a:rPr>
              <a:t>elephant</a:t>
            </a:r>
            <a:r>
              <a:rPr lang="cs-CZ" i="1" dirty="0" smtClean="0">
                <a:hlinkClick r:id="rId2"/>
              </a:rPr>
              <a:t> </a:t>
            </a:r>
            <a:r>
              <a:rPr lang="cs-CZ" dirty="0" smtClean="0"/>
              <a:t>(1903)</a:t>
            </a:r>
          </a:p>
          <a:p>
            <a:r>
              <a:rPr lang="en-US" i="1" dirty="0">
                <a:hlinkClick r:id="rId3"/>
              </a:rPr>
              <a:t>As Seen through a </a:t>
            </a:r>
            <a:r>
              <a:rPr lang="en-US" i="1" dirty="0" smtClean="0">
                <a:hlinkClick r:id="rId3"/>
              </a:rPr>
              <a:t>Telescope</a:t>
            </a:r>
            <a:r>
              <a:rPr lang="cs-CZ" i="1" dirty="0" smtClean="0"/>
              <a:t> </a:t>
            </a:r>
            <a:r>
              <a:rPr lang="cs-CZ" dirty="0" smtClean="0"/>
              <a:t>(1900)</a:t>
            </a:r>
          </a:p>
          <a:p>
            <a:r>
              <a:rPr lang="en-US" i="1" dirty="0">
                <a:hlinkClick r:id="rId4"/>
              </a:rPr>
              <a:t>A Search for Evidence</a:t>
            </a:r>
            <a:r>
              <a:rPr lang="en-US" dirty="0"/>
              <a:t> </a:t>
            </a:r>
            <a:r>
              <a:rPr lang="cs-CZ" dirty="0" smtClean="0"/>
              <a:t>(</a:t>
            </a:r>
            <a:r>
              <a:rPr lang="en-US" dirty="0" smtClean="0"/>
              <a:t>1903</a:t>
            </a:r>
            <a:r>
              <a:rPr lang="cs-CZ" dirty="0" smtClean="0"/>
              <a:t>)</a:t>
            </a:r>
          </a:p>
          <a:p>
            <a:r>
              <a:rPr lang="cs-CZ" i="1" dirty="0" err="1" smtClean="0">
                <a:hlinkClick r:id="rId5"/>
              </a:rPr>
              <a:t>Apres</a:t>
            </a:r>
            <a:r>
              <a:rPr lang="cs-CZ" i="1" dirty="0" smtClean="0">
                <a:hlinkClick r:id="rId5"/>
              </a:rPr>
              <a:t> </a:t>
            </a:r>
            <a:r>
              <a:rPr lang="cs-CZ" i="1" dirty="0" err="1" smtClean="0">
                <a:hlinkClick r:id="rId5"/>
              </a:rPr>
              <a:t>le</a:t>
            </a:r>
            <a:r>
              <a:rPr lang="cs-CZ" i="1" dirty="0" smtClean="0">
                <a:hlinkClick r:id="rId5"/>
              </a:rPr>
              <a:t> bal </a:t>
            </a:r>
            <a:r>
              <a:rPr lang="cs-CZ" dirty="0" smtClean="0"/>
              <a:t>(1900)</a:t>
            </a:r>
          </a:p>
          <a:p>
            <a:endParaRPr lang="cs-CZ" dirty="0"/>
          </a:p>
        </p:txBody>
      </p:sp>
    </p:spTree>
    <p:extLst>
      <p:ext uri="{BB962C8B-B14F-4D97-AF65-F5344CB8AC3E}">
        <p14:creationId xmlns:p14="http://schemas.microsoft.com/office/powerpoint/2010/main" val="424602036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496" y="44624"/>
            <a:ext cx="5842992" cy="864096"/>
          </a:xfrm>
        </p:spPr>
        <p:txBody>
          <a:bodyPr/>
          <a:lstStyle/>
          <a:p>
            <a:r>
              <a:rPr lang="cs-CZ" dirty="0" smtClean="0"/>
              <a:t>Sovětský animovaný film</a:t>
            </a:r>
            <a:endParaRPr lang="cs-CZ" dirty="0"/>
          </a:p>
        </p:txBody>
      </p:sp>
      <p:sp>
        <p:nvSpPr>
          <p:cNvPr id="3" name="Zástupný symbol pro obsah 2"/>
          <p:cNvSpPr>
            <a:spLocks noGrp="1"/>
          </p:cNvSpPr>
          <p:nvPr>
            <p:ph idx="1"/>
          </p:nvPr>
        </p:nvSpPr>
        <p:spPr>
          <a:xfrm>
            <a:off x="323528" y="4437112"/>
            <a:ext cx="8136904" cy="2332856"/>
          </a:xfrm>
        </p:spPr>
        <p:txBody>
          <a:bodyPr>
            <a:normAutofit/>
          </a:bodyPr>
          <a:lstStyle/>
          <a:p>
            <a:r>
              <a:rPr lang="cs-CZ" dirty="0" smtClean="0"/>
              <a:t>Počátky 20. léta</a:t>
            </a:r>
          </a:p>
          <a:p>
            <a:r>
              <a:rPr lang="cs-CZ" dirty="0" smtClean="0"/>
              <a:t>1936 – </a:t>
            </a:r>
            <a:r>
              <a:rPr lang="cs-CZ" dirty="0" err="1" smtClean="0"/>
              <a:t>Sojuzmultfilm</a:t>
            </a:r>
            <a:endParaRPr lang="cs-CZ" dirty="0" smtClean="0"/>
          </a:p>
          <a:p>
            <a:pPr lvl="1"/>
            <a:r>
              <a:rPr lang="cs-CZ" dirty="0" smtClean="0"/>
              <a:t>Inspirace </a:t>
            </a:r>
            <a:r>
              <a:rPr lang="cs-CZ" dirty="0" err="1" smtClean="0"/>
              <a:t>Disneym</a:t>
            </a:r>
            <a:endParaRPr lang="cs-CZ" dirty="0" smtClean="0">
              <a:hlinkClick r:id="rId2"/>
            </a:endParaRPr>
          </a:p>
          <a:p>
            <a:pPr lvl="1"/>
            <a:r>
              <a:rPr lang="cs-CZ" dirty="0" smtClean="0">
                <a:hlinkClick r:id="rId2"/>
              </a:rPr>
              <a:t>Propaganda </a:t>
            </a:r>
            <a:r>
              <a:rPr lang="cs-CZ" dirty="0" smtClean="0"/>
              <a:t>vs. </a:t>
            </a:r>
            <a:r>
              <a:rPr lang="cs-CZ" dirty="0" smtClean="0">
                <a:hlinkClick r:id="rId3"/>
              </a:rPr>
              <a:t>Grotesky</a:t>
            </a:r>
            <a:endParaRPr lang="cs-CZ" dirty="0" smtClean="0"/>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1124744"/>
            <a:ext cx="4063492" cy="3085714"/>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3392" y="922751"/>
            <a:ext cx="4716016" cy="348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04473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ctrTitle"/>
          </p:nvPr>
        </p:nvSpPr>
        <p:spPr/>
        <p:txBody>
          <a:bodyPr/>
          <a:lstStyle/>
          <a:p>
            <a:r>
              <a:rPr lang="cs-CZ" dirty="0" smtClean="0"/>
              <a:t>Francouzská kinematografie</a:t>
            </a:r>
            <a:endParaRPr lang="cs-CZ" dirty="0"/>
          </a:p>
        </p:txBody>
      </p:sp>
      <p:sp>
        <p:nvSpPr>
          <p:cNvPr id="7" name="Podnadpis 6"/>
          <p:cNvSpPr>
            <a:spLocks noGrp="1"/>
          </p:cNvSpPr>
          <p:nvPr>
            <p:ph type="subTitle" idx="1"/>
          </p:nvPr>
        </p:nvSpPr>
        <p:spPr/>
        <p:txBody>
          <a:bodyPr/>
          <a:lstStyle/>
          <a:p>
            <a:r>
              <a:rPr lang="cs-CZ" dirty="0" smtClean="0"/>
              <a:t>1919-1945</a:t>
            </a:r>
            <a:endParaRPr lang="cs-CZ" dirty="0"/>
          </a:p>
        </p:txBody>
      </p:sp>
    </p:spTree>
    <p:extLst>
      <p:ext uri="{BB962C8B-B14F-4D97-AF65-F5344CB8AC3E}">
        <p14:creationId xmlns:p14="http://schemas.microsoft.com/office/powerpoint/2010/main" val="28871050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Francie 1919-1945</a:t>
            </a:r>
            <a:endParaRPr lang="cs-CZ" dirty="0"/>
          </a:p>
        </p:txBody>
      </p:sp>
      <p:sp>
        <p:nvSpPr>
          <p:cNvPr id="3" name="Zástupný symbol pro obsah 2"/>
          <p:cNvSpPr>
            <a:spLocks noGrp="1"/>
          </p:cNvSpPr>
          <p:nvPr>
            <p:ph idx="1"/>
          </p:nvPr>
        </p:nvSpPr>
        <p:spPr/>
        <p:txBody>
          <a:bodyPr/>
          <a:lstStyle/>
          <a:p>
            <a:r>
              <a:rPr lang="cs-CZ" dirty="0" smtClean="0"/>
              <a:t>1919-1929 – němé období</a:t>
            </a:r>
          </a:p>
          <a:p>
            <a:pPr lvl="1"/>
            <a:r>
              <a:rPr lang="cs-CZ" dirty="0" smtClean="0"/>
              <a:t>Éra krize, impresionismus</a:t>
            </a:r>
          </a:p>
          <a:p>
            <a:pPr lvl="1"/>
            <a:endParaRPr lang="cs-CZ" dirty="0"/>
          </a:p>
          <a:p>
            <a:r>
              <a:rPr lang="cs-CZ" dirty="0" smtClean="0"/>
              <a:t>1930-1939 – zvukové období</a:t>
            </a:r>
          </a:p>
          <a:p>
            <a:pPr lvl="1"/>
            <a:r>
              <a:rPr lang="cs-CZ" dirty="0" smtClean="0"/>
              <a:t>Poetický realismus</a:t>
            </a:r>
          </a:p>
          <a:p>
            <a:pPr lvl="1"/>
            <a:endParaRPr lang="cs-CZ" dirty="0"/>
          </a:p>
          <a:p>
            <a:r>
              <a:rPr lang="cs-CZ" dirty="0" smtClean="0"/>
              <a:t>1939-1945 – Druhá světová válka</a:t>
            </a:r>
            <a:endParaRPr lang="cs-CZ" dirty="0"/>
          </a:p>
        </p:txBody>
      </p:sp>
    </p:spTree>
    <p:extLst>
      <p:ext uri="{BB962C8B-B14F-4D97-AF65-F5344CB8AC3E}">
        <p14:creationId xmlns:p14="http://schemas.microsoft.com/office/powerpoint/2010/main" val="130925967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1919-1929</a:t>
            </a:r>
            <a:endParaRPr lang="cs-CZ" dirty="0"/>
          </a:p>
        </p:txBody>
      </p:sp>
      <p:sp>
        <p:nvSpPr>
          <p:cNvPr id="3" name="Zástupný symbol pro obsah 2"/>
          <p:cNvSpPr>
            <a:spLocks noGrp="1"/>
          </p:cNvSpPr>
          <p:nvPr>
            <p:ph idx="1"/>
          </p:nvPr>
        </p:nvSpPr>
        <p:spPr/>
        <p:txBody>
          <a:bodyPr/>
          <a:lstStyle/>
          <a:p>
            <a:r>
              <a:rPr lang="cs-CZ" dirty="0" smtClean="0"/>
              <a:t>Poválečný chaos</a:t>
            </a:r>
          </a:p>
          <a:p>
            <a:endParaRPr lang="cs-CZ" dirty="0" smtClean="0"/>
          </a:p>
          <a:p>
            <a:r>
              <a:rPr lang="cs-CZ" dirty="0" smtClean="0"/>
              <a:t>Ztráta předválečné dominantní pozice</a:t>
            </a:r>
          </a:p>
          <a:p>
            <a:endParaRPr lang="cs-CZ" dirty="0"/>
          </a:p>
          <a:p>
            <a:r>
              <a:rPr lang="cs-CZ" dirty="0" smtClean="0"/>
              <a:t>Nízký objem produkce</a:t>
            </a:r>
          </a:p>
          <a:p>
            <a:pPr marL="457200" lvl="1" indent="0">
              <a:buNone/>
            </a:pPr>
            <a:endParaRPr lang="cs-CZ" dirty="0"/>
          </a:p>
        </p:txBody>
      </p:sp>
    </p:spTree>
    <p:extLst>
      <p:ext uri="{BB962C8B-B14F-4D97-AF65-F5344CB8AC3E}">
        <p14:creationId xmlns:p14="http://schemas.microsoft.com/office/powerpoint/2010/main" val="261245241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r>
              <a:rPr lang="cs-CZ" dirty="0" smtClean="0"/>
              <a:t>Podíl premiér ve Francii</a:t>
            </a:r>
            <a:endParaRPr lang="cs-CZ" dirty="0"/>
          </a:p>
        </p:txBody>
      </p:sp>
      <p:graphicFrame>
        <p:nvGraphicFramePr>
          <p:cNvPr id="4" name="Graf 3"/>
          <p:cNvGraphicFramePr/>
          <p:nvPr>
            <p:extLst>
              <p:ext uri="{D42A27DB-BD31-4B8C-83A1-F6EECF244321}">
                <p14:modId xmlns:p14="http://schemas.microsoft.com/office/powerpoint/2010/main" val="1546344672"/>
              </p:ext>
            </p:extLst>
          </p:nvPr>
        </p:nvGraphicFramePr>
        <p:xfrm>
          <a:off x="179512" y="836712"/>
          <a:ext cx="8568952" cy="6021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868259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Po 1. sv. válce</a:t>
            </a:r>
            <a:endParaRPr lang="cs-CZ" dirty="0"/>
          </a:p>
        </p:txBody>
      </p:sp>
      <p:sp>
        <p:nvSpPr>
          <p:cNvPr id="4" name="Zástupný symbol pro obsah 3"/>
          <p:cNvSpPr>
            <a:spLocks noGrp="1"/>
          </p:cNvSpPr>
          <p:nvPr>
            <p:ph idx="1"/>
          </p:nvPr>
        </p:nvSpPr>
        <p:spPr/>
        <p:txBody>
          <a:bodyPr>
            <a:normAutofit lnSpcReduction="10000"/>
          </a:bodyPr>
          <a:lstStyle/>
          <a:p>
            <a:r>
              <a:rPr lang="cs-CZ" dirty="0" smtClean="0"/>
              <a:t>Úpadek Pathé a </a:t>
            </a:r>
            <a:r>
              <a:rPr lang="cs-CZ" dirty="0" err="1" smtClean="0"/>
              <a:t>Gaumontu</a:t>
            </a:r>
            <a:endParaRPr lang="cs-CZ" dirty="0" smtClean="0"/>
          </a:p>
          <a:p>
            <a:r>
              <a:rPr lang="cs-CZ" dirty="0" smtClean="0"/>
              <a:t>Velké množství malých</a:t>
            </a:r>
          </a:p>
          <a:p>
            <a:r>
              <a:rPr lang="cs-CZ" dirty="0" smtClean="0"/>
              <a:t>Nízké rozpočty</a:t>
            </a:r>
          </a:p>
          <a:p>
            <a:r>
              <a:rPr lang="cs-CZ" dirty="0" smtClean="0"/>
              <a:t>Rozpor výroba vs. Distribuce</a:t>
            </a:r>
          </a:p>
          <a:p>
            <a:r>
              <a:rPr lang="cs-CZ" dirty="0" smtClean="0"/>
              <a:t>Nízké investice do zázemí</a:t>
            </a:r>
          </a:p>
          <a:p>
            <a:pPr lvl="1"/>
            <a:r>
              <a:rPr lang="cs-CZ" dirty="0" smtClean="0"/>
              <a:t>Technické vybavení</a:t>
            </a:r>
          </a:p>
          <a:p>
            <a:pPr lvl="1"/>
            <a:r>
              <a:rPr lang="cs-CZ" dirty="0" smtClean="0"/>
              <a:t>Pozemky</a:t>
            </a:r>
          </a:p>
          <a:p>
            <a:r>
              <a:rPr lang="cs-CZ" dirty="0" smtClean="0"/>
              <a:t>Omezení dovozu</a:t>
            </a:r>
          </a:p>
          <a:p>
            <a:pPr lvl="1"/>
            <a:endParaRPr lang="cs-CZ" dirty="0"/>
          </a:p>
        </p:txBody>
      </p:sp>
    </p:spTree>
    <p:extLst>
      <p:ext uri="{BB962C8B-B14F-4D97-AF65-F5344CB8AC3E}">
        <p14:creationId xmlns:p14="http://schemas.microsoft.com/office/powerpoint/2010/main" val="205893176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Poválečné žánry</a:t>
            </a:r>
            <a:endParaRPr lang="cs-CZ" dirty="0"/>
          </a:p>
        </p:txBody>
      </p:sp>
      <p:sp>
        <p:nvSpPr>
          <p:cNvPr id="3" name="Zástupný symbol pro obsah 2"/>
          <p:cNvSpPr>
            <a:spLocks noGrp="1"/>
          </p:cNvSpPr>
          <p:nvPr>
            <p:ph idx="1"/>
          </p:nvPr>
        </p:nvSpPr>
        <p:spPr/>
        <p:txBody>
          <a:bodyPr/>
          <a:lstStyle/>
          <a:p>
            <a:r>
              <a:rPr lang="cs-CZ" dirty="0" smtClean="0"/>
              <a:t>Návaznost na předválečné období </a:t>
            </a:r>
          </a:p>
          <a:p>
            <a:r>
              <a:rPr lang="cs-CZ" dirty="0" smtClean="0"/>
              <a:t>Historické</a:t>
            </a:r>
          </a:p>
          <a:p>
            <a:r>
              <a:rPr lang="cs-CZ" dirty="0" smtClean="0"/>
              <a:t>Fantastický film</a:t>
            </a:r>
          </a:p>
          <a:p>
            <a:pPr lvl="1"/>
            <a:r>
              <a:rPr lang="cs-CZ" dirty="0" smtClean="0"/>
              <a:t>René </a:t>
            </a:r>
            <a:r>
              <a:rPr lang="cs-CZ" dirty="0" err="1" smtClean="0"/>
              <a:t>Clair</a:t>
            </a:r>
            <a:r>
              <a:rPr lang="cs-CZ" dirty="0" smtClean="0"/>
              <a:t> – </a:t>
            </a:r>
            <a:r>
              <a:rPr lang="cs-CZ" dirty="0"/>
              <a:t>inspirace </a:t>
            </a:r>
            <a:r>
              <a:rPr lang="cs-CZ" dirty="0" err="1"/>
              <a:t>Méliès</a:t>
            </a:r>
            <a:endParaRPr lang="cs-CZ" dirty="0" smtClean="0"/>
          </a:p>
          <a:p>
            <a:r>
              <a:rPr lang="cs-CZ" dirty="0" smtClean="0"/>
              <a:t>Komedie</a:t>
            </a:r>
          </a:p>
          <a:p>
            <a:pPr lvl="1"/>
            <a:r>
              <a:rPr lang="cs-CZ" dirty="0" smtClean="0"/>
              <a:t>Max </a:t>
            </a:r>
            <a:r>
              <a:rPr lang="cs-CZ" dirty="0" err="1" smtClean="0"/>
              <a:t>Linder</a:t>
            </a:r>
            <a:endParaRPr lang="cs-CZ" dirty="0" smtClean="0"/>
          </a:p>
          <a:p>
            <a:endParaRPr lang="cs-CZ" dirty="0" smtClean="0"/>
          </a:p>
        </p:txBody>
      </p:sp>
    </p:spTree>
    <p:extLst>
      <p:ext uri="{BB962C8B-B14F-4D97-AF65-F5344CB8AC3E}">
        <p14:creationId xmlns:p14="http://schemas.microsoft.com/office/powerpoint/2010/main" val="140753408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Francouzský impresionismus</a:t>
            </a:r>
            <a:endParaRPr lang="cs-CZ" dirty="0"/>
          </a:p>
        </p:txBody>
      </p:sp>
      <p:sp>
        <p:nvSpPr>
          <p:cNvPr id="3" name="Zástupný symbol pro obsah 2"/>
          <p:cNvSpPr>
            <a:spLocks noGrp="1"/>
          </p:cNvSpPr>
          <p:nvPr>
            <p:ph idx="1"/>
          </p:nvPr>
        </p:nvSpPr>
        <p:spPr/>
        <p:txBody>
          <a:bodyPr/>
          <a:lstStyle/>
          <a:p>
            <a:r>
              <a:rPr lang="cs-CZ" dirty="0" smtClean="0"/>
              <a:t>Umění -&gt; vyvolávat pocity, emoce</a:t>
            </a:r>
          </a:p>
          <a:p>
            <a:r>
              <a:rPr lang="cs-CZ" dirty="0" smtClean="0"/>
              <a:t>Film – protiklad divadla</a:t>
            </a:r>
          </a:p>
          <a:p>
            <a:r>
              <a:rPr lang="cs-CZ" dirty="0" smtClean="0"/>
              <a:t>Obhajoba </a:t>
            </a:r>
            <a:r>
              <a:rPr lang="cs-CZ" i="1" dirty="0" err="1" smtClean="0"/>
              <a:t>cinéma</a:t>
            </a:r>
            <a:r>
              <a:rPr lang="cs-CZ" i="1" dirty="0" smtClean="0"/>
              <a:t> </a:t>
            </a:r>
            <a:r>
              <a:rPr lang="cs-CZ" i="1" dirty="0" err="1" smtClean="0"/>
              <a:t>pur</a:t>
            </a:r>
            <a:endParaRPr lang="cs-CZ" i="1" dirty="0" smtClean="0"/>
          </a:p>
          <a:p>
            <a:r>
              <a:rPr lang="cs-CZ" dirty="0" smtClean="0"/>
              <a:t>Fotogenie – </a:t>
            </a:r>
          </a:p>
          <a:p>
            <a:pPr lvl="1"/>
            <a:r>
              <a:rPr lang="cs-CZ" dirty="0" smtClean="0"/>
              <a:t>Louis </a:t>
            </a:r>
            <a:r>
              <a:rPr lang="cs-CZ" dirty="0" err="1" smtClean="0"/>
              <a:t>Delluc</a:t>
            </a:r>
            <a:endParaRPr lang="cs-CZ" dirty="0" smtClean="0"/>
          </a:p>
          <a:p>
            <a:pPr lvl="1"/>
            <a:r>
              <a:rPr lang="cs-CZ" dirty="0" smtClean="0"/>
              <a:t>Dimitri </a:t>
            </a:r>
            <a:r>
              <a:rPr lang="cs-CZ" dirty="0" err="1" smtClean="0"/>
              <a:t>Kirsanoff</a:t>
            </a:r>
            <a:endParaRPr lang="cs-CZ" dirty="0" smtClean="0"/>
          </a:p>
          <a:p>
            <a:pPr lvl="1"/>
            <a:r>
              <a:rPr lang="cs-CZ" dirty="0" err="1" smtClean="0"/>
              <a:t>Germaine</a:t>
            </a:r>
            <a:r>
              <a:rPr lang="cs-CZ" dirty="0" smtClean="0"/>
              <a:t> </a:t>
            </a:r>
            <a:r>
              <a:rPr lang="cs-CZ" dirty="0" err="1" smtClean="0"/>
              <a:t>Dulac</a:t>
            </a:r>
            <a:endParaRPr lang="cs-CZ" dirty="0" smtClean="0"/>
          </a:p>
        </p:txBody>
      </p:sp>
    </p:spTree>
    <p:extLst>
      <p:ext uri="{BB962C8B-B14F-4D97-AF65-F5344CB8AC3E}">
        <p14:creationId xmlns:p14="http://schemas.microsoft.com/office/powerpoint/2010/main" val="198281955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Formální znaky impresionismu</a:t>
            </a:r>
            <a:endParaRPr lang="cs-CZ" dirty="0"/>
          </a:p>
        </p:txBody>
      </p:sp>
      <p:sp>
        <p:nvSpPr>
          <p:cNvPr id="3" name="Zástupný symbol pro obsah 2"/>
          <p:cNvSpPr>
            <a:spLocks noGrp="1"/>
          </p:cNvSpPr>
          <p:nvPr>
            <p:ph idx="1"/>
          </p:nvPr>
        </p:nvSpPr>
        <p:spPr/>
        <p:txBody>
          <a:bodyPr/>
          <a:lstStyle/>
          <a:p>
            <a:r>
              <a:rPr lang="cs-CZ" dirty="0" smtClean="0"/>
              <a:t>Práce s kamerou</a:t>
            </a:r>
          </a:p>
          <a:p>
            <a:endParaRPr lang="cs-CZ" dirty="0" smtClean="0"/>
          </a:p>
          <a:p>
            <a:r>
              <a:rPr lang="cs-CZ" dirty="0" smtClean="0"/>
              <a:t>Střihové postupy</a:t>
            </a:r>
          </a:p>
          <a:p>
            <a:endParaRPr lang="cs-CZ" dirty="0" smtClean="0"/>
          </a:p>
          <a:p>
            <a:r>
              <a:rPr lang="cs-CZ" dirty="0" smtClean="0"/>
              <a:t>Postupy mizanscény</a:t>
            </a:r>
          </a:p>
          <a:p>
            <a:endParaRPr lang="cs-CZ" dirty="0" smtClean="0"/>
          </a:p>
          <a:p>
            <a:r>
              <a:rPr lang="cs-CZ" dirty="0" smtClean="0"/>
              <a:t>Vyprávění</a:t>
            </a:r>
            <a:endParaRPr lang="cs-CZ" dirty="0"/>
          </a:p>
        </p:txBody>
      </p:sp>
    </p:spTree>
    <p:extLst>
      <p:ext uri="{BB962C8B-B14F-4D97-AF65-F5344CB8AC3E}">
        <p14:creationId xmlns:p14="http://schemas.microsoft.com/office/powerpoint/2010/main" val="81229084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Impresionističtí filmaři</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err="1" smtClean="0"/>
              <a:t>Germaine</a:t>
            </a:r>
            <a:r>
              <a:rPr lang="cs-CZ" dirty="0" smtClean="0"/>
              <a:t> </a:t>
            </a:r>
            <a:r>
              <a:rPr lang="cs-CZ" dirty="0" err="1" smtClean="0"/>
              <a:t>Dulac</a:t>
            </a:r>
            <a:endParaRPr lang="cs-CZ" dirty="0" smtClean="0"/>
          </a:p>
          <a:p>
            <a:pPr lvl="1"/>
            <a:r>
              <a:rPr lang="cs-CZ" i="1" dirty="0" smtClean="0">
                <a:hlinkClick r:id="rId2"/>
              </a:rPr>
              <a:t>Usměvavá paní </a:t>
            </a:r>
            <a:r>
              <a:rPr lang="cs-CZ" i="1" dirty="0" err="1" smtClean="0">
                <a:hlinkClick r:id="rId2"/>
              </a:rPr>
              <a:t>Beudetová</a:t>
            </a:r>
            <a:r>
              <a:rPr lang="cs-CZ" i="1" dirty="0" smtClean="0"/>
              <a:t> </a:t>
            </a:r>
            <a:r>
              <a:rPr lang="cs-CZ" dirty="0" smtClean="0"/>
              <a:t>(1923)</a:t>
            </a:r>
          </a:p>
          <a:p>
            <a:pPr lvl="1"/>
            <a:r>
              <a:rPr lang="cs-CZ" i="1" dirty="0" smtClean="0"/>
              <a:t>Sirotek </a:t>
            </a:r>
            <a:r>
              <a:rPr lang="cs-CZ" i="1" dirty="0" err="1" smtClean="0"/>
              <a:t>Gosetta</a:t>
            </a:r>
            <a:r>
              <a:rPr lang="cs-CZ" i="1" dirty="0" smtClean="0"/>
              <a:t> </a:t>
            </a:r>
            <a:r>
              <a:rPr lang="cs-CZ" dirty="0" smtClean="0"/>
              <a:t>(1923)</a:t>
            </a:r>
          </a:p>
          <a:p>
            <a:r>
              <a:rPr lang="cs-CZ" dirty="0" smtClean="0"/>
              <a:t>Jacques </a:t>
            </a:r>
            <a:r>
              <a:rPr lang="cs-CZ" dirty="0" err="1" smtClean="0"/>
              <a:t>Feyder</a:t>
            </a:r>
            <a:endParaRPr lang="cs-CZ" dirty="0" smtClean="0"/>
          </a:p>
          <a:p>
            <a:pPr lvl="1"/>
            <a:r>
              <a:rPr lang="cs-CZ" dirty="0" smtClean="0"/>
              <a:t>Převážně komerční filmař</a:t>
            </a:r>
          </a:p>
          <a:p>
            <a:pPr lvl="1"/>
            <a:r>
              <a:rPr lang="cs-CZ" dirty="0" smtClean="0"/>
              <a:t>1923-1926 – impresionismus – </a:t>
            </a:r>
            <a:r>
              <a:rPr lang="cs-CZ" i="1" dirty="0" err="1" smtClean="0">
                <a:hlinkClick r:id="rId3"/>
              </a:rPr>
              <a:t>Le</a:t>
            </a:r>
            <a:r>
              <a:rPr lang="cs-CZ" i="1" dirty="0" smtClean="0">
                <a:hlinkClick r:id="rId3"/>
              </a:rPr>
              <a:t> </a:t>
            </a:r>
            <a:r>
              <a:rPr lang="cs-CZ" i="1" dirty="0" err="1" smtClean="0">
                <a:hlinkClick r:id="rId3"/>
              </a:rPr>
              <a:t>visage</a:t>
            </a:r>
            <a:r>
              <a:rPr lang="cs-CZ" i="1" dirty="0" smtClean="0">
                <a:hlinkClick r:id="rId3"/>
              </a:rPr>
              <a:t> </a:t>
            </a:r>
            <a:r>
              <a:rPr lang="cs-CZ" i="1" dirty="0" err="1" smtClean="0">
                <a:hlinkClick r:id="rId3"/>
              </a:rPr>
              <a:t>d‘enfants</a:t>
            </a:r>
            <a:r>
              <a:rPr lang="cs-CZ" i="1" dirty="0" smtClean="0">
                <a:hlinkClick r:id="rId3"/>
              </a:rPr>
              <a:t> </a:t>
            </a:r>
            <a:r>
              <a:rPr lang="cs-CZ" dirty="0" smtClean="0"/>
              <a:t>(1925)</a:t>
            </a:r>
          </a:p>
          <a:p>
            <a:r>
              <a:rPr lang="cs-CZ" dirty="0" smtClean="0"/>
              <a:t>Dimitri </a:t>
            </a:r>
            <a:r>
              <a:rPr lang="cs-CZ" dirty="0" err="1" smtClean="0"/>
              <a:t>Kirsanoff</a:t>
            </a:r>
            <a:endParaRPr lang="cs-CZ" dirty="0" smtClean="0"/>
          </a:p>
          <a:p>
            <a:pPr lvl="1"/>
            <a:r>
              <a:rPr lang="cs-CZ" i="1" dirty="0" err="1" smtClean="0"/>
              <a:t>Ménilmontant</a:t>
            </a:r>
            <a:r>
              <a:rPr lang="cs-CZ" i="1" dirty="0" smtClean="0"/>
              <a:t> </a:t>
            </a:r>
            <a:r>
              <a:rPr lang="cs-CZ" dirty="0" smtClean="0"/>
              <a:t>(1926)</a:t>
            </a:r>
          </a:p>
          <a:p>
            <a:r>
              <a:rPr lang="cs-CZ" dirty="0" smtClean="0"/>
              <a:t>Marcel </a:t>
            </a:r>
            <a:r>
              <a:rPr lang="cs-CZ" dirty="0" err="1" smtClean="0"/>
              <a:t>L‘Herbier</a:t>
            </a:r>
            <a:endParaRPr lang="cs-CZ" dirty="0" smtClean="0"/>
          </a:p>
          <a:p>
            <a:pPr lvl="2"/>
            <a:r>
              <a:rPr lang="cs-CZ" i="1" dirty="0" smtClean="0"/>
              <a:t>Růže Francie </a:t>
            </a:r>
            <a:r>
              <a:rPr lang="cs-CZ" dirty="0" smtClean="0"/>
              <a:t>(1919)</a:t>
            </a:r>
          </a:p>
          <a:p>
            <a:pPr lvl="2"/>
            <a:r>
              <a:rPr lang="cs-CZ" i="1" dirty="0" smtClean="0"/>
              <a:t>Peníze </a:t>
            </a:r>
            <a:r>
              <a:rPr lang="cs-CZ" dirty="0" smtClean="0"/>
              <a:t>(1929)</a:t>
            </a:r>
            <a:endParaRPr lang="cs-CZ" dirty="0"/>
          </a:p>
        </p:txBody>
      </p:sp>
    </p:spTree>
    <p:extLst>
      <p:ext uri="{BB962C8B-B14F-4D97-AF65-F5344CB8AC3E}">
        <p14:creationId xmlns:p14="http://schemas.microsoft.com/office/powerpoint/2010/main" val="4199736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smtClean="0"/>
              <a:t>Film a filmová technika</a:t>
            </a:r>
            <a:endParaRPr lang="cs-CZ" dirty="0"/>
          </a:p>
        </p:txBody>
      </p:sp>
      <p:sp>
        <p:nvSpPr>
          <p:cNvPr id="3" name="Zástupný symbol pro obsah 2"/>
          <p:cNvSpPr>
            <a:spLocks noGrp="1"/>
          </p:cNvSpPr>
          <p:nvPr>
            <p:ph idx="1"/>
          </p:nvPr>
        </p:nvSpPr>
        <p:spPr>
          <a:xfrm>
            <a:off x="457200" y="1124744"/>
            <a:ext cx="8229600" cy="5001419"/>
          </a:xfrm>
        </p:spPr>
        <p:txBody>
          <a:bodyPr/>
          <a:lstStyle/>
          <a:p>
            <a:r>
              <a:rPr lang="cs-CZ" dirty="0" smtClean="0"/>
              <a:t>Fotografický materiál </a:t>
            </a:r>
          </a:p>
          <a:p>
            <a:r>
              <a:rPr lang="cs-CZ" dirty="0" smtClean="0"/>
              <a:t>1889 – </a:t>
            </a:r>
            <a:r>
              <a:rPr lang="cs-CZ" dirty="0" err="1" smtClean="0"/>
              <a:t>Eastman</a:t>
            </a:r>
            <a:r>
              <a:rPr lang="cs-CZ" dirty="0" smtClean="0"/>
              <a:t> Kodak</a:t>
            </a:r>
          </a:p>
          <a:p>
            <a:pPr lvl="1"/>
            <a:r>
              <a:rPr lang="cs-CZ" dirty="0" smtClean="0"/>
              <a:t>Ortochromatický film – méně citlivý</a:t>
            </a:r>
          </a:p>
          <a:p>
            <a:r>
              <a:rPr lang="cs-CZ" dirty="0" smtClean="0"/>
              <a:t>Nebyl standardizovaný formát filmu</a:t>
            </a:r>
          </a:p>
          <a:p>
            <a:r>
              <a:rPr lang="cs-CZ" dirty="0" smtClean="0"/>
              <a:t>Většina filmů zprvu v exteriérech – výjimky</a:t>
            </a:r>
          </a:p>
          <a:p>
            <a:pPr lvl="1"/>
            <a:r>
              <a:rPr lang="cs-CZ" dirty="0" smtClean="0"/>
              <a:t>Černá Máry</a:t>
            </a:r>
          </a:p>
          <a:p>
            <a:pPr lvl="1"/>
            <a:r>
              <a:rPr lang="cs-CZ" dirty="0" smtClean="0"/>
              <a:t>Georges </a:t>
            </a:r>
            <a:r>
              <a:rPr lang="cs-CZ" dirty="0" err="1" smtClean="0"/>
              <a:t>Melies</a:t>
            </a:r>
            <a:r>
              <a:rPr lang="cs-CZ" dirty="0" smtClean="0"/>
              <a:t> </a:t>
            </a:r>
          </a:p>
          <a:p>
            <a:r>
              <a:rPr lang="cs-CZ" dirty="0" smtClean="0"/>
              <a:t>Nepřebírala se zcela zavedená fotografická technika</a:t>
            </a:r>
            <a:endParaRPr lang="cs-CZ" dirty="0"/>
          </a:p>
        </p:txBody>
      </p:sp>
    </p:spTree>
    <p:extLst>
      <p:ext uri="{BB962C8B-B14F-4D97-AF65-F5344CB8AC3E}">
        <p14:creationId xmlns:p14="http://schemas.microsoft.com/office/powerpoint/2010/main" val="198609498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496" y="44624"/>
            <a:ext cx="4402832" cy="1143000"/>
          </a:xfrm>
        </p:spPr>
        <p:txBody>
          <a:bodyPr/>
          <a:lstStyle/>
          <a:p>
            <a:r>
              <a:rPr lang="cs-CZ" dirty="0" smtClean="0"/>
              <a:t>Jean </a:t>
            </a:r>
            <a:r>
              <a:rPr lang="cs-CZ" dirty="0" err="1" smtClean="0"/>
              <a:t>Epstein</a:t>
            </a:r>
            <a:endParaRPr lang="cs-CZ" dirty="0"/>
          </a:p>
        </p:txBody>
      </p:sp>
      <p:sp>
        <p:nvSpPr>
          <p:cNvPr id="3" name="Zástupný symbol pro obsah 2"/>
          <p:cNvSpPr>
            <a:spLocks noGrp="1"/>
          </p:cNvSpPr>
          <p:nvPr>
            <p:ph idx="1"/>
          </p:nvPr>
        </p:nvSpPr>
        <p:spPr>
          <a:xfrm>
            <a:off x="251520" y="1340768"/>
            <a:ext cx="4896544" cy="5040560"/>
          </a:xfrm>
        </p:spPr>
        <p:txBody>
          <a:bodyPr>
            <a:normAutofit lnSpcReduction="10000"/>
          </a:bodyPr>
          <a:lstStyle/>
          <a:p>
            <a:r>
              <a:rPr lang="cs-CZ" i="1" dirty="0" err="1"/>
              <a:t>L'Auberge</a:t>
            </a:r>
            <a:r>
              <a:rPr lang="cs-CZ" i="1" dirty="0"/>
              <a:t> </a:t>
            </a:r>
            <a:r>
              <a:rPr lang="cs-CZ" i="1" dirty="0" smtClean="0"/>
              <a:t>rouge </a:t>
            </a:r>
            <a:r>
              <a:rPr lang="cs-CZ" dirty="0" smtClean="0"/>
              <a:t>(1923)</a:t>
            </a:r>
          </a:p>
          <a:p>
            <a:r>
              <a:rPr lang="cs-CZ" i="1" dirty="0" err="1">
                <a:hlinkClick r:id="rId2"/>
              </a:rPr>
              <a:t>Coeur</a:t>
            </a:r>
            <a:r>
              <a:rPr lang="cs-CZ" i="1" dirty="0">
                <a:hlinkClick r:id="rId2"/>
              </a:rPr>
              <a:t> </a:t>
            </a:r>
            <a:r>
              <a:rPr lang="cs-CZ" i="1" dirty="0" err="1">
                <a:hlinkClick r:id="rId2"/>
              </a:rPr>
              <a:t>fidèle</a:t>
            </a:r>
            <a:r>
              <a:rPr lang="cs-CZ" i="1" dirty="0">
                <a:hlinkClick r:id="rId2"/>
              </a:rPr>
              <a:t> </a:t>
            </a:r>
            <a:r>
              <a:rPr lang="cs-CZ" dirty="0" smtClean="0"/>
              <a:t>(1923)</a:t>
            </a:r>
          </a:p>
          <a:p>
            <a:r>
              <a:rPr lang="cs-CZ" i="1" dirty="0" err="1" smtClean="0"/>
              <a:t>Mauprat</a:t>
            </a:r>
            <a:r>
              <a:rPr lang="cs-CZ" i="1" dirty="0" smtClean="0"/>
              <a:t> </a:t>
            </a:r>
            <a:r>
              <a:rPr lang="cs-CZ" dirty="0" smtClean="0"/>
              <a:t>(1926)</a:t>
            </a:r>
          </a:p>
          <a:p>
            <a:r>
              <a:rPr lang="cs-CZ" i="1" dirty="0" smtClean="0">
                <a:hlinkClick r:id="rId3"/>
              </a:rPr>
              <a:t>Pád domu </a:t>
            </a:r>
            <a:r>
              <a:rPr lang="cs-CZ" i="1" dirty="0" err="1" smtClean="0">
                <a:hlinkClick r:id="rId3"/>
              </a:rPr>
              <a:t>Usherů</a:t>
            </a:r>
            <a:r>
              <a:rPr lang="cs-CZ" i="1" dirty="0" smtClean="0">
                <a:hlinkClick r:id="rId3"/>
              </a:rPr>
              <a:t> </a:t>
            </a:r>
            <a:r>
              <a:rPr lang="cs-CZ" dirty="0" smtClean="0"/>
              <a:t>(1928)</a:t>
            </a:r>
          </a:p>
          <a:p>
            <a:r>
              <a:rPr lang="cs-CZ" i="1" dirty="0"/>
              <a:t>Finis </a:t>
            </a:r>
            <a:r>
              <a:rPr lang="cs-CZ" i="1" dirty="0" err="1" smtClean="0"/>
              <a:t>Terræ</a:t>
            </a:r>
            <a:r>
              <a:rPr lang="cs-CZ" i="1" dirty="0" smtClean="0"/>
              <a:t> </a:t>
            </a:r>
            <a:r>
              <a:rPr lang="cs-CZ" dirty="0" smtClean="0"/>
              <a:t>(1929)</a:t>
            </a:r>
          </a:p>
          <a:p>
            <a:r>
              <a:rPr lang="cs-CZ" i="1" dirty="0" smtClean="0">
                <a:hlinkClick r:id="rId4"/>
              </a:rPr>
              <a:t>Mor vran </a:t>
            </a:r>
            <a:r>
              <a:rPr lang="cs-CZ" dirty="0" smtClean="0"/>
              <a:t>(1931)</a:t>
            </a:r>
          </a:p>
          <a:p>
            <a:r>
              <a:rPr lang="fr-FR" i="1" dirty="0"/>
              <a:t>La Femme du bout du monde</a:t>
            </a:r>
            <a:r>
              <a:rPr lang="fr-FR" dirty="0"/>
              <a:t> (1937</a:t>
            </a:r>
            <a:r>
              <a:rPr lang="fr-FR" dirty="0" smtClean="0"/>
              <a:t>)</a:t>
            </a:r>
            <a:endParaRPr lang="cs-CZ" dirty="0" smtClean="0"/>
          </a:p>
          <a:p>
            <a:r>
              <a:rPr lang="cs-CZ" i="1" dirty="0" err="1"/>
              <a:t>Le</a:t>
            </a:r>
            <a:r>
              <a:rPr lang="cs-CZ" i="1" dirty="0"/>
              <a:t> </a:t>
            </a:r>
            <a:r>
              <a:rPr lang="cs-CZ" i="1" dirty="0" err="1" smtClean="0"/>
              <a:t>Tempestaire</a:t>
            </a:r>
            <a:r>
              <a:rPr lang="cs-CZ" i="1" dirty="0" smtClean="0"/>
              <a:t> </a:t>
            </a:r>
            <a:r>
              <a:rPr lang="cs-CZ" dirty="0" smtClean="0"/>
              <a:t>(1947)</a:t>
            </a:r>
          </a:p>
          <a:p>
            <a:endParaRPr lang="cs-CZ" dirty="0"/>
          </a:p>
        </p:txBody>
      </p:sp>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1106919"/>
            <a:ext cx="3530062" cy="4770353"/>
          </a:xfrm>
          <a:prstGeom prst="rect">
            <a:avLst/>
          </a:prstGeom>
        </p:spPr>
      </p:pic>
    </p:spTree>
    <p:extLst>
      <p:ext uri="{BB962C8B-B14F-4D97-AF65-F5344CB8AC3E}">
        <p14:creationId xmlns:p14="http://schemas.microsoft.com/office/powerpoint/2010/main" val="90135408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4546848" cy="1143000"/>
          </a:xfrm>
        </p:spPr>
        <p:txBody>
          <a:bodyPr/>
          <a:lstStyle/>
          <a:p>
            <a:r>
              <a:rPr lang="cs-CZ" dirty="0" smtClean="0"/>
              <a:t>Abel </a:t>
            </a:r>
            <a:r>
              <a:rPr lang="cs-CZ" dirty="0" err="1" smtClean="0"/>
              <a:t>Gance</a:t>
            </a:r>
            <a:r>
              <a:rPr lang="cs-CZ" dirty="0" smtClean="0"/>
              <a:t> </a:t>
            </a:r>
            <a:endParaRPr lang="cs-CZ" dirty="0"/>
          </a:p>
        </p:txBody>
      </p:sp>
      <p:sp>
        <p:nvSpPr>
          <p:cNvPr id="3" name="Zástupný symbol pro obsah 2"/>
          <p:cNvSpPr>
            <a:spLocks noGrp="1"/>
          </p:cNvSpPr>
          <p:nvPr>
            <p:ph idx="1"/>
          </p:nvPr>
        </p:nvSpPr>
        <p:spPr>
          <a:xfrm>
            <a:off x="179511" y="1512366"/>
            <a:ext cx="4695509" cy="4940970"/>
          </a:xfrm>
        </p:spPr>
        <p:txBody>
          <a:bodyPr>
            <a:normAutofit lnSpcReduction="10000"/>
          </a:bodyPr>
          <a:lstStyle/>
          <a:p>
            <a:r>
              <a:rPr lang="cs-CZ" i="1" dirty="0" err="1" smtClean="0"/>
              <a:t>J‘Accuse</a:t>
            </a:r>
            <a:r>
              <a:rPr lang="cs-CZ" i="1" dirty="0" smtClean="0"/>
              <a:t> </a:t>
            </a:r>
            <a:r>
              <a:rPr lang="cs-CZ" dirty="0" smtClean="0"/>
              <a:t>(1919)</a:t>
            </a:r>
          </a:p>
          <a:p>
            <a:r>
              <a:rPr lang="cs-CZ" i="1" dirty="0" smtClean="0">
                <a:hlinkClick r:id="rId2"/>
              </a:rPr>
              <a:t>La </a:t>
            </a:r>
            <a:r>
              <a:rPr lang="cs-CZ" i="1" dirty="0" err="1" smtClean="0">
                <a:hlinkClick r:id="rId2"/>
              </a:rPr>
              <a:t>Roue</a:t>
            </a:r>
            <a:r>
              <a:rPr lang="cs-CZ" i="1" dirty="0" smtClean="0">
                <a:hlinkClick r:id="rId2"/>
              </a:rPr>
              <a:t> </a:t>
            </a:r>
            <a:r>
              <a:rPr lang="cs-CZ" dirty="0" smtClean="0"/>
              <a:t>(1923)</a:t>
            </a:r>
          </a:p>
          <a:p>
            <a:r>
              <a:rPr lang="cs-CZ" i="1" dirty="0" smtClean="0"/>
              <a:t>Au </a:t>
            </a:r>
            <a:r>
              <a:rPr lang="cs-CZ" i="1" dirty="0" err="1" smtClean="0"/>
              <a:t>secours</a:t>
            </a:r>
            <a:r>
              <a:rPr lang="cs-CZ" i="1" dirty="0" smtClean="0"/>
              <a:t>! </a:t>
            </a:r>
            <a:r>
              <a:rPr lang="cs-CZ" dirty="0" smtClean="0"/>
              <a:t>(1924)</a:t>
            </a:r>
          </a:p>
          <a:p>
            <a:r>
              <a:rPr lang="cs-CZ" i="1" dirty="0" err="1" smtClean="0">
                <a:hlinkClick r:id="rId3"/>
              </a:rPr>
              <a:t>Napoléon</a:t>
            </a:r>
            <a:r>
              <a:rPr lang="cs-CZ" i="1" dirty="0" smtClean="0">
                <a:hlinkClick r:id="rId3"/>
              </a:rPr>
              <a:t> </a:t>
            </a:r>
            <a:r>
              <a:rPr lang="cs-CZ" dirty="0" smtClean="0"/>
              <a:t>(1927)</a:t>
            </a:r>
          </a:p>
          <a:p>
            <a:r>
              <a:rPr lang="cs-CZ" i="1" dirty="0" smtClean="0"/>
              <a:t>La Fin </a:t>
            </a:r>
            <a:r>
              <a:rPr lang="cs-CZ" i="1" dirty="0" err="1" smtClean="0"/>
              <a:t>du</a:t>
            </a:r>
            <a:r>
              <a:rPr lang="cs-CZ" i="1" dirty="0" smtClean="0"/>
              <a:t> monde </a:t>
            </a:r>
            <a:r>
              <a:rPr lang="cs-CZ" dirty="0" smtClean="0"/>
              <a:t>(1931)</a:t>
            </a:r>
          </a:p>
          <a:p>
            <a:r>
              <a:rPr lang="cs-CZ" i="1" dirty="0" err="1" smtClean="0"/>
              <a:t>Lucrezia</a:t>
            </a:r>
            <a:r>
              <a:rPr lang="cs-CZ" i="1" dirty="0" smtClean="0"/>
              <a:t> </a:t>
            </a:r>
            <a:r>
              <a:rPr lang="cs-CZ" i="1" dirty="0" err="1" smtClean="0"/>
              <a:t>Borgia</a:t>
            </a:r>
            <a:r>
              <a:rPr lang="cs-CZ" i="1" dirty="0" smtClean="0"/>
              <a:t> </a:t>
            </a:r>
            <a:r>
              <a:rPr lang="cs-CZ" dirty="0" smtClean="0"/>
              <a:t>(1935)</a:t>
            </a:r>
          </a:p>
          <a:p>
            <a:r>
              <a:rPr lang="cs-CZ" i="1" dirty="0" err="1" smtClean="0"/>
              <a:t>J‘Accuse</a:t>
            </a:r>
            <a:r>
              <a:rPr lang="cs-CZ" i="1" dirty="0" smtClean="0"/>
              <a:t> </a:t>
            </a:r>
            <a:r>
              <a:rPr lang="cs-CZ" dirty="0" smtClean="0"/>
              <a:t>(1938)</a:t>
            </a:r>
          </a:p>
          <a:p>
            <a:r>
              <a:rPr lang="cs-CZ" i="1" dirty="0" err="1" smtClean="0"/>
              <a:t>Le</a:t>
            </a:r>
            <a:r>
              <a:rPr lang="cs-CZ" i="1" dirty="0" smtClean="0"/>
              <a:t> </a:t>
            </a:r>
            <a:r>
              <a:rPr lang="cs-CZ" i="1" dirty="0" err="1"/>
              <a:t>Capitaine</a:t>
            </a:r>
            <a:r>
              <a:rPr lang="cs-CZ" i="1" dirty="0"/>
              <a:t> </a:t>
            </a:r>
            <a:r>
              <a:rPr lang="cs-CZ" i="1" dirty="0" err="1" smtClean="0"/>
              <a:t>Fracasse</a:t>
            </a:r>
            <a:r>
              <a:rPr lang="cs-CZ" i="1" dirty="0" smtClean="0"/>
              <a:t> </a:t>
            </a:r>
            <a:r>
              <a:rPr lang="cs-CZ" dirty="0" smtClean="0"/>
              <a:t>(1943)</a:t>
            </a:r>
          </a:p>
          <a:p>
            <a:endParaRPr lang="fr-FR" dirty="0"/>
          </a:p>
          <a:p>
            <a:endParaRPr lang="cs-CZ" dirty="0"/>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021" y="1412776"/>
            <a:ext cx="4236314" cy="5229200"/>
          </a:xfrm>
          <a:prstGeom prst="rect">
            <a:avLst/>
          </a:prstGeom>
        </p:spPr>
      </p:pic>
    </p:spTree>
    <p:extLst>
      <p:ext uri="{BB962C8B-B14F-4D97-AF65-F5344CB8AC3E}">
        <p14:creationId xmlns:p14="http://schemas.microsoft.com/office/powerpoint/2010/main" val="392054952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Impresionismus a ruská emigrace</a:t>
            </a:r>
            <a:endParaRPr lang="cs-CZ" dirty="0"/>
          </a:p>
        </p:txBody>
      </p:sp>
      <p:sp>
        <p:nvSpPr>
          <p:cNvPr id="3" name="Zástupný symbol pro obsah 2"/>
          <p:cNvSpPr>
            <a:spLocks noGrp="1"/>
          </p:cNvSpPr>
          <p:nvPr>
            <p:ph idx="1"/>
          </p:nvPr>
        </p:nvSpPr>
        <p:spPr/>
        <p:txBody>
          <a:bodyPr>
            <a:normAutofit lnSpcReduction="10000"/>
          </a:bodyPr>
          <a:lstStyle/>
          <a:p>
            <a:r>
              <a:rPr lang="cs-CZ" dirty="0" err="1" smtClean="0"/>
              <a:t>Jermoljev</a:t>
            </a:r>
            <a:r>
              <a:rPr lang="cs-CZ" dirty="0" smtClean="0"/>
              <a:t> – Les Film Albatros</a:t>
            </a:r>
          </a:p>
          <a:p>
            <a:r>
              <a:rPr lang="cs-CZ" dirty="0" smtClean="0"/>
              <a:t>Alexandre </a:t>
            </a:r>
            <a:r>
              <a:rPr lang="cs-CZ" dirty="0" err="1" smtClean="0"/>
              <a:t>Volkoff</a:t>
            </a:r>
            <a:endParaRPr lang="cs-CZ" dirty="0" smtClean="0"/>
          </a:p>
          <a:p>
            <a:r>
              <a:rPr lang="cs-CZ" dirty="0" smtClean="0"/>
              <a:t>Viktor </a:t>
            </a:r>
            <a:r>
              <a:rPr lang="cs-CZ" dirty="0" err="1" smtClean="0"/>
              <a:t>Turžanskij</a:t>
            </a:r>
            <a:endParaRPr lang="cs-CZ" dirty="0" smtClean="0"/>
          </a:p>
          <a:p>
            <a:r>
              <a:rPr lang="cs-CZ" dirty="0" smtClean="0"/>
              <a:t>Ivan </a:t>
            </a:r>
            <a:r>
              <a:rPr lang="cs-CZ" dirty="0" err="1" smtClean="0"/>
              <a:t>Mozžuchin</a:t>
            </a:r>
            <a:endParaRPr lang="cs-CZ" dirty="0" smtClean="0"/>
          </a:p>
          <a:p>
            <a:pPr lvl="1"/>
            <a:r>
              <a:rPr lang="cs-CZ" dirty="0" smtClean="0">
                <a:hlinkClick r:id="rId2"/>
              </a:rPr>
              <a:t>ukázka</a:t>
            </a:r>
            <a:endParaRPr lang="cs-CZ" dirty="0" smtClean="0"/>
          </a:p>
          <a:p>
            <a:r>
              <a:rPr lang="cs-CZ" i="1" dirty="0" err="1" smtClean="0"/>
              <a:t>Le</a:t>
            </a:r>
            <a:r>
              <a:rPr lang="cs-CZ" i="1" dirty="0" smtClean="0"/>
              <a:t> </a:t>
            </a:r>
            <a:r>
              <a:rPr lang="cs-CZ" i="1" dirty="0" err="1" smtClean="0"/>
              <a:t>brasier</a:t>
            </a:r>
            <a:r>
              <a:rPr lang="cs-CZ" i="1" dirty="0" smtClean="0"/>
              <a:t> </a:t>
            </a:r>
            <a:r>
              <a:rPr lang="cs-CZ" i="1" dirty="0" err="1" smtClean="0"/>
              <a:t>ardent</a:t>
            </a:r>
            <a:r>
              <a:rPr lang="cs-CZ" i="1" dirty="0" smtClean="0"/>
              <a:t> </a:t>
            </a:r>
            <a:r>
              <a:rPr lang="cs-CZ" dirty="0" smtClean="0"/>
              <a:t>(1923)</a:t>
            </a:r>
          </a:p>
          <a:p>
            <a:r>
              <a:rPr lang="cs-CZ" i="1" dirty="0" err="1" smtClean="0"/>
              <a:t>Kean</a:t>
            </a:r>
            <a:r>
              <a:rPr lang="cs-CZ" i="1" dirty="0" smtClean="0"/>
              <a:t> </a:t>
            </a:r>
            <a:r>
              <a:rPr lang="cs-CZ" dirty="0" smtClean="0"/>
              <a:t>(1924)</a:t>
            </a:r>
          </a:p>
          <a:p>
            <a:r>
              <a:rPr lang="cs-CZ" i="1" dirty="0" err="1" smtClean="0"/>
              <a:t>Feu</a:t>
            </a:r>
            <a:r>
              <a:rPr lang="cs-CZ" i="1" dirty="0" smtClean="0"/>
              <a:t> Mathias Pascal </a:t>
            </a:r>
            <a:r>
              <a:rPr lang="cs-CZ" dirty="0" smtClean="0"/>
              <a:t>(1925)</a:t>
            </a:r>
          </a:p>
          <a:p>
            <a:endParaRPr lang="cs-CZ" dirty="0"/>
          </a:p>
        </p:txBody>
      </p:sp>
    </p:spTree>
    <p:extLst>
      <p:ext uri="{BB962C8B-B14F-4D97-AF65-F5344CB8AC3E}">
        <p14:creationId xmlns:p14="http://schemas.microsoft.com/office/powerpoint/2010/main" val="98448158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Konec impresionismu</a:t>
            </a:r>
            <a:endParaRPr lang="cs-CZ" dirty="0"/>
          </a:p>
        </p:txBody>
      </p:sp>
      <p:sp>
        <p:nvSpPr>
          <p:cNvPr id="3" name="Zástupný symbol pro obsah 2"/>
          <p:cNvSpPr>
            <a:spLocks noGrp="1"/>
          </p:cNvSpPr>
          <p:nvPr>
            <p:ph idx="1"/>
          </p:nvPr>
        </p:nvSpPr>
        <p:spPr/>
        <p:txBody>
          <a:bodyPr>
            <a:normAutofit fontScale="92500" lnSpcReduction="20000"/>
          </a:bodyPr>
          <a:lstStyle/>
          <a:p>
            <a:pPr lvl="0"/>
            <a:r>
              <a:rPr lang="cs-CZ" dirty="0" smtClean="0"/>
              <a:t>Rozcházení filmařů v jejich zájmech</a:t>
            </a:r>
          </a:p>
          <a:p>
            <a:pPr lvl="0"/>
            <a:r>
              <a:rPr lang="cs-CZ" dirty="0" smtClean="0"/>
              <a:t>Devalvace postupů -&gt; oslabení účinků</a:t>
            </a:r>
          </a:p>
          <a:p>
            <a:pPr lvl="0"/>
            <a:r>
              <a:rPr lang="cs-CZ" dirty="0" smtClean="0"/>
              <a:t>Experimentování v dalších směrech</a:t>
            </a:r>
          </a:p>
          <a:p>
            <a:pPr lvl="1"/>
            <a:r>
              <a:rPr lang="cs-CZ" dirty="0" smtClean="0"/>
              <a:t>Vliv experimentálních filmů</a:t>
            </a:r>
          </a:p>
          <a:p>
            <a:r>
              <a:rPr lang="cs-CZ" dirty="0" smtClean="0"/>
              <a:t>Menší zájem o financování</a:t>
            </a:r>
          </a:p>
          <a:p>
            <a:r>
              <a:rPr lang="cs-CZ" dirty="0" smtClean="0"/>
              <a:t>Zavedení zvuku</a:t>
            </a:r>
          </a:p>
          <a:p>
            <a:pPr lvl="0"/>
            <a:r>
              <a:rPr lang="cs-CZ" dirty="0" smtClean="0"/>
              <a:t>1929 </a:t>
            </a:r>
            <a:r>
              <a:rPr lang="cs-CZ" dirty="0"/>
              <a:t>spojením vytvoření dvou majoritních společností Pathé-Natan a Gaumont-Franco-Film-Aubert</a:t>
            </a:r>
          </a:p>
          <a:p>
            <a:r>
              <a:rPr lang="cs-CZ" dirty="0" smtClean="0"/>
              <a:t>Přebírání postupů jinými tvůrci</a:t>
            </a:r>
            <a:endParaRPr lang="cs-CZ" dirty="0"/>
          </a:p>
        </p:txBody>
      </p:sp>
    </p:spTree>
    <p:extLst>
      <p:ext uri="{BB962C8B-B14F-4D97-AF65-F5344CB8AC3E}">
        <p14:creationId xmlns:p14="http://schemas.microsoft.com/office/powerpoint/2010/main" val="371533851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30. léta</a:t>
            </a:r>
            <a:endParaRPr lang="cs-CZ" dirty="0"/>
          </a:p>
        </p:txBody>
      </p:sp>
      <p:sp>
        <p:nvSpPr>
          <p:cNvPr id="3" name="Zástupný symbol pro obsah 2"/>
          <p:cNvSpPr>
            <a:spLocks noGrp="1"/>
          </p:cNvSpPr>
          <p:nvPr>
            <p:ph idx="1"/>
          </p:nvPr>
        </p:nvSpPr>
        <p:spPr/>
        <p:txBody>
          <a:bodyPr/>
          <a:lstStyle/>
          <a:p>
            <a:r>
              <a:rPr lang="cs-CZ" dirty="0" smtClean="0"/>
              <a:t>Poptávka po domácím zvukovém filmu vs. Hospodářská krize</a:t>
            </a:r>
          </a:p>
          <a:p>
            <a:r>
              <a:rPr lang="cs-CZ" dirty="0" smtClean="0"/>
              <a:t>Výrazně nižší objem než jiné kinematografie</a:t>
            </a:r>
          </a:p>
          <a:p>
            <a:r>
              <a:rPr lang="cs-CZ" dirty="0" smtClean="0"/>
              <a:t>Podnikatelské problémy</a:t>
            </a:r>
          </a:p>
          <a:p>
            <a:r>
              <a:rPr lang="cs-CZ" dirty="0" smtClean="0"/>
              <a:t>Relativní umělecké svoboda</a:t>
            </a:r>
          </a:p>
          <a:p>
            <a:pPr lvl="1"/>
            <a:r>
              <a:rPr lang="cs-CZ" dirty="0" smtClean="0"/>
              <a:t>Decentralizovaná kinematografie</a:t>
            </a:r>
          </a:p>
          <a:p>
            <a:r>
              <a:rPr lang="cs-CZ" dirty="0" smtClean="0"/>
              <a:t>1935 – polovina trhu</a:t>
            </a:r>
          </a:p>
        </p:txBody>
      </p:sp>
    </p:spTree>
    <p:extLst>
      <p:ext uri="{BB962C8B-B14F-4D97-AF65-F5344CB8AC3E}">
        <p14:creationId xmlns:p14="http://schemas.microsoft.com/office/powerpoint/2010/main" val="181340124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Studiové filmy</a:t>
            </a:r>
            <a:endParaRPr lang="cs-CZ" dirty="0"/>
          </a:p>
        </p:txBody>
      </p:sp>
      <p:sp>
        <p:nvSpPr>
          <p:cNvPr id="3" name="Zástupný symbol pro obsah 2"/>
          <p:cNvSpPr>
            <a:spLocks noGrp="1"/>
          </p:cNvSpPr>
          <p:nvPr>
            <p:ph idx="1"/>
          </p:nvPr>
        </p:nvSpPr>
        <p:spPr/>
        <p:txBody>
          <a:bodyPr/>
          <a:lstStyle/>
          <a:p>
            <a:r>
              <a:rPr lang="cs-CZ" dirty="0" smtClean="0"/>
              <a:t>Populární hvězdy</a:t>
            </a:r>
          </a:p>
          <a:p>
            <a:r>
              <a:rPr lang="cs-CZ" dirty="0" smtClean="0"/>
              <a:t>Nákladné produkce</a:t>
            </a:r>
          </a:p>
          <a:p>
            <a:r>
              <a:rPr lang="cs-CZ" dirty="0" smtClean="0"/>
              <a:t>Literární adaptace</a:t>
            </a:r>
          </a:p>
          <a:p>
            <a:pPr lvl="1"/>
            <a:r>
              <a:rPr lang="cs-CZ" i="1" dirty="0">
                <a:hlinkClick r:id="rId2"/>
              </a:rPr>
              <a:t>Bídníci </a:t>
            </a:r>
            <a:r>
              <a:rPr lang="cs-CZ" dirty="0"/>
              <a:t>(1934) </a:t>
            </a:r>
            <a:r>
              <a:rPr lang="cs-CZ" dirty="0" smtClean="0"/>
              <a:t>, </a:t>
            </a:r>
            <a:r>
              <a:rPr lang="cs-CZ" i="1" dirty="0" smtClean="0"/>
              <a:t>Zločin a trest </a:t>
            </a:r>
            <a:r>
              <a:rPr lang="cs-CZ" dirty="0" smtClean="0"/>
              <a:t>(1935)	</a:t>
            </a:r>
          </a:p>
          <a:p>
            <a:r>
              <a:rPr lang="cs-CZ" dirty="0" smtClean="0"/>
              <a:t>Sascha </a:t>
            </a:r>
            <a:r>
              <a:rPr lang="cs-CZ" dirty="0" err="1" smtClean="0"/>
              <a:t>Guitry</a:t>
            </a:r>
            <a:endParaRPr lang="cs-CZ" dirty="0" smtClean="0"/>
          </a:p>
          <a:p>
            <a:r>
              <a:rPr lang="cs-CZ" dirty="0" smtClean="0"/>
              <a:t>Emigranti</a:t>
            </a:r>
          </a:p>
          <a:p>
            <a:pPr lvl="1"/>
            <a:r>
              <a:rPr lang="cs-CZ" dirty="0" smtClean="0"/>
              <a:t>Trasa Berlín-Paříž</a:t>
            </a:r>
            <a:endParaRPr lang="cs-CZ" dirty="0"/>
          </a:p>
        </p:txBody>
      </p:sp>
    </p:spTree>
    <p:extLst>
      <p:ext uri="{BB962C8B-B14F-4D97-AF65-F5344CB8AC3E}">
        <p14:creationId xmlns:p14="http://schemas.microsoft.com/office/powerpoint/2010/main" val="260731278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Realismus</a:t>
            </a:r>
            <a:endParaRPr lang="cs-CZ" dirty="0"/>
          </a:p>
        </p:txBody>
      </p:sp>
      <p:sp>
        <p:nvSpPr>
          <p:cNvPr id="3" name="Zástupný symbol pro obsah 2"/>
          <p:cNvSpPr>
            <a:spLocks noGrp="1"/>
          </p:cNvSpPr>
          <p:nvPr>
            <p:ph idx="1"/>
          </p:nvPr>
        </p:nvSpPr>
        <p:spPr/>
        <p:txBody>
          <a:bodyPr/>
          <a:lstStyle/>
          <a:p>
            <a:r>
              <a:rPr lang="cs-CZ" dirty="0" smtClean="0"/>
              <a:t>Každodenní realita</a:t>
            </a:r>
          </a:p>
          <a:p>
            <a:r>
              <a:rPr lang="cs-CZ" dirty="0" smtClean="0"/>
              <a:t>Jean </a:t>
            </a:r>
            <a:r>
              <a:rPr lang="cs-CZ" dirty="0" err="1" smtClean="0"/>
              <a:t>Benoit-Lévy</a:t>
            </a:r>
            <a:r>
              <a:rPr lang="cs-CZ" dirty="0" smtClean="0"/>
              <a:t> a Marie Epsteinová</a:t>
            </a:r>
          </a:p>
          <a:p>
            <a:pPr lvl="1"/>
            <a:r>
              <a:rPr lang="cs-CZ" i="1" dirty="0" smtClean="0"/>
              <a:t>Mateřská škola</a:t>
            </a:r>
            <a:r>
              <a:rPr lang="cs-CZ" dirty="0" smtClean="0"/>
              <a:t> (1933)</a:t>
            </a:r>
          </a:p>
          <a:p>
            <a:r>
              <a:rPr lang="cs-CZ" dirty="0" smtClean="0"/>
              <a:t>Marcel </a:t>
            </a:r>
            <a:r>
              <a:rPr lang="cs-CZ" dirty="0" err="1" smtClean="0"/>
              <a:t>Pagnol</a:t>
            </a:r>
            <a:endParaRPr lang="cs-CZ" dirty="0"/>
          </a:p>
          <a:p>
            <a:pPr lvl="1"/>
            <a:r>
              <a:rPr lang="cs-CZ" i="1" dirty="0" smtClean="0"/>
              <a:t>Marius </a:t>
            </a:r>
            <a:r>
              <a:rPr lang="cs-CZ" dirty="0" smtClean="0"/>
              <a:t>(1931)</a:t>
            </a:r>
          </a:p>
          <a:p>
            <a:pPr lvl="1"/>
            <a:r>
              <a:rPr lang="cs-CZ" i="1" dirty="0" err="1" smtClean="0">
                <a:hlinkClick r:id="rId2"/>
              </a:rPr>
              <a:t>Fanny</a:t>
            </a:r>
            <a:r>
              <a:rPr lang="cs-CZ" i="1" dirty="0" smtClean="0">
                <a:hlinkClick r:id="rId2"/>
              </a:rPr>
              <a:t> </a:t>
            </a:r>
            <a:r>
              <a:rPr lang="cs-CZ" dirty="0" smtClean="0"/>
              <a:t>(1932)</a:t>
            </a:r>
          </a:p>
          <a:p>
            <a:pPr lvl="1"/>
            <a:r>
              <a:rPr lang="cs-CZ" i="1" dirty="0" smtClean="0"/>
              <a:t>Caesar </a:t>
            </a:r>
            <a:r>
              <a:rPr lang="cs-CZ" dirty="0" smtClean="0"/>
              <a:t>(1936)</a:t>
            </a:r>
            <a:endParaRPr lang="cs-CZ" dirty="0"/>
          </a:p>
        </p:txBody>
      </p:sp>
    </p:spTree>
    <p:extLst>
      <p:ext uri="{BB962C8B-B14F-4D97-AF65-F5344CB8AC3E}">
        <p14:creationId xmlns:p14="http://schemas.microsoft.com/office/powerpoint/2010/main" val="426614392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Poetický realismus</a:t>
            </a:r>
            <a:endParaRPr lang="cs-CZ" dirty="0"/>
          </a:p>
        </p:txBody>
      </p:sp>
      <p:sp>
        <p:nvSpPr>
          <p:cNvPr id="3" name="Zástupný symbol pro obsah 2"/>
          <p:cNvSpPr>
            <a:spLocks noGrp="1"/>
          </p:cNvSpPr>
          <p:nvPr>
            <p:ph idx="1"/>
          </p:nvPr>
        </p:nvSpPr>
        <p:spPr/>
        <p:txBody>
          <a:bodyPr/>
          <a:lstStyle/>
          <a:p>
            <a:r>
              <a:rPr lang="cs-CZ" dirty="0" smtClean="0"/>
              <a:t>Není jasná jednotící definice zařazující filmy do jednoho hnutí</a:t>
            </a:r>
          </a:p>
          <a:p>
            <a:r>
              <a:rPr lang="cs-CZ" dirty="0" smtClean="0"/>
              <a:t>Postavy na okraji společnosti</a:t>
            </a:r>
          </a:p>
          <a:p>
            <a:r>
              <a:rPr lang="cs-CZ" dirty="0" smtClean="0"/>
              <a:t>Nostalgický hořký tón</a:t>
            </a:r>
          </a:p>
          <a:p>
            <a:r>
              <a:rPr lang="cs-CZ" dirty="0" smtClean="0"/>
              <a:t>Počátky – raná 30. léta</a:t>
            </a:r>
          </a:p>
          <a:p>
            <a:r>
              <a:rPr lang="cs-CZ" dirty="0" smtClean="0"/>
              <a:t>Jean </a:t>
            </a:r>
            <a:r>
              <a:rPr lang="cs-CZ" dirty="0" err="1" smtClean="0"/>
              <a:t>Gremillon</a:t>
            </a:r>
            <a:r>
              <a:rPr lang="cs-CZ" dirty="0" smtClean="0"/>
              <a:t> – </a:t>
            </a:r>
            <a:r>
              <a:rPr lang="cs-CZ" i="1" dirty="0" smtClean="0"/>
              <a:t>Lízinka </a:t>
            </a:r>
            <a:r>
              <a:rPr lang="cs-CZ" dirty="0" smtClean="0"/>
              <a:t>(1930)</a:t>
            </a:r>
          </a:p>
          <a:p>
            <a:r>
              <a:rPr lang="cs-CZ" dirty="0" smtClean="0"/>
              <a:t>Hl. představitelé – Julien </a:t>
            </a:r>
            <a:r>
              <a:rPr lang="cs-CZ" dirty="0" err="1" smtClean="0"/>
              <a:t>Duvivier</a:t>
            </a:r>
            <a:r>
              <a:rPr lang="cs-CZ" dirty="0" smtClean="0"/>
              <a:t>, Marcel </a:t>
            </a:r>
            <a:r>
              <a:rPr lang="cs-CZ" dirty="0" err="1" smtClean="0"/>
              <a:t>Carné</a:t>
            </a:r>
            <a:r>
              <a:rPr lang="cs-CZ" dirty="0" smtClean="0"/>
              <a:t>, Jean </a:t>
            </a:r>
            <a:r>
              <a:rPr lang="cs-CZ" dirty="0" err="1" smtClean="0"/>
              <a:t>Renoir</a:t>
            </a:r>
            <a:r>
              <a:rPr lang="cs-CZ" dirty="0" smtClean="0"/>
              <a:t> </a:t>
            </a:r>
            <a:endParaRPr lang="cs-CZ" dirty="0"/>
          </a:p>
        </p:txBody>
      </p:sp>
    </p:spTree>
    <p:extLst>
      <p:ext uri="{BB962C8B-B14F-4D97-AF65-F5344CB8AC3E}">
        <p14:creationId xmlns:p14="http://schemas.microsoft.com/office/powerpoint/2010/main" val="368431702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Lidová fronta</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1935 - Sjednocení levicových stran</a:t>
            </a:r>
          </a:p>
          <a:p>
            <a:pPr lvl="1"/>
            <a:r>
              <a:rPr lang="cs-CZ" dirty="0" smtClean="0"/>
              <a:t>Lidová fronta</a:t>
            </a:r>
          </a:p>
          <a:p>
            <a:r>
              <a:rPr lang="cs-CZ" dirty="0" smtClean="0"/>
              <a:t>1937 – rozpad</a:t>
            </a:r>
          </a:p>
          <a:p>
            <a:r>
              <a:rPr lang="cs-CZ" dirty="0" smtClean="0"/>
              <a:t>Krátké propagandistické filmy</a:t>
            </a:r>
          </a:p>
          <a:p>
            <a:r>
              <a:rPr lang="cs-CZ" dirty="0" smtClean="0"/>
              <a:t>Skupina </a:t>
            </a:r>
            <a:r>
              <a:rPr lang="cs-CZ" dirty="0" err="1" smtClean="0"/>
              <a:t>Ciné-Liberté</a:t>
            </a:r>
            <a:r>
              <a:rPr lang="cs-CZ" dirty="0" smtClean="0"/>
              <a:t> – </a:t>
            </a:r>
            <a:r>
              <a:rPr lang="cs-CZ" dirty="0" err="1" smtClean="0"/>
              <a:t>Renoir</a:t>
            </a:r>
            <a:r>
              <a:rPr lang="cs-CZ" dirty="0" smtClean="0"/>
              <a:t>, </a:t>
            </a:r>
            <a:r>
              <a:rPr lang="cs-CZ" dirty="0" err="1" smtClean="0"/>
              <a:t>Feyder</a:t>
            </a:r>
            <a:r>
              <a:rPr lang="cs-CZ" dirty="0" smtClean="0"/>
              <a:t>, </a:t>
            </a:r>
            <a:r>
              <a:rPr lang="cs-CZ" dirty="0" err="1" smtClean="0"/>
              <a:t>Allegret</a:t>
            </a:r>
            <a:r>
              <a:rPr lang="cs-CZ" dirty="0" smtClean="0"/>
              <a:t>, </a:t>
            </a:r>
            <a:r>
              <a:rPr lang="cs-CZ" dirty="0" err="1" smtClean="0"/>
              <a:t>Dulac</a:t>
            </a:r>
            <a:endParaRPr lang="cs-CZ" dirty="0" smtClean="0"/>
          </a:p>
          <a:p>
            <a:r>
              <a:rPr lang="cs-CZ" i="1" dirty="0" smtClean="0"/>
              <a:t>La </a:t>
            </a:r>
            <a:r>
              <a:rPr lang="cs-CZ" i="1" dirty="0" err="1" smtClean="0"/>
              <a:t>vie</a:t>
            </a:r>
            <a:r>
              <a:rPr lang="cs-CZ" i="1" dirty="0" smtClean="0"/>
              <a:t> </a:t>
            </a:r>
            <a:r>
              <a:rPr lang="cs-CZ" i="1" dirty="0" err="1" smtClean="0"/>
              <a:t>est</a:t>
            </a:r>
            <a:r>
              <a:rPr lang="cs-CZ" i="1" dirty="0" smtClean="0"/>
              <a:t> a </a:t>
            </a:r>
            <a:r>
              <a:rPr lang="cs-CZ" i="1" dirty="0" err="1" smtClean="0"/>
              <a:t>nous</a:t>
            </a:r>
            <a:r>
              <a:rPr lang="cs-CZ" i="1" dirty="0" smtClean="0"/>
              <a:t> </a:t>
            </a:r>
            <a:r>
              <a:rPr lang="cs-CZ" dirty="0" smtClean="0"/>
              <a:t>(1936)</a:t>
            </a:r>
          </a:p>
          <a:p>
            <a:pPr lvl="1"/>
            <a:r>
              <a:rPr lang="cs-CZ" dirty="0" smtClean="0"/>
              <a:t>Směs hraných a dokumentárních záběrů</a:t>
            </a:r>
          </a:p>
          <a:p>
            <a:r>
              <a:rPr lang="cs-CZ" i="1" dirty="0" smtClean="0"/>
              <a:t>La </a:t>
            </a:r>
            <a:r>
              <a:rPr lang="cs-CZ" i="1" dirty="0" err="1" smtClean="0"/>
              <a:t>Marsellaise</a:t>
            </a:r>
            <a:r>
              <a:rPr lang="cs-CZ" i="1" dirty="0" smtClean="0"/>
              <a:t> </a:t>
            </a:r>
            <a:r>
              <a:rPr lang="cs-CZ" dirty="0" smtClean="0"/>
              <a:t>(1938)</a:t>
            </a:r>
          </a:p>
          <a:p>
            <a:pPr lvl="1"/>
            <a:r>
              <a:rPr lang="cs-CZ" dirty="0" smtClean="0"/>
              <a:t>Revoluce 1792</a:t>
            </a:r>
          </a:p>
          <a:p>
            <a:r>
              <a:rPr lang="cs-CZ" dirty="0" smtClean="0"/>
              <a:t>Inspirace pro komerční filmy</a:t>
            </a:r>
          </a:p>
          <a:p>
            <a:pPr lvl="1"/>
            <a:r>
              <a:rPr lang="cs-CZ" i="1" dirty="0" smtClean="0"/>
              <a:t>Zločin pana Langa </a:t>
            </a:r>
            <a:r>
              <a:rPr lang="cs-CZ" dirty="0" smtClean="0"/>
              <a:t>(1935)</a:t>
            </a:r>
          </a:p>
          <a:p>
            <a:pPr lvl="1"/>
            <a:r>
              <a:rPr lang="cs-CZ" i="1" dirty="0" smtClean="0"/>
              <a:t>Dobrá parta </a:t>
            </a:r>
            <a:r>
              <a:rPr lang="cs-CZ" dirty="0" smtClean="0"/>
              <a:t>(1937)</a:t>
            </a:r>
            <a:endParaRPr lang="cs-CZ" dirty="0"/>
          </a:p>
        </p:txBody>
      </p:sp>
    </p:spTree>
    <p:extLst>
      <p:ext uri="{BB962C8B-B14F-4D97-AF65-F5344CB8AC3E}">
        <p14:creationId xmlns:p14="http://schemas.microsoft.com/office/powerpoint/2010/main" val="200484573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33" y="125760"/>
            <a:ext cx="4330824" cy="1143000"/>
          </a:xfrm>
        </p:spPr>
        <p:txBody>
          <a:bodyPr/>
          <a:lstStyle/>
          <a:p>
            <a:r>
              <a:rPr lang="cs-CZ" dirty="0" smtClean="0"/>
              <a:t>Jean </a:t>
            </a:r>
            <a:r>
              <a:rPr lang="cs-CZ" dirty="0" err="1" smtClean="0"/>
              <a:t>Renoir</a:t>
            </a:r>
            <a:endParaRPr lang="cs-CZ" dirty="0"/>
          </a:p>
        </p:txBody>
      </p:sp>
      <p:sp>
        <p:nvSpPr>
          <p:cNvPr id="3" name="Zástupný symbol pro obsah 2"/>
          <p:cNvSpPr>
            <a:spLocks noGrp="1"/>
          </p:cNvSpPr>
          <p:nvPr>
            <p:ph idx="1"/>
          </p:nvPr>
        </p:nvSpPr>
        <p:spPr>
          <a:xfrm>
            <a:off x="107504" y="1124744"/>
            <a:ext cx="3528392" cy="5445224"/>
          </a:xfrm>
        </p:spPr>
        <p:txBody>
          <a:bodyPr>
            <a:normAutofit lnSpcReduction="10000"/>
          </a:bodyPr>
          <a:lstStyle/>
          <a:p>
            <a:r>
              <a:rPr lang="cs-CZ" dirty="0" smtClean="0"/>
              <a:t>1894-1979</a:t>
            </a:r>
          </a:p>
          <a:p>
            <a:r>
              <a:rPr lang="cs-CZ" i="1" dirty="0" smtClean="0"/>
              <a:t>On </a:t>
            </a:r>
            <a:r>
              <a:rPr lang="cs-CZ" i="1" dirty="0" err="1" smtClean="0"/>
              <a:t>purge</a:t>
            </a:r>
            <a:r>
              <a:rPr lang="cs-CZ" i="1" dirty="0" smtClean="0"/>
              <a:t> </a:t>
            </a:r>
            <a:r>
              <a:rPr lang="cs-CZ" i="1" dirty="0" err="1" smtClean="0"/>
              <a:t>bébé</a:t>
            </a:r>
            <a:r>
              <a:rPr lang="cs-CZ" i="1" dirty="0" smtClean="0"/>
              <a:t> </a:t>
            </a:r>
            <a:r>
              <a:rPr lang="cs-CZ" dirty="0" smtClean="0"/>
              <a:t>(1931)</a:t>
            </a:r>
          </a:p>
          <a:p>
            <a:r>
              <a:rPr lang="cs-CZ" i="1" dirty="0" smtClean="0"/>
              <a:t>La </a:t>
            </a:r>
            <a:r>
              <a:rPr lang="cs-CZ" i="1" dirty="0" err="1" smtClean="0"/>
              <a:t>Chienne</a:t>
            </a:r>
            <a:r>
              <a:rPr lang="cs-CZ" i="1" dirty="0" smtClean="0"/>
              <a:t> </a:t>
            </a:r>
            <a:r>
              <a:rPr lang="cs-CZ" dirty="0" smtClean="0"/>
              <a:t>(1931)</a:t>
            </a:r>
          </a:p>
          <a:p>
            <a:r>
              <a:rPr lang="cs-CZ" i="1" dirty="0">
                <a:hlinkClick r:id="rId2"/>
              </a:rPr>
              <a:t>La Grande </a:t>
            </a:r>
            <a:r>
              <a:rPr lang="cs-CZ" i="1" dirty="0" smtClean="0">
                <a:hlinkClick r:id="rId2"/>
              </a:rPr>
              <a:t>Illusion </a:t>
            </a:r>
            <a:r>
              <a:rPr lang="cs-CZ" dirty="0" smtClean="0"/>
              <a:t>(1937)</a:t>
            </a:r>
            <a:r>
              <a:rPr lang="cs-CZ" i="1" dirty="0" smtClean="0"/>
              <a:t> </a:t>
            </a:r>
          </a:p>
          <a:p>
            <a:r>
              <a:rPr lang="cs-CZ" i="1" dirty="0" smtClean="0"/>
              <a:t>La </a:t>
            </a:r>
            <a:r>
              <a:rPr lang="cs-CZ" i="1" dirty="0" err="1"/>
              <a:t>Bête</a:t>
            </a:r>
            <a:r>
              <a:rPr lang="cs-CZ" i="1" dirty="0"/>
              <a:t> </a:t>
            </a:r>
            <a:r>
              <a:rPr lang="cs-CZ" i="1" dirty="0" err="1" smtClean="0"/>
              <a:t>Humaine</a:t>
            </a:r>
            <a:r>
              <a:rPr lang="cs-CZ" dirty="0"/>
              <a:t> </a:t>
            </a:r>
            <a:r>
              <a:rPr lang="cs-CZ" dirty="0" smtClean="0"/>
              <a:t>(1938)</a:t>
            </a:r>
          </a:p>
          <a:p>
            <a:r>
              <a:rPr lang="cs-CZ" i="1" dirty="0">
                <a:hlinkClick r:id="rId3"/>
              </a:rPr>
              <a:t>La </a:t>
            </a:r>
            <a:r>
              <a:rPr lang="cs-CZ" i="1" dirty="0" err="1">
                <a:hlinkClick r:id="rId3"/>
              </a:rPr>
              <a:t>Règle</a:t>
            </a:r>
            <a:r>
              <a:rPr lang="cs-CZ" i="1" dirty="0">
                <a:hlinkClick r:id="rId3"/>
              </a:rPr>
              <a:t> </a:t>
            </a:r>
            <a:r>
              <a:rPr lang="cs-CZ" i="1" dirty="0" err="1">
                <a:hlinkClick r:id="rId3"/>
              </a:rPr>
              <a:t>du</a:t>
            </a:r>
            <a:r>
              <a:rPr lang="cs-CZ" i="1" dirty="0">
                <a:hlinkClick r:id="rId3"/>
              </a:rPr>
              <a:t> </a:t>
            </a:r>
            <a:r>
              <a:rPr lang="cs-CZ" i="1" dirty="0" err="1" smtClean="0">
                <a:hlinkClick r:id="rId3"/>
              </a:rPr>
              <a:t>Jeu</a:t>
            </a:r>
            <a:r>
              <a:rPr lang="cs-CZ" i="1" dirty="0" smtClean="0">
                <a:hlinkClick r:id="rId3"/>
              </a:rPr>
              <a:t> </a:t>
            </a:r>
            <a:r>
              <a:rPr lang="cs-CZ" dirty="0" smtClean="0"/>
              <a:t>(1939)</a:t>
            </a:r>
            <a:endParaRPr lang="cs-CZ" dirty="0"/>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148" y="332656"/>
            <a:ext cx="5357851" cy="6237312"/>
          </a:xfrm>
          <a:prstGeom prst="rect">
            <a:avLst/>
          </a:prstGeom>
        </p:spPr>
      </p:pic>
    </p:spTree>
    <p:extLst>
      <p:ext uri="{BB962C8B-B14F-4D97-AF65-F5344CB8AC3E}">
        <p14:creationId xmlns:p14="http://schemas.microsoft.com/office/powerpoint/2010/main" val="1957235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Film a filmová technika</a:t>
            </a:r>
            <a:endParaRPr lang="cs-CZ" dirty="0"/>
          </a:p>
        </p:txBody>
      </p:sp>
      <p:sp>
        <p:nvSpPr>
          <p:cNvPr id="3" name="Zástupný symbol pro obsah 2"/>
          <p:cNvSpPr>
            <a:spLocks noGrp="1"/>
          </p:cNvSpPr>
          <p:nvPr>
            <p:ph idx="1"/>
          </p:nvPr>
        </p:nvSpPr>
        <p:spPr>
          <a:xfrm>
            <a:off x="179512" y="1628800"/>
            <a:ext cx="8784976" cy="4525963"/>
          </a:xfrm>
        </p:spPr>
        <p:txBody>
          <a:bodyPr>
            <a:normAutofit fontScale="70000" lnSpcReduction="20000"/>
          </a:bodyPr>
          <a:lstStyle/>
          <a:p>
            <a:r>
              <a:rPr lang="cs-CZ" dirty="0" smtClean="0"/>
              <a:t>Základní druh kamer odvozen od Edisonova </a:t>
            </a:r>
            <a:r>
              <a:rPr lang="cs-CZ" dirty="0" err="1" smtClean="0"/>
              <a:t>kinetografu</a:t>
            </a:r>
            <a:r>
              <a:rPr lang="cs-CZ" dirty="0" smtClean="0"/>
              <a:t> – nebyl schopen zpětného chodu</a:t>
            </a:r>
          </a:p>
          <a:p>
            <a:pPr lvl="1"/>
            <a:r>
              <a:rPr lang="cs-CZ" dirty="0" smtClean="0"/>
              <a:t>Na jeho základě vytvořil vlastní kameru R. W. Paul, od něho </a:t>
            </a:r>
            <a:r>
              <a:rPr lang="cs-CZ" dirty="0" err="1" smtClean="0"/>
              <a:t>Melies</a:t>
            </a:r>
            <a:endParaRPr lang="cs-CZ" dirty="0" smtClean="0"/>
          </a:p>
          <a:p>
            <a:r>
              <a:rPr lang="cs-CZ" dirty="0" smtClean="0"/>
              <a:t>Druhý typ – Lumiere – drapákový systém</a:t>
            </a:r>
          </a:p>
          <a:p>
            <a:r>
              <a:rPr lang="cs-CZ" dirty="0" smtClean="0"/>
              <a:t>Bez hledáčku</a:t>
            </a:r>
          </a:p>
          <a:p>
            <a:r>
              <a:rPr lang="cs-CZ" dirty="0" smtClean="0"/>
              <a:t>První pohyby kvůli umístění na </a:t>
            </a:r>
            <a:r>
              <a:rPr lang="cs-CZ" dirty="0" smtClean="0">
                <a:hlinkClick r:id="rId2"/>
              </a:rPr>
              <a:t>vozidlo</a:t>
            </a:r>
            <a:r>
              <a:rPr lang="cs-CZ" dirty="0" smtClean="0"/>
              <a:t>, jinak statické – Eugene </a:t>
            </a:r>
            <a:r>
              <a:rPr lang="cs-CZ" dirty="0" err="1" smtClean="0"/>
              <a:t>Promio</a:t>
            </a:r>
            <a:endParaRPr lang="cs-CZ" dirty="0" smtClean="0"/>
          </a:p>
          <a:p>
            <a:r>
              <a:rPr lang="cs-CZ" dirty="0" smtClean="0"/>
              <a:t>1897 – R. W. Paul první panoramatická hlavice</a:t>
            </a:r>
          </a:p>
          <a:p>
            <a:pPr lvl="1"/>
            <a:r>
              <a:rPr lang="cs-CZ" dirty="0" smtClean="0"/>
              <a:t>Před 1900 vzácné</a:t>
            </a:r>
          </a:p>
          <a:p>
            <a:r>
              <a:rPr lang="cs-CZ" dirty="0" smtClean="0"/>
              <a:t>Řada objektivů – standard 50-75mm ohnisko – u filmových reportáží 100-150mm</a:t>
            </a:r>
          </a:p>
          <a:p>
            <a:r>
              <a:rPr lang="cs-CZ" dirty="0" smtClean="0"/>
              <a:t>Nízká světelnost – omezení při natáčení</a:t>
            </a:r>
          </a:p>
          <a:p>
            <a:r>
              <a:rPr lang="cs-CZ" dirty="0" smtClean="0"/>
              <a:t>Neexistoval standardní typ závitů, zaostřovací stupnice na kroužcích</a:t>
            </a:r>
          </a:p>
          <a:p>
            <a:r>
              <a:rPr lang="cs-CZ" dirty="0" smtClean="0"/>
              <a:t>Kamery použitelné jako projektory – obloukové nebo křídové světlo </a:t>
            </a:r>
          </a:p>
          <a:p>
            <a:r>
              <a:rPr lang="cs-CZ" dirty="0" err="1" smtClean="0"/>
              <a:t>Lathamova</a:t>
            </a:r>
            <a:r>
              <a:rPr lang="cs-CZ" dirty="0" smtClean="0"/>
              <a:t> smyčka – prodlužování filmů</a:t>
            </a:r>
          </a:p>
          <a:p>
            <a:endParaRPr lang="cs-CZ" dirty="0"/>
          </a:p>
        </p:txBody>
      </p:sp>
    </p:spTree>
    <p:extLst>
      <p:ext uri="{BB962C8B-B14F-4D97-AF65-F5344CB8AC3E}">
        <p14:creationId xmlns:p14="http://schemas.microsoft.com/office/powerpoint/2010/main" val="309391295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Marcel </a:t>
            </a:r>
            <a:r>
              <a:rPr lang="cs-CZ" dirty="0" err="1" smtClean="0"/>
              <a:t>Carné</a:t>
            </a:r>
            <a:endParaRPr lang="cs-CZ" dirty="0"/>
          </a:p>
        </p:txBody>
      </p:sp>
      <p:sp>
        <p:nvSpPr>
          <p:cNvPr id="3" name="Zástupný symbol pro obsah 2"/>
          <p:cNvSpPr>
            <a:spLocks noGrp="1"/>
          </p:cNvSpPr>
          <p:nvPr>
            <p:ph idx="1"/>
          </p:nvPr>
        </p:nvSpPr>
        <p:spPr>
          <a:xfrm>
            <a:off x="251520" y="1412776"/>
            <a:ext cx="4248472" cy="4968552"/>
          </a:xfrm>
        </p:spPr>
        <p:txBody>
          <a:bodyPr>
            <a:normAutofit fontScale="92500" lnSpcReduction="10000"/>
          </a:bodyPr>
          <a:lstStyle/>
          <a:p>
            <a:r>
              <a:rPr lang="cs-CZ" dirty="0" smtClean="0"/>
              <a:t>1906-1996</a:t>
            </a:r>
          </a:p>
          <a:p>
            <a:r>
              <a:rPr lang="cs-CZ" dirty="0" smtClean="0"/>
              <a:t>Zpočátku krátkometrážní tvorba</a:t>
            </a:r>
          </a:p>
          <a:p>
            <a:r>
              <a:rPr lang="fr-FR" i="1" dirty="0" smtClean="0"/>
              <a:t>Nogent</a:t>
            </a:r>
            <a:r>
              <a:rPr lang="fr-FR" i="1" dirty="0"/>
              <a:t>, Eldorado du dimanche</a:t>
            </a:r>
            <a:r>
              <a:rPr lang="fr-FR" dirty="0"/>
              <a:t> (1929</a:t>
            </a:r>
            <a:r>
              <a:rPr lang="fr-FR" dirty="0" smtClean="0"/>
              <a:t>)</a:t>
            </a:r>
            <a:endParaRPr lang="cs-CZ" dirty="0" smtClean="0"/>
          </a:p>
          <a:p>
            <a:r>
              <a:rPr lang="cs-CZ" i="1" dirty="0" smtClean="0"/>
              <a:t>Jenny </a:t>
            </a:r>
            <a:r>
              <a:rPr lang="cs-CZ" dirty="0" smtClean="0"/>
              <a:t>(1936)</a:t>
            </a:r>
          </a:p>
          <a:p>
            <a:r>
              <a:rPr lang="fr-FR" i="1" dirty="0" smtClean="0">
                <a:hlinkClick r:id="rId2"/>
              </a:rPr>
              <a:t>Le </a:t>
            </a:r>
            <a:r>
              <a:rPr lang="fr-FR" i="1" dirty="0">
                <a:hlinkClick r:id="rId2"/>
              </a:rPr>
              <a:t>Quai des brumes </a:t>
            </a:r>
            <a:r>
              <a:rPr lang="fr-FR" dirty="0">
                <a:hlinkClick r:id="rId2"/>
              </a:rPr>
              <a:t>(1938)</a:t>
            </a:r>
            <a:endParaRPr lang="fr-FR" dirty="0"/>
          </a:p>
          <a:p>
            <a:r>
              <a:rPr lang="fr-FR" i="1" dirty="0"/>
              <a:t>Hôtel du Nord </a:t>
            </a:r>
            <a:r>
              <a:rPr lang="fr-FR" dirty="0"/>
              <a:t>(1938)</a:t>
            </a:r>
          </a:p>
          <a:p>
            <a:r>
              <a:rPr lang="fr-FR" i="1" dirty="0"/>
              <a:t>Le Jour se lève</a:t>
            </a:r>
            <a:r>
              <a:rPr lang="fr-FR" dirty="0"/>
              <a:t> (1939)</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412776"/>
            <a:ext cx="4058642" cy="5053949"/>
          </a:xfrm>
          <a:prstGeom prst="rect">
            <a:avLst/>
          </a:prstGeom>
        </p:spPr>
      </p:pic>
    </p:spTree>
    <p:extLst>
      <p:ext uri="{BB962C8B-B14F-4D97-AF65-F5344CB8AC3E}">
        <p14:creationId xmlns:p14="http://schemas.microsoft.com/office/powerpoint/2010/main" val="398679909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4042792" cy="1143000"/>
          </a:xfrm>
        </p:spPr>
        <p:txBody>
          <a:bodyPr/>
          <a:lstStyle/>
          <a:p>
            <a:r>
              <a:rPr lang="cs-CZ" dirty="0" smtClean="0"/>
              <a:t>Julien </a:t>
            </a:r>
            <a:r>
              <a:rPr lang="cs-CZ" dirty="0" err="1" smtClean="0"/>
              <a:t>Duvivier</a:t>
            </a:r>
            <a:endParaRPr lang="cs-CZ" dirty="0"/>
          </a:p>
        </p:txBody>
      </p:sp>
      <p:sp>
        <p:nvSpPr>
          <p:cNvPr id="3" name="Zástupný symbol pro obsah 2"/>
          <p:cNvSpPr>
            <a:spLocks noGrp="1"/>
          </p:cNvSpPr>
          <p:nvPr>
            <p:ph idx="1"/>
          </p:nvPr>
        </p:nvSpPr>
        <p:spPr>
          <a:xfrm>
            <a:off x="395536" y="1340768"/>
            <a:ext cx="3960440" cy="5184576"/>
          </a:xfrm>
        </p:spPr>
        <p:txBody>
          <a:bodyPr/>
          <a:lstStyle/>
          <a:p>
            <a:r>
              <a:rPr lang="cs-CZ" dirty="0" smtClean="0"/>
              <a:t>1896-1967</a:t>
            </a:r>
          </a:p>
          <a:p>
            <a:r>
              <a:rPr lang="cs-CZ" i="1" dirty="0" smtClean="0"/>
              <a:t>David </a:t>
            </a:r>
            <a:r>
              <a:rPr lang="cs-CZ" i="1" dirty="0" err="1" smtClean="0"/>
              <a:t>Golder</a:t>
            </a:r>
            <a:r>
              <a:rPr lang="cs-CZ" i="1" dirty="0" smtClean="0"/>
              <a:t> </a:t>
            </a:r>
            <a:r>
              <a:rPr lang="cs-CZ" dirty="0" smtClean="0"/>
              <a:t>(1930)</a:t>
            </a:r>
          </a:p>
          <a:p>
            <a:r>
              <a:rPr lang="cs-CZ" i="1" dirty="0" smtClean="0"/>
              <a:t>La </a:t>
            </a:r>
            <a:r>
              <a:rPr lang="cs-CZ" i="1" dirty="0" err="1" smtClean="0"/>
              <a:t>Bandera</a:t>
            </a:r>
            <a:r>
              <a:rPr lang="cs-CZ" i="1" dirty="0" smtClean="0"/>
              <a:t> </a:t>
            </a:r>
            <a:r>
              <a:rPr lang="cs-CZ" dirty="0" smtClean="0"/>
              <a:t>(1935)</a:t>
            </a:r>
          </a:p>
          <a:p>
            <a:r>
              <a:rPr lang="cs-CZ" i="1" dirty="0" err="1" smtClean="0"/>
              <a:t>Le</a:t>
            </a:r>
            <a:r>
              <a:rPr lang="cs-CZ" i="1" dirty="0" smtClean="0"/>
              <a:t> Golem </a:t>
            </a:r>
            <a:r>
              <a:rPr lang="cs-CZ" dirty="0" smtClean="0"/>
              <a:t>(1936)</a:t>
            </a:r>
          </a:p>
          <a:p>
            <a:r>
              <a:rPr lang="cs-CZ" i="1" dirty="0" err="1" smtClean="0">
                <a:hlinkClick r:id="rId2"/>
              </a:rPr>
              <a:t>Pépé</a:t>
            </a:r>
            <a:r>
              <a:rPr lang="cs-CZ" i="1" dirty="0" smtClean="0">
                <a:hlinkClick r:id="rId2"/>
              </a:rPr>
              <a:t> </a:t>
            </a:r>
            <a:r>
              <a:rPr lang="cs-CZ" i="1" dirty="0" err="1">
                <a:hlinkClick r:id="rId2"/>
              </a:rPr>
              <a:t>le</a:t>
            </a:r>
            <a:r>
              <a:rPr lang="cs-CZ" i="1" dirty="0">
                <a:hlinkClick r:id="rId2"/>
              </a:rPr>
              <a:t> </a:t>
            </a:r>
            <a:r>
              <a:rPr lang="cs-CZ" i="1" dirty="0" smtClean="0">
                <a:hlinkClick r:id="rId2"/>
              </a:rPr>
              <a:t>Moko </a:t>
            </a:r>
            <a:r>
              <a:rPr lang="cs-CZ" dirty="0" smtClean="0"/>
              <a:t>(1937)</a:t>
            </a:r>
          </a:p>
          <a:p>
            <a:r>
              <a:rPr lang="cs-CZ" i="1" dirty="0" err="1" smtClean="0"/>
              <a:t>Un</a:t>
            </a:r>
            <a:r>
              <a:rPr lang="cs-CZ" i="1" dirty="0" smtClean="0"/>
              <a:t> </a:t>
            </a:r>
            <a:r>
              <a:rPr lang="cs-CZ" i="1" dirty="0" err="1"/>
              <a:t>Carnet</a:t>
            </a:r>
            <a:r>
              <a:rPr lang="cs-CZ" i="1" dirty="0"/>
              <a:t> de </a:t>
            </a:r>
            <a:r>
              <a:rPr lang="cs-CZ" i="1" dirty="0" smtClean="0"/>
              <a:t>Bal </a:t>
            </a:r>
            <a:r>
              <a:rPr lang="cs-CZ" dirty="0" smtClean="0"/>
              <a:t>(1937)</a:t>
            </a:r>
          </a:p>
          <a:p>
            <a:r>
              <a:rPr lang="cs-CZ" dirty="0" smtClean="0"/>
              <a:t>WWII -&gt; US</a:t>
            </a:r>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036" y="1052736"/>
            <a:ext cx="3780420" cy="5040560"/>
          </a:xfrm>
          <a:prstGeom prst="rect">
            <a:avLst/>
          </a:prstGeom>
        </p:spPr>
      </p:pic>
    </p:spTree>
    <p:extLst>
      <p:ext uri="{BB962C8B-B14F-4D97-AF65-F5344CB8AC3E}">
        <p14:creationId xmlns:p14="http://schemas.microsoft.com/office/powerpoint/2010/main" val="64619595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René </a:t>
            </a:r>
            <a:r>
              <a:rPr lang="cs-CZ" dirty="0" err="1" smtClean="0"/>
              <a:t>Clair</a:t>
            </a:r>
            <a:endParaRPr lang="cs-CZ" dirty="0"/>
          </a:p>
        </p:txBody>
      </p:sp>
      <p:sp>
        <p:nvSpPr>
          <p:cNvPr id="3" name="Zástupný symbol pro obsah 2"/>
          <p:cNvSpPr>
            <a:spLocks noGrp="1"/>
          </p:cNvSpPr>
          <p:nvPr>
            <p:ph idx="1"/>
          </p:nvPr>
        </p:nvSpPr>
        <p:spPr>
          <a:xfrm>
            <a:off x="251520" y="1340768"/>
            <a:ext cx="4248472" cy="5040560"/>
          </a:xfrm>
        </p:spPr>
        <p:txBody>
          <a:bodyPr>
            <a:normAutofit fontScale="70000" lnSpcReduction="20000"/>
          </a:bodyPr>
          <a:lstStyle/>
          <a:p>
            <a:r>
              <a:rPr lang="cs-CZ" dirty="0" smtClean="0"/>
              <a:t>1898-1981</a:t>
            </a:r>
          </a:p>
          <a:p>
            <a:r>
              <a:rPr lang="cs-CZ" dirty="0" smtClean="0"/>
              <a:t>1924-1934</a:t>
            </a:r>
          </a:p>
          <a:p>
            <a:pPr lvl="1"/>
            <a:r>
              <a:rPr lang="cs-CZ" i="1" dirty="0" smtClean="0">
                <a:hlinkClick r:id="rId2"/>
              </a:rPr>
              <a:t>Paris </a:t>
            </a:r>
            <a:r>
              <a:rPr lang="cs-CZ" i="1" dirty="0">
                <a:hlinkClick r:id="rId2"/>
              </a:rPr>
              <a:t>qui dort </a:t>
            </a:r>
            <a:r>
              <a:rPr lang="cs-CZ" dirty="0" smtClean="0"/>
              <a:t>(1924)</a:t>
            </a:r>
          </a:p>
          <a:p>
            <a:pPr lvl="1"/>
            <a:r>
              <a:rPr lang="cs-CZ" i="1" dirty="0" err="1" smtClean="0"/>
              <a:t>Entr'acte</a:t>
            </a:r>
            <a:r>
              <a:rPr lang="cs-CZ" i="1" dirty="0" smtClean="0"/>
              <a:t> </a:t>
            </a:r>
            <a:r>
              <a:rPr lang="cs-CZ" dirty="0" smtClean="0"/>
              <a:t>(1924)</a:t>
            </a:r>
          </a:p>
          <a:p>
            <a:pPr lvl="1"/>
            <a:r>
              <a:rPr lang="fr-FR" i="1" dirty="0"/>
              <a:t>Un chapeau de paille </a:t>
            </a:r>
            <a:r>
              <a:rPr lang="fr-FR" i="1" dirty="0" smtClean="0"/>
              <a:t>d'Italie</a:t>
            </a:r>
            <a:r>
              <a:rPr lang="cs-CZ" i="1" dirty="0" smtClean="0"/>
              <a:t> </a:t>
            </a:r>
            <a:r>
              <a:rPr lang="cs-CZ" dirty="0" smtClean="0"/>
              <a:t>(1928)</a:t>
            </a:r>
          </a:p>
          <a:p>
            <a:pPr lvl="1"/>
            <a:r>
              <a:rPr lang="cs-CZ" i="1" dirty="0" err="1" smtClean="0">
                <a:hlinkClick r:id="rId3"/>
              </a:rPr>
              <a:t>Sous</a:t>
            </a:r>
            <a:r>
              <a:rPr lang="cs-CZ" i="1" dirty="0" smtClean="0">
                <a:hlinkClick r:id="rId3"/>
              </a:rPr>
              <a:t> </a:t>
            </a:r>
            <a:r>
              <a:rPr lang="cs-CZ" i="1" dirty="0">
                <a:hlinkClick r:id="rId3"/>
              </a:rPr>
              <a:t>les </a:t>
            </a:r>
            <a:r>
              <a:rPr lang="cs-CZ" i="1" dirty="0" err="1">
                <a:hlinkClick r:id="rId3"/>
              </a:rPr>
              <a:t>toits</a:t>
            </a:r>
            <a:r>
              <a:rPr lang="cs-CZ" i="1" dirty="0">
                <a:hlinkClick r:id="rId3"/>
              </a:rPr>
              <a:t> de </a:t>
            </a:r>
            <a:r>
              <a:rPr lang="cs-CZ" i="1" dirty="0" smtClean="0">
                <a:hlinkClick r:id="rId3"/>
              </a:rPr>
              <a:t>Paris</a:t>
            </a:r>
            <a:r>
              <a:rPr lang="cs-CZ" dirty="0" smtClean="0">
                <a:hlinkClick r:id="rId3"/>
              </a:rPr>
              <a:t> </a:t>
            </a:r>
            <a:r>
              <a:rPr lang="cs-CZ" dirty="0" smtClean="0"/>
              <a:t>(1930)</a:t>
            </a:r>
          </a:p>
          <a:p>
            <a:pPr lvl="1"/>
            <a:r>
              <a:rPr lang="cs-CZ" i="1" dirty="0" err="1" smtClean="0"/>
              <a:t>Le</a:t>
            </a:r>
            <a:r>
              <a:rPr lang="cs-CZ" i="1" dirty="0" smtClean="0"/>
              <a:t> </a:t>
            </a:r>
            <a:r>
              <a:rPr lang="cs-CZ" i="1" dirty="0" err="1"/>
              <a:t>Million</a:t>
            </a:r>
            <a:r>
              <a:rPr lang="cs-CZ" i="1" dirty="0"/>
              <a:t> </a:t>
            </a:r>
            <a:r>
              <a:rPr lang="cs-CZ" dirty="0"/>
              <a:t>(1931), </a:t>
            </a:r>
            <a:endParaRPr lang="cs-CZ" dirty="0" smtClean="0"/>
          </a:p>
          <a:p>
            <a:pPr lvl="1"/>
            <a:r>
              <a:rPr lang="cs-CZ" i="1" dirty="0" smtClean="0"/>
              <a:t>À </a:t>
            </a:r>
            <a:r>
              <a:rPr lang="cs-CZ" i="1" dirty="0" err="1"/>
              <a:t>nous</a:t>
            </a:r>
            <a:r>
              <a:rPr lang="cs-CZ" i="1" dirty="0"/>
              <a:t> la </a:t>
            </a:r>
            <a:r>
              <a:rPr lang="cs-CZ" i="1" dirty="0" err="1"/>
              <a:t>liberté</a:t>
            </a:r>
            <a:r>
              <a:rPr lang="cs-CZ" i="1" dirty="0"/>
              <a:t> </a:t>
            </a:r>
            <a:r>
              <a:rPr lang="cs-CZ" dirty="0"/>
              <a:t>(1931), </a:t>
            </a:r>
            <a:endParaRPr lang="cs-CZ" dirty="0" smtClean="0"/>
          </a:p>
          <a:p>
            <a:pPr lvl="1"/>
            <a:r>
              <a:rPr lang="cs-CZ" i="1" dirty="0" err="1" smtClean="0"/>
              <a:t>Quatorze</a:t>
            </a:r>
            <a:r>
              <a:rPr lang="cs-CZ" i="1" dirty="0" smtClean="0"/>
              <a:t> </a:t>
            </a:r>
            <a:r>
              <a:rPr lang="cs-CZ" i="1" dirty="0" err="1"/>
              <a:t>juillet</a:t>
            </a:r>
            <a:r>
              <a:rPr lang="cs-CZ" i="1" dirty="0"/>
              <a:t> </a:t>
            </a:r>
            <a:r>
              <a:rPr lang="cs-CZ" dirty="0"/>
              <a:t>(1933</a:t>
            </a:r>
            <a:r>
              <a:rPr lang="cs-CZ" dirty="0" smtClean="0"/>
              <a:t>)</a:t>
            </a:r>
          </a:p>
          <a:p>
            <a:r>
              <a:rPr lang="cs-CZ" dirty="0" smtClean="0"/>
              <a:t>1935-1946</a:t>
            </a:r>
          </a:p>
          <a:p>
            <a:pPr lvl="1"/>
            <a:r>
              <a:rPr lang="en-US" i="1" dirty="0" smtClean="0"/>
              <a:t>The </a:t>
            </a:r>
            <a:r>
              <a:rPr lang="en-US" i="1" dirty="0"/>
              <a:t>Ghost Goes West </a:t>
            </a:r>
            <a:r>
              <a:rPr lang="en-US" dirty="0"/>
              <a:t>(1935</a:t>
            </a:r>
            <a:r>
              <a:rPr lang="en-US" dirty="0" smtClean="0"/>
              <a:t>)</a:t>
            </a:r>
            <a:endParaRPr lang="cs-CZ" dirty="0" smtClean="0"/>
          </a:p>
          <a:p>
            <a:pPr lvl="1"/>
            <a:r>
              <a:rPr lang="cs-CZ" i="1" dirty="0" err="1" smtClean="0"/>
              <a:t>Break</a:t>
            </a:r>
            <a:r>
              <a:rPr lang="cs-CZ" i="1" dirty="0" smtClean="0"/>
              <a:t> </a:t>
            </a:r>
            <a:r>
              <a:rPr lang="cs-CZ" i="1" dirty="0"/>
              <a:t>the </a:t>
            </a:r>
            <a:r>
              <a:rPr lang="cs-CZ" i="1" dirty="0" err="1"/>
              <a:t>News</a:t>
            </a:r>
            <a:r>
              <a:rPr lang="cs-CZ" dirty="0"/>
              <a:t> (1938</a:t>
            </a:r>
            <a:r>
              <a:rPr lang="cs-CZ" dirty="0" smtClean="0"/>
              <a:t>)</a:t>
            </a:r>
          </a:p>
          <a:p>
            <a:pPr lvl="1"/>
            <a:r>
              <a:rPr lang="en-US" i="1" dirty="0">
                <a:hlinkClick r:id="rId4"/>
              </a:rPr>
              <a:t>I Married a Witch</a:t>
            </a:r>
            <a:r>
              <a:rPr lang="en-US" i="1" dirty="0"/>
              <a:t> </a:t>
            </a:r>
            <a:r>
              <a:rPr lang="en-US" dirty="0"/>
              <a:t>(1942</a:t>
            </a:r>
            <a:r>
              <a:rPr lang="en-US" dirty="0" smtClean="0"/>
              <a:t>)</a:t>
            </a:r>
            <a:endParaRPr lang="cs-CZ" dirty="0" smtClean="0"/>
          </a:p>
          <a:p>
            <a:pPr lvl="1"/>
            <a:r>
              <a:rPr lang="cs-CZ" i="1" dirty="0" err="1" smtClean="0"/>
              <a:t>It</a:t>
            </a:r>
            <a:r>
              <a:rPr lang="cs-CZ" i="1" dirty="0" smtClean="0"/>
              <a:t> </a:t>
            </a:r>
            <a:r>
              <a:rPr lang="cs-CZ" i="1" dirty="0" err="1"/>
              <a:t>Happened</a:t>
            </a:r>
            <a:r>
              <a:rPr lang="cs-CZ" i="1" dirty="0"/>
              <a:t> </a:t>
            </a:r>
            <a:r>
              <a:rPr lang="cs-CZ" i="1" dirty="0" err="1"/>
              <a:t>Tomorrow</a:t>
            </a:r>
            <a:r>
              <a:rPr lang="cs-CZ" i="1" dirty="0"/>
              <a:t> </a:t>
            </a:r>
            <a:r>
              <a:rPr lang="cs-CZ" dirty="0"/>
              <a:t>(1944</a:t>
            </a:r>
            <a:r>
              <a:rPr lang="cs-CZ" dirty="0" smtClean="0"/>
              <a:t>)</a:t>
            </a:r>
          </a:p>
          <a:p>
            <a:r>
              <a:rPr lang="cs-CZ" dirty="0" smtClean="0"/>
              <a:t>50. léta - ---</a:t>
            </a:r>
            <a:endParaRPr lang="cs-CZ" dirty="0"/>
          </a:p>
        </p:txBody>
      </p:sp>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1340768"/>
            <a:ext cx="4332312" cy="5144621"/>
          </a:xfrm>
          <a:prstGeom prst="rect">
            <a:avLst/>
          </a:prstGeom>
        </p:spPr>
      </p:pic>
    </p:spTree>
    <p:extLst>
      <p:ext uri="{BB962C8B-B14F-4D97-AF65-F5344CB8AC3E}">
        <p14:creationId xmlns:p14="http://schemas.microsoft.com/office/powerpoint/2010/main" val="258834827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Jean </a:t>
            </a:r>
            <a:r>
              <a:rPr lang="cs-CZ" dirty="0" err="1" smtClean="0"/>
              <a:t>Vigo</a:t>
            </a:r>
            <a:endParaRPr lang="cs-CZ" dirty="0"/>
          </a:p>
        </p:txBody>
      </p:sp>
      <p:sp>
        <p:nvSpPr>
          <p:cNvPr id="3" name="Zástupný symbol pro obsah 2"/>
          <p:cNvSpPr>
            <a:spLocks noGrp="1"/>
          </p:cNvSpPr>
          <p:nvPr>
            <p:ph idx="1"/>
          </p:nvPr>
        </p:nvSpPr>
        <p:spPr>
          <a:xfrm>
            <a:off x="457200" y="1600200"/>
            <a:ext cx="3754760" cy="4525963"/>
          </a:xfrm>
        </p:spPr>
        <p:txBody>
          <a:bodyPr>
            <a:normAutofit lnSpcReduction="10000"/>
          </a:bodyPr>
          <a:lstStyle/>
          <a:p>
            <a:r>
              <a:rPr lang="cs-CZ" dirty="0" smtClean="0"/>
              <a:t>1905-1934</a:t>
            </a:r>
          </a:p>
          <a:p>
            <a:r>
              <a:rPr lang="fr-FR" i="1" dirty="0" smtClean="0">
                <a:hlinkClick r:id="rId2"/>
              </a:rPr>
              <a:t>À </a:t>
            </a:r>
            <a:r>
              <a:rPr lang="fr-FR" i="1" dirty="0">
                <a:hlinkClick r:id="rId2"/>
              </a:rPr>
              <a:t>propos de Nice</a:t>
            </a:r>
            <a:r>
              <a:rPr lang="fr-FR" dirty="0">
                <a:hlinkClick r:id="rId2"/>
              </a:rPr>
              <a:t> </a:t>
            </a:r>
            <a:r>
              <a:rPr lang="fr-FR" dirty="0" smtClean="0"/>
              <a:t>(</a:t>
            </a:r>
            <a:r>
              <a:rPr lang="cs-CZ" dirty="0" smtClean="0"/>
              <a:t>1930</a:t>
            </a:r>
            <a:r>
              <a:rPr lang="fr-FR" dirty="0" smtClean="0"/>
              <a:t>)</a:t>
            </a:r>
            <a:endParaRPr lang="fr-FR" dirty="0"/>
          </a:p>
          <a:p>
            <a:r>
              <a:rPr lang="fr-FR" i="1" dirty="0" smtClean="0"/>
              <a:t>La </a:t>
            </a:r>
            <a:r>
              <a:rPr lang="fr-FR" i="1" dirty="0"/>
              <a:t>Natation par Jean Taris or Taris, roi de </a:t>
            </a:r>
            <a:r>
              <a:rPr lang="fr-FR" i="1" dirty="0" smtClean="0"/>
              <a:t>l'eau</a:t>
            </a:r>
            <a:r>
              <a:rPr lang="cs-CZ" i="1" dirty="0" smtClean="0"/>
              <a:t> </a:t>
            </a:r>
            <a:r>
              <a:rPr lang="cs-CZ" dirty="0" smtClean="0"/>
              <a:t>(1931)</a:t>
            </a:r>
            <a:endParaRPr lang="fr-FR" dirty="0"/>
          </a:p>
          <a:p>
            <a:r>
              <a:rPr lang="fr-FR" i="1" dirty="0" smtClean="0"/>
              <a:t>Zéro </a:t>
            </a:r>
            <a:r>
              <a:rPr lang="fr-FR" i="1" dirty="0"/>
              <a:t>de </a:t>
            </a:r>
            <a:r>
              <a:rPr lang="fr-FR" i="1" dirty="0" smtClean="0"/>
              <a:t>conduite</a:t>
            </a:r>
            <a:r>
              <a:rPr lang="cs-CZ" i="1" dirty="0" smtClean="0"/>
              <a:t> </a:t>
            </a:r>
            <a:r>
              <a:rPr lang="cs-CZ" dirty="0" smtClean="0"/>
              <a:t>(1933)</a:t>
            </a:r>
            <a:endParaRPr lang="fr-FR" dirty="0"/>
          </a:p>
          <a:p>
            <a:r>
              <a:rPr lang="fr-FR" i="1" dirty="0" smtClean="0"/>
              <a:t>L'Atalante</a:t>
            </a:r>
            <a:r>
              <a:rPr lang="cs-CZ" i="1" dirty="0" smtClean="0"/>
              <a:t> </a:t>
            </a:r>
            <a:r>
              <a:rPr lang="cs-CZ" dirty="0" smtClean="0"/>
              <a:t>(1934)</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700807"/>
            <a:ext cx="3970169" cy="4764203"/>
          </a:xfrm>
          <a:prstGeom prst="rect">
            <a:avLst/>
          </a:prstGeom>
        </p:spPr>
      </p:pic>
    </p:spTree>
    <p:extLst>
      <p:ext uri="{BB962C8B-B14F-4D97-AF65-F5344CB8AC3E}">
        <p14:creationId xmlns:p14="http://schemas.microsoft.com/office/powerpoint/2010/main" val="75524783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2. sv. válka a okupace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1. 9. 1939 – vyhlášení války</a:t>
            </a:r>
          </a:p>
          <a:p>
            <a:r>
              <a:rPr lang="cs-CZ" dirty="0" smtClean="0"/>
              <a:t>Krátké zastavení výroby</a:t>
            </a:r>
          </a:p>
          <a:p>
            <a:r>
              <a:rPr lang="cs-CZ" dirty="0" smtClean="0"/>
              <a:t>5. 6. 1940 – napadnutí Francie</a:t>
            </a:r>
          </a:p>
          <a:p>
            <a:r>
              <a:rPr lang="cs-CZ" dirty="0" smtClean="0"/>
              <a:t>Hromadná emigrace filmařů</a:t>
            </a:r>
          </a:p>
          <a:p>
            <a:r>
              <a:rPr lang="cs-CZ" dirty="0" smtClean="0"/>
              <a:t>Koncem 1940 ve Vichy Organizační komise filmového průmyslu – COIC</a:t>
            </a:r>
          </a:p>
          <a:p>
            <a:r>
              <a:rPr lang="cs-CZ" dirty="0" smtClean="0"/>
              <a:t>Do května 1942 – zákaz filmů z neokupované Francie</a:t>
            </a:r>
          </a:p>
          <a:p>
            <a:r>
              <a:rPr lang="cs-CZ" dirty="0" smtClean="0"/>
              <a:t>Investice ze zahraničí – zahraničí koprodukce</a:t>
            </a:r>
          </a:p>
          <a:p>
            <a:r>
              <a:rPr lang="cs-CZ" dirty="0" smtClean="0"/>
              <a:t>COIC nízkoúročené půjčky</a:t>
            </a:r>
          </a:p>
        </p:txBody>
      </p:sp>
    </p:spTree>
    <p:extLst>
      <p:ext uri="{BB962C8B-B14F-4D97-AF65-F5344CB8AC3E}">
        <p14:creationId xmlns:p14="http://schemas.microsoft.com/office/powerpoint/2010/main" val="27773238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Okupovaná Francie – sever</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Zpočátku zákaz produkce</a:t>
            </a:r>
          </a:p>
          <a:p>
            <a:r>
              <a:rPr lang="cs-CZ" dirty="0" smtClean="0"/>
              <a:t>Distribuce německých filmů</a:t>
            </a:r>
          </a:p>
          <a:p>
            <a:r>
              <a:rPr lang="cs-CZ" dirty="0" smtClean="0"/>
              <a:t>Uvolnění?</a:t>
            </a:r>
          </a:p>
          <a:p>
            <a:pPr lvl="1"/>
            <a:r>
              <a:rPr lang="cs-CZ" dirty="0" smtClean="0"/>
              <a:t>Podíl na nové Evropě</a:t>
            </a:r>
          </a:p>
          <a:p>
            <a:pPr lvl="1"/>
            <a:r>
              <a:rPr lang="cs-CZ" dirty="0" smtClean="0"/>
              <a:t>Německé investice ve Fr. Průmyslu</a:t>
            </a:r>
          </a:p>
          <a:p>
            <a:r>
              <a:rPr lang="cs-CZ" dirty="0" smtClean="0"/>
              <a:t>Většinou stále malé společnosti</a:t>
            </a:r>
          </a:p>
          <a:p>
            <a:r>
              <a:rPr lang="cs-CZ" dirty="0" smtClean="0"/>
              <a:t>Continental – pod koncernem UFI</a:t>
            </a:r>
          </a:p>
          <a:p>
            <a:r>
              <a:rPr lang="cs-CZ" dirty="0" smtClean="0"/>
              <a:t>Mírná cenzura – odkazy na USA a VB</a:t>
            </a:r>
          </a:p>
          <a:p>
            <a:r>
              <a:rPr lang="cs-CZ" dirty="0" smtClean="0"/>
              <a:t>1942 – obsazení jižní části Francie </a:t>
            </a:r>
          </a:p>
          <a:p>
            <a:r>
              <a:rPr lang="cs-CZ" dirty="0" smtClean="0"/>
              <a:t>1942 – bombardování </a:t>
            </a:r>
          </a:p>
          <a:p>
            <a:r>
              <a:rPr lang="cs-CZ" dirty="0" smtClean="0"/>
              <a:t>1944 – konec veškeré produkce</a:t>
            </a:r>
            <a:endParaRPr lang="cs-CZ" dirty="0"/>
          </a:p>
        </p:txBody>
      </p:sp>
    </p:spTree>
    <p:extLst>
      <p:ext uri="{BB962C8B-B14F-4D97-AF65-F5344CB8AC3E}">
        <p14:creationId xmlns:p14="http://schemas.microsoft.com/office/powerpoint/2010/main" val="298162180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Filmy z doby okupace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„kinematografie kvality“</a:t>
            </a:r>
          </a:p>
          <a:p>
            <a:pPr lvl="1"/>
            <a:r>
              <a:rPr lang="cs-CZ" i="1" dirty="0" smtClean="0">
                <a:hlinkClick r:id="rId2"/>
              </a:rPr>
              <a:t>Zavraždění Mikuláše </a:t>
            </a:r>
            <a:r>
              <a:rPr lang="cs-CZ" dirty="0" smtClean="0"/>
              <a:t>(1941)</a:t>
            </a:r>
          </a:p>
          <a:p>
            <a:pPr lvl="1"/>
            <a:r>
              <a:rPr lang="cs-CZ" i="1" dirty="0" smtClean="0"/>
              <a:t>Fantastická noc </a:t>
            </a:r>
            <a:r>
              <a:rPr lang="cs-CZ" dirty="0" smtClean="0"/>
              <a:t>(</a:t>
            </a:r>
            <a:r>
              <a:rPr lang="cs-CZ" smtClean="0"/>
              <a:t>1942)</a:t>
            </a:r>
            <a:endParaRPr lang="cs-CZ" dirty="0" smtClean="0"/>
          </a:p>
          <a:p>
            <a:pPr lvl="1"/>
            <a:r>
              <a:rPr lang="cs-CZ" i="1" dirty="0" smtClean="0"/>
              <a:t>Návštěvníci z temnot </a:t>
            </a:r>
            <a:r>
              <a:rPr lang="cs-CZ" dirty="0" smtClean="0"/>
              <a:t>(1942)</a:t>
            </a:r>
          </a:p>
          <a:p>
            <a:pPr lvl="1"/>
            <a:r>
              <a:rPr lang="cs-CZ" i="1" dirty="0" smtClean="0"/>
              <a:t>Věčný návrat </a:t>
            </a:r>
            <a:r>
              <a:rPr lang="cs-CZ" dirty="0" smtClean="0"/>
              <a:t>(1943)</a:t>
            </a:r>
          </a:p>
          <a:p>
            <a:r>
              <a:rPr lang="cs-CZ" dirty="0" smtClean="0"/>
              <a:t>Robert </a:t>
            </a:r>
            <a:r>
              <a:rPr lang="cs-CZ" dirty="0" err="1" smtClean="0"/>
              <a:t>Bresson</a:t>
            </a:r>
            <a:endParaRPr lang="cs-CZ" dirty="0" smtClean="0"/>
          </a:p>
          <a:p>
            <a:pPr lvl="1"/>
            <a:r>
              <a:rPr lang="cs-CZ" i="1" dirty="0" smtClean="0"/>
              <a:t>Andělé hříchu </a:t>
            </a:r>
            <a:r>
              <a:rPr lang="cs-CZ" dirty="0" smtClean="0"/>
              <a:t>(1943); </a:t>
            </a:r>
            <a:r>
              <a:rPr lang="cs-CZ" i="1" dirty="0" smtClean="0"/>
              <a:t>Dámy z Bouloňského lesíka </a:t>
            </a:r>
            <a:r>
              <a:rPr lang="cs-CZ" dirty="0" smtClean="0"/>
              <a:t>(1945)</a:t>
            </a:r>
          </a:p>
          <a:p>
            <a:r>
              <a:rPr lang="cs-CZ" i="1" dirty="0" smtClean="0">
                <a:hlinkClick r:id="rId3"/>
              </a:rPr>
              <a:t>Děti ráje </a:t>
            </a:r>
            <a:r>
              <a:rPr lang="cs-CZ" dirty="0" smtClean="0"/>
              <a:t>(1944)</a:t>
            </a:r>
          </a:p>
          <a:p>
            <a:r>
              <a:rPr lang="cs-CZ" i="1" dirty="0" smtClean="0">
                <a:hlinkClick r:id="rId4"/>
              </a:rPr>
              <a:t>Havran </a:t>
            </a:r>
            <a:r>
              <a:rPr lang="cs-CZ" dirty="0" smtClean="0"/>
              <a:t>(1943)</a:t>
            </a:r>
          </a:p>
          <a:p>
            <a:endParaRPr lang="cs-CZ" dirty="0"/>
          </a:p>
        </p:txBody>
      </p:sp>
    </p:spTree>
    <p:extLst>
      <p:ext uri="{BB962C8B-B14F-4D97-AF65-F5344CB8AC3E}">
        <p14:creationId xmlns:p14="http://schemas.microsoft.com/office/powerpoint/2010/main" val="90533061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Kinematografie Třetí říše</a:t>
            </a:r>
            <a:endParaRPr lang="cs-CZ" dirty="0"/>
          </a:p>
        </p:txBody>
      </p:sp>
      <p:sp>
        <p:nvSpPr>
          <p:cNvPr id="4" name="Podnadpis 3"/>
          <p:cNvSpPr>
            <a:spLocks noGrp="1"/>
          </p:cNvSpPr>
          <p:nvPr>
            <p:ph type="subTitle" idx="1"/>
          </p:nvPr>
        </p:nvSpPr>
        <p:spPr/>
        <p:txBody>
          <a:bodyPr/>
          <a:lstStyle/>
          <a:p>
            <a:r>
              <a:rPr lang="cs-CZ" dirty="0"/>
              <a:t>1933-1945</a:t>
            </a:r>
          </a:p>
        </p:txBody>
      </p:sp>
    </p:spTree>
    <p:extLst>
      <p:ext uri="{BB962C8B-B14F-4D97-AF65-F5344CB8AC3E}">
        <p14:creationId xmlns:p14="http://schemas.microsoft.com/office/powerpoint/2010/main" val="375517151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Německo</a:t>
            </a:r>
            <a:endParaRPr lang="cs-CZ" dirty="0"/>
          </a:p>
        </p:txBody>
      </p:sp>
      <p:sp>
        <p:nvSpPr>
          <p:cNvPr id="3" name="Zástupný symbol pro obsah 2"/>
          <p:cNvSpPr>
            <a:spLocks noGrp="1"/>
          </p:cNvSpPr>
          <p:nvPr>
            <p:ph idx="1"/>
          </p:nvPr>
        </p:nvSpPr>
        <p:spPr/>
        <p:txBody>
          <a:bodyPr/>
          <a:lstStyle/>
          <a:p>
            <a:r>
              <a:rPr lang="cs-CZ" dirty="0" smtClean="0"/>
              <a:t>Nástup nacismu</a:t>
            </a:r>
          </a:p>
          <a:p>
            <a:endParaRPr lang="cs-CZ" dirty="0" smtClean="0"/>
          </a:p>
          <a:p>
            <a:r>
              <a:rPr lang="cs-CZ" dirty="0" smtClean="0"/>
              <a:t>Filmová propaganda  vs. Zábava</a:t>
            </a:r>
          </a:p>
          <a:p>
            <a:endParaRPr lang="cs-CZ" dirty="0" smtClean="0"/>
          </a:p>
          <a:p>
            <a:r>
              <a:rPr lang="cs-CZ" dirty="0" smtClean="0"/>
              <a:t>Barevný film</a:t>
            </a:r>
          </a:p>
          <a:p>
            <a:endParaRPr lang="cs-CZ" dirty="0"/>
          </a:p>
          <a:p>
            <a:r>
              <a:rPr lang="cs-CZ" dirty="0" smtClean="0"/>
              <a:t>Animace</a:t>
            </a:r>
            <a:endParaRPr lang="cs-CZ" dirty="0"/>
          </a:p>
        </p:txBody>
      </p:sp>
    </p:spTree>
    <p:extLst>
      <p:ext uri="{BB962C8B-B14F-4D97-AF65-F5344CB8AC3E}">
        <p14:creationId xmlns:p14="http://schemas.microsoft.com/office/powerpoint/2010/main" val="135042912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a:xfrm>
            <a:off x="179512" y="116632"/>
            <a:ext cx="8568952" cy="864096"/>
          </a:xfrm>
        </p:spPr>
        <p:txBody>
          <a:bodyPr/>
          <a:lstStyle/>
          <a:p>
            <a:r>
              <a:rPr lang="cs-CZ" dirty="0" smtClean="0"/>
              <a:t>Film a rok 1933 – Nástup nacistů</a:t>
            </a:r>
            <a:endParaRPr lang="cs-CZ" dirty="0"/>
          </a:p>
        </p:txBody>
      </p:sp>
      <p:sp>
        <p:nvSpPr>
          <p:cNvPr id="11" name="Zástupný symbol pro obsah 10"/>
          <p:cNvSpPr>
            <a:spLocks noGrp="1"/>
          </p:cNvSpPr>
          <p:nvPr>
            <p:ph sz="half" idx="1"/>
          </p:nvPr>
        </p:nvSpPr>
        <p:spPr>
          <a:xfrm>
            <a:off x="35496" y="1052736"/>
            <a:ext cx="4320480" cy="5544616"/>
          </a:xfrm>
        </p:spPr>
        <p:txBody>
          <a:bodyPr>
            <a:normAutofit fontScale="85000" lnSpcReduction="20000"/>
          </a:bodyPr>
          <a:lstStyle/>
          <a:p>
            <a:r>
              <a:rPr lang="cs-CZ" dirty="0" smtClean="0"/>
              <a:t>Na počátku 30. let začala vlna exilu tehdejších německých tvůrců</a:t>
            </a:r>
          </a:p>
          <a:p>
            <a:r>
              <a:rPr lang="cs-CZ" dirty="0" smtClean="0"/>
              <a:t>Během týdnů </a:t>
            </a:r>
            <a:r>
              <a:rPr lang="cs-CZ" b="1" i="1" dirty="0" err="1" smtClean="0"/>
              <a:t>Machtergreifung</a:t>
            </a:r>
            <a:r>
              <a:rPr lang="cs-CZ" b="1" i="1" dirty="0" smtClean="0"/>
              <a:t> </a:t>
            </a:r>
            <a:r>
              <a:rPr lang="cs-CZ" dirty="0" smtClean="0"/>
              <a:t>– Alfred </a:t>
            </a:r>
            <a:r>
              <a:rPr lang="cs-CZ" dirty="0" err="1" smtClean="0"/>
              <a:t>Hugenberg</a:t>
            </a:r>
            <a:r>
              <a:rPr lang="cs-CZ" dirty="0" smtClean="0"/>
              <a:t> – předal UFA do rukou nacistů</a:t>
            </a:r>
          </a:p>
          <a:p>
            <a:r>
              <a:rPr lang="cs-CZ" dirty="0" smtClean="0"/>
              <a:t>Březen -1933 – vyloučení Židů</a:t>
            </a:r>
          </a:p>
          <a:p>
            <a:r>
              <a:rPr lang="cs-CZ" dirty="0" smtClean="0"/>
              <a:t>Červen 1933 – založení </a:t>
            </a:r>
            <a:r>
              <a:rPr lang="cs-CZ" dirty="0" err="1" smtClean="0"/>
              <a:t>Reichsfilmkammer</a:t>
            </a:r>
            <a:r>
              <a:rPr lang="cs-CZ" dirty="0" smtClean="0"/>
              <a:t> </a:t>
            </a:r>
          </a:p>
          <a:p>
            <a:r>
              <a:rPr lang="cs-CZ" dirty="0" smtClean="0"/>
              <a:t>Německé filmová politika</a:t>
            </a:r>
          </a:p>
          <a:p>
            <a:pPr lvl="1"/>
            <a:r>
              <a:rPr lang="cs-CZ" dirty="0" smtClean="0"/>
              <a:t>Nejlepší propaganda jsou populární filmy</a:t>
            </a:r>
          </a:p>
          <a:p>
            <a:pPr lvl="2"/>
            <a:r>
              <a:rPr lang="cs-CZ" dirty="0" smtClean="0"/>
              <a:t>Úniková tvorba</a:t>
            </a:r>
          </a:p>
          <a:p>
            <a:pPr lvl="1"/>
            <a:r>
              <a:rPr lang="cs-CZ" dirty="0" smtClean="0"/>
              <a:t>Otevřená propaganda</a:t>
            </a:r>
          </a:p>
          <a:p>
            <a:r>
              <a:rPr lang="cs-CZ" dirty="0" smtClean="0"/>
              <a:t>Zestátnění kinematografie, úplná kontrola státu</a:t>
            </a:r>
            <a:endParaRPr lang="cs-CZ" dirty="0"/>
          </a:p>
        </p:txBody>
      </p:sp>
      <p:pic>
        <p:nvPicPr>
          <p:cNvPr id="13" name="Zástupný symbol pro obsah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45632" y="1556792"/>
            <a:ext cx="4690864" cy="3139044"/>
          </a:xfrm>
        </p:spPr>
      </p:pic>
    </p:spTree>
    <p:extLst>
      <p:ext uri="{BB962C8B-B14F-4D97-AF65-F5344CB8AC3E}">
        <p14:creationId xmlns:p14="http://schemas.microsoft.com/office/powerpoint/2010/main" val="3428350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Předpoklady pro vznik kinematografie</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Složité médium, pospojováno několik různých vynálezů</a:t>
            </a:r>
          </a:p>
          <a:p>
            <a:r>
              <a:rPr lang="cs-CZ" dirty="0" smtClean="0"/>
              <a:t>Lidské oko vnímá pohyb jako sérii mírně odlišných obrazů</a:t>
            </a:r>
          </a:p>
          <a:p>
            <a:pPr lvl="1"/>
            <a:r>
              <a:rPr lang="cs-CZ" dirty="0" smtClean="0"/>
              <a:t>Optické hračky vyvolávající iluzi pohybu</a:t>
            </a:r>
          </a:p>
          <a:p>
            <a:r>
              <a:rPr lang="cs-CZ" dirty="0" smtClean="0"/>
              <a:t>Schopnost promítnout sérii rychlých obrazů</a:t>
            </a:r>
          </a:p>
          <a:p>
            <a:pPr lvl="1"/>
            <a:r>
              <a:rPr lang="cs-CZ" dirty="0" smtClean="0">
                <a:hlinkClick r:id="rId2"/>
              </a:rPr>
              <a:t>Laterna </a:t>
            </a:r>
            <a:r>
              <a:rPr lang="cs-CZ" dirty="0" err="1" smtClean="0">
                <a:hlinkClick r:id="rId2"/>
              </a:rPr>
              <a:t>magica</a:t>
            </a:r>
            <a:endParaRPr lang="cs-CZ" dirty="0" smtClean="0"/>
          </a:p>
          <a:p>
            <a:r>
              <a:rPr lang="cs-CZ" dirty="0" smtClean="0"/>
              <a:t>Využití fotografie</a:t>
            </a:r>
          </a:p>
          <a:p>
            <a:pPr lvl="1"/>
            <a:r>
              <a:rPr lang="cs-CZ" dirty="0" smtClean="0"/>
              <a:t>Rychlost expozice</a:t>
            </a:r>
          </a:p>
        </p:txBody>
      </p:sp>
    </p:spTree>
    <p:extLst>
      <p:ext uri="{BB962C8B-B14F-4D97-AF65-F5344CB8AC3E}">
        <p14:creationId xmlns:p14="http://schemas.microsoft.com/office/powerpoint/2010/main" val="1308428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Film a filmová technika</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Fotografické rámování – podobné jako ve </a:t>
            </a:r>
            <a:r>
              <a:rPr lang="cs-CZ" dirty="0" err="1" smtClean="0"/>
              <a:t>forografii</a:t>
            </a:r>
            <a:endParaRPr lang="cs-CZ" dirty="0" smtClean="0"/>
          </a:p>
          <a:p>
            <a:r>
              <a:rPr lang="cs-CZ" dirty="0" smtClean="0"/>
              <a:t>Náznaky hloubkového aranžmá – omezení daná prostředím, v němž se natáčelo?</a:t>
            </a:r>
          </a:p>
          <a:p>
            <a:r>
              <a:rPr lang="cs-CZ" dirty="0" smtClean="0"/>
              <a:t>Vliv dříve existujících forem – divadlo</a:t>
            </a:r>
          </a:p>
          <a:p>
            <a:pPr lvl="1"/>
            <a:r>
              <a:rPr lang="cs-CZ" dirty="0" err="1" smtClean="0"/>
              <a:t>Melies</a:t>
            </a:r>
            <a:r>
              <a:rPr lang="cs-CZ" dirty="0" smtClean="0"/>
              <a:t> – </a:t>
            </a:r>
            <a:r>
              <a:rPr lang="cs-CZ" dirty="0" err="1" smtClean="0"/>
              <a:t>Theatre</a:t>
            </a:r>
            <a:r>
              <a:rPr lang="cs-CZ" dirty="0" smtClean="0"/>
              <a:t> Robert-</a:t>
            </a:r>
            <a:r>
              <a:rPr lang="cs-CZ" dirty="0" err="1" smtClean="0"/>
              <a:t>Houdin</a:t>
            </a:r>
            <a:r>
              <a:rPr lang="cs-CZ" dirty="0" smtClean="0"/>
              <a:t> – </a:t>
            </a:r>
            <a:r>
              <a:rPr lang="cs-CZ" i="1" dirty="0" smtClean="0">
                <a:hlinkClick r:id="rId2"/>
              </a:rPr>
              <a:t>La </a:t>
            </a:r>
            <a:r>
              <a:rPr lang="cs-CZ" i="1" dirty="0" err="1" smtClean="0">
                <a:hlinkClick r:id="rId2"/>
              </a:rPr>
              <a:t>lune</a:t>
            </a:r>
            <a:r>
              <a:rPr lang="cs-CZ" i="1" dirty="0" smtClean="0">
                <a:hlinkClick r:id="rId2"/>
              </a:rPr>
              <a:t> a </a:t>
            </a:r>
            <a:r>
              <a:rPr lang="cs-CZ" i="1" dirty="0" err="1" smtClean="0">
                <a:hlinkClick r:id="rId2"/>
              </a:rPr>
              <a:t>un</a:t>
            </a:r>
            <a:r>
              <a:rPr lang="cs-CZ" i="1" dirty="0" smtClean="0">
                <a:hlinkClick r:id="rId2"/>
              </a:rPr>
              <a:t> metre </a:t>
            </a:r>
            <a:r>
              <a:rPr lang="cs-CZ" dirty="0" smtClean="0"/>
              <a:t>(1898)</a:t>
            </a:r>
          </a:p>
          <a:p>
            <a:r>
              <a:rPr lang="cs-CZ" dirty="0" smtClean="0"/>
              <a:t>Rozšiřování triků</a:t>
            </a:r>
          </a:p>
          <a:p>
            <a:pPr lvl="1"/>
            <a:r>
              <a:rPr lang="cs-CZ" dirty="0" smtClean="0"/>
              <a:t>stop-triky - </a:t>
            </a:r>
            <a:r>
              <a:rPr lang="cs-CZ" i="1" dirty="0" err="1" smtClean="0">
                <a:hlinkClick r:id="rId3"/>
              </a:rPr>
              <a:t>Execution</a:t>
            </a:r>
            <a:r>
              <a:rPr lang="cs-CZ" i="1" dirty="0" smtClean="0">
                <a:hlinkClick r:id="rId3"/>
              </a:rPr>
              <a:t> </a:t>
            </a:r>
            <a:r>
              <a:rPr lang="cs-CZ" i="1" dirty="0">
                <a:hlinkClick r:id="rId3"/>
              </a:rPr>
              <a:t>of Mary </a:t>
            </a:r>
            <a:r>
              <a:rPr lang="cs-CZ" i="1" dirty="0" err="1">
                <a:hlinkClick r:id="rId3"/>
              </a:rPr>
              <a:t>Queen</a:t>
            </a:r>
            <a:r>
              <a:rPr lang="cs-CZ" i="1" dirty="0">
                <a:hlinkClick r:id="rId3"/>
              </a:rPr>
              <a:t> of </a:t>
            </a:r>
            <a:r>
              <a:rPr lang="cs-CZ" i="1" dirty="0" err="1">
                <a:hlinkClick r:id="rId3"/>
              </a:rPr>
              <a:t>Scots</a:t>
            </a:r>
            <a:r>
              <a:rPr lang="cs-CZ" i="1" dirty="0">
                <a:hlinkClick r:id="rId3"/>
              </a:rPr>
              <a:t> </a:t>
            </a:r>
            <a:r>
              <a:rPr lang="cs-CZ" dirty="0"/>
              <a:t>(1895</a:t>
            </a:r>
            <a:r>
              <a:rPr lang="cs-CZ" dirty="0" smtClean="0"/>
              <a:t>)</a:t>
            </a:r>
          </a:p>
          <a:p>
            <a:pPr lvl="1"/>
            <a:r>
              <a:rPr lang="cs-CZ" dirty="0" smtClean="0"/>
              <a:t>Dvojexpozice – „duchový efekt“; </a:t>
            </a:r>
            <a:r>
              <a:rPr lang="cs-CZ" dirty="0" smtClean="0">
                <a:hlinkClick r:id="rId4"/>
              </a:rPr>
              <a:t>na černém pozadí</a:t>
            </a:r>
            <a:endParaRPr lang="cs-CZ" dirty="0" smtClean="0"/>
          </a:p>
          <a:p>
            <a:pPr lvl="1"/>
            <a:r>
              <a:rPr lang="cs-CZ" dirty="0" smtClean="0"/>
              <a:t>Zpětný časový průběh – </a:t>
            </a:r>
            <a:r>
              <a:rPr lang="cs-CZ" i="1" dirty="0" smtClean="0">
                <a:hlinkClick r:id="rId5"/>
              </a:rPr>
              <a:t>Vzhůru nohama aneb člověk létá </a:t>
            </a:r>
            <a:r>
              <a:rPr lang="cs-CZ" dirty="0" smtClean="0"/>
              <a:t>(1899)</a:t>
            </a:r>
            <a:endParaRPr lang="cs-CZ" dirty="0"/>
          </a:p>
        </p:txBody>
      </p:sp>
    </p:spTree>
    <p:extLst>
      <p:ext uri="{BB962C8B-B14F-4D97-AF65-F5344CB8AC3E}">
        <p14:creationId xmlns:p14="http://schemas.microsoft.com/office/powerpoint/2010/main" val="312081582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922114"/>
          </a:xfrm>
        </p:spPr>
        <p:txBody>
          <a:bodyPr>
            <a:normAutofit/>
          </a:bodyPr>
          <a:lstStyle/>
          <a:p>
            <a:r>
              <a:rPr lang="cs-CZ" dirty="0" smtClean="0"/>
              <a:t>Struktura kinematografie</a:t>
            </a:r>
            <a:endParaRPr lang="cs-CZ" dirty="0"/>
          </a:p>
        </p:txBody>
      </p:sp>
      <p:sp>
        <p:nvSpPr>
          <p:cNvPr id="3" name="Zástupný symbol pro obsah 2"/>
          <p:cNvSpPr>
            <a:spLocks noGrp="1"/>
          </p:cNvSpPr>
          <p:nvPr>
            <p:ph sz="half" idx="1"/>
          </p:nvPr>
        </p:nvSpPr>
        <p:spPr>
          <a:xfrm>
            <a:off x="179512" y="1124744"/>
            <a:ext cx="4464496" cy="5544616"/>
          </a:xfrm>
        </p:spPr>
        <p:txBody>
          <a:bodyPr>
            <a:normAutofit lnSpcReduction="10000"/>
          </a:bodyPr>
          <a:lstStyle/>
          <a:p>
            <a:r>
              <a:rPr lang="cs-CZ" dirty="0" smtClean="0"/>
              <a:t>Překrývání kompetencí úřadů</a:t>
            </a:r>
          </a:p>
          <a:p>
            <a:r>
              <a:rPr lang="cs-CZ" dirty="0" err="1" smtClean="0"/>
              <a:t>Reichskulturkammer</a:t>
            </a:r>
            <a:endParaRPr lang="cs-CZ" dirty="0" smtClean="0"/>
          </a:p>
          <a:p>
            <a:pPr lvl="1"/>
            <a:r>
              <a:rPr lang="cs-CZ" dirty="0" err="1" smtClean="0"/>
              <a:t>Reichsfilmkammer</a:t>
            </a:r>
            <a:endParaRPr lang="cs-CZ" dirty="0" smtClean="0"/>
          </a:p>
          <a:p>
            <a:pPr lvl="2"/>
            <a:r>
              <a:rPr lang="cs-CZ" dirty="0" smtClean="0"/>
              <a:t>5 úkolů - Kontrola všech stádií produkce; Regulace průmyslu; Dohled nad smlouvami mezi filmaři a producenty; Supervize </a:t>
            </a:r>
            <a:r>
              <a:rPr lang="cs-CZ" dirty="0" err="1" smtClean="0"/>
              <a:t>Filmkreditbank</a:t>
            </a:r>
            <a:r>
              <a:rPr lang="cs-CZ" dirty="0" smtClean="0"/>
              <a:t>; Regulace exportu</a:t>
            </a:r>
          </a:p>
          <a:p>
            <a:r>
              <a:rPr lang="cs-CZ" dirty="0" smtClean="0"/>
              <a:t>Filmové oddělení NSDAP </a:t>
            </a:r>
            <a:r>
              <a:rPr lang="cs-CZ" dirty="0" err="1" smtClean="0"/>
              <a:t>Reichspropagandaleitung</a:t>
            </a:r>
            <a:endParaRPr lang="cs-CZ" dirty="0" smtClean="0"/>
          </a:p>
          <a:p>
            <a:r>
              <a:rPr lang="cs-CZ" dirty="0" smtClean="0"/>
              <a:t>Vše měl ve výsledku v rukou ministr propagandy Joseph Goebbels</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4008" y="692696"/>
            <a:ext cx="4249912" cy="5616624"/>
          </a:xfrm>
        </p:spPr>
      </p:pic>
    </p:spTree>
    <p:extLst>
      <p:ext uri="{BB962C8B-B14F-4D97-AF65-F5344CB8AC3E}">
        <p14:creationId xmlns:p14="http://schemas.microsoft.com/office/powerpoint/2010/main" val="235435954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922114"/>
          </a:xfrm>
        </p:spPr>
        <p:txBody>
          <a:bodyPr/>
          <a:lstStyle/>
          <a:p>
            <a:r>
              <a:rPr lang="cs-CZ" dirty="0" smtClean="0"/>
              <a:t>Filmová produkce</a:t>
            </a:r>
            <a:endParaRPr lang="cs-CZ" dirty="0"/>
          </a:p>
        </p:txBody>
      </p:sp>
      <p:sp>
        <p:nvSpPr>
          <p:cNvPr id="3" name="Zástupný symbol pro obsah 2"/>
          <p:cNvSpPr>
            <a:spLocks noGrp="1"/>
          </p:cNvSpPr>
          <p:nvPr>
            <p:ph sz="half" idx="1"/>
          </p:nvPr>
        </p:nvSpPr>
        <p:spPr>
          <a:xfrm>
            <a:off x="251520" y="980728"/>
            <a:ext cx="4244280" cy="5688632"/>
          </a:xfrm>
        </p:spPr>
        <p:txBody>
          <a:bodyPr>
            <a:normAutofit fontScale="85000" lnSpcReduction="20000"/>
          </a:bodyPr>
          <a:lstStyle/>
          <a:p>
            <a:r>
              <a:rPr lang="cs-CZ" dirty="0" smtClean="0"/>
              <a:t>Krize</a:t>
            </a:r>
          </a:p>
          <a:p>
            <a:pPr lvl="1"/>
            <a:r>
              <a:rPr lang="cs-CZ" dirty="0" smtClean="0"/>
              <a:t>Díra po odešlých</a:t>
            </a:r>
          </a:p>
          <a:p>
            <a:pPr lvl="1"/>
            <a:r>
              <a:rPr lang="cs-CZ" dirty="0" smtClean="0"/>
              <a:t>Zákaz některým dalším</a:t>
            </a:r>
          </a:p>
          <a:p>
            <a:pPr lvl="1"/>
            <a:r>
              <a:rPr lang="cs-CZ" dirty="0" smtClean="0"/>
              <a:t>Stávající filmaři začali požadovat větší platy -&gt; navýšení rozpočtů</a:t>
            </a:r>
          </a:p>
          <a:p>
            <a:pPr lvl="1"/>
            <a:r>
              <a:rPr lang="cs-CZ" dirty="0" smtClean="0"/>
              <a:t>Snížení exportu </a:t>
            </a:r>
          </a:p>
          <a:p>
            <a:pPr lvl="2"/>
            <a:r>
              <a:rPr lang="cs-CZ" dirty="0" smtClean="0"/>
              <a:t>44 % 1933 -&gt; 7 % 1937</a:t>
            </a:r>
          </a:p>
          <a:p>
            <a:r>
              <a:rPr lang="cs-CZ" dirty="0" smtClean="0"/>
              <a:t>Snižování počtu produkčních společností</a:t>
            </a:r>
          </a:p>
          <a:p>
            <a:pPr lvl="1"/>
            <a:r>
              <a:rPr lang="cs-CZ" dirty="0" smtClean="0"/>
              <a:t>1933-1935 – 114 -&gt; 1936-1938 – 79 -&gt; 1939-1941 – 38</a:t>
            </a:r>
          </a:p>
          <a:p>
            <a:r>
              <a:rPr lang="cs-CZ" dirty="0" smtClean="0"/>
              <a:t>Menší počet větších společností se snadněji kontroluje</a:t>
            </a:r>
          </a:p>
          <a:p>
            <a:pPr lvl="1"/>
            <a:r>
              <a:rPr lang="cs-CZ" dirty="0" smtClean="0"/>
              <a:t>1937 – založení </a:t>
            </a:r>
            <a:r>
              <a:rPr lang="cs-CZ" dirty="0" err="1" smtClean="0"/>
              <a:t>Cautio</a:t>
            </a:r>
            <a:r>
              <a:rPr lang="cs-CZ" dirty="0" smtClean="0"/>
              <a:t> </a:t>
            </a:r>
            <a:r>
              <a:rPr lang="cs-CZ" dirty="0" err="1" smtClean="0"/>
              <a:t>Treuhand</a:t>
            </a:r>
            <a:r>
              <a:rPr lang="cs-CZ" dirty="0" smtClean="0"/>
              <a:t> </a:t>
            </a:r>
            <a:r>
              <a:rPr lang="cs-CZ" dirty="0" err="1" smtClean="0"/>
              <a:t>GmbH</a:t>
            </a:r>
            <a:r>
              <a:rPr lang="cs-CZ" dirty="0" smtClean="0"/>
              <a:t> – skupovala většinové podíly v důležitých společnostech</a:t>
            </a:r>
          </a:p>
          <a:p>
            <a:pPr lvl="1"/>
            <a:r>
              <a:rPr lang="cs-CZ" dirty="0" smtClean="0"/>
              <a:t>1942 – </a:t>
            </a:r>
            <a:r>
              <a:rPr lang="cs-CZ" dirty="0" err="1" smtClean="0"/>
              <a:t>Ufi</a:t>
            </a:r>
            <a:r>
              <a:rPr lang="cs-CZ" dirty="0"/>
              <a:t> </a:t>
            </a:r>
            <a:r>
              <a:rPr lang="cs-CZ" dirty="0" smtClean="0"/>
              <a:t>koncern</a:t>
            </a:r>
          </a:p>
          <a:p>
            <a:pPr lvl="1"/>
            <a:endParaRPr lang="cs-CZ" dirty="0" smtClean="0"/>
          </a:p>
        </p:txBody>
      </p:sp>
      <p:pic>
        <p:nvPicPr>
          <p:cNvPr id="7" name="Zástupný symbol pro obsah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94887" y="1312168"/>
            <a:ext cx="4167649" cy="4781128"/>
          </a:xfrm>
        </p:spPr>
      </p:pic>
    </p:spTree>
    <p:extLst>
      <p:ext uri="{BB962C8B-B14F-4D97-AF65-F5344CB8AC3E}">
        <p14:creationId xmlns:p14="http://schemas.microsoft.com/office/powerpoint/2010/main" val="303322861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92088"/>
          </a:xfrm>
        </p:spPr>
        <p:txBody>
          <a:bodyPr/>
          <a:lstStyle/>
          <a:p>
            <a:r>
              <a:rPr lang="cs-CZ" dirty="0" smtClean="0"/>
              <a:t>Filmová distribuce</a:t>
            </a:r>
            <a:endParaRPr lang="cs-CZ" dirty="0"/>
          </a:p>
        </p:txBody>
      </p:sp>
      <p:sp>
        <p:nvSpPr>
          <p:cNvPr id="3" name="Zástupný symbol pro obsah 2"/>
          <p:cNvSpPr>
            <a:spLocks noGrp="1"/>
          </p:cNvSpPr>
          <p:nvPr>
            <p:ph sz="half" idx="1"/>
          </p:nvPr>
        </p:nvSpPr>
        <p:spPr>
          <a:xfrm>
            <a:off x="107504" y="836712"/>
            <a:ext cx="5184576" cy="5688632"/>
          </a:xfrm>
        </p:spPr>
        <p:txBody>
          <a:bodyPr>
            <a:normAutofit lnSpcReduction="10000"/>
          </a:bodyPr>
          <a:lstStyle/>
          <a:p>
            <a:r>
              <a:rPr lang="cs-CZ" dirty="0" smtClean="0"/>
              <a:t>Postupná koncentrace</a:t>
            </a:r>
          </a:p>
          <a:p>
            <a:r>
              <a:rPr lang="cs-CZ" dirty="0" smtClean="0"/>
              <a:t>1942 </a:t>
            </a:r>
          </a:p>
          <a:p>
            <a:pPr lvl="1"/>
            <a:r>
              <a:rPr lang="cs-CZ" dirty="0" smtClean="0"/>
              <a:t>Domácí distribuce -</a:t>
            </a:r>
            <a:r>
              <a:rPr lang="cs-CZ" i="1" dirty="0" smtClean="0"/>
              <a:t> Deutsche </a:t>
            </a:r>
            <a:r>
              <a:rPr lang="cs-CZ" i="1" dirty="0" err="1" smtClean="0"/>
              <a:t>Filmvertriebs</a:t>
            </a:r>
            <a:r>
              <a:rPr lang="cs-CZ" i="1" dirty="0" smtClean="0"/>
              <a:t> </a:t>
            </a:r>
            <a:r>
              <a:rPr lang="cs-CZ" i="1" dirty="0" err="1" smtClean="0"/>
              <a:t>GmbH</a:t>
            </a:r>
            <a:endParaRPr lang="cs-CZ" i="1" dirty="0" smtClean="0"/>
          </a:p>
          <a:p>
            <a:pPr lvl="1"/>
            <a:r>
              <a:rPr lang="cs-CZ" dirty="0" smtClean="0"/>
              <a:t>Export - </a:t>
            </a:r>
            <a:r>
              <a:rPr lang="cs-CZ" i="1" dirty="0" err="1"/>
              <a:t>Cinéma</a:t>
            </a:r>
            <a:r>
              <a:rPr lang="cs-CZ" i="1" dirty="0"/>
              <a:t> Film AG</a:t>
            </a:r>
            <a:r>
              <a:rPr lang="cs-CZ" dirty="0" smtClean="0"/>
              <a:t>.</a:t>
            </a:r>
          </a:p>
          <a:p>
            <a:r>
              <a:rPr lang="cs-CZ" dirty="0" smtClean="0"/>
              <a:t>Rozšířil se počet distributorů výukových filmů</a:t>
            </a:r>
          </a:p>
          <a:p>
            <a:pPr lvl="1"/>
            <a:r>
              <a:rPr lang="cs-CZ" dirty="0" smtClean="0"/>
              <a:t>1943 – 37 regionálních organizací, 12042 městských</a:t>
            </a:r>
          </a:p>
          <a:p>
            <a:r>
              <a:rPr lang="cs-CZ" i="1" dirty="0" err="1" smtClean="0"/>
              <a:t>Reichspropagandaleitung</a:t>
            </a:r>
            <a:endParaRPr lang="cs-CZ" dirty="0" smtClean="0"/>
          </a:p>
          <a:p>
            <a:pPr lvl="1"/>
            <a:r>
              <a:rPr lang="cs-CZ" dirty="0" smtClean="0"/>
              <a:t>Vlastní síť – </a:t>
            </a:r>
            <a:r>
              <a:rPr lang="en-US" dirty="0" smtClean="0"/>
              <a:t>32</a:t>
            </a:r>
            <a:r>
              <a:rPr lang="cs-CZ" dirty="0" smtClean="0"/>
              <a:t> velkých regionů</a:t>
            </a:r>
            <a:r>
              <a:rPr lang="en-US" dirty="0" smtClean="0"/>
              <a:t>, </a:t>
            </a:r>
            <a:r>
              <a:rPr lang="en-US" dirty="0"/>
              <a:t>171 </a:t>
            </a:r>
            <a:r>
              <a:rPr lang="cs-CZ" dirty="0" smtClean="0"/>
              <a:t>městských organizací</a:t>
            </a:r>
            <a:r>
              <a:rPr lang="en-US" dirty="0" smtClean="0"/>
              <a:t>, 22,357 </a:t>
            </a:r>
            <a:r>
              <a:rPr lang="cs-CZ" dirty="0" smtClean="0"/>
              <a:t>lokálních</a:t>
            </a:r>
            <a:endParaRPr lang="cs-CZ" dirty="0"/>
          </a:p>
          <a:p>
            <a:pPr lvl="1"/>
            <a:r>
              <a:rPr lang="cs-CZ" dirty="0" smtClean="0"/>
              <a:t>Půjčování 16mm projektorů</a:t>
            </a:r>
          </a:p>
        </p:txBody>
      </p:sp>
      <p:pic>
        <p:nvPicPr>
          <p:cNvPr id="6" name="Zástupný symbol pro obsah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08104" y="1443509"/>
            <a:ext cx="3398515" cy="4649787"/>
          </a:xfrm>
        </p:spPr>
      </p:pic>
    </p:spTree>
    <p:extLst>
      <p:ext uri="{BB962C8B-B14F-4D97-AF65-F5344CB8AC3E}">
        <p14:creationId xmlns:p14="http://schemas.microsoft.com/office/powerpoint/2010/main" val="98391297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92088"/>
          </a:xfrm>
        </p:spPr>
        <p:txBody>
          <a:bodyPr/>
          <a:lstStyle/>
          <a:p>
            <a:r>
              <a:rPr lang="cs-CZ" dirty="0" smtClean="0"/>
              <a:t>Síť kin</a:t>
            </a:r>
            <a:endParaRPr lang="cs-CZ" dirty="0"/>
          </a:p>
        </p:txBody>
      </p:sp>
      <p:sp>
        <p:nvSpPr>
          <p:cNvPr id="3" name="Zástupný symbol pro obsah 2"/>
          <p:cNvSpPr>
            <a:spLocks noGrp="1"/>
          </p:cNvSpPr>
          <p:nvPr>
            <p:ph sz="half" idx="1"/>
          </p:nvPr>
        </p:nvSpPr>
        <p:spPr>
          <a:xfrm>
            <a:off x="179512" y="980728"/>
            <a:ext cx="4536504" cy="5688632"/>
          </a:xfrm>
        </p:spPr>
        <p:txBody>
          <a:bodyPr>
            <a:normAutofit fontScale="85000" lnSpcReduction="20000"/>
          </a:bodyPr>
          <a:lstStyle/>
          <a:p>
            <a:r>
              <a:rPr lang="cs-CZ" dirty="0" smtClean="0"/>
              <a:t>Kina nebyla znárodňovaná</a:t>
            </a:r>
          </a:p>
          <a:p>
            <a:pPr lvl="1"/>
            <a:r>
              <a:rPr lang="cs-CZ" dirty="0" smtClean="0"/>
              <a:t>UFA</a:t>
            </a:r>
          </a:p>
          <a:p>
            <a:r>
              <a:rPr lang="cs-CZ" dirty="0" smtClean="0"/>
              <a:t>1939 – většina z 5506 kin v soukromých rukou</a:t>
            </a:r>
          </a:p>
          <a:p>
            <a:r>
              <a:rPr lang="cs-CZ" dirty="0" smtClean="0"/>
              <a:t>Velké množství omezení</a:t>
            </a:r>
          </a:p>
          <a:p>
            <a:pPr lvl="1"/>
            <a:r>
              <a:rPr lang="cs-CZ" dirty="0" smtClean="0"/>
              <a:t>Povinnost zařadit dokument nebo týdeník</a:t>
            </a:r>
          </a:p>
          <a:p>
            <a:pPr lvl="1"/>
            <a:r>
              <a:rPr lang="cs-CZ" dirty="0" smtClean="0"/>
              <a:t>Omezení distribuce zahraničních filmů</a:t>
            </a:r>
          </a:p>
          <a:p>
            <a:pPr lvl="1"/>
            <a:r>
              <a:rPr lang="cs-CZ" dirty="0" smtClean="0"/>
              <a:t>Dovozové kvóty</a:t>
            </a:r>
          </a:p>
          <a:p>
            <a:r>
              <a:rPr lang="cs-CZ" dirty="0" smtClean="0"/>
              <a:t>Podpora filmových představení ve velkých městech</a:t>
            </a:r>
          </a:p>
          <a:p>
            <a:r>
              <a:rPr lang="cs-CZ" dirty="0" smtClean="0"/>
              <a:t>Promítání v kasárnách a továrnách</a:t>
            </a:r>
          </a:p>
          <a:p>
            <a:r>
              <a:rPr lang="cs-CZ" dirty="0" err="1" smtClean="0"/>
              <a:t>Jugendfilmstunden</a:t>
            </a:r>
            <a:endParaRPr lang="cs-CZ" dirty="0" smtClean="0"/>
          </a:p>
          <a:p>
            <a:r>
              <a:rPr lang="cs-CZ" dirty="0" smtClean="0"/>
              <a:t>300 pojízdných autokin, 2 vlaky</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0032" y="2060848"/>
            <a:ext cx="4042538" cy="2844749"/>
          </a:xfrm>
        </p:spPr>
      </p:pic>
    </p:spTree>
    <p:extLst>
      <p:ext uri="{BB962C8B-B14F-4D97-AF65-F5344CB8AC3E}">
        <p14:creationId xmlns:p14="http://schemas.microsoft.com/office/powerpoint/2010/main" val="1310701151"/>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856" y="58614"/>
            <a:ext cx="8229600" cy="634082"/>
          </a:xfrm>
        </p:spPr>
        <p:txBody>
          <a:bodyPr>
            <a:normAutofit fontScale="90000"/>
          </a:bodyPr>
          <a:lstStyle/>
          <a:p>
            <a:r>
              <a:rPr lang="cs-CZ" dirty="0" smtClean="0"/>
              <a:t>Stát a filmová propaganda</a:t>
            </a:r>
            <a:endParaRPr lang="cs-CZ" dirty="0"/>
          </a:p>
        </p:txBody>
      </p:sp>
      <p:sp>
        <p:nvSpPr>
          <p:cNvPr id="5" name="Zástupný symbol pro obsah 4"/>
          <p:cNvSpPr>
            <a:spLocks noGrp="1"/>
          </p:cNvSpPr>
          <p:nvPr>
            <p:ph idx="1"/>
          </p:nvPr>
        </p:nvSpPr>
        <p:spPr>
          <a:xfrm>
            <a:off x="35496" y="620688"/>
            <a:ext cx="9001000" cy="6120680"/>
          </a:xfrm>
        </p:spPr>
        <p:txBody>
          <a:bodyPr>
            <a:normAutofit fontScale="70000" lnSpcReduction="20000"/>
          </a:bodyPr>
          <a:lstStyle/>
          <a:p>
            <a:r>
              <a:rPr lang="cs-CZ" dirty="0" smtClean="0"/>
              <a:t>Počátky WWI – Erich </a:t>
            </a:r>
            <a:r>
              <a:rPr lang="cs-CZ" dirty="0" err="1" smtClean="0"/>
              <a:t>Ludendorff</a:t>
            </a:r>
            <a:r>
              <a:rPr lang="cs-CZ" dirty="0" smtClean="0"/>
              <a:t>, </a:t>
            </a:r>
            <a:r>
              <a:rPr lang="cs-CZ" dirty="0" err="1" smtClean="0"/>
              <a:t>Bufa</a:t>
            </a:r>
            <a:r>
              <a:rPr lang="cs-CZ" dirty="0" smtClean="0"/>
              <a:t>, DLG</a:t>
            </a:r>
          </a:p>
          <a:p>
            <a:r>
              <a:rPr lang="cs-CZ" dirty="0" smtClean="0"/>
              <a:t>Období „klidu“ – 20. léta</a:t>
            </a:r>
          </a:p>
          <a:p>
            <a:r>
              <a:rPr lang="cs-CZ" dirty="0" smtClean="0"/>
              <a:t>Přelom 20. a 30. let – hospodářská krize, otřesené sebevědomí po WWI</a:t>
            </a:r>
          </a:p>
          <a:p>
            <a:pPr lvl="1"/>
            <a:r>
              <a:rPr lang="cs-CZ" dirty="0" smtClean="0"/>
              <a:t>&gt; vlna nacionálních filmů – </a:t>
            </a:r>
            <a:r>
              <a:rPr lang="cs-CZ" i="1" dirty="0" smtClean="0"/>
              <a:t>Der Rebel </a:t>
            </a:r>
            <a:r>
              <a:rPr lang="cs-CZ" dirty="0" smtClean="0"/>
              <a:t>(1931), </a:t>
            </a:r>
            <a:r>
              <a:rPr lang="cs-CZ" i="1" dirty="0" smtClean="0"/>
              <a:t>York </a:t>
            </a:r>
            <a:r>
              <a:rPr lang="cs-CZ" dirty="0" smtClean="0"/>
              <a:t>(1931), </a:t>
            </a:r>
            <a:r>
              <a:rPr lang="cs-CZ" i="1" dirty="0" err="1" smtClean="0"/>
              <a:t>Das</a:t>
            </a:r>
            <a:r>
              <a:rPr lang="cs-CZ" i="1" dirty="0" smtClean="0"/>
              <a:t> </a:t>
            </a:r>
            <a:r>
              <a:rPr lang="cs-CZ" i="1" dirty="0" err="1" smtClean="0"/>
              <a:t>Flötenkonzert</a:t>
            </a:r>
            <a:r>
              <a:rPr lang="cs-CZ" i="1" dirty="0" smtClean="0"/>
              <a:t> von Sanssouci </a:t>
            </a:r>
            <a:r>
              <a:rPr lang="cs-CZ" dirty="0" smtClean="0"/>
              <a:t>(1931)</a:t>
            </a:r>
          </a:p>
          <a:p>
            <a:r>
              <a:rPr lang="cs-CZ" dirty="0" smtClean="0"/>
              <a:t>1927-1929 – první propagandistické filmy NSDAP</a:t>
            </a:r>
          </a:p>
          <a:p>
            <a:pPr lvl="1"/>
            <a:r>
              <a:rPr lang="cs-CZ" dirty="0" smtClean="0"/>
              <a:t>Vnitrostranické diskuse o možnostech uplatnění filmů</a:t>
            </a:r>
          </a:p>
          <a:p>
            <a:r>
              <a:rPr lang="cs-CZ" dirty="0" smtClean="0"/>
              <a:t>Listopad 1930 – Říšský filmový úřad NSDAP – následujícího roku zrušen</a:t>
            </a:r>
          </a:p>
          <a:p>
            <a:r>
              <a:rPr lang="cs-CZ" dirty="0" smtClean="0"/>
              <a:t>Do ledna 1933 – filmová propaganda v režii místních stranických organizací</a:t>
            </a:r>
          </a:p>
          <a:p>
            <a:r>
              <a:rPr lang="cs-CZ" dirty="0" smtClean="0"/>
              <a:t>Květen 1933 – založení </a:t>
            </a:r>
            <a:r>
              <a:rPr lang="cs-CZ" dirty="0" err="1" smtClean="0"/>
              <a:t>Filmkreditbank</a:t>
            </a:r>
            <a:endParaRPr lang="cs-CZ" dirty="0"/>
          </a:p>
          <a:p>
            <a:r>
              <a:rPr lang="cs-CZ" dirty="0" smtClean="0"/>
              <a:t>Červenec 1933 – </a:t>
            </a:r>
            <a:r>
              <a:rPr lang="cs-CZ" dirty="0" err="1" smtClean="0"/>
              <a:t>Reichsfilmkammer</a:t>
            </a:r>
            <a:endParaRPr lang="cs-CZ" dirty="0" smtClean="0"/>
          </a:p>
          <a:p>
            <a:r>
              <a:rPr lang="cs-CZ" dirty="0" smtClean="0"/>
              <a:t>První filmy NSDAP – 1933 – </a:t>
            </a:r>
            <a:r>
              <a:rPr lang="cs-CZ" i="1" dirty="0" err="1" smtClean="0"/>
              <a:t>Hitlerjunge</a:t>
            </a:r>
            <a:r>
              <a:rPr lang="cs-CZ" i="1" dirty="0" smtClean="0"/>
              <a:t> </a:t>
            </a:r>
            <a:r>
              <a:rPr lang="cs-CZ" i="1" dirty="0" err="1" smtClean="0"/>
              <a:t>Quex</a:t>
            </a:r>
            <a:r>
              <a:rPr lang="cs-CZ" dirty="0" smtClean="0"/>
              <a:t>, </a:t>
            </a:r>
            <a:r>
              <a:rPr lang="cs-CZ" i="1" dirty="0" smtClean="0"/>
              <a:t>S.A. Mann Brand</a:t>
            </a:r>
            <a:r>
              <a:rPr lang="cs-CZ" dirty="0" smtClean="0"/>
              <a:t>, </a:t>
            </a:r>
            <a:r>
              <a:rPr lang="cs-CZ" i="1" dirty="0" smtClean="0">
                <a:hlinkClick r:id="rId2"/>
              </a:rPr>
              <a:t>Hans </a:t>
            </a:r>
            <a:r>
              <a:rPr lang="cs-CZ" i="1" dirty="0" err="1" smtClean="0">
                <a:hlinkClick r:id="rId2"/>
              </a:rPr>
              <a:t>Westmar</a:t>
            </a:r>
            <a:endParaRPr lang="cs-CZ" i="1" dirty="0" smtClean="0"/>
          </a:p>
          <a:p>
            <a:pPr lvl="1"/>
            <a:r>
              <a:rPr lang="cs-CZ" dirty="0" smtClean="0"/>
              <a:t>Neúspěšné Goebbels revize názoru na filmovou propagandu:</a:t>
            </a:r>
          </a:p>
          <a:p>
            <a:pPr lvl="2"/>
            <a:r>
              <a:rPr lang="cs-CZ" dirty="0" smtClean="0"/>
              <a:t>„V okamžiku, kdy je propaganda uvědomovaná, je neúčinná. V momentě, ve kterém zůstává v pozadí jako propaganda, jako tendence, charakter, postoj a projevuje se jen jednáním, průběhem, událostmi, rozlišováním lidí, stává se v každém ohledu účinnější. Ať mi nikdo neříká, že takový postup by byl ke škodě německému umění.“</a:t>
            </a:r>
          </a:p>
          <a:p>
            <a:pPr lvl="1"/>
            <a:r>
              <a:rPr lang="cs-CZ" dirty="0" smtClean="0"/>
              <a:t>Historické filmy Třetí říše</a:t>
            </a:r>
          </a:p>
        </p:txBody>
      </p:sp>
    </p:spTree>
    <p:extLst>
      <p:ext uri="{BB962C8B-B14F-4D97-AF65-F5344CB8AC3E}">
        <p14:creationId xmlns:p14="http://schemas.microsoft.com/office/powerpoint/2010/main" val="237362720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92088"/>
          </a:xfrm>
        </p:spPr>
        <p:txBody>
          <a:bodyPr>
            <a:normAutofit/>
          </a:bodyPr>
          <a:lstStyle/>
          <a:p>
            <a:r>
              <a:rPr lang="cs-CZ" dirty="0" smtClean="0"/>
              <a:t>Stát a filmová propaganda</a:t>
            </a:r>
            <a:endParaRPr lang="cs-CZ" dirty="0"/>
          </a:p>
        </p:txBody>
      </p:sp>
      <p:sp>
        <p:nvSpPr>
          <p:cNvPr id="3" name="Zástupný symbol pro obsah 2"/>
          <p:cNvSpPr>
            <a:spLocks noGrp="1"/>
          </p:cNvSpPr>
          <p:nvPr>
            <p:ph idx="1"/>
          </p:nvPr>
        </p:nvSpPr>
        <p:spPr>
          <a:xfrm>
            <a:off x="107504" y="764704"/>
            <a:ext cx="8928992" cy="6093296"/>
          </a:xfrm>
        </p:spPr>
        <p:txBody>
          <a:bodyPr>
            <a:normAutofit fontScale="77500" lnSpcReduction="20000"/>
          </a:bodyPr>
          <a:lstStyle/>
          <a:p>
            <a:r>
              <a:rPr lang="cs-CZ" dirty="0" smtClean="0"/>
              <a:t>Úkolem hraného filmu nemělo být přetváření minulosti v </a:t>
            </a:r>
            <a:r>
              <a:rPr lang="cs-CZ" dirty="0" err="1" smtClean="0"/>
              <a:t>nár</a:t>
            </a:r>
            <a:r>
              <a:rPr lang="cs-CZ" dirty="0" smtClean="0"/>
              <a:t>. soc. duchu</a:t>
            </a:r>
          </a:p>
          <a:p>
            <a:pPr lvl="1"/>
            <a:r>
              <a:rPr lang="cs-CZ" dirty="0" smtClean="0"/>
              <a:t>Úniková tvorba odvádějící pozornost od politiky</a:t>
            </a:r>
          </a:p>
          <a:p>
            <a:r>
              <a:rPr lang="cs-CZ" dirty="0" smtClean="0"/>
              <a:t>Politika a politická propaganda definovány jako tvořivé umění, kdy dav má mít pocit spoluúčasti</a:t>
            </a:r>
          </a:p>
          <a:p>
            <a:r>
              <a:rPr lang="cs-CZ" dirty="0" smtClean="0"/>
              <a:t>K propagaci NSDAP nepoužívala jen hrané filmy a filmové dokumenty, ale i filmové týdeníky – přímá nezastřená politická propaganda</a:t>
            </a:r>
          </a:p>
          <a:p>
            <a:r>
              <a:rPr lang="cs-CZ" dirty="0" smtClean="0"/>
              <a:t>Úřední frontové týdeníky promítány ve stejný den</a:t>
            </a:r>
          </a:p>
          <a:p>
            <a:pPr lvl="1"/>
            <a:r>
              <a:rPr lang="cs-CZ" dirty="0" smtClean="0"/>
              <a:t>Distribuce ve 34 světových jazycích</a:t>
            </a:r>
          </a:p>
          <a:p>
            <a:r>
              <a:rPr lang="cs-CZ" dirty="0" smtClean="0"/>
              <a:t>Zachycování aktuální ch událostí, postupu německých vojsk na východ</a:t>
            </a:r>
          </a:p>
          <a:p>
            <a:pPr lvl="1"/>
            <a:r>
              <a:rPr lang="cs-CZ" dirty="0" smtClean="0"/>
              <a:t>Tlumení negativních emocí – žádní mrtví vojáci</a:t>
            </a:r>
          </a:p>
          <a:p>
            <a:pPr lvl="1"/>
            <a:r>
              <a:rPr lang="cs-CZ" dirty="0" smtClean="0"/>
              <a:t>Prodloužení týdeníků na 40 minut</a:t>
            </a:r>
          </a:p>
          <a:p>
            <a:pPr lvl="1"/>
            <a:r>
              <a:rPr lang="cs-CZ" dirty="0" smtClean="0"/>
              <a:t>Vedle kameramana, režiséra důležitý střihový mistr </a:t>
            </a:r>
          </a:p>
          <a:p>
            <a:pPr lvl="2"/>
            <a:r>
              <a:rPr lang="cs-CZ" dirty="0" smtClean="0"/>
              <a:t>Měl „zahustit“ obsah týdeníku, vystříhat nadbytečné pasáže, vytvořit gradaci a napětí -&gt; ve výsledku podobné záznamům stranických sjezdů</a:t>
            </a:r>
          </a:p>
          <a:p>
            <a:r>
              <a:rPr lang="cs-CZ" i="1" smtClean="0"/>
              <a:t>Kolesa dějin </a:t>
            </a:r>
            <a:r>
              <a:rPr lang="cs-CZ" dirty="0" smtClean="0"/>
              <a:t>(1945) – </a:t>
            </a:r>
            <a:r>
              <a:rPr lang="cs-CZ" sz="1300" dirty="0" smtClean="0"/>
              <a:t>9:27-13:00</a:t>
            </a:r>
            <a:endParaRPr lang="cs-CZ" sz="1300" dirty="0"/>
          </a:p>
        </p:txBody>
      </p:sp>
    </p:spTree>
    <p:extLst>
      <p:ext uri="{BB962C8B-B14F-4D97-AF65-F5344CB8AC3E}">
        <p14:creationId xmlns:p14="http://schemas.microsoft.com/office/powerpoint/2010/main" val="247362338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44624"/>
            <a:ext cx="8229600" cy="778098"/>
          </a:xfrm>
        </p:spPr>
        <p:txBody>
          <a:bodyPr/>
          <a:lstStyle/>
          <a:p>
            <a:r>
              <a:rPr lang="cs-CZ" dirty="0" smtClean="0"/>
              <a:t>Fritz </a:t>
            </a:r>
            <a:r>
              <a:rPr lang="cs-CZ" dirty="0" err="1" smtClean="0"/>
              <a:t>Hippler</a:t>
            </a:r>
            <a:endParaRPr lang="cs-CZ" dirty="0"/>
          </a:p>
        </p:txBody>
      </p:sp>
      <p:sp>
        <p:nvSpPr>
          <p:cNvPr id="5" name="Zástupný symbol pro obsah 4"/>
          <p:cNvSpPr>
            <a:spLocks noGrp="1"/>
          </p:cNvSpPr>
          <p:nvPr>
            <p:ph sz="half" idx="1"/>
          </p:nvPr>
        </p:nvSpPr>
        <p:spPr>
          <a:xfrm>
            <a:off x="251520" y="908720"/>
            <a:ext cx="4752528" cy="5832648"/>
          </a:xfrm>
        </p:spPr>
        <p:txBody>
          <a:bodyPr>
            <a:normAutofit fontScale="77500" lnSpcReduction="20000"/>
          </a:bodyPr>
          <a:lstStyle/>
          <a:p>
            <a:r>
              <a:rPr lang="cs-CZ" dirty="0" smtClean="0"/>
              <a:t>Narozen 1909 Berlín, rodina úředníka</a:t>
            </a:r>
          </a:p>
          <a:p>
            <a:r>
              <a:rPr lang="cs-CZ" dirty="0" smtClean="0"/>
              <a:t>1927 – člen NSDAP</a:t>
            </a:r>
          </a:p>
          <a:p>
            <a:pPr lvl="1"/>
            <a:r>
              <a:rPr lang="cs-CZ" dirty="0" smtClean="0"/>
              <a:t>1932-1933 – postup ve stranických funkcích</a:t>
            </a:r>
          </a:p>
          <a:p>
            <a:r>
              <a:rPr lang="cs-CZ" dirty="0" smtClean="0"/>
              <a:t>1932 – vyhozen z univerzity za násilí -&gt; 1933 přijat zpět</a:t>
            </a:r>
          </a:p>
          <a:p>
            <a:r>
              <a:rPr lang="cs-CZ" dirty="0" smtClean="0"/>
              <a:t>1934 – doktorát </a:t>
            </a:r>
          </a:p>
          <a:p>
            <a:r>
              <a:rPr lang="cs-CZ" dirty="0" smtClean="0"/>
              <a:t>1936 – asistoval u produkce filmových týdeníků</a:t>
            </a:r>
          </a:p>
          <a:p>
            <a:r>
              <a:rPr lang="cs-CZ" dirty="0" smtClean="0"/>
              <a:t>Leden 1939 – vedl produkci týdeníků</a:t>
            </a:r>
          </a:p>
          <a:p>
            <a:r>
              <a:rPr lang="cs-CZ" dirty="0" smtClean="0"/>
              <a:t>Srpen 1939 – vedoucí </a:t>
            </a:r>
            <a:r>
              <a:rPr lang="cs-CZ" dirty="0" err="1" smtClean="0"/>
              <a:t>Reichsfilmkammer</a:t>
            </a:r>
            <a:endParaRPr lang="cs-CZ" dirty="0" smtClean="0"/>
          </a:p>
          <a:p>
            <a:r>
              <a:rPr lang="cs-CZ" dirty="0" smtClean="0"/>
              <a:t>1942 – ředitel na min. osvěty</a:t>
            </a:r>
          </a:p>
          <a:p>
            <a:r>
              <a:rPr lang="cs-CZ" dirty="0" smtClean="0"/>
              <a:t>1943 – propuštěn -  vojenský výcvik</a:t>
            </a:r>
          </a:p>
          <a:p>
            <a:r>
              <a:rPr lang="cs-CZ" dirty="0" smtClean="0"/>
              <a:t>Do února 1945 natáčel týdeníky</a:t>
            </a:r>
          </a:p>
          <a:p>
            <a:r>
              <a:rPr lang="cs-CZ" dirty="0" smtClean="0"/>
              <a:t>Po válce 2 roky vězení</a:t>
            </a:r>
          </a:p>
          <a:p>
            <a:r>
              <a:rPr lang="cs-CZ" dirty="0" smtClean="0"/>
              <a:t>1983 – natočen rozhovor</a:t>
            </a:r>
          </a:p>
          <a:p>
            <a:r>
              <a:rPr lang="cs-CZ" dirty="0" smtClean="0"/>
              <a:t>2002 – zemřel </a:t>
            </a:r>
          </a:p>
        </p:txBody>
      </p:sp>
      <p:pic>
        <p:nvPicPr>
          <p:cNvPr id="7" name="Zástupný symbol pro obsah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9333" y="1196752"/>
            <a:ext cx="3493147" cy="5154753"/>
          </a:xfrm>
        </p:spPr>
      </p:pic>
    </p:spTree>
    <p:extLst>
      <p:ext uri="{BB962C8B-B14F-4D97-AF65-F5344CB8AC3E}">
        <p14:creationId xmlns:p14="http://schemas.microsoft.com/office/powerpoint/2010/main" val="72580965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850106"/>
          </a:xfrm>
        </p:spPr>
        <p:txBody>
          <a:bodyPr/>
          <a:lstStyle/>
          <a:p>
            <a:r>
              <a:rPr lang="cs-CZ" dirty="0" smtClean="0"/>
              <a:t>Fritz </a:t>
            </a:r>
            <a:r>
              <a:rPr lang="cs-CZ" dirty="0" err="1" smtClean="0"/>
              <a:t>Hippler</a:t>
            </a:r>
            <a:r>
              <a:rPr lang="cs-CZ" dirty="0" smtClean="0"/>
              <a:t> - filmy</a:t>
            </a:r>
            <a:endParaRPr lang="cs-CZ" dirty="0"/>
          </a:p>
        </p:txBody>
      </p:sp>
      <p:sp>
        <p:nvSpPr>
          <p:cNvPr id="3" name="Zástupný symbol pro obsah 2"/>
          <p:cNvSpPr>
            <a:spLocks noGrp="1"/>
          </p:cNvSpPr>
          <p:nvPr>
            <p:ph sz="half" idx="1"/>
          </p:nvPr>
        </p:nvSpPr>
        <p:spPr>
          <a:xfrm>
            <a:off x="251520" y="1268760"/>
            <a:ext cx="5400600" cy="5328592"/>
          </a:xfrm>
        </p:spPr>
        <p:txBody>
          <a:bodyPr>
            <a:normAutofit/>
          </a:bodyPr>
          <a:lstStyle/>
          <a:p>
            <a:r>
              <a:rPr lang="cs-CZ" i="1" dirty="0" err="1" smtClean="0">
                <a:hlinkClick r:id="rId2"/>
              </a:rPr>
              <a:t>Wort</a:t>
            </a:r>
            <a:r>
              <a:rPr lang="cs-CZ" i="1" dirty="0" smtClean="0">
                <a:hlinkClick r:id="rId2"/>
              </a:rPr>
              <a:t> und </a:t>
            </a:r>
            <a:r>
              <a:rPr lang="cs-CZ" i="1" dirty="0" err="1" smtClean="0">
                <a:hlinkClick r:id="rId2"/>
              </a:rPr>
              <a:t>tat</a:t>
            </a:r>
            <a:r>
              <a:rPr lang="cs-CZ" i="1" dirty="0" smtClean="0">
                <a:hlinkClick r:id="rId2"/>
              </a:rPr>
              <a:t> </a:t>
            </a:r>
            <a:r>
              <a:rPr lang="cs-CZ" dirty="0" smtClean="0"/>
              <a:t>(1938)</a:t>
            </a:r>
          </a:p>
          <a:p>
            <a:r>
              <a:rPr lang="cs-CZ" i="1" dirty="0" smtClean="0"/>
              <a:t>Der </a:t>
            </a:r>
            <a:r>
              <a:rPr lang="cs-CZ" i="1" dirty="0" err="1" smtClean="0"/>
              <a:t>Westwall</a:t>
            </a:r>
            <a:r>
              <a:rPr lang="cs-CZ" i="1" dirty="0" smtClean="0"/>
              <a:t> </a:t>
            </a:r>
            <a:r>
              <a:rPr lang="cs-CZ" dirty="0" smtClean="0"/>
              <a:t>(1939)</a:t>
            </a:r>
          </a:p>
          <a:p>
            <a:pPr lvl="1"/>
            <a:r>
              <a:rPr lang="cs-CZ" dirty="0" err="1" smtClean="0"/>
              <a:t>Siegfriedova</a:t>
            </a:r>
            <a:r>
              <a:rPr lang="cs-CZ" dirty="0" smtClean="0"/>
              <a:t> linie</a:t>
            </a:r>
          </a:p>
          <a:p>
            <a:r>
              <a:rPr lang="cs-CZ" i="1" dirty="0" err="1" smtClean="0"/>
              <a:t>Feldzug</a:t>
            </a:r>
            <a:r>
              <a:rPr lang="cs-CZ" i="1" dirty="0" smtClean="0"/>
              <a:t> in Polen </a:t>
            </a:r>
            <a:r>
              <a:rPr lang="cs-CZ" dirty="0" smtClean="0"/>
              <a:t>(1940)</a:t>
            </a:r>
          </a:p>
          <a:p>
            <a:pPr lvl="1"/>
            <a:r>
              <a:rPr lang="cs-CZ" dirty="0" smtClean="0"/>
              <a:t>Ospravedlňování vpádu do Polska</a:t>
            </a:r>
          </a:p>
          <a:p>
            <a:r>
              <a:rPr lang="cs-CZ" i="1" dirty="0" smtClean="0">
                <a:hlinkClick r:id="rId3"/>
              </a:rPr>
              <a:t>Der </a:t>
            </a:r>
            <a:r>
              <a:rPr lang="cs-CZ" i="1" dirty="0" err="1" smtClean="0">
                <a:hlinkClick r:id="rId3"/>
              </a:rPr>
              <a:t>Ewige</a:t>
            </a:r>
            <a:r>
              <a:rPr lang="cs-CZ" i="1" dirty="0" smtClean="0">
                <a:hlinkClick r:id="rId3"/>
              </a:rPr>
              <a:t> </a:t>
            </a:r>
            <a:r>
              <a:rPr lang="cs-CZ" i="1" dirty="0" err="1" smtClean="0">
                <a:hlinkClick r:id="rId3"/>
              </a:rPr>
              <a:t>Jude</a:t>
            </a:r>
            <a:r>
              <a:rPr lang="cs-CZ" i="1" dirty="0" smtClean="0">
                <a:hlinkClick r:id="rId3"/>
              </a:rPr>
              <a:t> </a:t>
            </a:r>
            <a:r>
              <a:rPr lang="cs-CZ" dirty="0" smtClean="0"/>
              <a:t>(1940)</a:t>
            </a:r>
          </a:p>
          <a:p>
            <a:pPr lvl="1"/>
            <a:r>
              <a:rPr lang="cs-CZ" dirty="0" smtClean="0"/>
              <a:t>Zdání objektivity, ve skutečnosti propaganda – tváří se jako dokument o Židech</a:t>
            </a:r>
          </a:p>
          <a:p>
            <a:r>
              <a:rPr lang="cs-CZ" dirty="0" smtClean="0"/>
              <a:t>Výukové filmy pro vojsko</a:t>
            </a:r>
          </a:p>
          <a:p>
            <a:pPr lvl="1"/>
            <a:r>
              <a:rPr lang="cs-CZ" dirty="0" smtClean="0"/>
              <a:t>Die </a:t>
            </a:r>
            <a:r>
              <a:rPr lang="cs-CZ" dirty="0" err="1" smtClean="0"/>
              <a:t>Frontschau</a:t>
            </a:r>
            <a:r>
              <a:rPr lang="cs-CZ" dirty="0" smtClean="0"/>
              <a:t> (1941-1943)</a:t>
            </a:r>
          </a:p>
          <a:p>
            <a:pPr lvl="1"/>
            <a:endParaRPr lang="cs-CZ" dirty="0"/>
          </a:p>
        </p:txBody>
      </p:sp>
      <p:pic>
        <p:nvPicPr>
          <p:cNvPr id="5" name="Zástupný symbol pro obsah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26472" y="1859756"/>
            <a:ext cx="2794000" cy="3873500"/>
          </a:xfrm>
        </p:spPr>
      </p:pic>
    </p:spTree>
    <p:extLst>
      <p:ext uri="{BB962C8B-B14F-4D97-AF65-F5344CB8AC3E}">
        <p14:creationId xmlns:p14="http://schemas.microsoft.com/office/powerpoint/2010/main" val="39576132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78098"/>
          </a:xfrm>
        </p:spPr>
        <p:txBody>
          <a:bodyPr/>
          <a:lstStyle/>
          <a:p>
            <a:r>
              <a:rPr lang="cs-CZ" dirty="0" smtClean="0"/>
              <a:t>Natáčení v Ghettu Terezín</a:t>
            </a:r>
            <a:endParaRPr lang="cs-CZ" dirty="0"/>
          </a:p>
        </p:txBody>
      </p:sp>
      <p:sp>
        <p:nvSpPr>
          <p:cNvPr id="3" name="Zástupný symbol pro obsah 2"/>
          <p:cNvSpPr>
            <a:spLocks noGrp="1"/>
          </p:cNvSpPr>
          <p:nvPr>
            <p:ph sz="half" idx="1"/>
          </p:nvPr>
        </p:nvSpPr>
        <p:spPr>
          <a:xfrm>
            <a:off x="395536" y="980728"/>
            <a:ext cx="4320480" cy="5616624"/>
          </a:xfrm>
        </p:spPr>
        <p:txBody>
          <a:bodyPr>
            <a:normAutofit lnSpcReduction="10000"/>
          </a:bodyPr>
          <a:lstStyle/>
          <a:p>
            <a:r>
              <a:rPr lang="cs-CZ" dirty="0" smtClean="0"/>
              <a:t>3 filmy</a:t>
            </a:r>
          </a:p>
          <a:p>
            <a:r>
              <a:rPr lang="cs-CZ" dirty="0"/>
              <a:t>1942 – Irena </a:t>
            </a:r>
            <a:r>
              <a:rPr lang="cs-CZ" dirty="0" err="1"/>
              <a:t>Dodalová</a:t>
            </a:r>
            <a:endParaRPr lang="cs-CZ" dirty="0"/>
          </a:p>
          <a:p>
            <a:pPr lvl="1"/>
            <a:r>
              <a:rPr lang="cs-CZ" dirty="0"/>
              <a:t>První neměl být vůbec veřejně promítán </a:t>
            </a:r>
          </a:p>
          <a:p>
            <a:pPr lvl="1"/>
            <a:r>
              <a:rPr lang="cs-CZ" dirty="0" smtClean="0"/>
              <a:t>Cesta fiktivní židovské rodiny z Prahy do ghetta</a:t>
            </a:r>
            <a:endParaRPr lang="cs-CZ" dirty="0"/>
          </a:p>
          <a:p>
            <a:r>
              <a:rPr lang="cs-CZ" dirty="0" smtClean="0"/>
              <a:t>1944 – </a:t>
            </a:r>
            <a:r>
              <a:rPr lang="cs-CZ" dirty="0" err="1" smtClean="0"/>
              <a:t>Theresienstadt</a:t>
            </a:r>
            <a:endParaRPr lang="cs-CZ" dirty="0" smtClean="0"/>
          </a:p>
          <a:p>
            <a:pPr lvl="1"/>
            <a:r>
              <a:rPr lang="cs-CZ" dirty="0" smtClean="0"/>
              <a:t>Kurt </a:t>
            </a:r>
            <a:r>
              <a:rPr lang="cs-CZ" dirty="0" err="1" smtClean="0"/>
              <a:t>Gerron</a:t>
            </a:r>
            <a:endParaRPr lang="cs-CZ" dirty="0" smtClean="0"/>
          </a:p>
          <a:p>
            <a:pPr lvl="1"/>
            <a:r>
              <a:rPr lang="cs-CZ" dirty="0" smtClean="0"/>
              <a:t>Budování „Potěmkinových vesnic“</a:t>
            </a:r>
          </a:p>
          <a:p>
            <a:r>
              <a:rPr lang="cs-CZ" dirty="0" smtClean="0"/>
              <a:t>1944/1945 - natáčení</a:t>
            </a:r>
          </a:p>
          <a:p>
            <a:pPr lvl="1"/>
            <a:r>
              <a:rPr lang="cs-CZ" dirty="0" smtClean="0"/>
              <a:t>Film se nedochoval</a:t>
            </a:r>
          </a:p>
          <a:p>
            <a:pPr lvl="2"/>
            <a:r>
              <a:rPr lang="cs-CZ" dirty="0" smtClean="0"/>
              <a:t>Tajně pořízené fotografie Ivana Friče</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03440" y="980728"/>
            <a:ext cx="3429000" cy="2571750"/>
          </a:xfr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980" y="3717032"/>
            <a:ext cx="3471460" cy="2520280"/>
          </a:xfrm>
          <a:prstGeom prst="rect">
            <a:avLst/>
          </a:prstGeom>
        </p:spPr>
      </p:pic>
    </p:spTree>
    <p:extLst>
      <p:ext uri="{BB962C8B-B14F-4D97-AF65-F5344CB8AC3E}">
        <p14:creationId xmlns:p14="http://schemas.microsoft.com/office/powerpoint/2010/main" val="240752126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864096"/>
          </a:xfrm>
        </p:spPr>
        <p:txBody>
          <a:bodyPr/>
          <a:lstStyle/>
          <a:p>
            <a:r>
              <a:rPr lang="cs-CZ" dirty="0" err="1" smtClean="0"/>
              <a:t>Leni</a:t>
            </a:r>
            <a:r>
              <a:rPr lang="cs-CZ" dirty="0" smtClean="0"/>
              <a:t> </a:t>
            </a:r>
            <a:r>
              <a:rPr lang="cs-CZ" dirty="0" err="1" smtClean="0"/>
              <a:t>Riefenstahl</a:t>
            </a:r>
            <a:r>
              <a:rPr lang="cs-CZ" dirty="0" smtClean="0"/>
              <a:t> – počátky tvorby</a:t>
            </a:r>
            <a:endParaRPr lang="cs-CZ" dirty="0"/>
          </a:p>
        </p:txBody>
      </p:sp>
      <p:sp>
        <p:nvSpPr>
          <p:cNvPr id="3" name="Zástupný symbol pro obsah 2"/>
          <p:cNvSpPr>
            <a:spLocks noGrp="1"/>
          </p:cNvSpPr>
          <p:nvPr>
            <p:ph sz="half" idx="1"/>
          </p:nvPr>
        </p:nvSpPr>
        <p:spPr>
          <a:xfrm>
            <a:off x="251520" y="836712"/>
            <a:ext cx="4244280" cy="5832648"/>
          </a:xfrm>
        </p:spPr>
        <p:txBody>
          <a:bodyPr/>
          <a:lstStyle/>
          <a:p>
            <a:r>
              <a:rPr lang="cs-CZ" dirty="0" smtClean="0"/>
              <a:t>22. 8. 1902 – Berlín</a:t>
            </a:r>
          </a:p>
          <a:p>
            <a:pPr lvl="1"/>
            <a:r>
              <a:rPr lang="cs-CZ" dirty="0" smtClean="0"/>
              <a:t>&gt; 8. 9. 2003 – </a:t>
            </a:r>
            <a:r>
              <a:rPr lang="cs-CZ" dirty="0" err="1" smtClean="0"/>
              <a:t>Pocking</a:t>
            </a:r>
            <a:endParaRPr lang="cs-CZ" dirty="0"/>
          </a:p>
          <a:p>
            <a:r>
              <a:rPr lang="cs-CZ" dirty="0" smtClean="0"/>
              <a:t>1918-1925 – tanečnice</a:t>
            </a:r>
          </a:p>
          <a:p>
            <a:r>
              <a:rPr lang="cs-CZ" dirty="0" smtClean="0"/>
              <a:t>Max Reinhardt</a:t>
            </a:r>
          </a:p>
          <a:p>
            <a:pPr lvl="1"/>
            <a:r>
              <a:rPr lang="cs-CZ" dirty="0" smtClean="0"/>
              <a:t>1. vystoupení – 23. 10. 1923 – Mnichov</a:t>
            </a:r>
          </a:p>
          <a:p>
            <a:r>
              <a:rPr lang="cs-CZ" dirty="0" smtClean="0"/>
              <a:t>1924 – snoubenec Otto </a:t>
            </a:r>
            <a:r>
              <a:rPr lang="cs-CZ" dirty="0" err="1" smtClean="0"/>
              <a:t>Froitzheim</a:t>
            </a:r>
            <a:r>
              <a:rPr lang="cs-CZ" dirty="0" smtClean="0"/>
              <a:t> -&gt; rozchod</a:t>
            </a:r>
          </a:p>
          <a:p>
            <a:r>
              <a:rPr lang="cs-CZ" dirty="0" smtClean="0"/>
              <a:t>1926 – </a:t>
            </a:r>
            <a:r>
              <a:rPr lang="cs-CZ" i="1" dirty="0" smtClean="0"/>
              <a:t>Der </a:t>
            </a:r>
            <a:r>
              <a:rPr lang="cs-CZ" i="1" dirty="0" err="1" smtClean="0"/>
              <a:t>heilige</a:t>
            </a:r>
            <a:r>
              <a:rPr lang="cs-CZ" i="1" dirty="0" smtClean="0"/>
              <a:t> </a:t>
            </a:r>
            <a:r>
              <a:rPr lang="cs-CZ" i="1" dirty="0" err="1" smtClean="0"/>
              <a:t>berg</a:t>
            </a:r>
            <a:endParaRPr lang="cs-CZ" i="1" dirty="0" smtClean="0"/>
          </a:p>
          <a:p>
            <a:r>
              <a:rPr lang="cs-CZ" dirty="0" smtClean="0"/>
              <a:t>1926-1933 – 5 horských filmů</a:t>
            </a:r>
          </a:p>
          <a:p>
            <a:pPr lvl="1"/>
            <a:r>
              <a:rPr lang="cs-CZ" i="1" dirty="0" err="1" smtClean="0"/>
              <a:t>Das</a:t>
            </a:r>
            <a:r>
              <a:rPr lang="cs-CZ" i="1" dirty="0" smtClean="0"/>
              <a:t> </a:t>
            </a:r>
            <a:r>
              <a:rPr lang="cs-CZ" i="1" dirty="0" err="1" smtClean="0"/>
              <a:t>blaue</a:t>
            </a:r>
            <a:r>
              <a:rPr lang="cs-CZ" i="1" dirty="0" smtClean="0"/>
              <a:t> </a:t>
            </a:r>
            <a:r>
              <a:rPr lang="cs-CZ" i="1" dirty="0" err="1" smtClean="0"/>
              <a:t>licht</a:t>
            </a:r>
            <a:r>
              <a:rPr lang="cs-CZ" i="1" dirty="0" smtClean="0"/>
              <a:t> </a:t>
            </a:r>
            <a:r>
              <a:rPr lang="cs-CZ" dirty="0" smtClean="0"/>
              <a:t>(1932)</a:t>
            </a:r>
            <a:endParaRPr lang="cs-CZ"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88024" y="980728"/>
            <a:ext cx="4179254" cy="5544616"/>
          </a:xfrm>
        </p:spPr>
      </p:pic>
    </p:spTree>
    <p:extLst>
      <p:ext uri="{BB962C8B-B14F-4D97-AF65-F5344CB8AC3E}">
        <p14:creationId xmlns:p14="http://schemas.microsoft.com/office/powerpoint/2010/main" val="3195408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Film a filmová technika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Kopírování</a:t>
            </a:r>
          </a:p>
          <a:p>
            <a:pPr lvl="1"/>
            <a:r>
              <a:rPr lang="cs-CZ" dirty="0" smtClean="0"/>
              <a:t>Kopie z negativu </a:t>
            </a:r>
          </a:p>
          <a:p>
            <a:pPr lvl="1"/>
            <a:r>
              <a:rPr lang="cs-CZ" dirty="0" smtClean="0"/>
              <a:t>Kontaktní</a:t>
            </a:r>
          </a:p>
          <a:p>
            <a:pPr lvl="1"/>
            <a:r>
              <a:rPr lang="cs-CZ" dirty="0" smtClean="0"/>
              <a:t>Jednoúčelové kopírovací přístroje od 1896</a:t>
            </a:r>
          </a:p>
          <a:p>
            <a:r>
              <a:rPr lang="cs-CZ" dirty="0" smtClean="0"/>
              <a:t>Mísení dokumentu a hraného filmu</a:t>
            </a:r>
          </a:p>
          <a:p>
            <a:pPr lvl="1"/>
            <a:r>
              <a:rPr lang="cs-CZ" dirty="0" smtClean="0"/>
              <a:t>Dokumentární dramata</a:t>
            </a:r>
          </a:p>
          <a:p>
            <a:r>
              <a:rPr lang="cs-CZ" dirty="0" err="1" smtClean="0"/>
              <a:t>Vícezáběrový</a:t>
            </a:r>
            <a:r>
              <a:rPr lang="cs-CZ" dirty="0" smtClean="0"/>
              <a:t> film a filmová kontinuita</a:t>
            </a:r>
          </a:p>
          <a:p>
            <a:pPr lvl="1"/>
            <a:r>
              <a:rPr lang="cs-CZ" dirty="0" smtClean="0"/>
              <a:t>Nejstarší film s více scénami </a:t>
            </a:r>
            <a:r>
              <a:rPr lang="cs-CZ" i="1" dirty="0" smtClean="0"/>
              <a:t>Pohni, dělej! </a:t>
            </a:r>
            <a:r>
              <a:rPr lang="cs-CZ" dirty="0" smtClean="0"/>
              <a:t>(1898)</a:t>
            </a:r>
          </a:p>
          <a:p>
            <a:pPr lvl="1"/>
            <a:r>
              <a:rPr lang="cs-CZ" i="1" dirty="0" smtClean="0"/>
              <a:t>Záchrana na riviéře </a:t>
            </a:r>
            <a:r>
              <a:rPr lang="cs-CZ" dirty="0" smtClean="0"/>
              <a:t>(1896) – dlouhý, prodáván na 2 díly</a:t>
            </a:r>
          </a:p>
          <a:p>
            <a:pPr lvl="1"/>
            <a:r>
              <a:rPr lang="cs-CZ" dirty="0" smtClean="0"/>
              <a:t>1898 – R. W. Paul série 4 filmů </a:t>
            </a:r>
            <a:r>
              <a:rPr lang="cs-CZ" dirty="0" err="1" smtClean="0"/>
              <a:t>jednozáběrových</a:t>
            </a:r>
            <a:r>
              <a:rPr lang="cs-CZ" dirty="0" smtClean="0"/>
              <a:t>, společné postavy a děj</a:t>
            </a:r>
          </a:p>
          <a:p>
            <a:pPr lvl="1"/>
            <a:r>
              <a:rPr lang="cs-CZ" dirty="0" smtClean="0"/>
              <a:t>1899 – USA </a:t>
            </a:r>
            <a:r>
              <a:rPr lang="cs-CZ" dirty="0" err="1" smtClean="0"/>
              <a:t>jednozáběrové</a:t>
            </a:r>
            <a:r>
              <a:rPr lang="cs-CZ" dirty="0" smtClean="0"/>
              <a:t> </a:t>
            </a:r>
            <a:r>
              <a:rPr lang="cs-CZ" dirty="0" err="1" smtClean="0"/>
              <a:t>knockabout</a:t>
            </a:r>
            <a:r>
              <a:rPr lang="cs-CZ" dirty="0" smtClean="0"/>
              <a:t> </a:t>
            </a:r>
            <a:r>
              <a:rPr lang="cs-CZ" dirty="0" err="1" smtClean="0"/>
              <a:t>comedies</a:t>
            </a:r>
            <a:r>
              <a:rPr lang="cs-CZ" dirty="0" smtClean="0"/>
              <a:t>, imitace </a:t>
            </a:r>
            <a:r>
              <a:rPr lang="cs-CZ" dirty="0" err="1" smtClean="0"/>
              <a:t>Meliese</a:t>
            </a:r>
            <a:endParaRPr lang="cs-CZ" dirty="0" smtClean="0"/>
          </a:p>
          <a:p>
            <a:pPr lvl="1"/>
            <a:r>
              <a:rPr lang="cs-CZ" dirty="0" smtClean="0"/>
              <a:t>Kontinuita mezi záběry být nemusí</a:t>
            </a:r>
          </a:p>
          <a:p>
            <a:pPr lvl="1"/>
            <a:r>
              <a:rPr lang="cs-CZ" i="1" dirty="0" smtClean="0">
                <a:hlinkClick r:id="rId2"/>
              </a:rPr>
              <a:t>Polibek v tunelu </a:t>
            </a:r>
            <a:r>
              <a:rPr lang="cs-CZ" dirty="0" smtClean="0"/>
              <a:t>(1899)</a:t>
            </a:r>
            <a:endParaRPr lang="cs-CZ" dirty="0"/>
          </a:p>
        </p:txBody>
      </p:sp>
    </p:spTree>
    <p:extLst>
      <p:ext uri="{BB962C8B-B14F-4D97-AF65-F5344CB8AC3E}">
        <p14:creationId xmlns:p14="http://schemas.microsoft.com/office/powerpoint/2010/main" val="232073324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850106"/>
          </a:xfrm>
        </p:spPr>
        <p:txBody>
          <a:bodyPr/>
          <a:lstStyle/>
          <a:p>
            <a:r>
              <a:rPr lang="cs-CZ" dirty="0" err="1" smtClean="0"/>
              <a:t>Leni</a:t>
            </a:r>
            <a:r>
              <a:rPr lang="cs-CZ" dirty="0" smtClean="0"/>
              <a:t> </a:t>
            </a:r>
            <a:r>
              <a:rPr lang="cs-CZ" dirty="0" err="1" smtClean="0"/>
              <a:t>Riefenstahl</a:t>
            </a:r>
            <a:r>
              <a:rPr lang="cs-CZ" dirty="0" smtClean="0"/>
              <a:t> – Třetí říše</a:t>
            </a:r>
            <a:endParaRPr lang="cs-CZ" dirty="0"/>
          </a:p>
        </p:txBody>
      </p:sp>
      <p:sp>
        <p:nvSpPr>
          <p:cNvPr id="3" name="Zástupný symbol pro obsah 2"/>
          <p:cNvSpPr>
            <a:spLocks noGrp="1"/>
          </p:cNvSpPr>
          <p:nvPr>
            <p:ph sz="half" idx="1"/>
          </p:nvPr>
        </p:nvSpPr>
        <p:spPr>
          <a:xfrm>
            <a:off x="251520" y="980728"/>
            <a:ext cx="4244280" cy="5688632"/>
          </a:xfrm>
        </p:spPr>
        <p:txBody>
          <a:bodyPr/>
          <a:lstStyle/>
          <a:p>
            <a:r>
              <a:rPr lang="cs-CZ" dirty="0" smtClean="0"/>
              <a:t>Únor 1932 – seznámení s A. Hitlerem</a:t>
            </a:r>
          </a:p>
          <a:p>
            <a:r>
              <a:rPr lang="cs-CZ" dirty="0" smtClean="0"/>
              <a:t>1933 – Berlín, dokumentace sjezdů NSDAP</a:t>
            </a:r>
          </a:p>
          <a:p>
            <a:pPr lvl="1"/>
            <a:r>
              <a:rPr lang="cs-CZ" i="1" dirty="0" smtClean="0"/>
              <a:t>Der </a:t>
            </a:r>
            <a:r>
              <a:rPr lang="cs-CZ" i="1" dirty="0" err="1" smtClean="0"/>
              <a:t>Sieg</a:t>
            </a:r>
            <a:r>
              <a:rPr lang="cs-CZ" i="1" dirty="0" smtClean="0"/>
              <a:t> des </a:t>
            </a:r>
            <a:r>
              <a:rPr lang="cs-CZ" i="1" dirty="0" err="1" smtClean="0"/>
              <a:t>Glaubens</a:t>
            </a:r>
            <a:endParaRPr lang="cs-CZ" i="1" dirty="0" smtClean="0"/>
          </a:p>
          <a:p>
            <a:r>
              <a:rPr lang="cs-CZ" dirty="0" smtClean="0">
                <a:hlinkClick r:id="rId2"/>
              </a:rPr>
              <a:t>1935 </a:t>
            </a:r>
            <a:r>
              <a:rPr lang="cs-CZ" dirty="0" smtClean="0"/>
              <a:t>– </a:t>
            </a:r>
            <a:r>
              <a:rPr lang="cs-CZ" i="1" dirty="0" smtClean="0">
                <a:hlinkClick r:id="rId3"/>
              </a:rPr>
              <a:t>Triumph des </a:t>
            </a:r>
            <a:r>
              <a:rPr lang="cs-CZ" i="1" dirty="0" err="1" smtClean="0">
                <a:hlinkClick r:id="rId3"/>
              </a:rPr>
              <a:t>Willens</a:t>
            </a:r>
            <a:endParaRPr lang="cs-CZ" i="1" dirty="0" smtClean="0"/>
          </a:p>
          <a:p>
            <a:pPr lvl="1"/>
            <a:r>
              <a:rPr lang="cs-CZ" dirty="0" smtClean="0"/>
              <a:t>Oceněno v Benátkách – 1935, Paříž - 1937</a:t>
            </a:r>
          </a:p>
          <a:p>
            <a:r>
              <a:rPr lang="cs-CZ" dirty="0" smtClean="0"/>
              <a:t>1936 – </a:t>
            </a:r>
            <a:r>
              <a:rPr lang="de-DE" i="1" dirty="0"/>
              <a:t>Tag der Freiheit: Unsere Wehrmacht </a:t>
            </a:r>
            <a:endParaRPr lang="cs-CZ" i="1" dirty="0"/>
          </a:p>
        </p:txBody>
      </p:sp>
      <p:pic>
        <p:nvPicPr>
          <p:cNvPr id="5" name="Zástupný symbol pro obsah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1988397"/>
            <a:ext cx="4464172" cy="3816867"/>
          </a:xfrm>
        </p:spPr>
      </p:pic>
    </p:spTree>
    <p:extLst>
      <p:ext uri="{BB962C8B-B14F-4D97-AF65-F5344CB8AC3E}">
        <p14:creationId xmlns:p14="http://schemas.microsoft.com/office/powerpoint/2010/main" val="2120442282"/>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78098"/>
          </a:xfrm>
        </p:spPr>
        <p:txBody>
          <a:bodyPr/>
          <a:lstStyle/>
          <a:p>
            <a:r>
              <a:rPr lang="cs-CZ" dirty="0" err="1" smtClean="0"/>
              <a:t>Riefenstahl</a:t>
            </a:r>
            <a:r>
              <a:rPr lang="cs-CZ" dirty="0" smtClean="0"/>
              <a:t> – Olympia</a:t>
            </a:r>
            <a:endParaRPr lang="cs-CZ" dirty="0"/>
          </a:p>
        </p:txBody>
      </p:sp>
      <p:sp>
        <p:nvSpPr>
          <p:cNvPr id="3" name="Zástupný symbol pro obsah 2"/>
          <p:cNvSpPr>
            <a:spLocks noGrp="1"/>
          </p:cNvSpPr>
          <p:nvPr>
            <p:ph sz="half" idx="1"/>
          </p:nvPr>
        </p:nvSpPr>
        <p:spPr>
          <a:xfrm>
            <a:off x="179512" y="908720"/>
            <a:ext cx="4896544" cy="5616624"/>
          </a:xfrm>
        </p:spPr>
        <p:txBody>
          <a:bodyPr>
            <a:normAutofit lnSpcReduction="10000"/>
          </a:bodyPr>
          <a:lstStyle/>
          <a:p>
            <a:r>
              <a:rPr lang="cs-CZ" dirty="0" smtClean="0"/>
              <a:t>Olympijské hry Berlín – 1936</a:t>
            </a:r>
          </a:p>
          <a:p>
            <a:r>
              <a:rPr lang="cs-CZ" dirty="0" smtClean="0"/>
              <a:t>2 díly </a:t>
            </a:r>
          </a:p>
          <a:p>
            <a:pPr lvl="1"/>
            <a:r>
              <a:rPr lang="de-DE" i="1" dirty="0" smtClean="0">
                <a:hlinkClick r:id="rId2"/>
              </a:rPr>
              <a:t>Fest </a:t>
            </a:r>
            <a:r>
              <a:rPr lang="de-DE" i="1" dirty="0">
                <a:hlinkClick r:id="rId2"/>
              </a:rPr>
              <a:t>der </a:t>
            </a:r>
            <a:r>
              <a:rPr lang="de-DE" i="1" dirty="0" smtClean="0">
                <a:hlinkClick r:id="rId2"/>
              </a:rPr>
              <a:t>Völker</a:t>
            </a:r>
            <a:endParaRPr lang="cs-CZ" dirty="0" smtClean="0"/>
          </a:p>
          <a:p>
            <a:pPr lvl="1"/>
            <a:r>
              <a:rPr lang="de-DE" i="1" dirty="0" smtClean="0"/>
              <a:t>Fest </a:t>
            </a:r>
            <a:r>
              <a:rPr lang="de-DE" i="1" dirty="0"/>
              <a:t>der </a:t>
            </a:r>
            <a:r>
              <a:rPr lang="de-DE" i="1" dirty="0" smtClean="0"/>
              <a:t>Schönheit</a:t>
            </a:r>
            <a:endParaRPr lang="cs-CZ" i="1" dirty="0" smtClean="0"/>
          </a:p>
          <a:p>
            <a:r>
              <a:rPr lang="cs-CZ" dirty="0" smtClean="0"/>
              <a:t>3 jazykové verze</a:t>
            </a:r>
          </a:p>
          <a:p>
            <a:pPr lvl="1"/>
            <a:r>
              <a:rPr lang="cs-CZ" dirty="0" smtClean="0"/>
              <a:t>něm., angl., </a:t>
            </a:r>
            <a:r>
              <a:rPr lang="cs-CZ" dirty="0" err="1" smtClean="0"/>
              <a:t>franc</a:t>
            </a:r>
            <a:r>
              <a:rPr lang="cs-CZ" dirty="0" smtClean="0"/>
              <a:t>.</a:t>
            </a:r>
          </a:p>
          <a:p>
            <a:r>
              <a:rPr lang="cs-CZ" dirty="0" smtClean="0"/>
              <a:t>Při znovuuvedené Riefenstahlová provedla nový sestřih</a:t>
            </a:r>
          </a:p>
          <a:p>
            <a:pPr lvl="1"/>
            <a:r>
              <a:rPr lang="cs-CZ" dirty="0" smtClean="0"/>
              <a:t>&gt; velké množství verzí</a:t>
            </a:r>
          </a:p>
          <a:p>
            <a:r>
              <a:rPr lang="cs-CZ" dirty="0"/>
              <a:t> </a:t>
            </a:r>
            <a:r>
              <a:rPr lang="cs-CZ" dirty="0" smtClean="0"/>
              <a:t>celá řada ocenění</a:t>
            </a:r>
          </a:p>
          <a:p>
            <a:pPr lvl="1"/>
            <a:r>
              <a:rPr lang="cs-CZ" dirty="0" smtClean="0"/>
              <a:t>Národní ceny (1937-1938)</a:t>
            </a:r>
          </a:p>
          <a:p>
            <a:pPr lvl="1"/>
            <a:r>
              <a:rPr lang="cs-CZ" dirty="0" smtClean="0"/>
              <a:t>Benátky – nejlepší film ad.</a:t>
            </a:r>
          </a:p>
          <a:p>
            <a:pPr lvl="1"/>
            <a:endParaRPr lang="cs-CZ" dirty="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92080" y="908720"/>
            <a:ext cx="3744416" cy="5725409"/>
          </a:xfrm>
        </p:spPr>
      </p:pic>
    </p:spTree>
    <p:extLst>
      <p:ext uri="{BB962C8B-B14F-4D97-AF65-F5344CB8AC3E}">
        <p14:creationId xmlns:p14="http://schemas.microsoft.com/office/powerpoint/2010/main" val="194199798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44624"/>
            <a:ext cx="8928992" cy="922114"/>
          </a:xfrm>
        </p:spPr>
        <p:txBody>
          <a:bodyPr>
            <a:normAutofit/>
          </a:bodyPr>
          <a:lstStyle/>
          <a:p>
            <a:r>
              <a:rPr lang="cs-CZ" dirty="0" err="1" smtClean="0"/>
              <a:t>Leni</a:t>
            </a:r>
            <a:r>
              <a:rPr lang="cs-CZ" dirty="0" smtClean="0"/>
              <a:t> </a:t>
            </a:r>
            <a:r>
              <a:rPr lang="cs-CZ" dirty="0" err="1" smtClean="0"/>
              <a:t>Riefenstahl</a:t>
            </a:r>
            <a:r>
              <a:rPr lang="cs-CZ" dirty="0" smtClean="0"/>
              <a:t> – poválečná „kariéra“</a:t>
            </a:r>
            <a:endParaRPr lang="cs-CZ" dirty="0"/>
          </a:p>
        </p:txBody>
      </p:sp>
      <p:sp>
        <p:nvSpPr>
          <p:cNvPr id="3" name="Zástupný symbol pro obsah 2"/>
          <p:cNvSpPr>
            <a:spLocks noGrp="1"/>
          </p:cNvSpPr>
          <p:nvPr>
            <p:ph sz="half" idx="1"/>
          </p:nvPr>
        </p:nvSpPr>
        <p:spPr>
          <a:xfrm>
            <a:off x="179512" y="908720"/>
            <a:ext cx="4968552" cy="5760640"/>
          </a:xfrm>
        </p:spPr>
        <p:txBody>
          <a:bodyPr>
            <a:normAutofit fontScale="85000" lnSpcReduction="10000"/>
          </a:bodyPr>
          <a:lstStyle/>
          <a:p>
            <a:r>
              <a:rPr lang="cs-CZ" dirty="0" smtClean="0"/>
              <a:t>1945 – domácí vězení</a:t>
            </a:r>
          </a:p>
          <a:p>
            <a:r>
              <a:rPr lang="cs-CZ" dirty="0" smtClean="0"/>
              <a:t>1949 – „denacifikována“</a:t>
            </a:r>
          </a:p>
          <a:p>
            <a:pPr lvl="1"/>
            <a:r>
              <a:rPr lang="cs-CZ" dirty="0" smtClean="0"/>
              <a:t>„</a:t>
            </a:r>
            <a:r>
              <a:rPr lang="cs-CZ" i="1" dirty="0" smtClean="0"/>
              <a:t>Ve </a:t>
            </a:r>
            <a:r>
              <a:rPr lang="cs-CZ" i="1" dirty="0"/>
              <a:t>formálním ohledu je jisté, že paní </a:t>
            </a:r>
            <a:r>
              <a:rPr lang="cs-CZ" i="1" dirty="0" err="1"/>
              <a:t>Leni</a:t>
            </a:r>
            <a:r>
              <a:rPr lang="cs-CZ" i="1" dirty="0"/>
              <a:t> Riefenstahlová nebyla členkou NSDAP ani jiné její odnože, tedy nevzniká žádné podezření z viny podle </a:t>
            </a:r>
            <a:r>
              <a:rPr lang="cs-CZ" i="1" dirty="0" err="1"/>
              <a:t>direktívy</a:t>
            </a:r>
            <a:r>
              <a:rPr lang="cs-CZ" i="1" dirty="0"/>
              <a:t> 38. Je třeba však přezkoumat, jestli paní Riefenstahlová jiným způsobem než spoluprací se stranou nebo jejími odnožemi nepodporovala nacistickou vládu násilí, nebo jestli z toho vyšla jen jako jeho uživatelka</a:t>
            </a:r>
            <a:r>
              <a:rPr lang="cs-CZ" i="1" dirty="0" smtClean="0"/>
              <a:t>.</a:t>
            </a:r>
            <a:r>
              <a:rPr lang="cs-CZ" dirty="0" smtClean="0"/>
              <a:t>“</a:t>
            </a:r>
          </a:p>
          <a:p>
            <a:r>
              <a:rPr lang="cs-CZ" dirty="0" smtClean="0"/>
              <a:t>1954 – </a:t>
            </a:r>
            <a:r>
              <a:rPr lang="cs-CZ" i="1" dirty="0" smtClean="0">
                <a:hlinkClick r:id="rId2"/>
              </a:rPr>
              <a:t>Tiefland</a:t>
            </a:r>
            <a:endParaRPr lang="cs-CZ" i="1" dirty="0" smtClean="0"/>
          </a:p>
          <a:p>
            <a:r>
              <a:rPr lang="cs-CZ" dirty="0" smtClean="0"/>
              <a:t>60.-70. léta – fotografka v Africe</a:t>
            </a:r>
          </a:p>
          <a:p>
            <a:r>
              <a:rPr lang="cs-CZ" dirty="0" smtClean="0"/>
              <a:t>70. léta – začala s potápěním</a:t>
            </a:r>
          </a:p>
          <a:p>
            <a:r>
              <a:rPr lang="cs-CZ" dirty="0" smtClean="0"/>
              <a:t>Podvodní fotografie</a:t>
            </a:r>
          </a:p>
          <a:p>
            <a:r>
              <a:rPr lang="cs-CZ" dirty="0" smtClean="0"/>
              <a:t>2002 – </a:t>
            </a:r>
            <a:r>
              <a:rPr lang="cs-CZ" i="1" dirty="0" smtClean="0">
                <a:hlinkClick r:id="rId3"/>
              </a:rPr>
              <a:t>Impressionen </a:t>
            </a:r>
            <a:r>
              <a:rPr lang="cs-CZ" i="1" dirty="0" err="1" smtClean="0">
                <a:hlinkClick r:id="rId3"/>
              </a:rPr>
              <a:t>unter</a:t>
            </a:r>
            <a:r>
              <a:rPr lang="cs-CZ" i="1" dirty="0" smtClean="0">
                <a:hlinkClick r:id="rId3"/>
              </a:rPr>
              <a:t> </a:t>
            </a:r>
            <a:r>
              <a:rPr lang="cs-CZ" i="1" dirty="0" err="1" smtClean="0">
                <a:hlinkClick r:id="rId3"/>
              </a:rPr>
              <a:t>wasser</a:t>
            </a:r>
            <a:endParaRPr lang="cs-CZ" i="1" dirty="0"/>
          </a:p>
        </p:txBody>
      </p:sp>
      <p:pic>
        <p:nvPicPr>
          <p:cNvPr id="5" name="Zástupný symbol pro obsah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50339" y="1268760"/>
            <a:ext cx="3542141" cy="5228201"/>
          </a:xfrm>
        </p:spPr>
      </p:pic>
    </p:spTree>
    <p:extLst>
      <p:ext uri="{BB962C8B-B14F-4D97-AF65-F5344CB8AC3E}">
        <p14:creationId xmlns:p14="http://schemas.microsoft.com/office/powerpoint/2010/main" val="203385678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850106"/>
          </a:xfrm>
        </p:spPr>
        <p:txBody>
          <a:bodyPr/>
          <a:lstStyle/>
          <a:p>
            <a:r>
              <a:rPr lang="cs-CZ" i="1" dirty="0" err="1" smtClean="0"/>
              <a:t>Wunschkonzert</a:t>
            </a:r>
            <a:r>
              <a:rPr lang="cs-CZ" i="1" dirty="0" smtClean="0"/>
              <a:t> </a:t>
            </a:r>
            <a:r>
              <a:rPr lang="cs-CZ" dirty="0" smtClean="0"/>
              <a:t>(1940)</a:t>
            </a:r>
            <a:endParaRPr lang="cs-CZ" dirty="0"/>
          </a:p>
        </p:txBody>
      </p:sp>
      <p:sp>
        <p:nvSpPr>
          <p:cNvPr id="3" name="Zástupný symbol pro obsah 2"/>
          <p:cNvSpPr>
            <a:spLocks noGrp="1"/>
          </p:cNvSpPr>
          <p:nvPr>
            <p:ph sz="half" idx="1"/>
          </p:nvPr>
        </p:nvSpPr>
        <p:spPr>
          <a:xfrm>
            <a:off x="0" y="1052736"/>
            <a:ext cx="5076056" cy="5688632"/>
          </a:xfrm>
        </p:spPr>
        <p:txBody>
          <a:bodyPr/>
          <a:lstStyle/>
          <a:p>
            <a:r>
              <a:rPr lang="cs-CZ" dirty="0" smtClean="0"/>
              <a:t>Paralela s </a:t>
            </a:r>
            <a:r>
              <a:rPr lang="cs-CZ" i="1" dirty="0" smtClean="0"/>
              <a:t>Der </a:t>
            </a:r>
            <a:r>
              <a:rPr lang="cs-CZ" i="1" dirty="0" err="1" smtClean="0"/>
              <a:t>Große</a:t>
            </a:r>
            <a:r>
              <a:rPr lang="cs-CZ" i="1" dirty="0" smtClean="0"/>
              <a:t> </a:t>
            </a:r>
            <a:r>
              <a:rPr lang="cs-CZ" i="1" dirty="0" err="1" smtClean="0"/>
              <a:t>liebe</a:t>
            </a:r>
            <a:r>
              <a:rPr lang="cs-CZ" i="1" dirty="0" smtClean="0"/>
              <a:t> </a:t>
            </a:r>
            <a:r>
              <a:rPr lang="cs-CZ" dirty="0" smtClean="0"/>
              <a:t>(1941)</a:t>
            </a:r>
          </a:p>
          <a:p>
            <a:r>
              <a:rPr lang="cs-CZ" dirty="0" err="1" smtClean="0"/>
              <a:t>Radioshow</a:t>
            </a:r>
            <a:r>
              <a:rPr lang="cs-CZ" dirty="0" smtClean="0"/>
              <a:t> </a:t>
            </a:r>
            <a:r>
              <a:rPr lang="cs-CZ" i="1" dirty="0"/>
              <a:t>"</a:t>
            </a:r>
            <a:r>
              <a:rPr lang="cs-CZ" i="1" dirty="0" err="1"/>
              <a:t>Wunschkonzert</a:t>
            </a:r>
            <a:r>
              <a:rPr lang="cs-CZ" i="1" dirty="0"/>
              <a:t> </a:t>
            </a:r>
            <a:r>
              <a:rPr lang="cs-CZ" i="1" dirty="0" err="1"/>
              <a:t>für</a:t>
            </a:r>
            <a:r>
              <a:rPr lang="cs-CZ" i="1" dirty="0"/>
              <a:t> </a:t>
            </a:r>
            <a:r>
              <a:rPr lang="cs-CZ" i="1" dirty="0" err="1"/>
              <a:t>die</a:t>
            </a:r>
            <a:r>
              <a:rPr lang="cs-CZ" i="1" dirty="0"/>
              <a:t> Wehrmacht"</a:t>
            </a:r>
            <a:r>
              <a:rPr lang="cs-CZ" dirty="0"/>
              <a:t> </a:t>
            </a:r>
            <a:endParaRPr lang="cs-CZ" dirty="0" smtClean="0"/>
          </a:p>
          <a:p>
            <a:pPr lvl="1"/>
            <a:r>
              <a:rPr lang="cs-CZ" dirty="0" smtClean="0"/>
              <a:t>Všichni němečtí </a:t>
            </a:r>
            <a:r>
              <a:rPr lang="cs-CZ" dirty="0" err="1" smtClean="0"/>
              <a:t>performeři</a:t>
            </a:r>
            <a:r>
              <a:rPr lang="cs-CZ" dirty="0" smtClean="0"/>
              <a:t> měli přispět</a:t>
            </a:r>
          </a:p>
          <a:p>
            <a:r>
              <a:rPr lang="cs-CZ" dirty="0" smtClean="0"/>
              <a:t>Seznámení 1936 LOH Berlín -&gt; na frontu -&gt; 1939 invaze do Polska – setkání ve vojenském lazaretu</a:t>
            </a:r>
          </a:p>
          <a:p>
            <a:r>
              <a:rPr lang="cs-CZ" i="1" dirty="0" err="1" smtClean="0"/>
              <a:t>Volksgemeinschaft</a:t>
            </a:r>
            <a:r>
              <a:rPr lang="cs-CZ" i="1" dirty="0" smtClean="0"/>
              <a:t> </a:t>
            </a:r>
            <a:r>
              <a:rPr lang="cs-CZ" dirty="0" smtClean="0"/>
              <a:t>– pouto mezi frontou a vlastí</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4106" y="1124744"/>
            <a:ext cx="3830382" cy="5539808"/>
          </a:xfrm>
        </p:spPr>
      </p:pic>
    </p:spTree>
    <p:extLst>
      <p:ext uri="{BB962C8B-B14F-4D97-AF65-F5344CB8AC3E}">
        <p14:creationId xmlns:p14="http://schemas.microsoft.com/office/powerpoint/2010/main" val="359491330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16632"/>
            <a:ext cx="4258816" cy="778098"/>
          </a:xfrm>
        </p:spPr>
        <p:txBody>
          <a:bodyPr/>
          <a:lstStyle/>
          <a:p>
            <a:r>
              <a:rPr lang="cs-CZ" dirty="0" smtClean="0"/>
              <a:t>Star </a:t>
            </a:r>
            <a:r>
              <a:rPr lang="cs-CZ" dirty="0" err="1" smtClean="0"/>
              <a:t>system</a:t>
            </a:r>
            <a:endParaRPr lang="cs-CZ" dirty="0"/>
          </a:p>
        </p:txBody>
      </p:sp>
      <p:sp>
        <p:nvSpPr>
          <p:cNvPr id="3" name="Zástupný symbol pro obsah 2"/>
          <p:cNvSpPr>
            <a:spLocks noGrp="1"/>
          </p:cNvSpPr>
          <p:nvPr>
            <p:ph sz="half" idx="1"/>
          </p:nvPr>
        </p:nvSpPr>
        <p:spPr>
          <a:xfrm>
            <a:off x="101352" y="908720"/>
            <a:ext cx="3750568" cy="5688632"/>
          </a:xfrm>
        </p:spPr>
        <p:txBody>
          <a:bodyPr>
            <a:normAutofit fontScale="85000" lnSpcReduction="20000"/>
          </a:bodyPr>
          <a:lstStyle/>
          <a:p>
            <a:r>
              <a:rPr lang="cs-CZ" dirty="0" smtClean="0"/>
              <a:t>Před nacisty hvězdy existovaly, </a:t>
            </a:r>
            <a:r>
              <a:rPr lang="cs-CZ" dirty="0" err="1" smtClean="0"/>
              <a:t>star</a:t>
            </a:r>
            <a:r>
              <a:rPr lang="cs-CZ" dirty="0" smtClean="0"/>
              <a:t> </a:t>
            </a:r>
            <a:r>
              <a:rPr lang="cs-CZ" dirty="0" err="1" smtClean="0"/>
              <a:t>system</a:t>
            </a:r>
            <a:r>
              <a:rPr lang="cs-CZ" dirty="0" smtClean="0"/>
              <a:t> ne</a:t>
            </a:r>
          </a:p>
          <a:p>
            <a:r>
              <a:rPr lang="cs-CZ" dirty="0" smtClean="0"/>
              <a:t>Goebbels – snaha o zlepšení obrazu Německa skrz hvězdy</a:t>
            </a:r>
          </a:p>
          <a:p>
            <a:r>
              <a:rPr lang="cs-CZ" dirty="0" smtClean="0"/>
              <a:t>Odchod některých do exilu</a:t>
            </a:r>
          </a:p>
          <a:p>
            <a:pPr lvl="1"/>
            <a:r>
              <a:rPr lang="cs-CZ" dirty="0" smtClean="0"/>
              <a:t>Utváření nových hvězd</a:t>
            </a:r>
          </a:p>
          <a:p>
            <a:r>
              <a:rPr lang="cs-CZ" dirty="0" smtClean="0"/>
              <a:t>Velký význam osobních kontaktů</a:t>
            </a:r>
          </a:p>
          <a:p>
            <a:r>
              <a:rPr lang="cs-CZ" dirty="0" smtClean="0"/>
              <a:t>Neformální systém hodnocení hvězd</a:t>
            </a:r>
          </a:p>
          <a:p>
            <a:r>
              <a:rPr lang="cs-CZ" dirty="0" smtClean="0"/>
              <a:t>1938 – 40% příjmů si hvězdy mohly odečíst jako pracovní náklady</a:t>
            </a:r>
          </a:p>
          <a:p>
            <a:r>
              <a:rPr lang="cs-CZ" dirty="0" smtClean="0"/>
              <a:t>1944 </a:t>
            </a:r>
            <a:r>
              <a:rPr lang="cs-CZ" dirty="0"/>
              <a:t>- </a:t>
            </a:r>
            <a:r>
              <a:rPr lang="cs-CZ" dirty="0" err="1"/>
              <a:t>Gottbegnadeten</a:t>
            </a:r>
            <a:r>
              <a:rPr lang="cs-CZ" dirty="0"/>
              <a:t> list</a:t>
            </a:r>
            <a:endParaRPr lang="cs-CZ" dirty="0" smtClean="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51920" y="-49542"/>
            <a:ext cx="5292080" cy="6907542"/>
          </a:xfrm>
        </p:spPr>
      </p:pic>
    </p:spTree>
    <p:extLst>
      <p:ext uri="{BB962C8B-B14F-4D97-AF65-F5344CB8AC3E}">
        <p14:creationId xmlns:p14="http://schemas.microsoft.com/office/powerpoint/2010/main" val="394156802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850106"/>
          </a:xfrm>
        </p:spPr>
        <p:txBody>
          <a:bodyPr/>
          <a:lstStyle/>
          <a:p>
            <a:r>
              <a:rPr lang="cs-CZ" dirty="0" smtClean="0"/>
              <a:t>Marika </a:t>
            </a:r>
            <a:r>
              <a:rPr lang="cs-CZ" dirty="0" err="1" smtClean="0"/>
              <a:t>Rökk</a:t>
            </a:r>
            <a:r>
              <a:rPr lang="cs-CZ" dirty="0" smtClean="0"/>
              <a:t> (&amp; Georg </a:t>
            </a:r>
            <a:r>
              <a:rPr lang="cs-CZ" dirty="0" err="1" smtClean="0"/>
              <a:t>Jacoby</a:t>
            </a:r>
            <a:r>
              <a:rPr lang="cs-CZ" dirty="0" smtClean="0"/>
              <a:t>)</a:t>
            </a:r>
            <a:endParaRPr lang="cs-CZ" dirty="0"/>
          </a:p>
        </p:txBody>
      </p:sp>
      <p:sp>
        <p:nvSpPr>
          <p:cNvPr id="3" name="Zástupný symbol pro obsah 2"/>
          <p:cNvSpPr>
            <a:spLocks noGrp="1"/>
          </p:cNvSpPr>
          <p:nvPr>
            <p:ph sz="half" idx="1"/>
          </p:nvPr>
        </p:nvSpPr>
        <p:spPr>
          <a:xfrm>
            <a:off x="107504" y="980728"/>
            <a:ext cx="4388296" cy="5760640"/>
          </a:xfrm>
        </p:spPr>
        <p:txBody>
          <a:bodyPr>
            <a:normAutofit fontScale="55000" lnSpcReduction="20000"/>
          </a:bodyPr>
          <a:lstStyle/>
          <a:p>
            <a:r>
              <a:rPr lang="cs-CZ" dirty="0" smtClean="0"/>
              <a:t>1913 – Káhira, Egypt</a:t>
            </a:r>
          </a:p>
          <a:p>
            <a:r>
              <a:rPr lang="cs-CZ" dirty="0" err="1" smtClean="0"/>
              <a:t>Moulin</a:t>
            </a:r>
            <a:r>
              <a:rPr lang="cs-CZ" dirty="0" smtClean="0"/>
              <a:t> Rouge – Hoffman </a:t>
            </a:r>
            <a:r>
              <a:rPr lang="cs-CZ" dirty="0" err="1" smtClean="0"/>
              <a:t>girls</a:t>
            </a:r>
            <a:r>
              <a:rPr lang="cs-CZ" dirty="0" smtClean="0"/>
              <a:t>; Broadway</a:t>
            </a:r>
          </a:p>
          <a:p>
            <a:r>
              <a:rPr lang="cs-CZ" dirty="0" smtClean="0"/>
              <a:t>Velká Británie – 2 filmy (1930-1932)</a:t>
            </a:r>
          </a:p>
          <a:p>
            <a:r>
              <a:rPr lang="cs-CZ" dirty="0" smtClean="0"/>
              <a:t>Maďarsko – 1932-1933</a:t>
            </a:r>
          </a:p>
          <a:p>
            <a:r>
              <a:rPr lang="cs-CZ" dirty="0" smtClean="0"/>
              <a:t>Před 1934 – revuální hvězda -&gt; vhodná kandidátka pro novou filmovou hvězdu</a:t>
            </a:r>
          </a:p>
          <a:p>
            <a:r>
              <a:rPr lang="cs-CZ" dirty="0" smtClean="0"/>
              <a:t>Průlom kariéry v UFA – 1934 – 2 roky smlouva</a:t>
            </a:r>
          </a:p>
          <a:p>
            <a:r>
              <a:rPr lang="cs-CZ" dirty="0" smtClean="0"/>
              <a:t>1935 – </a:t>
            </a:r>
            <a:r>
              <a:rPr lang="cs-CZ" i="1" dirty="0" err="1" smtClean="0"/>
              <a:t>Leichte</a:t>
            </a:r>
            <a:r>
              <a:rPr lang="cs-CZ" i="1" dirty="0" smtClean="0"/>
              <a:t> </a:t>
            </a:r>
            <a:r>
              <a:rPr lang="cs-CZ" i="1" dirty="0" err="1" smtClean="0"/>
              <a:t>Kavallerie</a:t>
            </a:r>
            <a:r>
              <a:rPr lang="cs-CZ" dirty="0" smtClean="0"/>
              <a:t> </a:t>
            </a:r>
          </a:p>
          <a:p>
            <a:r>
              <a:rPr lang="cs-CZ" dirty="0" smtClean="0"/>
              <a:t>Maďarský přízvuk – „exotičnost“</a:t>
            </a:r>
          </a:p>
          <a:p>
            <a:r>
              <a:rPr lang="cs-CZ" dirty="0" smtClean="0"/>
              <a:t>Herecký pár s Johannesem </a:t>
            </a:r>
            <a:r>
              <a:rPr lang="cs-CZ" dirty="0" err="1" smtClean="0"/>
              <a:t>Heestersem</a:t>
            </a:r>
            <a:endParaRPr lang="cs-CZ" dirty="0" smtClean="0"/>
          </a:p>
          <a:p>
            <a:r>
              <a:rPr lang="cs-CZ" dirty="0" smtClean="0"/>
              <a:t>Pomohla nahradit předčasně zemřelou herečku La Janu</a:t>
            </a:r>
          </a:p>
          <a:p>
            <a:pPr lvl="1"/>
            <a:r>
              <a:rPr lang="cs-CZ" dirty="0" smtClean="0"/>
              <a:t>Hello </a:t>
            </a:r>
            <a:r>
              <a:rPr lang="cs-CZ" dirty="0" err="1" smtClean="0"/>
              <a:t>Janine</a:t>
            </a:r>
            <a:r>
              <a:rPr lang="cs-CZ" dirty="0" smtClean="0"/>
              <a:t> (1939)</a:t>
            </a:r>
          </a:p>
          <a:p>
            <a:r>
              <a:rPr lang="cs-CZ" i="1" dirty="0">
                <a:hlinkClick r:id="rId2"/>
              </a:rPr>
              <a:t>Kora Terry </a:t>
            </a:r>
            <a:r>
              <a:rPr lang="cs-CZ" dirty="0"/>
              <a:t>(1940</a:t>
            </a:r>
            <a:r>
              <a:rPr lang="cs-CZ" dirty="0" smtClean="0"/>
              <a:t>)</a:t>
            </a:r>
          </a:p>
          <a:p>
            <a:r>
              <a:rPr lang="cs-CZ" i="1" dirty="0" err="1" smtClean="0">
                <a:hlinkClick r:id="rId3"/>
              </a:rPr>
              <a:t>Hab</a:t>
            </a:r>
            <a:r>
              <a:rPr lang="cs-CZ" i="1" dirty="0" smtClean="0">
                <a:hlinkClick r:id="rId3"/>
              </a:rPr>
              <a:t> </a:t>
            </a:r>
            <a:r>
              <a:rPr lang="cs-CZ" i="1" dirty="0" err="1" smtClean="0">
                <a:hlinkClick r:id="rId3"/>
              </a:rPr>
              <a:t>mich</a:t>
            </a:r>
            <a:r>
              <a:rPr lang="cs-CZ" i="1" dirty="0" smtClean="0">
                <a:hlinkClick r:id="rId3"/>
              </a:rPr>
              <a:t> </a:t>
            </a:r>
            <a:r>
              <a:rPr lang="cs-CZ" i="1" dirty="0" err="1" smtClean="0">
                <a:hlinkClick r:id="rId3"/>
              </a:rPr>
              <a:t>lieb</a:t>
            </a:r>
            <a:r>
              <a:rPr lang="cs-CZ" i="1" dirty="0" smtClean="0">
                <a:hlinkClick r:id="rId3"/>
              </a:rPr>
              <a:t>! </a:t>
            </a:r>
            <a:r>
              <a:rPr lang="cs-CZ" dirty="0" smtClean="0"/>
              <a:t>(1942)</a:t>
            </a:r>
          </a:p>
          <a:p>
            <a:r>
              <a:rPr lang="cs-CZ" dirty="0" smtClean="0"/>
              <a:t>Hl. role v 1. barevném filmu </a:t>
            </a:r>
          </a:p>
          <a:p>
            <a:pPr lvl="1"/>
            <a:r>
              <a:rPr lang="cs-CZ" i="1" dirty="0" err="1" smtClean="0">
                <a:hlinkClick r:id="rId4"/>
              </a:rPr>
              <a:t>Frauen</a:t>
            </a:r>
            <a:r>
              <a:rPr lang="cs-CZ" i="1" dirty="0" smtClean="0">
                <a:hlinkClick r:id="rId4"/>
              </a:rPr>
              <a:t> </a:t>
            </a:r>
            <a:r>
              <a:rPr lang="cs-CZ" i="1" dirty="0" err="1" smtClean="0">
                <a:hlinkClick r:id="rId4"/>
              </a:rPr>
              <a:t>sind</a:t>
            </a:r>
            <a:r>
              <a:rPr lang="cs-CZ" i="1" dirty="0" smtClean="0">
                <a:hlinkClick r:id="rId4"/>
              </a:rPr>
              <a:t> </a:t>
            </a:r>
            <a:r>
              <a:rPr lang="cs-CZ" i="1" dirty="0" err="1" smtClean="0">
                <a:hlinkClick r:id="rId4"/>
              </a:rPr>
              <a:t>doch</a:t>
            </a:r>
            <a:r>
              <a:rPr lang="cs-CZ" i="1" dirty="0" smtClean="0">
                <a:hlinkClick r:id="rId4"/>
              </a:rPr>
              <a:t> </a:t>
            </a:r>
            <a:r>
              <a:rPr lang="cs-CZ" i="1" dirty="0" err="1" smtClean="0">
                <a:hlinkClick r:id="rId4"/>
              </a:rPr>
              <a:t>besseren</a:t>
            </a:r>
            <a:r>
              <a:rPr lang="cs-CZ" i="1" dirty="0" smtClean="0">
                <a:hlinkClick r:id="rId4"/>
              </a:rPr>
              <a:t> Diplomaten</a:t>
            </a:r>
            <a:r>
              <a:rPr lang="cs-CZ" i="1" dirty="0" smtClean="0"/>
              <a:t> </a:t>
            </a:r>
            <a:r>
              <a:rPr lang="cs-CZ" dirty="0" smtClean="0"/>
              <a:t>(1941)</a:t>
            </a:r>
          </a:p>
          <a:p>
            <a:r>
              <a:rPr lang="cs-CZ" i="1" dirty="0" smtClean="0">
                <a:hlinkClick r:id="rId5"/>
              </a:rPr>
              <a:t>Die </a:t>
            </a:r>
            <a:r>
              <a:rPr lang="cs-CZ" i="1" dirty="0" err="1" smtClean="0">
                <a:hlinkClick r:id="rId5"/>
              </a:rPr>
              <a:t>Frau</a:t>
            </a:r>
            <a:r>
              <a:rPr lang="cs-CZ" i="1" dirty="0" smtClean="0">
                <a:hlinkClick r:id="rId5"/>
              </a:rPr>
              <a:t> </a:t>
            </a:r>
            <a:r>
              <a:rPr lang="cs-CZ" i="1" dirty="0" err="1" smtClean="0">
                <a:hlinkClick r:id="rId5"/>
              </a:rPr>
              <a:t>meiner</a:t>
            </a:r>
            <a:r>
              <a:rPr lang="cs-CZ" i="1" dirty="0" smtClean="0">
                <a:hlinkClick r:id="rId5"/>
              </a:rPr>
              <a:t> </a:t>
            </a:r>
            <a:r>
              <a:rPr lang="cs-CZ" i="1" dirty="0" err="1" smtClean="0">
                <a:hlinkClick r:id="rId5"/>
              </a:rPr>
              <a:t>träume</a:t>
            </a:r>
            <a:r>
              <a:rPr lang="cs-CZ" i="1" dirty="0" smtClean="0">
                <a:hlinkClick r:id="rId5"/>
              </a:rPr>
              <a:t> </a:t>
            </a:r>
            <a:r>
              <a:rPr lang="cs-CZ" dirty="0" smtClean="0"/>
              <a:t>(1944)</a:t>
            </a:r>
          </a:p>
          <a:p>
            <a:r>
              <a:rPr lang="cs-CZ" dirty="0" smtClean="0"/>
              <a:t>Po 2. sv. válce </a:t>
            </a:r>
            <a:r>
              <a:rPr lang="cs-CZ" dirty="0" err="1" smtClean="0"/>
              <a:t>berufsverbot</a:t>
            </a:r>
            <a:r>
              <a:rPr lang="cs-CZ" dirty="0" smtClean="0"/>
              <a:t>, zákaz činnosti</a:t>
            </a:r>
          </a:p>
          <a:p>
            <a:pPr lvl="1"/>
            <a:r>
              <a:rPr lang="cs-CZ" dirty="0" smtClean="0"/>
              <a:t>Další film ale hned 1947, navázala na předcházející kariéru</a:t>
            </a:r>
          </a:p>
          <a:p>
            <a:pPr lvl="1"/>
            <a:r>
              <a:rPr lang="cs-CZ" i="1" dirty="0" err="1" smtClean="0"/>
              <a:t>Fregola</a:t>
            </a:r>
            <a:r>
              <a:rPr lang="cs-CZ" i="1" dirty="0" smtClean="0"/>
              <a:t> </a:t>
            </a:r>
            <a:r>
              <a:rPr lang="cs-CZ" dirty="0" smtClean="0"/>
              <a:t>(1949)</a:t>
            </a:r>
          </a:p>
          <a:p>
            <a:pPr lvl="1"/>
            <a:r>
              <a:rPr lang="cs-CZ" i="1" dirty="0" err="1" smtClean="0"/>
              <a:t>Maske</a:t>
            </a:r>
            <a:r>
              <a:rPr lang="cs-CZ" i="1" dirty="0" smtClean="0"/>
              <a:t> in </a:t>
            </a:r>
            <a:r>
              <a:rPr lang="cs-CZ" i="1" dirty="0" err="1" smtClean="0"/>
              <a:t>Blau</a:t>
            </a:r>
            <a:r>
              <a:rPr lang="cs-CZ" i="1" dirty="0" smtClean="0"/>
              <a:t> </a:t>
            </a:r>
            <a:r>
              <a:rPr lang="cs-CZ" dirty="0" smtClean="0"/>
              <a:t>(1953)</a:t>
            </a:r>
          </a:p>
          <a:p>
            <a:pPr lvl="1"/>
            <a:r>
              <a:rPr lang="cs-CZ" i="1" dirty="0" err="1" smtClean="0"/>
              <a:t>Hochzeitsnacht</a:t>
            </a:r>
            <a:r>
              <a:rPr lang="cs-CZ" i="1" dirty="0" smtClean="0"/>
              <a:t> in </a:t>
            </a:r>
            <a:r>
              <a:rPr lang="cs-CZ" i="1" dirty="0" err="1" smtClean="0"/>
              <a:t>Paradies</a:t>
            </a:r>
            <a:r>
              <a:rPr lang="cs-CZ" i="1" dirty="0" smtClean="0"/>
              <a:t> </a:t>
            </a:r>
            <a:r>
              <a:rPr lang="cs-CZ" dirty="0" smtClean="0"/>
              <a:t>(1962)</a:t>
            </a:r>
          </a:p>
          <a:p>
            <a:pPr lvl="1"/>
            <a:r>
              <a:rPr lang="cs-CZ" dirty="0" smtClean="0"/>
              <a:t>Na jevišti aktivní až do 1986</a:t>
            </a:r>
          </a:p>
          <a:p>
            <a:r>
              <a:rPr lang="cs-CZ" dirty="0" smtClean="0"/>
              <a:t>Smrt  květen 2004</a:t>
            </a:r>
          </a:p>
          <a:p>
            <a:endParaRPr lang="cs-CZ" dirty="0" smtClean="0"/>
          </a:p>
        </p:txBody>
      </p:sp>
      <p:pic>
        <p:nvPicPr>
          <p:cNvPr id="5" name="Zástupný symbol pro obsah 4"/>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648200" y="1124744"/>
            <a:ext cx="4038600" cy="2915869"/>
          </a:xfrm>
        </p:spPr>
      </p:pic>
      <p:pic>
        <p:nvPicPr>
          <p:cNvPr id="6" name="Obráze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0030" y="4394795"/>
            <a:ext cx="4362450" cy="1914525"/>
          </a:xfrm>
          <a:prstGeom prst="rect">
            <a:avLst/>
          </a:prstGeom>
        </p:spPr>
      </p:pic>
    </p:spTree>
    <p:extLst>
      <p:ext uri="{BB962C8B-B14F-4D97-AF65-F5344CB8AC3E}">
        <p14:creationId xmlns:p14="http://schemas.microsoft.com/office/powerpoint/2010/main" val="261146393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778098"/>
          </a:xfrm>
        </p:spPr>
        <p:txBody>
          <a:bodyPr>
            <a:normAutofit/>
          </a:bodyPr>
          <a:lstStyle/>
          <a:p>
            <a:r>
              <a:rPr lang="cs-CZ" dirty="0" smtClean="0"/>
              <a:t>Johannes </a:t>
            </a:r>
            <a:r>
              <a:rPr lang="cs-CZ" dirty="0" err="1" smtClean="0"/>
              <a:t>Heesters</a:t>
            </a:r>
            <a:endParaRPr lang="cs-CZ" dirty="0"/>
          </a:p>
        </p:txBody>
      </p:sp>
      <p:sp>
        <p:nvSpPr>
          <p:cNvPr id="3" name="Zástupný symbol pro obsah 2"/>
          <p:cNvSpPr>
            <a:spLocks noGrp="1"/>
          </p:cNvSpPr>
          <p:nvPr>
            <p:ph sz="half" idx="1"/>
          </p:nvPr>
        </p:nvSpPr>
        <p:spPr>
          <a:xfrm>
            <a:off x="107504" y="692696"/>
            <a:ext cx="5472608" cy="6165304"/>
          </a:xfrm>
        </p:spPr>
        <p:txBody>
          <a:bodyPr>
            <a:normAutofit fontScale="70000" lnSpcReduction="20000"/>
          </a:bodyPr>
          <a:lstStyle/>
          <a:p>
            <a:r>
              <a:rPr lang="cs-CZ" dirty="0" smtClean="0"/>
              <a:t>5. 12. 1903-24.12.2011</a:t>
            </a:r>
          </a:p>
          <a:p>
            <a:r>
              <a:rPr lang="cs-CZ" dirty="0" smtClean="0"/>
              <a:t>Původem nizozemský operetní herec a zpěvák</a:t>
            </a:r>
          </a:p>
          <a:p>
            <a:r>
              <a:rPr lang="cs-CZ" dirty="0" smtClean="0"/>
              <a:t>Kariéra od roku 1921</a:t>
            </a:r>
          </a:p>
          <a:p>
            <a:r>
              <a:rPr lang="cs-CZ" dirty="0" smtClean="0"/>
              <a:t>Specializace na vídeňskou operetu</a:t>
            </a:r>
          </a:p>
          <a:p>
            <a:pPr lvl="1"/>
            <a:r>
              <a:rPr lang="cs-CZ" dirty="0" smtClean="0"/>
              <a:t>Premiéra ve Vídni 1934 - </a:t>
            </a:r>
            <a:r>
              <a:rPr lang="cs-CZ" dirty="0"/>
              <a:t>Carl </a:t>
            </a:r>
            <a:r>
              <a:rPr lang="cs-CZ" dirty="0" err="1"/>
              <a:t>Millöcker's</a:t>
            </a:r>
            <a:r>
              <a:rPr lang="cs-CZ" dirty="0"/>
              <a:t> </a:t>
            </a:r>
            <a:r>
              <a:rPr lang="cs-CZ" i="1" dirty="0"/>
              <a:t>Der </a:t>
            </a:r>
            <a:r>
              <a:rPr lang="cs-CZ" i="1" dirty="0" err="1"/>
              <a:t>Bettelstudent</a:t>
            </a:r>
            <a:r>
              <a:rPr lang="cs-CZ" i="1" dirty="0"/>
              <a:t> </a:t>
            </a:r>
            <a:endParaRPr lang="cs-CZ" i="1" dirty="0" smtClean="0"/>
          </a:p>
          <a:p>
            <a:r>
              <a:rPr lang="cs-CZ" dirty="0" smtClean="0"/>
              <a:t>1935 – trvale v Německu – zpíval Hitlerovi, návštěva v </a:t>
            </a:r>
            <a:r>
              <a:rPr lang="cs-CZ" dirty="0" err="1" smtClean="0"/>
              <a:t>Dachau</a:t>
            </a:r>
            <a:r>
              <a:rPr lang="cs-CZ" dirty="0" smtClean="0"/>
              <a:t>, zpíval vojákům v kasárnách a táborech</a:t>
            </a:r>
          </a:p>
          <a:p>
            <a:r>
              <a:rPr lang="cs-CZ" dirty="0" smtClean="0"/>
              <a:t>Zaměstnán pro UFA, herecká dvojice s Marikou </a:t>
            </a:r>
            <a:r>
              <a:rPr lang="cs-CZ" dirty="0" err="1" smtClean="0"/>
              <a:t>Rökk</a:t>
            </a:r>
            <a:r>
              <a:rPr lang="cs-CZ" dirty="0" smtClean="0"/>
              <a:t>	</a:t>
            </a:r>
          </a:p>
          <a:p>
            <a:r>
              <a:rPr lang="cs-CZ" i="1" dirty="0" err="1" smtClean="0"/>
              <a:t>Gasparone</a:t>
            </a:r>
            <a:r>
              <a:rPr lang="cs-CZ" i="1" dirty="0" smtClean="0"/>
              <a:t> </a:t>
            </a:r>
            <a:r>
              <a:rPr lang="cs-CZ" dirty="0" smtClean="0"/>
              <a:t>(1937)</a:t>
            </a:r>
          </a:p>
          <a:p>
            <a:r>
              <a:rPr lang="cs-CZ" i="1" dirty="0" smtClean="0"/>
              <a:t>Hello </a:t>
            </a:r>
            <a:r>
              <a:rPr lang="cs-CZ" i="1" dirty="0" err="1" smtClean="0"/>
              <a:t>Janine</a:t>
            </a:r>
            <a:r>
              <a:rPr lang="cs-CZ" i="1" dirty="0" smtClean="0"/>
              <a:t>! </a:t>
            </a:r>
            <a:r>
              <a:rPr lang="cs-CZ" dirty="0" smtClean="0"/>
              <a:t>(1939)</a:t>
            </a:r>
          </a:p>
          <a:p>
            <a:r>
              <a:rPr lang="cs-CZ" i="1" dirty="0" err="1" smtClean="0"/>
              <a:t>Immer</a:t>
            </a:r>
            <a:r>
              <a:rPr lang="cs-CZ" i="1" dirty="0" smtClean="0"/>
              <a:t> </a:t>
            </a:r>
            <a:r>
              <a:rPr lang="cs-CZ" i="1" dirty="0" err="1" smtClean="0"/>
              <a:t>nur</a:t>
            </a:r>
            <a:r>
              <a:rPr lang="cs-CZ" i="1" dirty="0" smtClean="0"/>
              <a:t> </a:t>
            </a:r>
            <a:r>
              <a:rPr lang="cs-CZ" i="1" dirty="0" err="1" smtClean="0"/>
              <a:t>Du</a:t>
            </a:r>
            <a:r>
              <a:rPr lang="cs-CZ" i="1" dirty="0" smtClean="0"/>
              <a:t>! </a:t>
            </a:r>
            <a:r>
              <a:rPr lang="cs-CZ" dirty="0" smtClean="0"/>
              <a:t>(1941)</a:t>
            </a:r>
          </a:p>
          <a:p>
            <a:r>
              <a:rPr lang="cs-CZ" i="1" dirty="0" smtClean="0">
                <a:hlinkClick r:id="rId2"/>
              </a:rPr>
              <a:t>Karneval der </a:t>
            </a:r>
            <a:r>
              <a:rPr lang="cs-CZ" i="1" dirty="0" err="1" smtClean="0">
                <a:hlinkClick r:id="rId2"/>
              </a:rPr>
              <a:t>Liebe</a:t>
            </a:r>
            <a:r>
              <a:rPr lang="cs-CZ" i="1" dirty="0" smtClean="0">
                <a:hlinkClick r:id="rId2"/>
              </a:rPr>
              <a:t> </a:t>
            </a:r>
            <a:r>
              <a:rPr lang="cs-CZ" dirty="0" smtClean="0"/>
              <a:t>(1942)</a:t>
            </a:r>
          </a:p>
          <a:p>
            <a:r>
              <a:rPr lang="cs-CZ" dirty="0" smtClean="0"/>
              <a:t>Kontroverzní postava po konci WWII</a:t>
            </a:r>
          </a:p>
          <a:p>
            <a:pPr lvl="1"/>
            <a:r>
              <a:rPr lang="cs-CZ" dirty="0" smtClean="0"/>
              <a:t>Vyjadřoval se kladně o Hitlerovi</a:t>
            </a:r>
          </a:p>
          <a:p>
            <a:r>
              <a:rPr lang="cs-CZ" dirty="0" smtClean="0"/>
              <a:t>Navázal na předchozí kariéru</a:t>
            </a:r>
          </a:p>
          <a:p>
            <a:pPr lvl="1"/>
            <a:r>
              <a:rPr lang="cs-CZ" dirty="0" smtClean="0"/>
              <a:t>Řada operetních filmů do počátku 60. let</a:t>
            </a:r>
          </a:p>
          <a:p>
            <a:pPr lvl="2"/>
            <a:r>
              <a:rPr lang="cs-CZ" dirty="0" smtClean="0"/>
              <a:t>Viktor und Viktoria (1957)</a:t>
            </a:r>
            <a:endParaRPr lang="cs-CZ" dirty="0"/>
          </a:p>
          <a:p>
            <a:r>
              <a:rPr lang="cs-CZ" dirty="0" smtClean="0"/>
              <a:t>Smrt 2011 – poslední film</a:t>
            </a:r>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59170" y="1340768"/>
            <a:ext cx="3305318" cy="5040610"/>
          </a:xfrm>
        </p:spPr>
      </p:pic>
    </p:spTree>
    <p:extLst>
      <p:ext uri="{BB962C8B-B14F-4D97-AF65-F5344CB8AC3E}">
        <p14:creationId xmlns:p14="http://schemas.microsoft.com/office/powerpoint/2010/main" val="105869725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Kristian </a:t>
            </a:r>
            <a:r>
              <a:rPr lang="cs-CZ" dirty="0" err="1" smtClean="0"/>
              <a:t>Söderbaum</a:t>
            </a:r>
            <a:r>
              <a:rPr lang="cs-CZ" dirty="0" smtClean="0"/>
              <a:t> (&amp;</a:t>
            </a:r>
            <a:r>
              <a:rPr lang="cs-CZ" dirty="0" err="1" smtClean="0"/>
              <a:t>Veit</a:t>
            </a:r>
            <a:r>
              <a:rPr lang="cs-CZ" dirty="0" smtClean="0"/>
              <a:t> </a:t>
            </a:r>
            <a:r>
              <a:rPr lang="cs-CZ" dirty="0" err="1" smtClean="0"/>
              <a:t>Harlan</a:t>
            </a:r>
            <a:r>
              <a:rPr lang="cs-CZ" dirty="0" smtClean="0"/>
              <a:t>)</a:t>
            </a:r>
            <a:endParaRPr lang="cs-CZ" dirty="0"/>
          </a:p>
        </p:txBody>
      </p:sp>
      <p:sp>
        <p:nvSpPr>
          <p:cNvPr id="3" name="Zástupný symbol pro obsah 2"/>
          <p:cNvSpPr>
            <a:spLocks noGrp="1"/>
          </p:cNvSpPr>
          <p:nvPr>
            <p:ph sz="half" idx="1"/>
          </p:nvPr>
        </p:nvSpPr>
        <p:spPr>
          <a:xfrm>
            <a:off x="0" y="1052736"/>
            <a:ext cx="5508104" cy="5805264"/>
          </a:xfrm>
        </p:spPr>
        <p:txBody>
          <a:bodyPr>
            <a:normAutofit fontScale="62500" lnSpcReduction="20000"/>
          </a:bodyPr>
          <a:lstStyle/>
          <a:p>
            <a:r>
              <a:rPr lang="cs-CZ" dirty="0" smtClean="0"/>
              <a:t>1912 – Stockholm, Švédsko</a:t>
            </a:r>
          </a:p>
          <a:p>
            <a:r>
              <a:rPr lang="cs-CZ" dirty="0" smtClean="0"/>
              <a:t>Po smrti rodičů (+-1933) odjela do Berlína – divadelní škola</a:t>
            </a:r>
          </a:p>
          <a:p>
            <a:r>
              <a:rPr lang="cs-CZ" dirty="0" smtClean="0"/>
              <a:t>1. film – </a:t>
            </a:r>
            <a:r>
              <a:rPr lang="cs-CZ" i="1" dirty="0" err="1" smtClean="0"/>
              <a:t>Onkel</a:t>
            </a:r>
            <a:r>
              <a:rPr lang="cs-CZ" i="1" dirty="0" smtClean="0"/>
              <a:t> </a:t>
            </a:r>
            <a:r>
              <a:rPr lang="cs-CZ" i="1" dirty="0" err="1" smtClean="0"/>
              <a:t>Bräsig</a:t>
            </a:r>
            <a:r>
              <a:rPr lang="cs-CZ" i="1" dirty="0" smtClean="0"/>
              <a:t> </a:t>
            </a:r>
            <a:r>
              <a:rPr lang="cs-CZ" dirty="0" smtClean="0"/>
              <a:t>(1936)</a:t>
            </a:r>
          </a:p>
          <a:p>
            <a:pPr lvl="1"/>
            <a:r>
              <a:rPr lang="cs-CZ" dirty="0" smtClean="0"/>
              <a:t>R. Erich </a:t>
            </a:r>
            <a:r>
              <a:rPr lang="cs-CZ" dirty="0" err="1" smtClean="0"/>
              <a:t>Waschneck</a:t>
            </a:r>
            <a:endParaRPr lang="cs-CZ" dirty="0" smtClean="0"/>
          </a:p>
          <a:p>
            <a:pPr lvl="1"/>
            <a:r>
              <a:rPr lang="cs-CZ" dirty="0" smtClean="0"/>
              <a:t>Další natáčela s V. </a:t>
            </a:r>
            <a:r>
              <a:rPr lang="cs-CZ" dirty="0" err="1" smtClean="0"/>
              <a:t>Harlanem</a:t>
            </a:r>
            <a:endParaRPr lang="cs-CZ" dirty="0" smtClean="0"/>
          </a:p>
          <a:p>
            <a:r>
              <a:rPr lang="cs-CZ" dirty="0" smtClean="0"/>
              <a:t>Představitelka nevinných árijských panenek</a:t>
            </a:r>
          </a:p>
          <a:p>
            <a:r>
              <a:rPr lang="cs-CZ" dirty="0" smtClean="0"/>
              <a:t>Nejvýznamnější role za WWII</a:t>
            </a:r>
          </a:p>
          <a:p>
            <a:pPr lvl="1"/>
            <a:r>
              <a:rPr lang="cs-CZ" i="1" dirty="0" smtClean="0"/>
              <a:t>Jud </a:t>
            </a:r>
            <a:r>
              <a:rPr lang="cs-CZ" i="1" dirty="0" err="1" smtClean="0"/>
              <a:t>Süß</a:t>
            </a:r>
            <a:r>
              <a:rPr lang="cs-CZ" i="1" dirty="0" smtClean="0"/>
              <a:t> </a:t>
            </a:r>
            <a:r>
              <a:rPr lang="cs-CZ" dirty="0" smtClean="0"/>
              <a:t>(1940)</a:t>
            </a:r>
          </a:p>
          <a:p>
            <a:pPr lvl="1"/>
            <a:r>
              <a:rPr lang="cs-CZ" i="1" dirty="0" smtClean="0"/>
              <a:t>Der </a:t>
            </a:r>
            <a:r>
              <a:rPr lang="cs-CZ" i="1" dirty="0" err="1" smtClean="0"/>
              <a:t>große</a:t>
            </a:r>
            <a:r>
              <a:rPr lang="cs-CZ" i="1" dirty="0" smtClean="0"/>
              <a:t> </a:t>
            </a:r>
            <a:r>
              <a:rPr lang="cs-CZ" i="1" dirty="0" err="1" smtClean="0"/>
              <a:t>könig</a:t>
            </a:r>
            <a:r>
              <a:rPr lang="cs-CZ" i="1" dirty="0" smtClean="0"/>
              <a:t> </a:t>
            </a:r>
            <a:r>
              <a:rPr lang="cs-CZ" dirty="0" smtClean="0"/>
              <a:t>(1942)</a:t>
            </a:r>
          </a:p>
          <a:p>
            <a:pPr lvl="1"/>
            <a:r>
              <a:rPr lang="cs-CZ" i="1" dirty="0" smtClean="0"/>
              <a:t>Die </a:t>
            </a:r>
            <a:r>
              <a:rPr lang="cs-CZ" i="1" dirty="0" err="1" smtClean="0"/>
              <a:t>goldene</a:t>
            </a:r>
            <a:r>
              <a:rPr lang="cs-CZ" i="1" dirty="0" smtClean="0"/>
              <a:t> </a:t>
            </a:r>
            <a:r>
              <a:rPr lang="cs-CZ" i="1" dirty="0" err="1" smtClean="0"/>
              <a:t>Stadt</a:t>
            </a:r>
            <a:r>
              <a:rPr lang="cs-CZ" i="1" dirty="0" smtClean="0"/>
              <a:t> </a:t>
            </a:r>
            <a:r>
              <a:rPr lang="cs-CZ" dirty="0" smtClean="0"/>
              <a:t>(1942)</a:t>
            </a:r>
          </a:p>
          <a:p>
            <a:pPr lvl="1"/>
            <a:r>
              <a:rPr lang="cs-CZ" i="1" dirty="0" err="1" smtClean="0"/>
              <a:t>Immensee</a:t>
            </a:r>
            <a:r>
              <a:rPr lang="cs-CZ" i="1" dirty="0" smtClean="0"/>
              <a:t> </a:t>
            </a:r>
            <a:r>
              <a:rPr lang="cs-CZ" dirty="0" smtClean="0"/>
              <a:t>(1943)</a:t>
            </a:r>
          </a:p>
          <a:p>
            <a:pPr lvl="1"/>
            <a:r>
              <a:rPr lang="cs-CZ" i="1" dirty="0" smtClean="0">
                <a:hlinkClick r:id="rId2"/>
              </a:rPr>
              <a:t>Opfergang </a:t>
            </a:r>
            <a:r>
              <a:rPr lang="cs-CZ" dirty="0" smtClean="0"/>
              <a:t>(1944)</a:t>
            </a:r>
          </a:p>
          <a:p>
            <a:pPr lvl="1"/>
            <a:r>
              <a:rPr lang="cs-CZ" i="1" dirty="0" err="1" smtClean="0"/>
              <a:t>Kolberg</a:t>
            </a:r>
            <a:r>
              <a:rPr lang="cs-CZ" i="1" dirty="0" smtClean="0"/>
              <a:t> </a:t>
            </a:r>
            <a:r>
              <a:rPr lang="cs-CZ" dirty="0" smtClean="0"/>
              <a:t>(1944/1945)</a:t>
            </a:r>
          </a:p>
          <a:p>
            <a:r>
              <a:rPr lang="cs-CZ" dirty="0" smtClean="0"/>
              <a:t>Poválečná</a:t>
            </a:r>
          </a:p>
          <a:p>
            <a:pPr lvl="1"/>
            <a:r>
              <a:rPr lang="cs-CZ" dirty="0" smtClean="0"/>
              <a:t>Problémy s angažmá, kvůli předchozí kariéře</a:t>
            </a:r>
          </a:p>
          <a:p>
            <a:r>
              <a:rPr lang="cs-CZ" dirty="0" smtClean="0"/>
              <a:t>Začala natáčet, když mohl točit i manžel</a:t>
            </a:r>
          </a:p>
          <a:p>
            <a:pPr lvl="1"/>
            <a:r>
              <a:rPr lang="cs-CZ" dirty="0" smtClean="0"/>
              <a:t>50.-60. léta</a:t>
            </a:r>
            <a:endParaRPr lang="cs-CZ" dirty="0"/>
          </a:p>
          <a:p>
            <a:pPr lvl="1"/>
            <a:r>
              <a:rPr lang="cs-CZ" dirty="0" smtClean="0"/>
              <a:t>Poslední společný projekt – divadelní adaptace Augusta </a:t>
            </a:r>
            <a:r>
              <a:rPr lang="cs-CZ" dirty="0" err="1" smtClean="0"/>
              <a:t>Strindberga</a:t>
            </a:r>
            <a:r>
              <a:rPr lang="cs-CZ" dirty="0" smtClean="0"/>
              <a:t> – </a:t>
            </a:r>
            <a:r>
              <a:rPr lang="cs-CZ" i="1" dirty="0" smtClean="0"/>
              <a:t>Hra snů </a:t>
            </a:r>
            <a:r>
              <a:rPr lang="cs-CZ" dirty="0" smtClean="0"/>
              <a:t>(1963) Cáchy</a:t>
            </a:r>
          </a:p>
          <a:p>
            <a:r>
              <a:rPr lang="cs-CZ" dirty="0" smtClean="0"/>
              <a:t>Po smrti manžela módní fotografka	</a:t>
            </a:r>
          </a:p>
          <a:p>
            <a:r>
              <a:rPr lang="cs-CZ" i="1" dirty="0" smtClean="0"/>
              <a:t>Karl May </a:t>
            </a:r>
            <a:r>
              <a:rPr lang="cs-CZ" dirty="0" smtClean="0"/>
              <a:t>(1974)</a:t>
            </a:r>
          </a:p>
          <a:p>
            <a:r>
              <a:rPr lang="cs-CZ" dirty="0" smtClean="0"/>
              <a:t>Poslední film – </a:t>
            </a:r>
            <a:r>
              <a:rPr lang="cs-CZ" i="1" dirty="0" smtClean="0"/>
              <a:t>Vlak do pekla </a:t>
            </a:r>
            <a:r>
              <a:rPr lang="cs-CZ" dirty="0" smtClean="0"/>
              <a:t>(1993)</a:t>
            </a:r>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13278" y="1495325"/>
            <a:ext cx="3395226" cy="4165923"/>
          </a:xfrm>
        </p:spPr>
      </p:pic>
    </p:spTree>
    <p:extLst>
      <p:ext uri="{BB962C8B-B14F-4D97-AF65-F5344CB8AC3E}">
        <p14:creationId xmlns:p14="http://schemas.microsoft.com/office/powerpoint/2010/main" val="190174145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850106"/>
          </a:xfrm>
        </p:spPr>
        <p:txBody>
          <a:bodyPr>
            <a:normAutofit/>
          </a:bodyPr>
          <a:lstStyle/>
          <a:p>
            <a:r>
              <a:rPr lang="cs-CZ" dirty="0" err="1" smtClean="0"/>
              <a:t>Veit</a:t>
            </a:r>
            <a:r>
              <a:rPr lang="cs-CZ" dirty="0" smtClean="0"/>
              <a:t> </a:t>
            </a:r>
            <a:r>
              <a:rPr lang="cs-CZ" dirty="0" err="1" smtClean="0"/>
              <a:t>Harlan</a:t>
            </a:r>
            <a:r>
              <a:rPr lang="cs-CZ" dirty="0" smtClean="0"/>
              <a:t> (&amp; </a:t>
            </a:r>
            <a:r>
              <a:rPr lang="cs-CZ" dirty="0" err="1" smtClean="0"/>
              <a:t>Söderbaum</a:t>
            </a:r>
            <a:r>
              <a:rPr lang="cs-CZ" dirty="0" smtClean="0"/>
              <a:t> &amp; Žid </a:t>
            </a:r>
            <a:r>
              <a:rPr lang="cs-CZ" dirty="0" err="1" smtClean="0"/>
              <a:t>Süß</a:t>
            </a:r>
            <a:r>
              <a:rPr lang="cs-CZ" dirty="0" smtClean="0"/>
              <a:t>)</a:t>
            </a:r>
            <a:endParaRPr lang="cs-CZ" dirty="0"/>
          </a:p>
        </p:txBody>
      </p:sp>
      <p:sp>
        <p:nvSpPr>
          <p:cNvPr id="3" name="Zástupný symbol pro obsah 2"/>
          <p:cNvSpPr>
            <a:spLocks noGrp="1"/>
          </p:cNvSpPr>
          <p:nvPr>
            <p:ph sz="half" idx="1"/>
          </p:nvPr>
        </p:nvSpPr>
        <p:spPr>
          <a:xfrm>
            <a:off x="107504" y="1052736"/>
            <a:ext cx="4896544" cy="5616624"/>
          </a:xfrm>
        </p:spPr>
        <p:txBody>
          <a:bodyPr>
            <a:normAutofit fontScale="92500" lnSpcReduction="20000"/>
          </a:bodyPr>
          <a:lstStyle/>
          <a:p>
            <a:r>
              <a:rPr lang="cs-CZ" dirty="0" smtClean="0"/>
              <a:t>1899 – Berlín</a:t>
            </a:r>
          </a:p>
          <a:p>
            <a:r>
              <a:rPr lang="cs-CZ" dirty="0" smtClean="0"/>
              <a:t>Studia u Maxe Reinhardta</a:t>
            </a:r>
          </a:p>
          <a:p>
            <a:r>
              <a:rPr lang="cs-CZ" dirty="0" smtClean="0"/>
              <a:t>1915 – poprvé na jevišti</a:t>
            </a:r>
          </a:p>
          <a:p>
            <a:r>
              <a:rPr lang="cs-CZ" dirty="0" smtClean="0"/>
              <a:t>Začínal jako herec</a:t>
            </a:r>
          </a:p>
          <a:p>
            <a:r>
              <a:rPr lang="cs-CZ" dirty="0" smtClean="0"/>
              <a:t>Režie až po nástupu NSDAP</a:t>
            </a:r>
          </a:p>
          <a:p>
            <a:r>
              <a:rPr lang="cs-CZ" i="1" dirty="0" smtClean="0">
                <a:hlinkClick r:id="rId2"/>
              </a:rPr>
              <a:t>Žid </a:t>
            </a:r>
            <a:r>
              <a:rPr lang="cs-CZ" i="1" dirty="0" err="1" smtClean="0">
                <a:hlinkClick r:id="rId2"/>
              </a:rPr>
              <a:t>Süß</a:t>
            </a:r>
            <a:r>
              <a:rPr lang="cs-CZ" i="1" dirty="0" smtClean="0">
                <a:hlinkClick r:id="rId2"/>
              </a:rPr>
              <a:t> </a:t>
            </a:r>
            <a:r>
              <a:rPr lang="cs-CZ" dirty="0" smtClean="0"/>
              <a:t>(1940) – přímý dohled </a:t>
            </a:r>
            <a:r>
              <a:rPr lang="cs-CZ" dirty="0" err="1" smtClean="0"/>
              <a:t>Göbbelse</a:t>
            </a:r>
            <a:endParaRPr lang="cs-CZ" dirty="0" smtClean="0"/>
          </a:p>
          <a:p>
            <a:r>
              <a:rPr lang="cs-CZ" i="1" dirty="0" smtClean="0"/>
              <a:t>Der </a:t>
            </a:r>
            <a:r>
              <a:rPr lang="cs-CZ" i="1" dirty="0" err="1" smtClean="0"/>
              <a:t>große</a:t>
            </a:r>
            <a:r>
              <a:rPr lang="cs-CZ" i="1" dirty="0" smtClean="0"/>
              <a:t> König </a:t>
            </a:r>
            <a:r>
              <a:rPr lang="cs-CZ" dirty="0" smtClean="0"/>
              <a:t>(1941)</a:t>
            </a:r>
          </a:p>
          <a:p>
            <a:r>
              <a:rPr lang="cs-CZ" i="1" dirty="0" smtClean="0"/>
              <a:t>Die </a:t>
            </a:r>
            <a:r>
              <a:rPr lang="cs-CZ" i="1" dirty="0" err="1" smtClean="0"/>
              <a:t>goldene</a:t>
            </a:r>
            <a:r>
              <a:rPr lang="cs-CZ" i="1" dirty="0" smtClean="0"/>
              <a:t> </a:t>
            </a:r>
            <a:r>
              <a:rPr lang="cs-CZ" i="1" dirty="0" err="1" smtClean="0"/>
              <a:t>stadt</a:t>
            </a:r>
            <a:r>
              <a:rPr lang="cs-CZ" i="1" dirty="0" smtClean="0"/>
              <a:t> </a:t>
            </a:r>
            <a:r>
              <a:rPr lang="cs-CZ" dirty="0" smtClean="0"/>
              <a:t>(1942)</a:t>
            </a:r>
          </a:p>
          <a:p>
            <a:r>
              <a:rPr lang="cs-CZ" i="1" dirty="0" err="1"/>
              <a:t>Immensee</a:t>
            </a:r>
            <a:r>
              <a:rPr lang="cs-CZ" i="1" dirty="0"/>
              <a:t> </a:t>
            </a:r>
            <a:r>
              <a:rPr lang="cs-CZ" dirty="0"/>
              <a:t>(1943)</a:t>
            </a:r>
          </a:p>
          <a:p>
            <a:r>
              <a:rPr lang="cs-CZ" i="1" dirty="0"/>
              <a:t>Opfergang </a:t>
            </a:r>
            <a:r>
              <a:rPr lang="cs-CZ" dirty="0"/>
              <a:t>(1944)</a:t>
            </a:r>
          </a:p>
          <a:p>
            <a:r>
              <a:rPr lang="cs-CZ" i="1" dirty="0" err="1"/>
              <a:t>Kolberg</a:t>
            </a:r>
            <a:r>
              <a:rPr lang="cs-CZ" i="1" dirty="0"/>
              <a:t> </a:t>
            </a:r>
            <a:r>
              <a:rPr lang="cs-CZ" dirty="0"/>
              <a:t>(1944/1945</a:t>
            </a:r>
            <a:r>
              <a:rPr lang="cs-CZ" dirty="0" smtClean="0"/>
              <a:t>)</a:t>
            </a:r>
          </a:p>
          <a:p>
            <a:r>
              <a:rPr lang="cs-CZ" dirty="0" smtClean="0"/>
              <a:t>Po WWII – 1950-1958 – 9 filmů</a:t>
            </a:r>
          </a:p>
          <a:p>
            <a:r>
              <a:rPr lang="cs-CZ" dirty="0" smtClean="0"/>
              <a:t>1964 smrt na Capri</a:t>
            </a:r>
            <a:endParaRPr lang="cs-CZ" dirty="0"/>
          </a:p>
          <a:p>
            <a:endParaRPr lang="cs-CZ" dirty="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16726" y="1600200"/>
            <a:ext cx="3703746" cy="4525963"/>
          </a:xfrm>
        </p:spPr>
      </p:pic>
    </p:spTree>
    <p:extLst>
      <p:ext uri="{BB962C8B-B14F-4D97-AF65-F5344CB8AC3E}">
        <p14:creationId xmlns:p14="http://schemas.microsoft.com/office/powerpoint/2010/main" val="191593479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err="1" smtClean="0"/>
              <a:t>Zarah</a:t>
            </a:r>
            <a:r>
              <a:rPr lang="cs-CZ" dirty="0" smtClean="0"/>
              <a:t> Leander</a:t>
            </a:r>
            <a:endParaRPr lang="cs-CZ" dirty="0"/>
          </a:p>
        </p:txBody>
      </p:sp>
      <p:sp>
        <p:nvSpPr>
          <p:cNvPr id="3" name="Zástupný symbol pro obsah 2"/>
          <p:cNvSpPr>
            <a:spLocks noGrp="1"/>
          </p:cNvSpPr>
          <p:nvPr>
            <p:ph sz="half" idx="1"/>
          </p:nvPr>
        </p:nvSpPr>
        <p:spPr>
          <a:xfrm>
            <a:off x="251520" y="1268760"/>
            <a:ext cx="4752528" cy="5184576"/>
          </a:xfrm>
        </p:spPr>
        <p:txBody>
          <a:bodyPr>
            <a:normAutofit fontScale="62500" lnSpcReduction="20000"/>
          </a:bodyPr>
          <a:lstStyle/>
          <a:p>
            <a:r>
              <a:rPr lang="cs-CZ" dirty="0" smtClean="0"/>
              <a:t>Březen 1907 – </a:t>
            </a:r>
            <a:r>
              <a:rPr lang="cs-CZ" dirty="0" err="1" smtClean="0"/>
              <a:t>Karlstadt</a:t>
            </a:r>
            <a:endParaRPr lang="cs-CZ" dirty="0" smtClean="0"/>
          </a:p>
          <a:p>
            <a:r>
              <a:rPr lang="cs-CZ" dirty="0" smtClean="0"/>
              <a:t>Tradovalo se o ní, že je židovského původu</a:t>
            </a:r>
          </a:p>
          <a:p>
            <a:r>
              <a:rPr lang="cs-CZ" dirty="0" smtClean="0"/>
              <a:t>Poprvé na jevišti v 6 letech – „umělecká“ přestávka</a:t>
            </a:r>
          </a:p>
          <a:p>
            <a:pPr lvl="1"/>
            <a:r>
              <a:rPr lang="cs-CZ" dirty="0" smtClean="0"/>
              <a:t>Vdala se, 2 děti -&gt; 1929 se ale dala ke kočovnému kabaretu Ernsta Rolfa</a:t>
            </a:r>
          </a:p>
          <a:p>
            <a:r>
              <a:rPr lang="cs-CZ" dirty="0" smtClean="0"/>
              <a:t>1930 – </a:t>
            </a:r>
            <a:r>
              <a:rPr lang="cs-CZ" dirty="0" err="1" smtClean="0"/>
              <a:t>cover</a:t>
            </a:r>
            <a:r>
              <a:rPr lang="cs-CZ" dirty="0" smtClean="0"/>
              <a:t> </a:t>
            </a:r>
            <a:r>
              <a:rPr lang="cs-CZ" dirty="0" err="1" smtClean="0"/>
              <a:t>Marlene</a:t>
            </a:r>
            <a:r>
              <a:rPr lang="cs-CZ" dirty="0" smtClean="0"/>
              <a:t> Dietrich</a:t>
            </a:r>
          </a:p>
          <a:p>
            <a:r>
              <a:rPr lang="cs-CZ" dirty="0" smtClean="0"/>
              <a:t>Zlom 1936 – premiéra ve Vídni divadlo + rakouský film</a:t>
            </a:r>
          </a:p>
          <a:p>
            <a:r>
              <a:rPr lang="cs-CZ" dirty="0" smtClean="0"/>
              <a:t>1936 – smlouva s UFA</a:t>
            </a:r>
          </a:p>
          <a:p>
            <a:pPr lvl="1"/>
            <a:r>
              <a:rPr lang="cs-CZ" dirty="0" smtClean="0"/>
              <a:t>Těžké vyjednávání – vysoké požadavky</a:t>
            </a:r>
          </a:p>
          <a:p>
            <a:pPr lvl="1"/>
            <a:r>
              <a:rPr lang="cs-CZ" dirty="0" smtClean="0"/>
              <a:t>Nepřátelila se s funkcionáři</a:t>
            </a:r>
          </a:p>
          <a:p>
            <a:r>
              <a:rPr lang="cs-CZ" dirty="0" smtClean="0"/>
              <a:t>Typická role femme fatale – svobodomyslná, vášnivá atd.; hluboký hlas – </a:t>
            </a:r>
            <a:r>
              <a:rPr lang="cs-CZ" dirty="0" err="1" smtClean="0"/>
              <a:t>Davon</a:t>
            </a:r>
            <a:r>
              <a:rPr lang="cs-CZ" dirty="0" smtClean="0"/>
              <a:t> </a:t>
            </a:r>
            <a:r>
              <a:rPr lang="cs-CZ" dirty="0" err="1" smtClean="0"/>
              <a:t>geht</a:t>
            </a:r>
            <a:r>
              <a:rPr lang="cs-CZ" dirty="0" smtClean="0"/>
              <a:t> </a:t>
            </a:r>
            <a:r>
              <a:rPr lang="cs-CZ" dirty="0" err="1" smtClean="0"/>
              <a:t>die</a:t>
            </a:r>
            <a:r>
              <a:rPr lang="cs-CZ" dirty="0" smtClean="0"/>
              <a:t> </a:t>
            </a:r>
            <a:r>
              <a:rPr lang="cs-CZ" dirty="0" err="1" smtClean="0"/>
              <a:t>welt</a:t>
            </a:r>
            <a:r>
              <a:rPr lang="cs-CZ" dirty="0" smtClean="0"/>
              <a:t> </a:t>
            </a:r>
            <a:r>
              <a:rPr lang="cs-CZ" dirty="0" err="1" smtClean="0"/>
              <a:t>nicht</a:t>
            </a:r>
            <a:r>
              <a:rPr lang="cs-CZ" dirty="0" smtClean="0"/>
              <a:t> </a:t>
            </a:r>
            <a:r>
              <a:rPr lang="cs-CZ" dirty="0" err="1" smtClean="0"/>
              <a:t>unter</a:t>
            </a:r>
            <a:endParaRPr lang="cs-CZ" dirty="0" smtClean="0"/>
          </a:p>
          <a:p>
            <a:r>
              <a:rPr lang="cs-CZ" i="1" dirty="0" smtClean="0">
                <a:hlinkClick r:id="rId2"/>
              </a:rPr>
              <a:t>La Habanera </a:t>
            </a:r>
            <a:r>
              <a:rPr lang="cs-CZ" dirty="0" smtClean="0"/>
              <a:t>(1937)</a:t>
            </a:r>
          </a:p>
          <a:p>
            <a:r>
              <a:rPr lang="cs-CZ" i="1" dirty="0" err="1" smtClean="0"/>
              <a:t>Das</a:t>
            </a:r>
            <a:r>
              <a:rPr lang="cs-CZ" i="1" dirty="0" smtClean="0"/>
              <a:t> Herz der </a:t>
            </a:r>
            <a:r>
              <a:rPr lang="cs-CZ" i="1" dirty="0" err="1" smtClean="0"/>
              <a:t>Königin</a:t>
            </a:r>
            <a:r>
              <a:rPr lang="cs-CZ" i="1" dirty="0" smtClean="0"/>
              <a:t> </a:t>
            </a:r>
            <a:r>
              <a:rPr lang="cs-CZ" dirty="0" smtClean="0"/>
              <a:t>(1940)</a:t>
            </a:r>
          </a:p>
          <a:p>
            <a:r>
              <a:rPr lang="cs-CZ" i="1" dirty="0" smtClean="0">
                <a:hlinkClick r:id="rId3"/>
              </a:rPr>
              <a:t>Der </a:t>
            </a:r>
            <a:r>
              <a:rPr lang="cs-CZ" i="1" dirty="0" err="1" smtClean="0">
                <a:hlinkClick r:id="rId3"/>
              </a:rPr>
              <a:t>Große</a:t>
            </a:r>
            <a:r>
              <a:rPr lang="cs-CZ" i="1" dirty="0" smtClean="0">
                <a:hlinkClick r:id="rId3"/>
              </a:rPr>
              <a:t> </a:t>
            </a:r>
            <a:r>
              <a:rPr lang="cs-CZ" i="1" dirty="0" err="1" smtClean="0">
                <a:hlinkClick r:id="rId3"/>
              </a:rPr>
              <a:t>liebe</a:t>
            </a:r>
            <a:r>
              <a:rPr lang="cs-CZ" i="1" dirty="0" smtClean="0"/>
              <a:t> </a:t>
            </a:r>
            <a:r>
              <a:rPr lang="cs-CZ" dirty="0" smtClean="0"/>
              <a:t>(1941)</a:t>
            </a:r>
          </a:p>
          <a:p>
            <a:r>
              <a:rPr lang="cs-CZ" dirty="0" smtClean="0"/>
              <a:t>Po válce </a:t>
            </a:r>
          </a:p>
          <a:p>
            <a:r>
              <a:rPr lang="cs-CZ" dirty="0" smtClean="0"/>
              <a:t>Smrt 1982</a:t>
            </a:r>
          </a:p>
        </p:txBody>
      </p:sp>
      <p:pic>
        <p:nvPicPr>
          <p:cNvPr id="5" name="Zástupný symbol pro obsah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242892" y="1153784"/>
            <a:ext cx="3721596" cy="5299552"/>
          </a:xfrm>
        </p:spPr>
      </p:pic>
    </p:spTree>
    <p:extLst>
      <p:ext uri="{BB962C8B-B14F-4D97-AF65-F5344CB8AC3E}">
        <p14:creationId xmlns:p14="http://schemas.microsoft.com/office/powerpoint/2010/main" val="3677336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Doplňující literatura</a:t>
            </a:r>
            <a:endParaRPr lang="cs-CZ" dirty="0"/>
          </a:p>
        </p:txBody>
      </p:sp>
      <p:sp>
        <p:nvSpPr>
          <p:cNvPr id="3" name="Zástupný symbol pro obsah 2"/>
          <p:cNvSpPr>
            <a:spLocks noGrp="1"/>
          </p:cNvSpPr>
          <p:nvPr>
            <p:ph idx="1"/>
          </p:nvPr>
        </p:nvSpPr>
        <p:spPr/>
        <p:txBody>
          <a:bodyPr/>
          <a:lstStyle/>
          <a:p>
            <a:r>
              <a:rPr lang="cs-CZ" dirty="0" err="1" smtClean="0"/>
              <a:t>Gunning</a:t>
            </a:r>
            <a:r>
              <a:rPr lang="cs-CZ" dirty="0" smtClean="0"/>
              <a:t>, Tom</a:t>
            </a:r>
            <a:r>
              <a:rPr lang="cs-CZ" dirty="0"/>
              <a:t>: </a:t>
            </a:r>
            <a:r>
              <a:rPr lang="cs-CZ" dirty="0" smtClean="0"/>
              <a:t>Estetika </a:t>
            </a:r>
            <a:r>
              <a:rPr lang="cs-CZ" dirty="0"/>
              <a:t>úžasu – raný film a (ne)důvěřivý </a:t>
            </a:r>
            <a:r>
              <a:rPr lang="cs-CZ" dirty="0" smtClean="0"/>
              <a:t>divák. In: Szczepanik, Petr: </a:t>
            </a:r>
            <a:r>
              <a:rPr lang="cs-CZ" i="1" dirty="0" smtClean="0"/>
              <a:t>Nová filmová historie</a:t>
            </a:r>
            <a:r>
              <a:rPr lang="cs-CZ" dirty="0" smtClean="0"/>
              <a:t>.</a:t>
            </a:r>
          </a:p>
          <a:p>
            <a:r>
              <a:rPr lang="cs-CZ" dirty="0" smtClean="0"/>
              <a:t>Salt, </a:t>
            </a:r>
            <a:r>
              <a:rPr lang="cs-CZ" dirty="0" err="1" smtClean="0"/>
              <a:t>Barry</a:t>
            </a:r>
            <a:r>
              <a:rPr lang="cs-CZ" dirty="0" smtClean="0"/>
              <a:t>: Filmový styl a filmová technika v letech 1895 – 1900. </a:t>
            </a:r>
            <a:r>
              <a:rPr lang="cs-CZ" i="1" dirty="0" smtClean="0"/>
              <a:t>Iluminace </a:t>
            </a:r>
            <a:r>
              <a:rPr lang="cs-CZ" dirty="0" smtClean="0"/>
              <a:t>7, č. 1, s. 27-41.</a:t>
            </a:r>
          </a:p>
          <a:p>
            <a:endParaRPr lang="cs-CZ" dirty="0"/>
          </a:p>
        </p:txBody>
      </p:sp>
    </p:spTree>
    <p:extLst>
      <p:ext uri="{BB962C8B-B14F-4D97-AF65-F5344CB8AC3E}">
        <p14:creationId xmlns:p14="http://schemas.microsoft.com/office/powerpoint/2010/main" val="201428173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778098"/>
          </a:xfrm>
        </p:spPr>
        <p:txBody>
          <a:bodyPr>
            <a:normAutofit/>
          </a:bodyPr>
          <a:lstStyle/>
          <a:p>
            <a:r>
              <a:rPr lang="cs-CZ" dirty="0" err="1" smtClean="0"/>
              <a:t>Militärfilme</a:t>
            </a:r>
            <a:endParaRPr lang="cs-CZ" dirty="0"/>
          </a:p>
        </p:txBody>
      </p:sp>
      <p:sp>
        <p:nvSpPr>
          <p:cNvPr id="3" name="Zástupný symbol pro obsah 2"/>
          <p:cNvSpPr>
            <a:spLocks noGrp="1"/>
          </p:cNvSpPr>
          <p:nvPr>
            <p:ph sz="half" idx="1"/>
          </p:nvPr>
        </p:nvSpPr>
        <p:spPr>
          <a:xfrm>
            <a:off x="179512" y="692696"/>
            <a:ext cx="5904656" cy="5904656"/>
          </a:xfrm>
        </p:spPr>
        <p:txBody>
          <a:bodyPr>
            <a:normAutofit fontScale="70000" lnSpcReduction="20000"/>
          </a:bodyPr>
          <a:lstStyle/>
          <a:p>
            <a:r>
              <a:rPr lang="cs-CZ" dirty="0" smtClean="0"/>
              <a:t>Boom v pol. 20. let</a:t>
            </a:r>
          </a:p>
          <a:p>
            <a:r>
              <a:rPr lang="cs-CZ" dirty="0" smtClean="0"/>
              <a:t>První filmy zobrazující bojiště</a:t>
            </a:r>
          </a:p>
          <a:p>
            <a:pPr lvl="1"/>
            <a:r>
              <a:rPr lang="cs-CZ" i="1" dirty="0" err="1"/>
              <a:t>Namenlose</a:t>
            </a:r>
            <a:r>
              <a:rPr lang="cs-CZ" i="1" dirty="0"/>
              <a:t> </a:t>
            </a:r>
            <a:r>
              <a:rPr lang="cs-CZ" i="1" dirty="0" err="1" smtClean="0"/>
              <a:t>Helden</a:t>
            </a:r>
            <a:r>
              <a:rPr lang="cs-CZ" i="1" dirty="0"/>
              <a:t> </a:t>
            </a:r>
            <a:r>
              <a:rPr lang="cs-CZ" dirty="0" smtClean="0"/>
              <a:t>(1925)</a:t>
            </a:r>
          </a:p>
          <a:p>
            <a:pPr lvl="1"/>
            <a:r>
              <a:rPr lang="cs-CZ" i="1" dirty="0" err="1"/>
              <a:t>Volk</a:t>
            </a:r>
            <a:r>
              <a:rPr lang="cs-CZ" i="1" dirty="0"/>
              <a:t> in Not </a:t>
            </a:r>
            <a:r>
              <a:rPr lang="cs-CZ" dirty="0"/>
              <a:t>(1926</a:t>
            </a:r>
            <a:r>
              <a:rPr lang="cs-CZ" dirty="0" smtClean="0"/>
              <a:t>)</a:t>
            </a:r>
          </a:p>
          <a:p>
            <a:r>
              <a:rPr lang="cs-CZ" dirty="0" smtClean="0"/>
              <a:t>Filmy o WWI jenom zlomek</a:t>
            </a:r>
          </a:p>
          <a:p>
            <a:pPr lvl="1"/>
            <a:r>
              <a:rPr lang="cs-CZ" dirty="0" smtClean="0"/>
              <a:t>&gt; vojenský život z pruské éry nebo z napoleonské doby</a:t>
            </a:r>
          </a:p>
          <a:p>
            <a:r>
              <a:rPr lang="cs-CZ" dirty="0" smtClean="0"/>
              <a:t>Žánr vyvolával řadu kontroverzí</a:t>
            </a:r>
          </a:p>
          <a:p>
            <a:r>
              <a:rPr lang="cs-CZ" dirty="0" smtClean="0"/>
              <a:t>Září 1926 – </a:t>
            </a:r>
            <a:r>
              <a:rPr lang="cs-CZ" i="1" dirty="0" err="1" smtClean="0"/>
              <a:t>Berliner</a:t>
            </a:r>
            <a:r>
              <a:rPr lang="cs-CZ" i="1" dirty="0" smtClean="0"/>
              <a:t> </a:t>
            </a:r>
            <a:r>
              <a:rPr lang="cs-CZ" i="1" dirty="0" err="1" smtClean="0"/>
              <a:t>Tageblatt</a:t>
            </a:r>
            <a:endParaRPr lang="cs-CZ" i="1" dirty="0"/>
          </a:p>
          <a:p>
            <a:pPr lvl="1"/>
            <a:r>
              <a:rPr lang="cs-CZ" dirty="0" smtClean="0"/>
              <a:t>&gt; 20 vojenských filmů za předešlé 2 měsíce, očekávalo se dalších 14 na příští sezónu</a:t>
            </a:r>
          </a:p>
          <a:p>
            <a:pPr lvl="1"/>
            <a:r>
              <a:rPr lang="cs-CZ" dirty="0" smtClean="0"/>
              <a:t>Žádný z těchto filmů cenzura nezakázala</a:t>
            </a:r>
          </a:p>
          <a:p>
            <a:r>
              <a:rPr lang="cs-CZ" i="1" dirty="0" err="1" smtClean="0"/>
              <a:t>Kinematograph</a:t>
            </a:r>
            <a:r>
              <a:rPr lang="cs-CZ" i="1" dirty="0" smtClean="0"/>
              <a:t> </a:t>
            </a:r>
            <a:r>
              <a:rPr lang="cs-CZ" dirty="0" smtClean="0"/>
              <a:t>– tvrzení o umělém vytváření poptávky po vojenských filmech, obliba malé části publika</a:t>
            </a:r>
          </a:p>
          <a:p>
            <a:r>
              <a:rPr lang="cs-CZ" i="1" dirty="0" smtClean="0"/>
              <a:t>Der Film </a:t>
            </a:r>
            <a:r>
              <a:rPr lang="cs-CZ" dirty="0" smtClean="0"/>
              <a:t>– psychologický argument pro vysvětlení obliby tohoto žánru</a:t>
            </a:r>
          </a:p>
          <a:p>
            <a:r>
              <a:rPr lang="cs-CZ" dirty="0" smtClean="0"/>
              <a:t>Zástupci průmyslu se snažily navodit zdání neutrality filmů</a:t>
            </a:r>
          </a:p>
          <a:p>
            <a:r>
              <a:rPr lang="cs-CZ" dirty="0" smtClean="0"/>
              <a:t>Přes protesty zůstaly voj. Filmy populární</a:t>
            </a:r>
          </a:p>
          <a:p>
            <a:pPr lvl="1"/>
            <a:r>
              <a:rPr lang="cs-CZ" dirty="0" smtClean="0"/>
              <a:t>Obecně – politizace levice</a:t>
            </a:r>
          </a:p>
          <a:p>
            <a:pPr lvl="1"/>
            <a:r>
              <a:rPr lang="cs-CZ" dirty="0" smtClean="0">
                <a:hlinkClick r:id="rId2"/>
              </a:rPr>
              <a:t>Ukázka</a:t>
            </a:r>
            <a:r>
              <a:rPr lang="cs-CZ" dirty="0" smtClean="0"/>
              <a:t>; </a:t>
            </a:r>
          </a:p>
          <a:p>
            <a:pPr lvl="1"/>
            <a:endParaRPr lang="cs-CZ" dirty="0" smtClean="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80769" y="890637"/>
            <a:ext cx="1963639" cy="2538363"/>
          </a:xfrm>
        </p:spPr>
      </p:pic>
    </p:spTree>
    <p:extLst>
      <p:ext uri="{BB962C8B-B14F-4D97-AF65-F5344CB8AC3E}">
        <p14:creationId xmlns:p14="http://schemas.microsoft.com/office/powerpoint/2010/main" val="147088216"/>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922114"/>
          </a:xfrm>
        </p:spPr>
        <p:txBody>
          <a:bodyPr/>
          <a:lstStyle/>
          <a:p>
            <a:r>
              <a:rPr lang="cs-CZ" dirty="0" smtClean="0"/>
              <a:t>Historické/Životopisné</a:t>
            </a:r>
            <a:endParaRPr lang="cs-CZ" dirty="0"/>
          </a:p>
        </p:txBody>
      </p:sp>
      <p:sp>
        <p:nvSpPr>
          <p:cNvPr id="3" name="Zástupný symbol pro obsah 2"/>
          <p:cNvSpPr>
            <a:spLocks noGrp="1"/>
          </p:cNvSpPr>
          <p:nvPr>
            <p:ph sz="half" idx="1"/>
          </p:nvPr>
        </p:nvSpPr>
        <p:spPr>
          <a:xfrm>
            <a:off x="0" y="908720"/>
            <a:ext cx="4499992" cy="5760640"/>
          </a:xfrm>
        </p:spPr>
        <p:txBody>
          <a:bodyPr>
            <a:normAutofit fontScale="92500"/>
          </a:bodyPr>
          <a:lstStyle/>
          <a:p>
            <a:r>
              <a:rPr lang="cs-CZ" dirty="0" smtClean="0"/>
              <a:t>Kryje se s </a:t>
            </a:r>
            <a:r>
              <a:rPr lang="cs-CZ" dirty="0" err="1" smtClean="0"/>
              <a:t>Militärfilme</a:t>
            </a:r>
            <a:endParaRPr lang="cs-CZ" dirty="0" smtClean="0"/>
          </a:p>
          <a:p>
            <a:pPr lvl="1"/>
            <a:r>
              <a:rPr lang="cs-CZ" dirty="0" smtClean="0"/>
              <a:t>Pruské filmy Fridrich II.</a:t>
            </a:r>
          </a:p>
          <a:p>
            <a:r>
              <a:rPr lang="cs-CZ" dirty="0" smtClean="0"/>
              <a:t>Série </a:t>
            </a:r>
            <a:r>
              <a:rPr lang="cs-CZ" dirty="0" err="1" smtClean="0"/>
              <a:t>antibritských</a:t>
            </a:r>
            <a:r>
              <a:rPr lang="cs-CZ" dirty="0" smtClean="0"/>
              <a:t> filmů</a:t>
            </a:r>
            <a:endParaRPr lang="cs-CZ" dirty="0"/>
          </a:p>
          <a:p>
            <a:pPr lvl="1"/>
            <a:r>
              <a:rPr lang="cs-CZ" i="1" dirty="0"/>
              <a:t>Der Fuchs von </a:t>
            </a:r>
            <a:r>
              <a:rPr lang="cs-CZ" i="1" dirty="0" err="1"/>
              <a:t>Glenarvon</a:t>
            </a:r>
            <a:r>
              <a:rPr lang="cs-CZ" dirty="0"/>
              <a:t> (1940)</a:t>
            </a:r>
          </a:p>
          <a:p>
            <a:pPr lvl="1"/>
            <a:r>
              <a:rPr lang="cs-CZ" i="1" dirty="0" smtClean="0"/>
              <a:t>Ohm </a:t>
            </a:r>
            <a:r>
              <a:rPr lang="cs-CZ" i="1" dirty="0" err="1" smtClean="0"/>
              <a:t>Kruger</a:t>
            </a:r>
            <a:r>
              <a:rPr lang="cs-CZ" i="1" dirty="0" smtClean="0"/>
              <a:t> </a:t>
            </a:r>
            <a:r>
              <a:rPr lang="cs-CZ" dirty="0" smtClean="0"/>
              <a:t>(1941)</a:t>
            </a:r>
          </a:p>
          <a:p>
            <a:pPr lvl="1"/>
            <a:r>
              <a:rPr lang="cs-CZ" i="1" dirty="0" smtClean="0"/>
              <a:t>Mein </a:t>
            </a:r>
            <a:r>
              <a:rPr lang="cs-CZ" i="1" dirty="0" err="1" smtClean="0"/>
              <a:t>Leben</a:t>
            </a:r>
            <a:r>
              <a:rPr lang="cs-CZ" i="1" dirty="0" smtClean="0"/>
              <a:t> </a:t>
            </a:r>
            <a:r>
              <a:rPr lang="cs-CZ" i="1" dirty="0" err="1" smtClean="0"/>
              <a:t>für</a:t>
            </a:r>
            <a:r>
              <a:rPr lang="cs-CZ" i="1" dirty="0" smtClean="0"/>
              <a:t> </a:t>
            </a:r>
            <a:r>
              <a:rPr lang="cs-CZ" i="1" dirty="0" err="1" smtClean="0"/>
              <a:t>Irland</a:t>
            </a:r>
            <a:r>
              <a:rPr lang="cs-CZ" i="1" dirty="0" smtClean="0"/>
              <a:t> </a:t>
            </a:r>
            <a:r>
              <a:rPr lang="cs-CZ" dirty="0" smtClean="0"/>
              <a:t>(1941)</a:t>
            </a:r>
          </a:p>
          <a:p>
            <a:pPr lvl="1"/>
            <a:r>
              <a:rPr lang="cs-CZ" i="1" dirty="0" smtClean="0"/>
              <a:t>Carl </a:t>
            </a:r>
            <a:r>
              <a:rPr lang="cs-CZ" i="1" dirty="0" err="1" smtClean="0"/>
              <a:t>Peters</a:t>
            </a:r>
            <a:r>
              <a:rPr lang="cs-CZ" i="1" dirty="0" smtClean="0"/>
              <a:t> </a:t>
            </a:r>
            <a:r>
              <a:rPr lang="cs-CZ" dirty="0" smtClean="0"/>
              <a:t>(1941)</a:t>
            </a:r>
          </a:p>
          <a:p>
            <a:r>
              <a:rPr lang="cs-CZ" i="1" dirty="0" smtClean="0">
                <a:hlinkClick r:id="rId2"/>
              </a:rPr>
              <a:t>Bismarck </a:t>
            </a:r>
            <a:r>
              <a:rPr lang="cs-CZ" dirty="0" smtClean="0"/>
              <a:t>(1940)</a:t>
            </a:r>
          </a:p>
          <a:p>
            <a:r>
              <a:rPr lang="cs-CZ" i="1" dirty="0" err="1" smtClean="0"/>
              <a:t>Paracelsus</a:t>
            </a:r>
            <a:r>
              <a:rPr lang="cs-CZ" i="1" dirty="0" smtClean="0"/>
              <a:t> </a:t>
            </a:r>
            <a:r>
              <a:rPr lang="cs-CZ" dirty="0" smtClean="0"/>
              <a:t>(1943)</a:t>
            </a:r>
          </a:p>
          <a:p>
            <a:r>
              <a:rPr lang="cs-CZ" i="1" dirty="0" err="1" smtClean="0"/>
              <a:t>Friedemann</a:t>
            </a:r>
            <a:r>
              <a:rPr lang="cs-CZ" i="1" dirty="0" smtClean="0"/>
              <a:t> Bach </a:t>
            </a:r>
            <a:r>
              <a:rPr lang="cs-CZ" dirty="0" smtClean="0"/>
              <a:t>(1941)</a:t>
            </a:r>
          </a:p>
          <a:p>
            <a:r>
              <a:rPr lang="en-US" i="1" dirty="0"/>
              <a:t>Friedrich Schiller </a:t>
            </a:r>
            <a:r>
              <a:rPr lang="en-US" dirty="0"/>
              <a:t>– </a:t>
            </a:r>
            <a:r>
              <a:rPr lang="cs-CZ" i="1" dirty="0"/>
              <a:t>Der </a:t>
            </a:r>
            <a:r>
              <a:rPr lang="cs-CZ" i="1" dirty="0" err="1"/>
              <a:t>Triumph</a:t>
            </a:r>
            <a:r>
              <a:rPr lang="cs-CZ" i="1" dirty="0"/>
              <a:t> </a:t>
            </a:r>
            <a:r>
              <a:rPr lang="cs-CZ" i="1" dirty="0" err="1"/>
              <a:t>eines</a:t>
            </a:r>
            <a:r>
              <a:rPr lang="cs-CZ" i="1" dirty="0"/>
              <a:t> </a:t>
            </a:r>
            <a:r>
              <a:rPr lang="cs-CZ" i="1" dirty="0" err="1"/>
              <a:t>Genies</a:t>
            </a:r>
            <a:r>
              <a:rPr lang="cs-CZ" dirty="0" smtClean="0"/>
              <a:t> (1940)</a:t>
            </a:r>
          </a:p>
          <a:p>
            <a:endParaRPr lang="cs-CZ"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5" y="908720"/>
            <a:ext cx="2590973" cy="3886460"/>
          </a:xfrm>
          <a:prstGeom prst="rect">
            <a:avLst/>
          </a:prstGeom>
        </p:spPr>
      </p:pic>
      <p:pic>
        <p:nvPicPr>
          <p:cNvPr id="8" name="Zástupný symbol pro obsah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829" y="3003376"/>
            <a:ext cx="2733675" cy="3810000"/>
          </a:xfrm>
          <a:prstGeom prst="rect">
            <a:avLst/>
          </a:prstGeom>
        </p:spPr>
      </p:pic>
    </p:spTree>
    <p:extLst>
      <p:ext uri="{BB962C8B-B14F-4D97-AF65-F5344CB8AC3E}">
        <p14:creationId xmlns:p14="http://schemas.microsoft.com/office/powerpoint/2010/main" val="9963637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864096"/>
          </a:xfrm>
        </p:spPr>
        <p:txBody>
          <a:bodyPr>
            <a:normAutofit/>
          </a:bodyPr>
          <a:lstStyle/>
          <a:p>
            <a:r>
              <a:rPr lang="cs-CZ" dirty="0" smtClean="0"/>
              <a:t>Karl Ritter</a:t>
            </a:r>
            <a:endParaRPr lang="cs-CZ" dirty="0"/>
          </a:p>
        </p:txBody>
      </p:sp>
      <p:sp>
        <p:nvSpPr>
          <p:cNvPr id="3" name="Zástupný symbol pro obsah 2"/>
          <p:cNvSpPr>
            <a:spLocks noGrp="1"/>
          </p:cNvSpPr>
          <p:nvPr>
            <p:ph sz="half" idx="1"/>
          </p:nvPr>
        </p:nvSpPr>
        <p:spPr>
          <a:xfrm>
            <a:off x="0" y="764704"/>
            <a:ext cx="6012160" cy="6093296"/>
          </a:xfrm>
        </p:spPr>
        <p:txBody>
          <a:bodyPr>
            <a:normAutofit fontScale="85000" lnSpcReduction="10000"/>
          </a:bodyPr>
          <a:lstStyle/>
          <a:p>
            <a:r>
              <a:rPr lang="cs-CZ" dirty="0" smtClean="0"/>
              <a:t>1888 ve </a:t>
            </a:r>
            <a:r>
              <a:rPr lang="cs-CZ" dirty="0" err="1" smtClean="0"/>
              <a:t>Würzburgu</a:t>
            </a:r>
            <a:r>
              <a:rPr lang="cs-CZ" dirty="0" smtClean="0"/>
              <a:t> – umělecká rodina – otec konzervatoř, matka operní zpěvačka</a:t>
            </a:r>
          </a:p>
          <a:p>
            <a:r>
              <a:rPr lang="cs-CZ" dirty="0" smtClean="0"/>
              <a:t>Oddaný </a:t>
            </a:r>
            <a:r>
              <a:rPr lang="cs-CZ" dirty="0" err="1" smtClean="0"/>
              <a:t>nár</a:t>
            </a:r>
            <a:r>
              <a:rPr lang="cs-CZ" dirty="0" smtClean="0"/>
              <a:t>. soc.</a:t>
            </a:r>
          </a:p>
          <a:p>
            <a:r>
              <a:rPr lang="cs-CZ" dirty="0" smtClean="0"/>
              <a:t>Kariéra v armádě – vlastní letadlo, 1911 licence pilota – letec</a:t>
            </a:r>
          </a:p>
          <a:p>
            <a:r>
              <a:rPr lang="cs-CZ" dirty="0" smtClean="0"/>
              <a:t>Studium architektury</a:t>
            </a:r>
          </a:p>
          <a:p>
            <a:r>
              <a:rPr lang="cs-CZ" dirty="0" smtClean="0"/>
              <a:t>1926 – film. průmysl</a:t>
            </a:r>
          </a:p>
          <a:p>
            <a:r>
              <a:rPr lang="cs-CZ" dirty="0" smtClean="0"/>
              <a:t>1932 – první krátkometrážní film s Karlem Valentinem</a:t>
            </a:r>
          </a:p>
          <a:p>
            <a:r>
              <a:rPr lang="cs-CZ" dirty="0" smtClean="0"/>
              <a:t>Před nástupem nacistů vedoucí produkce </a:t>
            </a:r>
            <a:r>
              <a:rPr lang="cs-CZ" dirty="0" err="1" smtClean="0"/>
              <a:t>Reichsligafilm</a:t>
            </a:r>
            <a:r>
              <a:rPr lang="cs-CZ" dirty="0" smtClean="0"/>
              <a:t> – poté ředitel UFA</a:t>
            </a:r>
          </a:p>
          <a:p>
            <a:r>
              <a:rPr lang="cs-CZ" dirty="0" smtClean="0"/>
              <a:t>Producent </a:t>
            </a:r>
            <a:r>
              <a:rPr lang="cs-CZ" i="1" dirty="0" err="1" smtClean="0"/>
              <a:t>Hitlerjunge</a:t>
            </a:r>
            <a:r>
              <a:rPr lang="cs-CZ" i="1" dirty="0" smtClean="0"/>
              <a:t> </a:t>
            </a:r>
            <a:r>
              <a:rPr lang="cs-CZ" i="1" dirty="0" err="1" smtClean="0"/>
              <a:t>Quex</a:t>
            </a:r>
            <a:r>
              <a:rPr lang="cs-CZ" i="1" dirty="0" smtClean="0"/>
              <a:t> </a:t>
            </a:r>
            <a:r>
              <a:rPr lang="cs-CZ" dirty="0" smtClean="0"/>
              <a:t>(1933)</a:t>
            </a:r>
          </a:p>
          <a:p>
            <a:r>
              <a:rPr lang="cs-CZ" dirty="0" smtClean="0"/>
              <a:t>Zábavní filmy – </a:t>
            </a:r>
            <a:r>
              <a:rPr lang="cs-CZ" i="1" dirty="0" err="1" smtClean="0"/>
              <a:t>Hochzeitsreise</a:t>
            </a:r>
            <a:r>
              <a:rPr lang="cs-CZ" i="1" dirty="0" smtClean="0"/>
              <a:t> </a:t>
            </a:r>
            <a:r>
              <a:rPr lang="cs-CZ" dirty="0" smtClean="0"/>
              <a:t>(1939), </a:t>
            </a:r>
            <a:r>
              <a:rPr lang="cs-CZ" i="1" dirty="0" smtClean="0"/>
              <a:t>Bal </a:t>
            </a:r>
            <a:r>
              <a:rPr lang="cs-CZ" i="1" dirty="0" err="1" smtClean="0"/>
              <a:t>paré</a:t>
            </a:r>
            <a:r>
              <a:rPr lang="cs-CZ" i="1" dirty="0" smtClean="0"/>
              <a:t> </a:t>
            </a:r>
            <a:r>
              <a:rPr lang="cs-CZ" dirty="0" smtClean="0"/>
              <a:t>(1940)</a:t>
            </a:r>
          </a:p>
          <a:p>
            <a:r>
              <a:rPr lang="cs-CZ" dirty="0"/>
              <a:t>Antikomunistické filmy – </a:t>
            </a:r>
            <a:r>
              <a:rPr lang="cs-CZ" i="1" dirty="0"/>
              <a:t>GPU</a:t>
            </a:r>
            <a:r>
              <a:rPr lang="cs-CZ" dirty="0"/>
              <a:t> (1942)</a:t>
            </a:r>
          </a:p>
          <a:p>
            <a:pPr lvl="1"/>
            <a:r>
              <a:rPr lang="cs-CZ" dirty="0"/>
              <a:t>Sovětská tajná policie</a:t>
            </a:r>
          </a:p>
          <a:p>
            <a:pPr marL="0" indent="0">
              <a:buNone/>
            </a:pPr>
            <a:endParaRPr lang="cs-CZ" dirty="0" smtClean="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18215" y="0"/>
            <a:ext cx="3125785" cy="3845023"/>
          </a:xfr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168" y="2420888"/>
            <a:ext cx="3105977" cy="4437111"/>
          </a:xfrm>
          <a:prstGeom prst="rect">
            <a:avLst/>
          </a:prstGeom>
        </p:spPr>
      </p:pic>
    </p:spTree>
    <p:extLst>
      <p:ext uri="{BB962C8B-B14F-4D97-AF65-F5344CB8AC3E}">
        <p14:creationId xmlns:p14="http://schemas.microsoft.com/office/powerpoint/2010/main" val="312461334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8614"/>
            <a:ext cx="8229600" cy="850106"/>
          </a:xfrm>
        </p:spPr>
        <p:txBody>
          <a:bodyPr/>
          <a:lstStyle/>
          <a:p>
            <a:r>
              <a:rPr lang="cs-CZ" dirty="0" smtClean="0"/>
              <a:t>Karl Ritter</a:t>
            </a:r>
            <a:endParaRPr lang="cs-CZ" dirty="0"/>
          </a:p>
        </p:txBody>
      </p:sp>
      <p:sp>
        <p:nvSpPr>
          <p:cNvPr id="3" name="Zástupný symbol pro obsah 2"/>
          <p:cNvSpPr>
            <a:spLocks noGrp="1"/>
          </p:cNvSpPr>
          <p:nvPr>
            <p:ph sz="half" idx="1"/>
          </p:nvPr>
        </p:nvSpPr>
        <p:spPr>
          <a:xfrm>
            <a:off x="179512" y="1052736"/>
            <a:ext cx="4824536" cy="5688632"/>
          </a:xfrm>
        </p:spPr>
        <p:txBody>
          <a:bodyPr>
            <a:normAutofit fontScale="92500" lnSpcReduction="10000"/>
          </a:bodyPr>
          <a:lstStyle/>
          <a:p>
            <a:r>
              <a:rPr lang="cs-CZ" dirty="0" smtClean="0"/>
              <a:t>Válečné filmy – WWI</a:t>
            </a:r>
          </a:p>
          <a:p>
            <a:pPr lvl="1"/>
            <a:r>
              <a:rPr lang="cs-CZ" i="1" dirty="0" err="1" smtClean="0"/>
              <a:t>Patrioten</a:t>
            </a:r>
            <a:r>
              <a:rPr lang="cs-CZ" i="1" dirty="0" smtClean="0"/>
              <a:t> </a:t>
            </a:r>
            <a:r>
              <a:rPr lang="cs-CZ" dirty="0" smtClean="0"/>
              <a:t>(1936)</a:t>
            </a:r>
          </a:p>
          <a:p>
            <a:pPr lvl="1"/>
            <a:r>
              <a:rPr lang="cs-CZ" i="1" dirty="0" err="1" smtClean="0">
                <a:hlinkClick r:id="rId2"/>
              </a:rPr>
              <a:t>Unternehmen</a:t>
            </a:r>
            <a:r>
              <a:rPr lang="cs-CZ" i="1" dirty="0" smtClean="0">
                <a:hlinkClick r:id="rId2"/>
              </a:rPr>
              <a:t> Michael </a:t>
            </a:r>
            <a:r>
              <a:rPr lang="cs-CZ" dirty="0" smtClean="0"/>
              <a:t>(1937)</a:t>
            </a:r>
          </a:p>
          <a:p>
            <a:pPr lvl="1"/>
            <a:r>
              <a:rPr lang="cs-CZ" i="1" dirty="0" err="1" smtClean="0"/>
              <a:t>Urlaub</a:t>
            </a:r>
            <a:r>
              <a:rPr lang="cs-CZ" i="1" dirty="0" smtClean="0"/>
              <a:t> </a:t>
            </a:r>
            <a:r>
              <a:rPr lang="cs-CZ" i="1" dirty="0" err="1" smtClean="0"/>
              <a:t>auf</a:t>
            </a:r>
            <a:r>
              <a:rPr lang="cs-CZ" i="1" dirty="0" smtClean="0"/>
              <a:t> </a:t>
            </a:r>
            <a:r>
              <a:rPr lang="cs-CZ" i="1" dirty="0" err="1" smtClean="0"/>
              <a:t>Ehrenwort</a:t>
            </a:r>
            <a:r>
              <a:rPr lang="cs-CZ" i="1" dirty="0" smtClean="0"/>
              <a:t> </a:t>
            </a:r>
            <a:r>
              <a:rPr lang="cs-CZ" dirty="0" smtClean="0"/>
              <a:t>(1938)</a:t>
            </a:r>
          </a:p>
          <a:p>
            <a:pPr lvl="1"/>
            <a:r>
              <a:rPr lang="cs-CZ" i="1" dirty="0"/>
              <a:t>Pour </a:t>
            </a:r>
            <a:r>
              <a:rPr lang="cs-CZ" i="1" dirty="0" err="1"/>
              <a:t>le</a:t>
            </a:r>
            <a:r>
              <a:rPr lang="cs-CZ" i="1" dirty="0"/>
              <a:t> </a:t>
            </a:r>
            <a:r>
              <a:rPr lang="cs-CZ" i="1" dirty="0" err="1"/>
              <a:t>mérité</a:t>
            </a:r>
            <a:r>
              <a:rPr lang="cs-CZ" i="1" dirty="0"/>
              <a:t> </a:t>
            </a:r>
            <a:r>
              <a:rPr lang="cs-CZ" dirty="0"/>
              <a:t>(1938)</a:t>
            </a:r>
            <a:endParaRPr lang="cs-CZ" dirty="0" smtClean="0"/>
          </a:p>
          <a:p>
            <a:r>
              <a:rPr lang="cs-CZ" dirty="0" smtClean="0"/>
              <a:t>Válečný film – současnost</a:t>
            </a:r>
          </a:p>
          <a:p>
            <a:pPr lvl="1"/>
            <a:r>
              <a:rPr lang="cs-CZ" i="1" dirty="0" err="1" smtClean="0"/>
              <a:t>Stukas</a:t>
            </a:r>
            <a:r>
              <a:rPr lang="cs-CZ" i="1" dirty="0" smtClean="0"/>
              <a:t> </a:t>
            </a:r>
            <a:r>
              <a:rPr lang="cs-CZ" dirty="0" smtClean="0"/>
              <a:t>(1941)</a:t>
            </a:r>
          </a:p>
          <a:p>
            <a:pPr lvl="2"/>
            <a:r>
              <a:rPr lang="cs-CZ" dirty="0" smtClean="0"/>
              <a:t>Osudy 3 letek letadel </a:t>
            </a:r>
            <a:r>
              <a:rPr lang="cs-CZ" dirty="0" err="1" smtClean="0"/>
              <a:t>Stukas</a:t>
            </a:r>
            <a:endParaRPr lang="cs-CZ" dirty="0" smtClean="0"/>
          </a:p>
          <a:p>
            <a:r>
              <a:rPr lang="cs-CZ" dirty="0" smtClean="0"/>
              <a:t>Po válce </a:t>
            </a:r>
          </a:p>
          <a:p>
            <a:pPr lvl="1"/>
            <a:r>
              <a:rPr lang="cs-CZ" dirty="0" smtClean="0"/>
              <a:t>1947 – emigrace Argentina</a:t>
            </a:r>
          </a:p>
          <a:p>
            <a:pPr lvl="1"/>
            <a:r>
              <a:rPr lang="cs-CZ" dirty="0" smtClean="0"/>
              <a:t>50. léta Západní Německo</a:t>
            </a:r>
          </a:p>
          <a:p>
            <a:pPr lvl="2"/>
            <a:r>
              <a:rPr lang="cs-CZ" dirty="0" smtClean="0"/>
              <a:t>Produkční společnost</a:t>
            </a:r>
          </a:p>
          <a:p>
            <a:pPr lvl="2"/>
            <a:r>
              <a:rPr lang="cs-CZ" dirty="0" smtClean="0"/>
              <a:t>Snaha o </a:t>
            </a:r>
            <a:r>
              <a:rPr lang="cs-CZ" dirty="0" err="1" smtClean="0"/>
              <a:t>remake</a:t>
            </a:r>
            <a:r>
              <a:rPr lang="cs-CZ" dirty="0" smtClean="0"/>
              <a:t> Pandořiny skříňky</a:t>
            </a:r>
          </a:p>
          <a:p>
            <a:pPr lvl="1"/>
            <a:r>
              <a:rPr lang="cs-CZ" dirty="0" smtClean="0"/>
              <a:t>Návrat do Buenos Aires</a:t>
            </a:r>
          </a:p>
          <a:p>
            <a:r>
              <a:rPr lang="cs-CZ" dirty="0" smtClean="0"/>
              <a:t>1977 smrt</a:t>
            </a:r>
            <a:endParaRPr lang="cs-CZ" dirty="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48064" y="1340768"/>
            <a:ext cx="3744416" cy="5242183"/>
          </a:xfrm>
        </p:spPr>
      </p:pic>
    </p:spTree>
    <p:extLst>
      <p:ext uri="{BB962C8B-B14F-4D97-AF65-F5344CB8AC3E}">
        <p14:creationId xmlns:p14="http://schemas.microsoft.com/office/powerpoint/2010/main" val="357355745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8614"/>
            <a:ext cx="8229600" cy="850106"/>
          </a:xfrm>
        </p:spPr>
        <p:txBody>
          <a:bodyPr>
            <a:normAutofit/>
          </a:bodyPr>
          <a:lstStyle/>
          <a:p>
            <a:r>
              <a:rPr lang="cs-CZ" dirty="0" smtClean="0"/>
              <a:t>Karl Hartl</a:t>
            </a:r>
            <a:endParaRPr lang="cs-CZ" dirty="0"/>
          </a:p>
        </p:txBody>
      </p:sp>
      <p:sp>
        <p:nvSpPr>
          <p:cNvPr id="3" name="Zástupný symbol pro obsah 2"/>
          <p:cNvSpPr>
            <a:spLocks noGrp="1"/>
          </p:cNvSpPr>
          <p:nvPr>
            <p:ph sz="half" idx="1"/>
          </p:nvPr>
        </p:nvSpPr>
        <p:spPr>
          <a:xfrm>
            <a:off x="0" y="908720"/>
            <a:ext cx="5148064" cy="5949280"/>
          </a:xfrm>
        </p:spPr>
        <p:txBody>
          <a:bodyPr>
            <a:normAutofit fontScale="70000" lnSpcReduction="20000"/>
          </a:bodyPr>
          <a:lstStyle/>
          <a:p>
            <a:r>
              <a:rPr lang="cs-CZ" dirty="0" smtClean="0"/>
              <a:t>1899 – Vídeň</a:t>
            </a:r>
          </a:p>
          <a:p>
            <a:r>
              <a:rPr lang="cs-CZ" dirty="0" smtClean="0"/>
              <a:t>1919 – začátek Sascha-film – asistent Alexandra Kordy</a:t>
            </a:r>
          </a:p>
          <a:p>
            <a:r>
              <a:rPr lang="cs-CZ" dirty="0" smtClean="0"/>
              <a:t>1930 – pracoval pro UFA</a:t>
            </a:r>
          </a:p>
          <a:p>
            <a:pPr lvl="1"/>
            <a:r>
              <a:rPr lang="cs-CZ" i="1" dirty="0" err="1" smtClean="0"/>
              <a:t>Ein</a:t>
            </a:r>
            <a:r>
              <a:rPr lang="cs-CZ" i="1" dirty="0" smtClean="0"/>
              <a:t> </a:t>
            </a:r>
            <a:r>
              <a:rPr lang="cs-CZ" i="1" dirty="0" err="1"/>
              <a:t>Burschenlied</a:t>
            </a:r>
            <a:r>
              <a:rPr lang="cs-CZ" i="1" dirty="0"/>
              <a:t> </a:t>
            </a:r>
            <a:r>
              <a:rPr lang="cs-CZ" i="1" dirty="0" err="1"/>
              <a:t>aus</a:t>
            </a:r>
            <a:r>
              <a:rPr lang="cs-CZ" i="1" dirty="0"/>
              <a:t> </a:t>
            </a:r>
            <a:r>
              <a:rPr lang="cs-CZ" i="1" dirty="0" smtClean="0"/>
              <a:t>Heidelberg</a:t>
            </a:r>
          </a:p>
          <a:p>
            <a:r>
              <a:rPr lang="cs-CZ" i="1" dirty="0" err="1" smtClean="0"/>
              <a:t>Gebirgsjäger</a:t>
            </a:r>
            <a:r>
              <a:rPr lang="cs-CZ" i="1" dirty="0" smtClean="0"/>
              <a:t> </a:t>
            </a:r>
            <a:r>
              <a:rPr lang="cs-CZ" dirty="0" smtClean="0"/>
              <a:t>(1931)</a:t>
            </a:r>
          </a:p>
          <a:p>
            <a:r>
              <a:rPr lang="cs-CZ" i="1" dirty="0" smtClean="0"/>
              <a:t>Die </a:t>
            </a:r>
            <a:r>
              <a:rPr lang="cs-CZ" i="1" dirty="0" err="1" smtClean="0"/>
              <a:t>Gräfin</a:t>
            </a:r>
            <a:r>
              <a:rPr lang="cs-CZ" i="1" dirty="0" smtClean="0"/>
              <a:t> von Monte Christo </a:t>
            </a:r>
            <a:r>
              <a:rPr lang="cs-CZ" dirty="0" smtClean="0"/>
              <a:t>(1932)</a:t>
            </a:r>
          </a:p>
          <a:p>
            <a:r>
              <a:rPr lang="cs-CZ" dirty="0" smtClean="0"/>
              <a:t>sci-fi </a:t>
            </a:r>
          </a:p>
          <a:p>
            <a:pPr lvl="1"/>
            <a:r>
              <a:rPr lang="cs-CZ" i="1" dirty="0" smtClean="0"/>
              <a:t>F. P. 1 – </a:t>
            </a:r>
            <a:r>
              <a:rPr lang="cs-CZ" i="1" dirty="0" err="1" smtClean="0"/>
              <a:t>antwortet</a:t>
            </a:r>
            <a:r>
              <a:rPr lang="cs-CZ" i="1" dirty="0" smtClean="0"/>
              <a:t> </a:t>
            </a:r>
            <a:r>
              <a:rPr lang="cs-CZ" i="1" dirty="0" err="1" smtClean="0"/>
              <a:t>nicht</a:t>
            </a:r>
            <a:r>
              <a:rPr lang="cs-CZ" i="1" dirty="0" smtClean="0"/>
              <a:t> </a:t>
            </a:r>
            <a:r>
              <a:rPr lang="cs-CZ" dirty="0" smtClean="0"/>
              <a:t>(1932)</a:t>
            </a:r>
          </a:p>
          <a:p>
            <a:pPr lvl="1"/>
            <a:r>
              <a:rPr lang="cs-CZ" i="1" dirty="0" smtClean="0"/>
              <a:t>Gold</a:t>
            </a:r>
            <a:r>
              <a:rPr lang="cs-CZ" dirty="0" smtClean="0"/>
              <a:t> (1934)</a:t>
            </a:r>
          </a:p>
          <a:p>
            <a:r>
              <a:rPr lang="cs-CZ" dirty="0" smtClean="0"/>
              <a:t>Detektivní komedie </a:t>
            </a:r>
          </a:p>
          <a:p>
            <a:pPr lvl="1"/>
            <a:r>
              <a:rPr lang="cs-CZ" i="1" dirty="0" smtClean="0">
                <a:hlinkClick r:id="rId2"/>
              </a:rPr>
              <a:t>Der Mann der </a:t>
            </a:r>
            <a:r>
              <a:rPr lang="cs-CZ" i="1" dirty="0" err="1" smtClean="0">
                <a:hlinkClick r:id="rId2"/>
              </a:rPr>
              <a:t>Sherlock</a:t>
            </a:r>
            <a:r>
              <a:rPr lang="cs-CZ" i="1" dirty="0" smtClean="0">
                <a:hlinkClick r:id="rId2"/>
              </a:rPr>
              <a:t> Holmes </a:t>
            </a:r>
            <a:r>
              <a:rPr lang="cs-CZ" i="1" dirty="0" err="1" smtClean="0">
                <a:hlinkClick r:id="rId2"/>
              </a:rPr>
              <a:t>war</a:t>
            </a:r>
            <a:r>
              <a:rPr lang="cs-CZ" i="1" dirty="0" smtClean="0">
                <a:hlinkClick r:id="rId2"/>
              </a:rPr>
              <a:t> </a:t>
            </a:r>
            <a:r>
              <a:rPr lang="cs-CZ" dirty="0" smtClean="0"/>
              <a:t>(1937)</a:t>
            </a:r>
          </a:p>
          <a:p>
            <a:r>
              <a:rPr lang="cs-CZ" dirty="0" smtClean="0"/>
              <a:t>Po anšlusu Rakouska – kmenový režisér </a:t>
            </a:r>
            <a:r>
              <a:rPr lang="cs-CZ" dirty="0" err="1" smtClean="0"/>
              <a:t>Wien</a:t>
            </a:r>
            <a:r>
              <a:rPr lang="cs-CZ" dirty="0" smtClean="0"/>
              <a:t>-Filmu – 1938</a:t>
            </a:r>
          </a:p>
          <a:p>
            <a:pPr lvl="1"/>
            <a:r>
              <a:rPr lang="cs-CZ" dirty="0" smtClean="0"/>
              <a:t>Několik zábavních filmů, ale ne </a:t>
            </a:r>
            <a:r>
              <a:rPr lang="cs-CZ" dirty="0" err="1" smtClean="0"/>
              <a:t>nej</a:t>
            </a:r>
            <a:r>
              <a:rPr lang="cs-CZ" dirty="0" smtClean="0"/>
              <a:t> hity</a:t>
            </a:r>
          </a:p>
          <a:p>
            <a:r>
              <a:rPr lang="cs-CZ" dirty="0" smtClean="0"/>
              <a:t>Po válce 1947 - </a:t>
            </a:r>
            <a:r>
              <a:rPr lang="cs-CZ" dirty="0" err="1"/>
              <a:t>Neue</a:t>
            </a:r>
            <a:r>
              <a:rPr lang="cs-CZ" dirty="0"/>
              <a:t> </a:t>
            </a:r>
            <a:r>
              <a:rPr lang="cs-CZ" dirty="0" err="1"/>
              <a:t>Wiener</a:t>
            </a:r>
            <a:r>
              <a:rPr lang="cs-CZ" dirty="0"/>
              <a:t> </a:t>
            </a:r>
            <a:r>
              <a:rPr lang="cs-CZ" dirty="0" err="1" smtClean="0"/>
              <a:t>Filmproduktionsgesellschaft</a:t>
            </a:r>
            <a:endParaRPr lang="cs-CZ" dirty="0" smtClean="0"/>
          </a:p>
          <a:p>
            <a:pPr lvl="1"/>
            <a:r>
              <a:rPr lang="de-DE" i="1" dirty="0"/>
              <a:t>Der Engel mit der </a:t>
            </a:r>
            <a:r>
              <a:rPr lang="de-DE" i="1" dirty="0" smtClean="0"/>
              <a:t>Posaune</a:t>
            </a:r>
            <a:r>
              <a:rPr lang="cs-CZ" i="1" dirty="0" smtClean="0"/>
              <a:t> </a:t>
            </a:r>
            <a:r>
              <a:rPr lang="cs-CZ" dirty="0" smtClean="0"/>
              <a:t>(1949)</a:t>
            </a:r>
          </a:p>
          <a:p>
            <a:r>
              <a:rPr lang="cs-CZ" dirty="0" smtClean="0"/>
              <a:t>Skončil kariéru 1962</a:t>
            </a:r>
          </a:p>
          <a:p>
            <a:r>
              <a:rPr lang="cs-CZ" dirty="0" smtClean="0"/>
              <a:t>Smrt 1978</a:t>
            </a:r>
            <a:endParaRPr lang="cs-CZ" dirty="0"/>
          </a:p>
        </p:txBody>
      </p:sp>
      <p:pic>
        <p:nvPicPr>
          <p:cNvPr id="5" name="Zástupný symbol pro obsah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93051" y="1124744"/>
            <a:ext cx="3843445" cy="5375447"/>
          </a:xfrm>
        </p:spPr>
      </p:pic>
    </p:spTree>
    <p:extLst>
      <p:ext uri="{BB962C8B-B14F-4D97-AF65-F5344CB8AC3E}">
        <p14:creationId xmlns:p14="http://schemas.microsoft.com/office/powerpoint/2010/main" val="429147105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850106"/>
          </a:xfrm>
        </p:spPr>
        <p:txBody>
          <a:bodyPr>
            <a:normAutofit/>
          </a:bodyPr>
          <a:lstStyle/>
          <a:p>
            <a:r>
              <a:rPr lang="cs-CZ" dirty="0" smtClean="0"/>
              <a:t>Herbert </a:t>
            </a:r>
            <a:r>
              <a:rPr lang="cs-CZ" dirty="0" err="1" smtClean="0"/>
              <a:t>Selpin</a:t>
            </a:r>
            <a:endParaRPr lang="cs-CZ" dirty="0"/>
          </a:p>
        </p:txBody>
      </p:sp>
      <p:sp>
        <p:nvSpPr>
          <p:cNvPr id="3" name="Zástupný symbol pro obsah 2"/>
          <p:cNvSpPr>
            <a:spLocks noGrp="1"/>
          </p:cNvSpPr>
          <p:nvPr>
            <p:ph sz="half" idx="1"/>
          </p:nvPr>
        </p:nvSpPr>
        <p:spPr>
          <a:xfrm>
            <a:off x="107504" y="1052736"/>
            <a:ext cx="5184576" cy="5472608"/>
          </a:xfrm>
        </p:spPr>
        <p:txBody>
          <a:bodyPr>
            <a:normAutofit fontScale="85000" lnSpcReduction="20000"/>
          </a:bodyPr>
          <a:lstStyle/>
          <a:p>
            <a:r>
              <a:rPr lang="cs-CZ" dirty="0" smtClean="0"/>
              <a:t>Březen 1904 – srpen 1942</a:t>
            </a:r>
          </a:p>
          <a:p>
            <a:r>
              <a:rPr lang="cs-CZ" dirty="0" smtClean="0"/>
              <a:t>Studium lékařství v Berlíně</a:t>
            </a:r>
          </a:p>
          <a:p>
            <a:pPr lvl="1"/>
            <a:r>
              <a:rPr lang="cs-CZ" dirty="0" smtClean="0"/>
              <a:t>Tanečník, boxer, knihovník, prodejce umění</a:t>
            </a:r>
          </a:p>
          <a:p>
            <a:r>
              <a:rPr lang="cs-CZ" dirty="0" smtClean="0"/>
              <a:t>Pol. 20. let stážista UFA</a:t>
            </a:r>
          </a:p>
          <a:p>
            <a:pPr lvl="1"/>
            <a:r>
              <a:rPr lang="cs-CZ" dirty="0" smtClean="0"/>
              <a:t>Natáčení </a:t>
            </a:r>
            <a:r>
              <a:rPr lang="cs-CZ" i="1" dirty="0" smtClean="0"/>
              <a:t>Faust </a:t>
            </a:r>
            <a:r>
              <a:rPr lang="cs-CZ" dirty="0" smtClean="0"/>
              <a:t>(1926)</a:t>
            </a:r>
          </a:p>
          <a:p>
            <a:pPr lvl="1"/>
            <a:r>
              <a:rPr lang="cs-CZ" dirty="0" smtClean="0"/>
              <a:t>Zaměstnán filiálkou 20th Fox</a:t>
            </a:r>
          </a:p>
          <a:p>
            <a:r>
              <a:rPr lang="cs-CZ" dirty="0" smtClean="0"/>
              <a:t>1. režie – </a:t>
            </a:r>
            <a:r>
              <a:rPr lang="cs-CZ" i="1" dirty="0" err="1" smtClean="0"/>
              <a:t>Chauffeur</a:t>
            </a:r>
            <a:r>
              <a:rPr lang="cs-CZ" i="1" dirty="0" smtClean="0"/>
              <a:t> Antoinette </a:t>
            </a:r>
            <a:r>
              <a:rPr lang="cs-CZ" dirty="0" smtClean="0"/>
              <a:t>(1931)</a:t>
            </a:r>
          </a:p>
          <a:p>
            <a:r>
              <a:rPr lang="cs-CZ" i="1" dirty="0" smtClean="0"/>
              <a:t>Der </a:t>
            </a:r>
            <a:r>
              <a:rPr lang="cs-CZ" i="1" dirty="0" err="1" smtClean="0"/>
              <a:t>Läufer</a:t>
            </a:r>
            <a:r>
              <a:rPr lang="cs-CZ" i="1" dirty="0" smtClean="0"/>
              <a:t> von </a:t>
            </a:r>
            <a:r>
              <a:rPr lang="cs-CZ" i="1" dirty="0" err="1" smtClean="0"/>
              <a:t>Marathon</a:t>
            </a:r>
            <a:r>
              <a:rPr lang="cs-CZ" dirty="0" smtClean="0"/>
              <a:t> (1932) – sympatické zobrazení  Britů – konflikt NSDAP</a:t>
            </a:r>
          </a:p>
          <a:p>
            <a:r>
              <a:rPr lang="cs-CZ" dirty="0" smtClean="0"/>
              <a:t>Melodramata/romantické filmy/operety</a:t>
            </a:r>
          </a:p>
          <a:p>
            <a:pPr lvl="1"/>
            <a:r>
              <a:rPr lang="cs-CZ" i="1" dirty="0" err="1" smtClean="0"/>
              <a:t>Ein</a:t>
            </a:r>
            <a:r>
              <a:rPr lang="cs-CZ" i="1" dirty="0" smtClean="0"/>
              <a:t> </a:t>
            </a:r>
            <a:r>
              <a:rPr lang="cs-CZ" i="1" dirty="0" err="1" smtClean="0"/>
              <a:t>idealer</a:t>
            </a:r>
            <a:r>
              <a:rPr lang="cs-CZ" i="1" dirty="0" smtClean="0"/>
              <a:t> </a:t>
            </a:r>
            <a:r>
              <a:rPr lang="cs-CZ" i="1" dirty="0" err="1" smtClean="0"/>
              <a:t>Gatte</a:t>
            </a:r>
            <a:r>
              <a:rPr lang="cs-CZ" i="1" dirty="0" smtClean="0"/>
              <a:t> </a:t>
            </a:r>
            <a:r>
              <a:rPr lang="cs-CZ" dirty="0" smtClean="0"/>
              <a:t>(1935)</a:t>
            </a:r>
          </a:p>
          <a:p>
            <a:pPr lvl="1"/>
            <a:r>
              <a:rPr lang="cs-CZ" i="1" dirty="0" smtClean="0"/>
              <a:t>Der </a:t>
            </a:r>
            <a:r>
              <a:rPr lang="cs-CZ" i="1" dirty="0" err="1" smtClean="0"/>
              <a:t>grüne</a:t>
            </a:r>
            <a:r>
              <a:rPr lang="cs-CZ" i="1" dirty="0" smtClean="0"/>
              <a:t> Domino </a:t>
            </a:r>
            <a:r>
              <a:rPr lang="cs-CZ" dirty="0" smtClean="0"/>
              <a:t>(1935)</a:t>
            </a:r>
          </a:p>
          <a:p>
            <a:r>
              <a:rPr lang="cs-CZ" dirty="0" smtClean="0"/>
              <a:t>Propagandistické filmy</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26860" y="1948210"/>
            <a:ext cx="3409636" cy="3857054"/>
          </a:xfrm>
        </p:spPr>
      </p:pic>
    </p:spTree>
    <p:extLst>
      <p:ext uri="{BB962C8B-B14F-4D97-AF65-F5344CB8AC3E}">
        <p14:creationId xmlns:p14="http://schemas.microsoft.com/office/powerpoint/2010/main" val="328637558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52736"/>
          </a:xfrm>
        </p:spPr>
        <p:txBody>
          <a:bodyPr>
            <a:normAutofit/>
          </a:bodyPr>
          <a:lstStyle/>
          <a:p>
            <a:r>
              <a:rPr lang="cs-CZ" dirty="0" smtClean="0"/>
              <a:t>Herbert </a:t>
            </a:r>
            <a:r>
              <a:rPr lang="cs-CZ" dirty="0" err="1" smtClean="0"/>
              <a:t>Selpin</a:t>
            </a:r>
            <a:r>
              <a:rPr lang="cs-CZ" dirty="0" smtClean="0"/>
              <a:t> – propagandistické filmy</a:t>
            </a:r>
            <a:endParaRPr lang="cs-CZ" dirty="0"/>
          </a:p>
        </p:txBody>
      </p:sp>
      <p:sp>
        <p:nvSpPr>
          <p:cNvPr id="3" name="Zástupný symbol pro obsah 2"/>
          <p:cNvSpPr>
            <a:spLocks noGrp="1"/>
          </p:cNvSpPr>
          <p:nvPr>
            <p:ph sz="half" idx="1"/>
          </p:nvPr>
        </p:nvSpPr>
        <p:spPr>
          <a:xfrm>
            <a:off x="251520" y="980728"/>
            <a:ext cx="4392488" cy="5877272"/>
          </a:xfrm>
        </p:spPr>
        <p:txBody>
          <a:bodyPr>
            <a:normAutofit fontScale="92500" lnSpcReduction="20000"/>
          </a:bodyPr>
          <a:lstStyle/>
          <a:p>
            <a:r>
              <a:rPr lang="cs-CZ" i="1" dirty="0" smtClean="0"/>
              <a:t>Die Reiter von </a:t>
            </a:r>
            <a:r>
              <a:rPr lang="cs-CZ" i="1" dirty="0" err="1" smtClean="0"/>
              <a:t>Deutsch-Ostafrika</a:t>
            </a:r>
            <a:r>
              <a:rPr lang="cs-CZ" i="1" dirty="0" smtClean="0"/>
              <a:t> </a:t>
            </a:r>
            <a:r>
              <a:rPr lang="cs-CZ" dirty="0" smtClean="0"/>
              <a:t>(1934)</a:t>
            </a:r>
          </a:p>
          <a:p>
            <a:pPr lvl="1"/>
            <a:r>
              <a:rPr lang="cs-CZ" dirty="0" smtClean="0"/>
              <a:t>Německé koloniální jednotky WWI</a:t>
            </a:r>
          </a:p>
          <a:p>
            <a:r>
              <a:rPr lang="cs-CZ" i="1" dirty="0" smtClean="0"/>
              <a:t>Alarm in Peking </a:t>
            </a:r>
            <a:r>
              <a:rPr lang="cs-CZ" dirty="0" smtClean="0"/>
              <a:t>(1937)</a:t>
            </a:r>
          </a:p>
          <a:p>
            <a:pPr lvl="1"/>
            <a:r>
              <a:rPr lang="cs-CZ" dirty="0" smtClean="0"/>
              <a:t>Boxerské povstání v Číně</a:t>
            </a:r>
          </a:p>
          <a:p>
            <a:r>
              <a:rPr lang="cs-CZ" i="1" dirty="0" smtClean="0"/>
              <a:t>Carl </a:t>
            </a:r>
            <a:r>
              <a:rPr lang="cs-CZ" i="1" dirty="0" err="1" smtClean="0"/>
              <a:t>Peters</a:t>
            </a:r>
            <a:r>
              <a:rPr lang="cs-CZ" i="1" dirty="0" smtClean="0"/>
              <a:t> </a:t>
            </a:r>
            <a:r>
              <a:rPr lang="cs-CZ" dirty="0" smtClean="0"/>
              <a:t>(1941)</a:t>
            </a:r>
          </a:p>
          <a:p>
            <a:pPr lvl="1"/>
            <a:r>
              <a:rPr lang="cs-CZ" dirty="0" smtClean="0"/>
              <a:t>Koloniální příběh, německá východní Afrika</a:t>
            </a:r>
          </a:p>
          <a:p>
            <a:pPr lvl="1"/>
            <a:r>
              <a:rPr lang="cs-CZ" dirty="0" smtClean="0"/>
              <a:t>Zdůrazňování významu vůdcovského principu</a:t>
            </a:r>
          </a:p>
          <a:p>
            <a:r>
              <a:rPr lang="cs-CZ" i="1" dirty="0" smtClean="0">
                <a:hlinkClick r:id="rId2"/>
              </a:rPr>
              <a:t>Titanic</a:t>
            </a:r>
            <a:r>
              <a:rPr lang="cs-CZ" dirty="0" smtClean="0">
                <a:hlinkClick r:id="rId2"/>
              </a:rPr>
              <a:t> </a:t>
            </a:r>
            <a:r>
              <a:rPr lang="cs-CZ" dirty="0" smtClean="0"/>
              <a:t>(1942)</a:t>
            </a:r>
          </a:p>
          <a:p>
            <a:pPr lvl="1"/>
            <a:r>
              <a:rPr lang="cs-CZ" dirty="0" smtClean="0"/>
              <a:t>Poslední film </a:t>
            </a:r>
            <a:r>
              <a:rPr lang="cs-CZ" dirty="0" err="1" smtClean="0"/>
              <a:t>Selpina</a:t>
            </a:r>
            <a:r>
              <a:rPr lang="cs-CZ" dirty="0" smtClean="0"/>
              <a:t>, scenárista donašeč gestapa</a:t>
            </a:r>
          </a:p>
          <a:p>
            <a:pPr lvl="1"/>
            <a:r>
              <a:rPr lang="cs-CZ" dirty="0" smtClean="0"/>
              <a:t>Německý důstojník</a:t>
            </a:r>
          </a:p>
          <a:p>
            <a:pPr lvl="1"/>
            <a:r>
              <a:rPr lang="cs-CZ" i="1" dirty="0" smtClean="0"/>
              <a:t>Nacistický Titanic </a:t>
            </a:r>
            <a:r>
              <a:rPr lang="cs-CZ" dirty="0" smtClean="0"/>
              <a:t>(1942) – film o filmu</a:t>
            </a:r>
            <a:endParaRPr lang="cs-CZ" dirty="0"/>
          </a:p>
        </p:txBody>
      </p:sp>
      <p:pic>
        <p:nvPicPr>
          <p:cNvPr id="5" name="Zástupný symbol pro obsah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10083" y="980728"/>
            <a:ext cx="3938381" cy="5617690"/>
          </a:xfrm>
        </p:spPr>
      </p:pic>
    </p:spTree>
    <p:extLst>
      <p:ext uri="{BB962C8B-B14F-4D97-AF65-F5344CB8AC3E}">
        <p14:creationId xmlns:p14="http://schemas.microsoft.com/office/powerpoint/2010/main" val="120893415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850106"/>
          </a:xfrm>
        </p:spPr>
        <p:txBody>
          <a:bodyPr/>
          <a:lstStyle/>
          <a:p>
            <a:r>
              <a:rPr lang="cs-CZ" dirty="0" err="1" smtClean="0"/>
              <a:t>Agfacolor</a:t>
            </a:r>
            <a:endParaRPr lang="cs-CZ" dirty="0"/>
          </a:p>
        </p:txBody>
      </p:sp>
      <p:sp>
        <p:nvSpPr>
          <p:cNvPr id="3" name="Zástupný symbol pro obsah 2"/>
          <p:cNvSpPr>
            <a:spLocks noGrp="1"/>
          </p:cNvSpPr>
          <p:nvPr>
            <p:ph sz="half" idx="1"/>
          </p:nvPr>
        </p:nvSpPr>
        <p:spPr>
          <a:xfrm>
            <a:off x="179512" y="908720"/>
            <a:ext cx="4896544" cy="5760640"/>
          </a:xfrm>
        </p:spPr>
        <p:txBody>
          <a:bodyPr>
            <a:normAutofit fontScale="85000" lnSpcReduction="10000"/>
          </a:bodyPr>
          <a:lstStyle/>
          <a:p>
            <a:r>
              <a:rPr lang="cs-CZ" dirty="0" smtClean="0"/>
              <a:t>Foto</a:t>
            </a:r>
          </a:p>
          <a:p>
            <a:pPr lvl="1"/>
            <a:r>
              <a:rPr lang="cs-CZ" dirty="0" smtClean="0"/>
              <a:t>1916 – desky pro barevnou fotografii</a:t>
            </a:r>
          </a:p>
          <a:p>
            <a:pPr lvl="1"/>
            <a:r>
              <a:rPr lang="cs-CZ" dirty="0" smtClean="0"/>
              <a:t>1933 – </a:t>
            </a:r>
            <a:r>
              <a:rPr lang="cs-CZ" dirty="0" err="1" smtClean="0"/>
              <a:t>Agfacolor</a:t>
            </a:r>
            <a:r>
              <a:rPr lang="cs-CZ" dirty="0" smtClean="0"/>
              <a:t> </a:t>
            </a:r>
          </a:p>
          <a:p>
            <a:pPr lvl="2"/>
            <a:r>
              <a:rPr lang="cs-CZ" dirty="0" smtClean="0"/>
              <a:t>Čočkový rastr</a:t>
            </a:r>
          </a:p>
          <a:p>
            <a:pPr lvl="2"/>
            <a:r>
              <a:rPr lang="cs-CZ" dirty="0" err="1" smtClean="0"/>
              <a:t>Additivní</a:t>
            </a:r>
            <a:r>
              <a:rPr lang="cs-CZ" dirty="0" smtClean="0"/>
              <a:t> systém</a:t>
            </a:r>
          </a:p>
          <a:p>
            <a:pPr lvl="1"/>
            <a:r>
              <a:rPr lang="cs-CZ" dirty="0" smtClean="0"/>
              <a:t>1936 – </a:t>
            </a:r>
            <a:r>
              <a:rPr lang="cs-CZ" dirty="0" err="1" smtClean="0"/>
              <a:t>Agfacolor-Neu</a:t>
            </a:r>
            <a:endParaRPr lang="cs-CZ" dirty="0" smtClean="0"/>
          </a:p>
          <a:p>
            <a:pPr lvl="2"/>
            <a:r>
              <a:rPr lang="cs-CZ" dirty="0" smtClean="0"/>
              <a:t>Subtraktivní</a:t>
            </a:r>
          </a:p>
          <a:p>
            <a:pPr lvl="2"/>
            <a:r>
              <a:rPr lang="cs-CZ" dirty="0" smtClean="0"/>
              <a:t>1938 – citlivější verze</a:t>
            </a:r>
          </a:p>
          <a:p>
            <a:r>
              <a:rPr lang="cs-CZ" dirty="0" smtClean="0"/>
              <a:t>Kino – UFA</a:t>
            </a:r>
          </a:p>
          <a:p>
            <a:pPr lvl="1"/>
            <a:r>
              <a:rPr lang="cs-CZ" dirty="0" smtClean="0"/>
              <a:t>Ve 30. letech krátké filmy na různé systémy</a:t>
            </a:r>
          </a:p>
          <a:p>
            <a:pPr lvl="1"/>
            <a:r>
              <a:rPr lang="cs-CZ" dirty="0" smtClean="0"/>
              <a:t>Zlom v pol. 30. let – Goebbels, rozvoj </a:t>
            </a:r>
            <a:r>
              <a:rPr lang="cs-CZ" dirty="0" err="1" smtClean="0"/>
              <a:t>Technicoloru</a:t>
            </a:r>
            <a:endParaRPr lang="cs-CZ" dirty="0" smtClean="0"/>
          </a:p>
          <a:p>
            <a:pPr lvl="1"/>
            <a:r>
              <a:rPr lang="cs-CZ" dirty="0" smtClean="0"/>
              <a:t>1. hraný film 1939</a:t>
            </a:r>
          </a:p>
          <a:p>
            <a:r>
              <a:rPr lang="cs-CZ" dirty="0" smtClean="0"/>
              <a:t>WWII – přesun do laboratoří a produkce části filmů na Barrandov</a:t>
            </a:r>
          </a:p>
          <a:p>
            <a:pPr lvl="1"/>
            <a:endParaRPr lang="cs-CZ"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20072" y="836711"/>
            <a:ext cx="3816424" cy="5767677"/>
          </a:xfrm>
        </p:spPr>
      </p:pic>
    </p:spTree>
    <p:extLst>
      <p:ext uri="{BB962C8B-B14F-4D97-AF65-F5344CB8AC3E}">
        <p14:creationId xmlns:p14="http://schemas.microsoft.com/office/powerpoint/2010/main" val="3773129584"/>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850106"/>
          </a:xfrm>
        </p:spPr>
        <p:txBody>
          <a:bodyPr/>
          <a:lstStyle/>
          <a:p>
            <a:r>
              <a:rPr lang="cs-CZ" dirty="0" err="1" smtClean="0"/>
              <a:t>Agfacolor</a:t>
            </a:r>
            <a:r>
              <a:rPr lang="cs-CZ" dirty="0" smtClean="0"/>
              <a:t> – barevný film</a:t>
            </a:r>
            <a:endParaRPr lang="cs-CZ" dirty="0"/>
          </a:p>
        </p:txBody>
      </p:sp>
      <p:sp>
        <p:nvSpPr>
          <p:cNvPr id="3" name="Zástupný symbol pro obsah 2"/>
          <p:cNvSpPr>
            <a:spLocks noGrp="1"/>
          </p:cNvSpPr>
          <p:nvPr>
            <p:ph sz="half" idx="1"/>
          </p:nvPr>
        </p:nvSpPr>
        <p:spPr>
          <a:xfrm>
            <a:off x="179512" y="1124744"/>
            <a:ext cx="4536504" cy="5400600"/>
          </a:xfrm>
        </p:spPr>
        <p:txBody>
          <a:bodyPr>
            <a:normAutofit fontScale="92500" lnSpcReduction="20000"/>
          </a:bodyPr>
          <a:lstStyle/>
          <a:p>
            <a:r>
              <a:rPr lang="cs-CZ" i="1" dirty="0" err="1" smtClean="0"/>
              <a:t>Frauen</a:t>
            </a:r>
            <a:r>
              <a:rPr lang="cs-CZ" i="1" dirty="0" smtClean="0"/>
              <a:t> </a:t>
            </a:r>
            <a:r>
              <a:rPr lang="cs-CZ" i="1" dirty="0" err="1" smtClean="0"/>
              <a:t>sind</a:t>
            </a:r>
            <a:r>
              <a:rPr lang="cs-CZ" i="1" dirty="0" smtClean="0"/>
              <a:t> </a:t>
            </a:r>
            <a:r>
              <a:rPr lang="cs-CZ" i="1" dirty="0" err="1" smtClean="0"/>
              <a:t>doch</a:t>
            </a:r>
            <a:r>
              <a:rPr lang="cs-CZ" i="1" dirty="0" smtClean="0"/>
              <a:t> </a:t>
            </a:r>
            <a:r>
              <a:rPr lang="cs-CZ" i="1" dirty="0" err="1" smtClean="0"/>
              <a:t>bessere</a:t>
            </a:r>
            <a:r>
              <a:rPr lang="cs-CZ" i="1" dirty="0" smtClean="0"/>
              <a:t> </a:t>
            </a:r>
            <a:r>
              <a:rPr lang="cs-CZ" i="1" dirty="0" err="1" smtClean="0"/>
              <a:t>diplomaten</a:t>
            </a:r>
            <a:r>
              <a:rPr lang="cs-CZ" i="1" dirty="0" smtClean="0"/>
              <a:t> </a:t>
            </a:r>
            <a:r>
              <a:rPr lang="cs-CZ" dirty="0" smtClean="0"/>
              <a:t>(1939-1941)</a:t>
            </a:r>
          </a:p>
          <a:p>
            <a:r>
              <a:rPr lang="cs-CZ" dirty="0" err="1" smtClean="0"/>
              <a:t>Veit</a:t>
            </a:r>
            <a:r>
              <a:rPr lang="cs-CZ" dirty="0" smtClean="0"/>
              <a:t> </a:t>
            </a:r>
            <a:r>
              <a:rPr lang="cs-CZ" dirty="0" err="1" smtClean="0"/>
              <a:t>Harlan</a:t>
            </a:r>
            <a:r>
              <a:rPr lang="cs-CZ" dirty="0" smtClean="0"/>
              <a:t> – </a:t>
            </a:r>
            <a:r>
              <a:rPr lang="cs-CZ" i="1" dirty="0" smtClean="0"/>
              <a:t>Opfergang</a:t>
            </a:r>
            <a:r>
              <a:rPr lang="cs-CZ" dirty="0" smtClean="0"/>
              <a:t>, </a:t>
            </a:r>
            <a:r>
              <a:rPr lang="cs-CZ" i="1" dirty="0" err="1" smtClean="0"/>
              <a:t>Immensee</a:t>
            </a:r>
            <a:r>
              <a:rPr lang="cs-CZ" dirty="0" smtClean="0"/>
              <a:t> </a:t>
            </a:r>
          </a:p>
          <a:p>
            <a:r>
              <a:rPr lang="cs-CZ" i="1" dirty="0" smtClean="0">
                <a:hlinkClick r:id="rId2"/>
              </a:rPr>
              <a:t>Dobrodružství barona Prášila</a:t>
            </a:r>
            <a:r>
              <a:rPr lang="cs-CZ" dirty="0" smtClean="0"/>
              <a:t> (1943)</a:t>
            </a:r>
          </a:p>
          <a:p>
            <a:pPr lvl="1"/>
            <a:r>
              <a:rPr lang="cs-CZ" dirty="0" smtClean="0"/>
              <a:t>Josef von </a:t>
            </a:r>
            <a:r>
              <a:rPr lang="cs-CZ" dirty="0" err="1" smtClean="0"/>
              <a:t>Báky</a:t>
            </a:r>
            <a:endParaRPr lang="cs-CZ" dirty="0" smtClean="0"/>
          </a:p>
          <a:p>
            <a:r>
              <a:rPr lang="cs-CZ" i="1" dirty="0" err="1" smtClean="0">
                <a:hlinkClick r:id="rId3"/>
              </a:rPr>
              <a:t>Große</a:t>
            </a:r>
            <a:r>
              <a:rPr lang="cs-CZ" i="1" dirty="0" smtClean="0">
                <a:hlinkClick r:id="rId3"/>
              </a:rPr>
              <a:t> </a:t>
            </a:r>
            <a:r>
              <a:rPr lang="cs-CZ" i="1" dirty="0" err="1" smtClean="0">
                <a:hlinkClick r:id="rId3"/>
              </a:rPr>
              <a:t>freiheit</a:t>
            </a:r>
            <a:r>
              <a:rPr lang="cs-CZ" i="1" dirty="0" smtClean="0">
                <a:hlinkClick r:id="rId3"/>
              </a:rPr>
              <a:t> </a:t>
            </a:r>
            <a:r>
              <a:rPr lang="cs-CZ" i="1" dirty="0" err="1" smtClean="0">
                <a:hlinkClick r:id="rId3"/>
              </a:rPr>
              <a:t>Nr</a:t>
            </a:r>
            <a:r>
              <a:rPr lang="cs-CZ" i="1" dirty="0" smtClean="0">
                <a:hlinkClick r:id="rId3"/>
              </a:rPr>
              <a:t>. 7</a:t>
            </a:r>
            <a:r>
              <a:rPr lang="cs-CZ" i="1" dirty="0" smtClean="0"/>
              <a:t> </a:t>
            </a:r>
            <a:r>
              <a:rPr lang="cs-CZ" dirty="0" smtClean="0"/>
              <a:t>(1944)</a:t>
            </a:r>
          </a:p>
          <a:p>
            <a:r>
              <a:rPr lang="cs-CZ" i="1" dirty="0" err="1" smtClean="0"/>
              <a:t>Kolberg</a:t>
            </a:r>
            <a:r>
              <a:rPr lang="cs-CZ" i="1" dirty="0" smtClean="0"/>
              <a:t> </a:t>
            </a:r>
            <a:r>
              <a:rPr lang="cs-CZ" dirty="0" smtClean="0"/>
              <a:t>(1944-1945)</a:t>
            </a:r>
          </a:p>
          <a:p>
            <a:pPr lvl="1"/>
            <a:r>
              <a:rPr lang="cs-CZ" dirty="0" err="1" smtClean="0"/>
              <a:t>Volkssturm</a:t>
            </a:r>
            <a:endParaRPr lang="cs-CZ" dirty="0" smtClean="0"/>
          </a:p>
          <a:p>
            <a:r>
              <a:rPr lang="cs-CZ" i="1" dirty="0" err="1" smtClean="0"/>
              <a:t>Shiva</a:t>
            </a:r>
            <a:r>
              <a:rPr lang="cs-CZ" i="1" dirty="0" smtClean="0"/>
              <a:t> und </a:t>
            </a:r>
            <a:r>
              <a:rPr lang="cs-CZ" i="1" dirty="0" err="1" smtClean="0"/>
              <a:t>die</a:t>
            </a:r>
            <a:r>
              <a:rPr lang="cs-CZ" i="1" dirty="0" smtClean="0"/>
              <a:t> </a:t>
            </a:r>
            <a:r>
              <a:rPr lang="cs-CZ" i="1" dirty="0" err="1" smtClean="0"/>
              <a:t>Galgenblume</a:t>
            </a:r>
            <a:r>
              <a:rPr lang="cs-CZ" i="1" dirty="0" smtClean="0"/>
              <a:t> </a:t>
            </a:r>
            <a:r>
              <a:rPr lang="cs-CZ" dirty="0" smtClean="0"/>
              <a:t>(1945?)</a:t>
            </a:r>
          </a:p>
          <a:p>
            <a:r>
              <a:rPr lang="cs-CZ" i="1" dirty="0" smtClean="0"/>
              <a:t>Die </a:t>
            </a:r>
            <a:r>
              <a:rPr lang="cs-CZ" i="1" dirty="0" err="1" smtClean="0"/>
              <a:t>Fledermaus</a:t>
            </a:r>
            <a:r>
              <a:rPr lang="cs-CZ" i="1" dirty="0" smtClean="0"/>
              <a:t> </a:t>
            </a:r>
            <a:r>
              <a:rPr lang="cs-CZ" dirty="0" smtClean="0"/>
              <a:t>(dok. 1946)</a:t>
            </a:r>
          </a:p>
          <a:p>
            <a:r>
              <a:rPr lang="cs-CZ" i="1" dirty="0" smtClean="0"/>
              <a:t>Johann Gregor Mendel </a:t>
            </a:r>
            <a:r>
              <a:rPr lang="cs-CZ" dirty="0" smtClean="0"/>
              <a:t>(1944)</a:t>
            </a:r>
          </a:p>
        </p:txBody>
      </p:sp>
      <p:pic>
        <p:nvPicPr>
          <p:cNvPr id="5" name="Zástupný symbol pro obsah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53880" y="1124744"/>
            <a:ext cx="4038600" cy="2270945"/>
          </a:xfr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8464" y="3670895"/>
            <a:ext cx="3810000" cy="2638425"/>
          </a:xfrm>
          <a:prstGeom prst="rect">
            <a:avLst/>
          </a:prstGeom>
        </p:spPr>
      </p:pic>
    </p:spTree>
    <p:extLst>
      <p:ext uri="{BB962C8B-B14F-4D97-AF65-F5344CB8AC3E}">
        <p14:creationId xmlns:p14="http://schemas.microsoft.com/office/powerpoint/2010/main" val="105042752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err="1" smtClean="0"/>
              <a:t>Agfacolor</a:t>
            </a:r>
            <a:r>
              <a:rPr lang="cs-CZ" dirty="0" smtClean="0"/>
              <a:t> po WWII</a:t>
            </a:r>
            <a:endParaRPr lang="cs-CZ" dirty="0"/>
          </a:p>
        </p:txBody>
      </p:sp>
      <p:sp>
        <p:nvSpPr>
          <p:cNvPr id="3" name="Zástupný symbol pro obsah 2"/>
          <p:cNvSpPr>
            <a:spLocks noGrp="1"/>
          </p:cNvSpPr>
          <p:nvPr>
            <p:ph sz="half" idx="1"/>
          </p:nvPr>
        </p:nvSpPr>
        <p:spPr>
          <a:xfrm>
            <a:off x="107504" y="1124744"/>
            <a:ext cx="4824536" cy="5544616"/>
          </a:xfrm>
        </p:spPr>
        <p:txBody>
          <a:bodyPr/>
          <a:lstStyle/>
          <a:p>
            <a:r>
              <a:rPr lang="cs-CZ" dirty="0" smtClean="0"/>
              <a:t>Zabavení materiálů Sověty</a:t>
            </a:r>
          </a:p>
          <a:p>
            <a:pPr lvl="1"/>
            <a:r>
              <a:rPr lang="cs-CZ" dirty="0" smtClean="0"/>
              <a:t>Natáčení na nakradený materiál</a:t>
            </a:r>
          </a:p>
          <a:p>
            <a:pPr lvl="2"/>
            <a:r>
              <a:rPr lang="cs-CZ" dirty="0" smtClean="0"/>
              <a:t>Nonfikční</a:t>
            </a:r>
          </a:p>
          <a:p>
            <a:pPr lvl="2"/>
            <a:r>
              <a:rPr lang="cs-CZ" dirty="0" smtClean="0"/>
              <a:t>Fikční – Pád Berlína</a:t>
            </a:r>
          </a:p>
          <a:p>
            <a:r>
              <a:rPr lang="cs-CZ" dirty="0" smtClean="0"/>
              <a:t>AGFA/ORWO</a:t>
            </a:r>
          </a:p>
          <a:p>
            <a:r>
              <a:rPr lang="cs-CZ" dirty="0" smtClean="0"/>
              <a:t>Zaškolení kádrů za WWII</a:t>
            </a:r>
          </a:p>
          <a:p>
            <a:pPr lvl="1"/>
            <a:r>
              <a:rPr lang="cs-CZ" dirty="0" smtClean="0"/>
              <a:t>Vladimír Borský</a:t>
            </a:r>
          </a:p>
          <a:p>
            <a:pPr lvl="1"/>
            <a:r>
              <a:rPr lang="cs-CZ" dirty="0" smtClean="0"/>
              <a:t>Jan Stallich</a:t>
            </a:r>
          </a:p>
          <a:p>
            <a:pPr lvl="1"/>
            <a:r>
              <a:rPr lang="cs-CZ" dirty="0" smtClean="0"/>
              <a:t>Vladimír Vlček</a:t>
            </a:r>
          </a:p>
          <a:p>
            <a:pPr lvl="1"/>
            <a:r>
              <a:rPr lang="cs-CZ" dirty="0" smtClean="0"/>
              <a:t>&gt; natáčeli první cz barevné filmy</a:t>
            </a:r>
          </a:p>
          <a:p>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69904" y="3789040"/>
            <a:ext cx="4038600" cy="3028950"/>
          </a:xfr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1124744"/>
            <a:ext cx="3549774" cy="2647117"/>
          </a:xfrm>
          <a:prstGeom prst="rect">
            <a:avLst/>
          </a:prstGeom>
        </p:spPr>
      </p:pic>
    </p:spTree>
    <p:extLst>
      <p:ext uri="{BB962C8B-B14F-4D97-AF65-F5344CB8AC3E}">
        <p14:creationId xmlns:p14="http://schemas.microsoft.com/office/powerpoint/2010/main" val="520694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Evropský film 1905-1919</a:t>
            </a:r>
            <a:endParaRPr lang="cs-CZ" dirty="0"/>
          </a:p>
        </p:txBody>
      </p:sp>
      <p:sp>
        <p:nvSpPr>
          <p:cNvPr id="4" name="Podnadpis 3"/>
          <p:cNvSpPr>
            <a:spLocks noGrp="1"/>
          </p:cNvSpPr>
          <p:nvPr>
            <p:ph type="subTitle" idx="1"/>
          </p:nvPr>
        </p:nvSpPr>
        <p:spPr/>
        <p:txBody>
          <a:bodyPr/>
          <a:lstStyle/>
          <a:p>
            <a:r>
              <a:rPr lang="cs-CZ" dirty="0" smtClean="0"/>
              <a:t>2. přednáška</a:t>
            </a:r>
            <a:endParaRPr lang="cs-CZ" dirty="0"/>
          </a:p>
        </p:txBody>
      </p:sp>
    </p:spTree>
    <p:extLst>
      <p:ext uri="{BB962C8B-B14F-4D97-AF65-F5344CB8AC3E}">
        <p14:creationId xmlns:p14="http://schemas.microsoft.com/office/powerpoint/2010/main" val="47595954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68099"/>
          </a:xfrm>
        </p:spPr>
        <p:txBody>
          <a:bodyPr/>
          <a:lstStyle/>
          <a:p>
            <a:r>
              <a:rPr lang="cs-CZ" dirty="0" smtClean="0"/>
              <a:t>Animovaný film</a:t>
            </a:r>
            <a:endParaRPr lang="cs-CZ" dirty="0"/>
          </a:p>
        </p:txBody>
      </p:sp>
      <p:sp>
        <p:nvSpPr>
          <p:cNvPr id="3" name="Zástupný symbol pro obsah 2"/>
          <p:cNvSpPr>
            <a:spLocks noGrp="1"/>
          </p:cNvSpPr>
          <p:nvPr>
            <p:ph sz="half" idx="1"/>
          </p:nvPr>
        </p:nvSpPr>
        <p:spPr>
          <a:xfrm>
            <a:off x="0" y="980728"/>
            <a:ext cx="4984386" cy="5688632"/>
          </a:xfrm>
        </p:spPr>
        <p:txBody>
          <a:bodyPr>
            <a:normAutofit fontScale="92500" lnSpcReduction="10000"/>
          </a:bodyPr>
          <a:lstStyle/>
          <a:p>
            <a:r>
              <a:rPr lang="cs-CZ" dirty="0" smtClean="0"/>
              <a:t>Počátky v 1. desetiletí 20. st.</a:t>
            </a:r>
          </a:p>
          <a:p>
            <a:r>
              <a:rPr lang="cs-CZ" dirty="0" smtClean="0"/>
              <a:t>WWI – propagandistické animované filmy</a:t>
            </a:r>
          </a:p>
          <a:p>
            <a:pPr lvl="1"/>
            <a:r>
              <a:rPr lang="cs-CZ" i="1" dirty="0" smtClean="0">
                <a:hlinkClick r:id="rId2"/>
              </a:rPr>
              <a:t>Die </a:t>
            </a:r>
            <a:r>
              <a:rPr lang="cs-CZ" i="1" dirty="0" err="1" smtClean="0">
                <a:hlinkClick r:id="rId2"/>
              </a:rPr>
              <a:t>Säugetier</a:t>
            </a:r>
            <a:r>
              <a:rPr lang="cs-CZ" i="1" dirty="0" smtClean="0">
                <a:hlinkClick r:id="rId2"/>
              </a:rPr>
              <a:t> </a:t>
            </a:r>
            <a:r>
              <a:rPr lang="cs-CZ" dirty="0" smtClean="0"/>
              <a:t>(1916)</a:t>
            </a:r>
          </a:p>
          <a:p>
            <a:r>
              <a:rPr lang="cs-CZ" dirty="0" smtClean="0"/>
              <a:t>Krátké </a:t>
            </a:r>
            <a:r>
              <a:rPr lang="cs-CZ" dirty="0" err="1" smtClean="0"/>
              <a:t>gotesky</a:t>
            </a:r>
            <a:endParaRPr lang="cs-CZ" dirty="0" smtClean="0"/>
          </a:p>
          <a:p>
            <a:r>
              <a:rPr lang="cs-CZ" dirty="0" smtClean="0"/>
              <a:t>Animované vložky v jiných filmech</a:t>
            </a:r>
          </a:p>
          <a:p>
            <a:pPr lvl="1"/>
            <a:r>
              <a:rPr lang="cs-CZ" dirty="0" smtClean="0"/>
              <a:t>Dokumenty</a:t>
            </a:r>
          </a:p>
          <a:p>
            <a:pPr lvl="1"/>
            <a:r>
              <a:rPr lang="cs-CZ" dirty="0" smtClean="0"/>
              <a:t>Hrané filmy – speciální efekty, úvodní titulky</a:t>
            </a:r>
          </a:p>
          <a:p>
            <a:r>
              <a:rPr lang="cs-CZ" dirty="0" smtClean="0"/>
              <a:t>Problémy s financováním</a:t>
            </a:r>
            <a:endParaRPr lang="cs-CZ" dirty="0"/>
          </a:p>
          <a:p>
            <a:r>
              <a:rPr lang="cs-CZ" dirty="0" smtClean="0"/>
              <a:t>Natáčení animovaných reklamních snímků</a:t>
            </a:r>
          </a:p>
          <a:p>
            <a:pPr lvl="1"/>
            <a:r>
              <a:rPr lang="cs-CZ" dirty="0" err="1" smtClean="0">
                <a:hlinkClick r:id="rId3"/>
              </a:rPr>
              <a:t>Lotte</a:t>
            </a:r>
            <a:r>
              <a:rPr lang="cs-CZ" dirty="0" smtClean="0">
                <a:hlinkClick r:id="rId3"/>
              </a:rPr>
              <a:t> </a:t>
            </a:r>
            <a:r>
              <a:rPr lang="cs-CZ" dirty="0" err="1" smtClean="0">
                <a:hlinkClick r:id="rId3"/>
              </a:rPr>
              <a:t>Reiniger</a:t>
            </a:r>
            <a:endParaRPr lang="cs-CZ" dirty="0" smtClean="0"/>
          </a:p>
        </p:txBody>
      </p:sp>
      <p:pic>
        <p:nvPicPr>
          <p:cNvPr id="5" name="Zástupný symbol pro obsah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43500" y="998984"/>
            <a:ext cx="3048000" cy="2286000"/>
          </a:xfrm>
        </p:spPr>
      </p:pic>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4386" y="3573016"/>
            <a:ext cx="3908094" cy="2696344"/>
          </a:xfrm>
          <a:prstGeom prst="rect">
            <a:avLst/>
          </a:prstGeom>
        </p:spPr>
      </p:pic>
    </p:spTree>
    <p:extLst>
      <p:ext uri="{BB962C8B-B14F-4D97-AF65-F5344CB8AC3E}">
        <p14:creationId xmlns:p14="http://schemas.microsoft.com/office/powerpoint/2010/main" val="166095898"/>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20080"/>
          </a:xfrm>
        </p:spPr>
        <p:txBody>
          <a:bodyPr>
            <a:normAutofit fontScale="90000"/>
          </a:bodyPr>
          <a:lstStyle/>
          <a:p>
            <a:r>
              <a:rPr lang="cs-CZ" dirty="0" smtClean="0"/>
              <a:t>Julius </a:t>
            </a:r>
            <a:r>
              <a:rPr lang="cs-CZ" dirty="0" err="1" smtClean="0"/>
              <a:t>Pinschewer</a:t>
            </a:r>
            <a:endParaRPr lang="cs-CZ" dirty="0"/>
          </a:p>
        </p:txBody>
      </p:sp>
      <p:sp>
        <p:nvSpPr>
          <p:cNvPr id="3" name="Zástupný symbol pro obsah 2"/>
          <p:cNvSpPr>
            <a:spLocks noGrp="1"/>
          </p:cNvSpPr>
          <p:nvPr>
            <p:ph sz="half" idx="1"/>
          </p:nvPr>
        </p:nvSpPr>
        <p:spPr>
          <a:xfrm>
            <a:off x="107504" y="908720"/>
            <a:ext cx="5112568" cy="5544616"/>
          </a:xfrm>
        </p:spPr>
        <p:txBody>
          <a:bodyPr>
            <a:normAutofit fontScale="77500" lnSpcReduction="20000"/>
          </a:bodyPr>
          <a:lstStyle/>
          <a:p>
            <a:r>
              <a:rPr lang="cs-CZ" dirty="0" smtClean="0"/>
              <a:t>Září 1883 – </a:t>
            </a:r>
            <a:r>
              <a:rPr lang="cs-CZ" dirty="0" err="1" smtClean="0"/>
              <a:t>Hohensalza</a:t>
            </a:r>
            <a:r>
              <a:rPr lang="cs-CZ" dirty="0" smtClean="0"/>
              <a:t> (dnešní Polsko)</a:t>
            </a:r>
          </a:p>
          <a:p>
            <a:r>
              <a:rPr lang="cs-CZ" dirty="0" smtClean="0"/>
              <a:t>1911 – první reklamní filmy</a:t>
            </a:r>
          </a:p>
          <a:p>
            <a:r>
              <a:rPr lang="cs-CZ" dirty="0" smtClean="0"/>
              <a:t>1912 – první vlastní společnost</a:t>
            </a:r>
          </a:p>
          <a:p>
            <a:pPr lvl="1"/>
            <a:r>
              <a:rPr lang="cs-CZ" dirty="0" smtClean="0"/>
              <a:t>&gt; velká poptávka – pobočka Londýn 1913-1914</a:t>
            </a:r>
          </a:p>
          <a:p>
            <a:r>
              <a:rPr lang="cs-CZ" dirty="0" smtClean="0"/>
              <a:t>WWI – propaganda, animované vložky</a:t>
            </a:r>
          </a:p>
          <a:p>
            <a:r>
              <a:rPr lang="cs-CZ" dirty="0" smtClean="0"/>
              <a:t>1918 - </a:t>
            </a:r>
            <a:r>
              <a:rPr lang="cs-CZ" dirty="0" err="1"/>
              <a:t>Werbefilm</a:t>
            </a:r>
            <a:r>
              <a:rPr lang="cs-CZ" dirty="0"/>
              <a:t> </a:t>
            </a:r>
            <a:r>
              <a:rPr lang="cs-CZ" dirty="0" err="1" smtClean="0"/>
              <a:t>GmbH</a:t>
            </a:r>
            <a:endParaRPr lang="cs-CZ" dirty="0" smtClean="0"/>
          </a:p>
          <a:p>
            <a:r>
              <a:rPr lang="cs-CZ" dirty="0" smtClean="0"/>
              <a:t>1925 – převzal konkurenční Industry film AG</a:t>
            </a:r>
          </a:p>
          <a:p>
            <a:r>
              <a:rPr lang="cs-CZ" dirty="0" smtClean="0"/>
              <a:t>1928 – </a:t>
            </a:r>
            <a:r>
              <a:rPr lang="cs-CZ" dirty="0" err="1" smtClean="0"/>
              <a:t>Pinschewer</a:t>
            </a:r>
            <a:r>
              <a:rPr lang="cs-CZ" dirty="0" smtClean="0"/>
              <a:t> Film AG – monopolní postavení v Německu</a:t>
            </a:r>
          </a:p>
          <a:p>
            <a:r>
              <a:rPr lang="cs-CZ" dirty="0" smtClean="0"/>
              <a:t>1929 – první zvukový film</a:t>
            </a:r>
          </a:p>
          <a:p>
            <a:r>
              <a:rPr lang="cs-CZ" dirty="0" smtClean="0"/>
              <a:t>1933 – emigrace do Švýcarska</a:t>
            </a:r>
          </a:p>
          <a:p>
            <a:r>
              <a:rPr lang="cs-CZ" dirty="0" smtClean="0"/>
              <a:t>1934 – založení nové firmy</a:t>
            </a:r>
          </a:p>
          <a:p>
            <a:r>
              <a:rPr lang="cs-CZ" dirty="0" smtClean="0"/>
              <a:t>1948 – švýcarské občanství</a:t>
            </a:r>
          </a:p>
          <a:p>
            <a:r>
              <a:rPr lang="cs-CZ" dirty="0" smtClean="0">
                <a:hlinkClick r:id="rId2"/>
              </a:rPr>
              <a:t>Ukázka </a:t>
            </a:r>
            <a:r>
              <a:rPr lang="cs-CZ" dirty="0" smtClean="0"/>
              <a:t>– </a:t>
            </a:r>
            <a:r>
              <a:rPr lang="cs-CZ" dirty="0" err="1" smtClean="0">
                <a:hlinkClick r:id="rId3"/>
              </a:rPr>
              <a:t>Zahnteufel</a:t>
            </a:r>
            <a:r>
              <a:rPr lang="cs-CZ" dirty="0" smtClean="0">
                <a:hlinkClick r:id="rId3"/>
              </a:rPr>
              <a:t> </a:t>
            </a:r>
            <a:r>
              <a:rPr lang="cs-CZ" dirty="0" smtClean="0"/>
              <a:t>(1915)</a:t>
            </a:r>
          </a:p>
        </p:txBody>
      </p:sp>
      <p:pic>
        <p:nvPicPr>
          <p:cNvPr id="5" name="Zástupný symbol pro obsah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14685" y="1207293"/>
            <a:ext cx="3405787" cy="4525963"/>
          </a:xfrm>
        </p:spPr>
      </p:pic>
    </p:spTree>
    <p:extLst>
      <p:ext uri="{BB962C8B-B14F-4D97-AF65-F5344CB8AC3E}">
        <p14:creationId xmlns:p14="http://schemas.microsoft.com/office/powerpoint/2010/main" val="332503536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78098"/>
          </a:xfrm>
        </p:spPr>
        <p:txBody>
          <a:bodyPr/>
          <a:lstStyle/>
          <a:p>
            <a:r>
              <a:rPr lang="cs-CZ" dirty="0" smtClean="0"/>
              <a:t>Animace v období Třetí říše</a:t>
            </a:r>
            <a:endParaRPr lang="cs-CZ" dirty="0"/>
          </a:p>
        </p:txBody>
      </p:sp>
      <p:sp>
        <p:nvSpPr>
          <p:cNvPr id="3" name="Zástupný symbol pro obsah 2"/>
          <p:cNvSpPr>
            <a:spLocks noGrp="1"/>
          </p:cNvSpPr>
          <p:nvPr>
            <p:ph sz="half" idx="1"/>
          </p:nvPr>
        </p:nvSpPr>
        <p:spPr>
          <a:xfrm>
            <a:off x="0" y="1052736"/>
            <a:ext cx="5004048" cy="5805264"/>
          </a:xfrm>
        </p:spPr>
        <p:txBody>
          <a:bodyPr>
            <a:normAutofit fontScale="70000" lnSpcReduction="20000"/>
          </a:bodyPr>
          <a:lstStyle/>
          <a:p>
            <a:r>
              <a:rPr lang="cs-CZ" dirty="0" smtClean="0"/>
              <a:t>Obdiv k </a:t>
            </a:r>
            <a:r>
              <a:rPr lang="cs-CZ" dirty="0" err="1" smtClean="0"/>
              <a:t>Waltovi</a:t>
            </a:r>
            <a:r>
              <a:rPr lang="cs-CZ" dirty="0" smtClean="0"/>
              <a:t> </a:t>
            </a:r>
            <a:r>
              <a:rPr lang="cs-CZ" dirty="0" err="1" smtClean="0"/>
              <a:t>Disneymu</a:t>
            </a:r>
            <a:endParaRPr lang="cs-CZ" dirty="0" smtClean="0"/>
          </a:p>
          <a:p>
            <a:pPr lvl="1"/>
            <a:r>
              <a:rPr lang="cs-CZ" dirty="0" smtClean="0"/>
              <a:t>Z Goebbelsova deníku:</a:t>
            </a:r>
          </a:p>
          <a:p>
            <a:pPr marL="457200" lvl="1" indent="0">
              <a:buNone/>
            </a:pPr>
            <a:r>
              <a:rPr lang="cs-CZ" dirty="0" smtClean="0"/>
              <a:t>„Dal jsem Hitlerovi k Vánocům jako dárek 12 filmů s </a:t>
            </a:r>
            <a:r>
              <a:rPr lang="cs-CZ" dirty="0" err="1" smtClean="0"/>
              <a:t>Mickey</a:t>
            </a:r>
            <a:r>
              <a:rPr lang="cs-CZ" dirty="0" smtClean="0"/>
              <a:t> </a:t>
            </a:r>
            <a:r>
              <a:rPr lang="cs-CZ" dirty="0" err="1" smtClean="0"/>
              <a:t>Mousem</a:t>
            </a:r>
            <a:r>
              <a:rPr lang="cs-CZ" dirty="0" smtClean="0"/>
              <a:t>. Měl z toho radost. Byl opravdu šťastný z takového pokladu.“</a:t>
            </a:r>
          </a:p>
          <a:p>
            <a:r>
              <a:rPr lang="cs-CZ" dirty="0" smtClean="0"/>
              <a:t>Chyběla existující infrastruktura a tradice animovaného filmu</a:t>
            </a:r>
          </a:p>
          <a:p>
            <a:r>
              <a:rPr lang="cs-CZ" dirty="0" smtClean="0"/>
              <a:t>Studování technik </a:t>
            </a:r>
            <a:r>
              <a:rPr lang="cs-CZ" dirty="0" err="1" smtClean="0"/>
              <a:t>Walta</a:t>
            </a:r>
            <a:r>
              <a:rPr lang="cs-CZ" dirty="0" smtClean="0"/>
              <a:t> </a:t>
            </a:r>
            <a:r>
              <a:rPr lang="cs-CZ" dirty="0" err="1" smtClean="0"/>
              <a:t>Disneyho</a:t>
            </a:r>
            <a:endParaRPr lang="cs-CZ" dirty="0"/>
          </a:p>
          <a:p>
            <a:pPr lvl="1"/>
            <a:r>
              <a:rPr lang="cs-CZ" dirty="0" smtClean="0"/>
              <a:t>Už 1931, po 1933 z </a:t>
            </a:r>
            <a:r>
              <a:rPr lang="cs-CZ" dirty="0" err="1" smtClean="0"/>
              <a:t>Goebbesova</a:t>
            </a:r>
            <a:r>
              <a:rPr lang="cs-CZ" dirty="0" smtClean="0"/>
              <a:t> nařízení</a:t>
            </a:r>
          </a:p>
          <a:p>
            <a:r>
              <a:rPr lang="cs-CZ" dirty="0" smtClean="0"/>
              <a:t>Jeden z prvních anim. Filmů</a:t>
            </a:r>
          </a:p>
          <a:p>
            <a:pPr lvl="1"/>
            <a:r>
              <a:rPr lang="cs-CZ" i="1" dirty="0" smtClean="0">
                <a:hlinkClick r:id="rId2"/>
              </a:rPr>
              <a:t>Der </a:t>
            </a:r>
            <a:r>
              <a:rPr lang="cs-CZ" i="1" dirty="0" err="1" smtClean="0">
                <a:hlinkClick r:id="rId2"/>
              </a:rPr>
              <a:t>Störenfried</a:t>
            </a:r>
            <a:r>
              <a:rPr lang="cs-CZ" i="1" dirty="0" smtClean="0">
                <a:hlinkClick r:id="rId2"/>
              </a:rPr>
              <a:t> </a:t>
            </a:r>
            <a:r>
              <a:rPr lang="cs-CZ" dirty="0" smtClean="0"/>
              <a:t>(1940)</a:t>
            </a:r>
          </a:p>
          <a:p>
            <a:r>
              <a:rPr lang="cs-CZ" dirty="0" smtClean="0"/>
              <a:t>1941 – studio – </a:t>
            </a:r>
            <a:r>
              <a:rPr lang="cs-CZ" dirty="0" err="1" smtClean="0"/>
              <a:t>Berlin</a:t>
            </a:r>
            <a:r>
              <a:rPr lang="cs-CZ" dirty="0" smtClean="0"/>
              <a:t> </a:t>
            </a:r>
            <a:r>
              <a:rPr lang="cs-CZ" dirty="0" err="1" smtClean="0"/>
              <a:t>Dahlem</a:t>
            </a:r>
            <a:endParaRPr lang="cs-CZ" dirty="0" smtClean="0"/>
          </a:p>
          <a:p>
            <a:r>
              <a:rPr lang="cs-CZ" dirty="0" smtClean="0"/>
              <a:t>1942 – Deutsche </a:t>
            </a:r>
            <a:r>
              <a:rPr lang="cs-CZ" dirty="0" err="1" smtClean="0"/>
              <a:t>Zeichenfilm</a:t>
            </a:r>
            <a:r>
              <a:rPr lang="cs-CZ" dirty="0" smtClean="0"/>
              <a:t> </a:t>
            </a:r>
            <a:r>
              <a:rPr lang="cs-CZ" dirty="0" err="1" smtClean="0"/>
              <a:t>GmbH</a:t>
            </a:r>
            <a:endParaRPr lang="cs-CZ" dirty="0" smtClean="0"/>
          </a:p>
          <a:p>
            <a:pPr lvl="1"/>
            <a:r>
              <a:rPr lang="cs-CZ" i="1" dirty="0" err="1" smtClean="0"/>
              <a:t>Arme</a:t>
            </a:r>
            <a:r>
              <a:rPr lang="cs-CZ" i="1" dirty="0" smtClean="0"/>
              <a:t> Hansi</a:t>
            </a:r>
          </a:p>
          <a:p>
            <a:pPr lvl="1"/>
            <a:r>
              <a:rPr lang="cs-CZ" dirty="0" smtClean="0"/>
              <a:t>1943 – stěhování studia do Mnichova a Vídně</a:t>
            </a:r>
          </a:p>
          <a:p>
            <a:pPr lvl="1"/>
            <a:r>
              <a:rPr lang="cs-CZ" dirty="0" smtClean="0"/>
              <a:t>1944 – zrušení</a:t>
            </a:r>
          </a:p>
          <a:p>
            <a:r>
              <a:rPr lang="cs-CZ" dirty="0" smtClean="0">
                <a:hlinkClick r:id="rId3"/>
              </a:rPr>
              <a:t>Horst von </a:t>
            </a:r>
            <a:r>
              <a:rPr lang="cs-CZ" dirty="0" err="1" smtClean="0">
                <a:hlinkClick r:id="rId3"/>
              </a:rPr>
              <a:t>Möllendorf</a:t>
            </a:r>
            <a:endParaRPr lang="cs-CZ" dirty="0" smtClean="0"/>
          </a:p>
          <a:p>
            <a:r>
              <a:rPr lang="cs-CZ" dirty="0" smtClean="0"/>
              <a:t>Hans </a:t>
            </a:r>
            <a:r>
              <a:rPr lang="cs-CZ" dirty="0" err="1" smtClean="0"/>
              <a:t>Fischerkoesen</a:t>
            </a:r>
            <a:endParaRPr lang="cs-CZ" dirty="0" smtClean="0"/>
          </a:p>
          <a:p>
            <a:r>
              <a:rPr lang="cs-CZ" dirty="0" smtClean="0"/>
              <a:t>S koncem války se německá animace přestala vyvíjet</a:t>
            </a:r>
          </a:p>
          <a:p>
            <a:r>
              <a:rPr lang="cs-CZ" dirty="0" smtClean="0"/>
              <a:t>Oživení až 50.-60. léta</a:t>
            </a:r>
            <a:endParaRPr lang="cs-CZ" dirty="0"/>
          </a:p>
        </p:txBody>
      </p:sp>
      <p:pic>
        <p:nvPicPr>
          <p:cNvPr id="7" name="Zástupný symbol pro obsah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41912" y="764704"/>
            <a:ext cx="4038600" cy="3007915"/>
          </a:xfr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3772187"/>
            <a:ext cx="4032448" cy="3002887"/>
          </a:xfrm>
          <a:prstGeom prst="rect">
            <a:avLst/>
          </a:prstGeom>
        </p:spPr>
      </p:pic>
    </p:spTree>
    <p:extLst>
      <p:ext uri="{BB962C8B-B14F-4D97-AF65-F5344CB8AC3E}">
        <p14:creationId xmlns:p14="http://schemas.microsoft.com/office/powerpoint/2010/main" val="416311484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850106"/>
          </a:xfrm>
        </p:spPr>
        <p:txBody>
          <a:bodyPr/>
          <a:lstStyle/>
          <a:p>
            <a:r>
              <a:rPr lang="cs-CZ" dirty="0" smtClean="0"/>
              <a:t>Gerhard </a:t>
            </a:r>
            <a:r>
              <a:rPr lang="cs-CZ" dirty="0" err="1" smtClean="0"/>
              <a:t>Fieber</a:t>
            </a:r>
            <a:endParaRPr lang="cs-CZ" dirty="0"/>
          </a:p>
        </p:txBody>
      </p:sp>
      <p:sp>
        <p:nvSpPr>
          <p:cNvPr id="3" name="Zástupný symbol pro obsah 2"/>
          <p:cNvSpPr>
            <a:spLocks noGrp="1"/>
          </p:cNvSpPr>
          <p:nvPr>
            <p:ph sz="half" idx="1"/>
          </p:nvPr>
        </p:nvSpPr>
        <p:spPr>
          <a:xfrm>
            <a:off x="0" y="1600200"/>
            <a:ext cx="5004048" cy="4925144"/>
          </a:xfrm>
        </p:spPr>
        <p:txBody>
          <a:bodyPr>
            <a:normAutofit lnSpcReduction="10000"/>
          </a:bodyPr>
          <a:lstStyle/>
          <a:p>
            <a:r>
              <a:rPr lang="cs-CZ" dirty="0" smtClean="0"/>
              <a:t>Narozen 1916</a:t>
            </a:r>
          </a:p>
          <a:p>
            <a:r>
              <a:rPr lang="cs-CZ" dirty="0" smtClean="0"/>
              <a:t>Kreslil karikatury učitelů</a:t>
            </a:r>
          </a:p>
          <a:p>
            <a:r>
              <a:rPr lang="cs-CZ" dirty="0" smtClean="0"/>
              <a:t>Od 30. let kreslíř v propagačním oddělení UFA</a:t>
            </a:r>
          </a:p>
          <a:p>
            <a:r>
              <a:rPr lang="cs-CZ" dirty="0" smtClean="0"/>
              <a:t>1942-1945 – hl. kreslíř Deutsche </a:t>
            </a:r>
            <a:r>
              <a:rPr lang="cs-CZ" dirty="0" err="1" smtClean="0"/>
              <a:t>Zeichenfilm</a:t>
            </a:r>
            <a:r>
              <a:rPr lang="cs-CZ" dirty="0" smtClean="0"/>
              <a:t> </a:t>
            </a:r>
            <a:r>
              <a:rPr lang="cs-CZ" dirty="0" err="1" smtClean="0"/>
              <a:t>GmbH</a:t>
            </a:r>
            <a:endParaRPr lang="cs-CZ" dirty="0" smtClean="0"/>
          </a:p>
          <a:p>
            <a:r>
              <a:rPr lang="cs-CZ" dirty="0" smtClean="0"/>
              <a:t>1946 – zaměstnanec DEFA</a:t>
            </a:r>
          </a:p>
          <a:p>
            <a:r>
              <a:rPr lang="cs-CZ" dirty="0" smtClean="0"/>
              <a:t>1948 – EOS Film Production</a:t>
            </a:r>
          </a:p>
          <a:p>
            <a:r>
              <a:rPr lang="cs-CZ" dirty="0" smtClean="0"/>
              <a:t>1949 – první celovečerní animák po WWII</a:t>
            </a:r>
          </a:p>
          <a:p>
            <a:r>
              <a:rPr lang="cs-CZ" dirty="0" smtClean="0"/>
              <a:t>Tvořil až do smrti - 2013</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24334" y="1124744"/>
            <a:ext cx="3840154" cy="5472608"/>
          </a:xfrm>
        </p:spPr>
      </p:pic>
    </p:spTree>
    <p:extLst>
      <p:ext uri="{BB962C8B-B14F-4D97-AF65-F5344CB8AC3E}">
        <p14:creationId xmlns:p14="http://schemas.microsoft.com/office/powerpoint/2010/main" val="314396837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92088"/>
          </a:xfrm>
        </p:spPr>
        <p:txBody>
          <a:bodyPr>
            <a:normAutofit/>
          </a:bodyPr>
          <a:lstStyle/>
          <a:p>
            <a:r>
              <a:rPr lang="cs-CZ" dirty="0"/>
              <a:t>Heinz </a:t>
            </a:r>
            <a:r>
              <a:rPr lang="cs-CZ" dirty="0" err="1"/>
              <a:t>Tischmeyer</a:t>
            </a:r>
            <a:r>
              <a:rPr lang="cs-CZ" dirty="0"/>
              <a:t> </a:t>
            </a:r>
          </a:p>
        </p:txBody>
      </p:sp>
      <p:sp>
        <p:nvSpPr>
          <p:cNvPr id="3" name="Zástupný symbol pro obsah 2"/>
          <p:cNvSpPr>
            <a:spLocks noGrp="1"/>
          </p:cNvSpPr>
          <p:nvPr>
            <p:ph sz="half" idx="1"/>
          </p:nvPr>
        </p:nvSpPr>
        <p:spPr>
          <a:xfrm>
            <a:off x="179512" y="1124744"/>
            <a:ext cx="5328592" cy="5616624"/>
          </a:xfrm>
        </p:spPr>
        <p:txBody>
          <a:bodyPr>
            <a:normAutofit fontScale="92500" lnSpcReduction="20000"/>
          </a:bodyPr>
          <a:lstStyle/>
          <a:p>
            <a:r>
              <a:rPr lang="cs-CZ" dirty="0" smtClean="0"/>
              <a:t>Narozen 1913</a:t>
            </a:r>
          </a:p>
          <a:p>
            <a:r>
              <a:rPr lang="cs-CZ" dirty="0" smtClean="0"/>
              <a:t>1928-1931 – trikové studio </a:t>
            </a:r>
            <a:r>
              <a:rPr lang="cs-CZ" dirty="0" err="1" smtClean="0"/>
              <a:t>Waechter</a:t>
            </a:r>
            <a:endParaRPr lang="cs-CZ" dirty="0" smtClean="0"/>
          </a:p>
          <a:p>
            <a:r>
              <a:rPr lang="cs-CZ" dirty="0" smtClean="0"/>
              <a:t>1931-1933 – pracoval pro trikové studio </a:t>
            </a:r>
            <a:r>
              <a:rPr lang="cs-CZ" dirty="0" err="1" smtClean="0"/>
              <a:t>Pál</a:t>
            </a:r>
            <a:r>
              <a:rPr lang="cs-CZ" dirty="0" smtClean="0"/>
              <a:t> – americký styl kreseb</a:t>
            </a:r>
          </a:p>
          <a:p>
            <a:r>
              <a:rPr lang="cs-CZ" dirty="0" smtClean="0"/>
              <a:t>1933 – UFA s přestávkou do 1936</a:t>
            </a:r>
          </a:p>
          <a:p>
            <a:r>
              <a:rPr lang="cs-CZ" dirty="0" smtClean="0"/>
              <a:t>1936-1942 – vlastní společnost</a:t>
            </a:r>
          </a:p>
          <a:p>
            <a:pPr lvl="1"/>
            <a:r>
              <a:rPr lang="cs-CZ" dirty="0" smtClean="0"/>
              <a:t>Zakázky jiných firem</a:t>
            </a:r>
          </a:p>
          <a:p>
            <a:pPr lvl="1"/>
            <a:r>
              <a:rPr lang="cs-CZ" i="1" dirty="0" err="1"/>
              <a:t>Vom</a:t>
            </a:r>
            <a:r>
              <a:rPr lang="cs-CZ" i="1" dirty="0"/>
              <a:t> </a:t>
            </a:r>
            <a:r>
              <a:rPr lang="cs-CZ" i="1" dirty="0" err="1"/>
              <a:t>Bäumlein</a:t>
            </a:r>
            <a:r>
              <a:rPr lang="cs-CZ" i="1" dirty="0"/>
              <a:t>, </a:t>
            </a:r>
            <a:r>
              <a:rPr lang="cs-CZ" i="1" dirty="0" err="1"/>
              <a:t>das</a:t>
            </a:r>
            <a:r>
              <a:rPr lang="cs-CZ" i="1" dirty="0"/>
              <a:t> </a:t>
            </a:r>
            <a:r>
              <a:rPr lang="cs-CZ" i="1" dirty="0" err="1"/>
              <a:t>andere</a:t>
            </a:r>
            <a:r>
              <a:rPr lang="cs-CZ" i="1" dirty="0"/>
              <a:t> </a:t>
            </a:r>
            <a:r>
              <a:rPr lang="cs-CZ" i="1" dirty="0" err="1"/>
              <a:t>Blätter</a:t>
            </a:r>
            <a:r>
              <a:rPr lang="cs-CZ" i="1" dirty="0"/>
              <a:t> </a:t>
            </a:r>
            <a:r>
              <a:rPr lang="cs-CZ" i="1" dirty="0" err="1"/>
              <a:t>hat</a:t>
            </a:r>
            <a:r>
              <a:rPr lang="cs-CZ" i="1" dirty="0"/>
              <a:t> </a:t>
            </a:r>
            <a:r>
              <a:rPr lang="cs-CZ" i="1" dirty="0" err="1" smtClean="0"/>
              <a:t>gewollt</a:t>
            </a:r>
            <a:r>
              <a:rPr lang="cs-CZ" i="1" dirty="0" smtClean="0"/>
              <a:t> </a:t>
            </a:r>
            <a:r>
              <a:rPr lang="cs-CZ" dirty="0" smtClean="0"/>
              <a:t>(1940)</a:t>
            </a:r>
          </a:p>
          <a:p>
            <a:r>
              <a:rPr lang="cs-CZ" dirty="0" smtClean="0"/>
              <a:t>1942 – Deutsche </a:t>
            </a:r>
            <a:r>
              <a:rPr lang="cs-CZ" dirty="0" err="1" smtClean="0"/>
              <a:t>Zeichenfilm</a:t>
            </a:r>
            <a:r>
              <a:rPr lang="cs-CZ" dirty="0" smtClean="0"/>
              <a:t> </a:t>
            </a:r>
            <a:r>
              <a:rPr lang="cs-CZ" dirty="0" err="1"/>
              <a:t>GmbH</a:t>
            </a:r>
            <a:r>
              <a:rPr lang="cs-CZ" dirty="0"/>
              <a:t> </a:t>
            </a:r>
            <a:endParaRPr lang="cs-CZ" dirty="0" smtClean="0"/>
          </a:p>
          <a:p>
            <a:pPr lvl="1"/>
            <a:r>
              <a:rPr lang="cs-CZ" i="1" dirty="0" err="1" smtClean="0"/>
              <a:t>Armer</a:t>
            </a:r>
            <a:r>
              <a:rPr lang="cs-CZ" i="1" dirty="0" smtClean="0"/>
              <a:t> Hansi</a:t>
            </a:r>
            <a:r>
              <a:rPr lang="cs-CZ" dirty="0" smtClean="0"/>
              <a:t> </a:t>
            </a:r>
          </a:p>
          <a:p>
            <a:r>
              <a:rPr lang="cs-CZ" dirty="0" smtClean="0"/>
              <a:t>1947 – vlastní studio v </a:t>
            </a:r>
            <a:r>
              <a:rPr lang="cs-CZ" dirty="0" err="1" smtClean="0"/>
              <a:t>Tutzingu</a:t>
            </a:r>
            <a:endParaRPr lang="cs-CZ" dirty="0" smtClean="0"/>
          </a:p>
          <a:p>
            <a:r>
              <a:rPr lang="cs-CZ" dirty="0" smtClean="0"/>
              <a:t>Současně pracoval pro </a:t>
            </a:r>
            <a:r>
              <a:rPr lang="cs-CZ" dirty="0" err="1" smtClean="0"/>
              <a:t>Bavariafilm</a:t>
            </a:r>
            <a:r>
              <a:rPr lang="cs-CZ" dirty="0" smtClean="0"/>
              <a:t> </a:t>
            </a:r>
            <a:r>
              <a:rPr lang="cs-CZ" dirty="0" err="1" smtClean="0"/>
              <a:t>GmbH</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52120" y="1412776"/>
            <a:ext cx="3384376" cy="5312904"/>
          </a:xfrm>
        </p:spPr>
      </p:pic>
    </p:spTree>
    <p:extLst>
      <p:ext uri="{BB962C8B-B14F-4D97-AF65-F5344CB8AC3E}">
        <p14:creationId xmlns:p14="http://schemas.microsoft.com/office/powerpoint/2010/main" val="228303778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Hans </a:t>
            </a:r>
            <a:r>
              <a:rPr lang="cs-CZ" dirty="0" err="1" smtClean="0"/>
              <a:t>Fischerkosen</a:t>
            </a:r>
            <a:endParaRPr lang="cs-CZ" dirty="0"/>
          </a:p>
        </p:txBody>
      </p:sp>
      <p:sp>
        <p:nvSpPr>
          <p:cNvPr id="3" name="Zástupný symbol pro obsah 2"/>
          <p:cNvSpPr>
            <a:spLocks noGrp="1"/>
          </p:cNvSpPr>
          <p:nvPr>
            <p:ph sz="half" idx="1"/>
          </p:nvPr>
        </p:nvSpPr>
        <p:spPr>
          <a:xfrm>
            <a:off x="179512" y="1196752"/>
            <a:ext cx="4536504" cy="5472608"/>
          </a:xfrm>
        </p:spPr>
        <p:txBody>
          <a:bodyPr>
            <a:normAutofit fontScale="92500" lnSpcReduction="20000"/>
          </a:bodyPr>
          <a:lstStyle/>
          <a:p>
            <a:r>
              <a:rPr lang="cs-CZ" dirty="0" smtClean="0"/>
              <a:t>Květen 1896</a:t>
            </a:r>
          </a:p>
          <a:p>
            <a:r>
              <a:rPr lang="cs-CZ" dirty="0" smtClean="0"/>
              <a:t>WWI – nebojoval – astma</a:t>
            </a:r>
          </a:p>
          <a:p>
            <a:r>
              <a:rPr lang="cs-CZ" dirty="0" smtClean="0"/>
              <a:t>20. léta krátkometrážní reklamní snímky</a:t>
            </a:r>
          </a:p>
          <a:p>
            <a:r>
              <a:rPr lang="cs-CZ" dirty="0" smtClean="0"/>
              <a:t>Studio v Lipsku</a:t>
            </a:r>
          </a:p>
          <a:p>
            <a:r>
              <a:rPr lang="cs-CZ" dirty="0" smtClean="0"/>
              <a:t>1941 – donucen </a:t>
            </a:r>
            <a:r>
              <a:rPr lang="cs-CZ" dirty="0" err="1" smtClean="0"/>
              <a:t>přesídlat</a:t>
            </a:r>
            <a:r>
              <a:rPr lang="cs-CZ" dirty="0" smtClean="0"/>
              <a:t> do Potsdamu</a:t>
            </a:r>
          </a:p>
          <a:p>
            <a:r>
              <a:rPr lang="cs-CZ" dirty="0" smtClean="0"/>
              <a:t>Animované filmy pro kina</a:t>
            </a:r>
          </a:p>
          <a:p>
            <a:pPr lvl="1"/>
            <a:r>
              <a:rPr lang="cs-CZ" dirty="0" smtClean="0"/>
              <a:t>Přes vládní dohled netočil propagandistické filmy</a:t>
            </a:r>
          </a:p>
          <a:p>
            <a:r>
              <a:rPr lang="cs-CZ" dirty="0" smtClean="0"/>
              <a:t>Po válce zajat, 3 roky vězení, uprchal do Západního Německa</a:t>
            </a:r>
          </a:p>
          <a:p>
            <a:r>
              <a:rPr lang="cs-CZ" dirty="0" smtClean="0"/>
              <a:t>Obnovení vlastního studia</a:t>
            </a:r>
          </a:p>
          <a:p>
            <a:r>
              <a:rPr lang="cs-CZ" dirty="0" smtClean="0"/>
              <a:t>1973</a:t>
            </a:r>
          </a:p>
          <a:p>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45568" y="1283369"/>
            <a:ext cx="4190928" cy="5242835"/>
          </a:xfrm>
        </p:spPr>
      </p:pic>
    </p:spTree>
    <p:extLst>
      <p:ext uri="{BB962C8B-B14F-4D97-AF65-F5344CB8AC3E}">
        <p14:creationId xmlns:p14="http://schemas.microsoft.com/office/powerpoint/2010/main" val="3553649775"/>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dirty="0" smtClean="0"/>
              <a:t>Filmová avantgarda</a:t>
            </a:r>
            <a:endParaRPr lang="cs-CZ" dirty="0"/>
          </a:p>
        </p:txBody>
      </p:sp>
      <p:sp>
        <p:nvSpPr>
          <p:cNvPr id="3" name="Zástupný symbol pro obsah 2"/>
          <p:cNvSpPr>
            <a:spLocks noGrp="1"/>
          </p:cNvSpPr>
          <p:nvPr>
            <p:ph sz="half" idx="1"/>
          </p:nvPr>
        </p:nvSpPr>
        <p:spPr>
          <a:xfrm>
            <a:off x="323528" y="1268760"/>
            <a:ext cx="4172272" cy="5328592"/>
          </a:xfrm>
        </p:spPr>
        <p:txBody>
          <a:bodyPr/>
          <a:lstStyle/>
          <a:p>
            <a:r>
              <a:rPr lang="cs-CZ" dirty="0" smtClean="0"/>
              <a:t>Abstraktní filmy</a:t>
            </a:r>
          </a:p>
          <a:p>
            <a:pPr lvl="1"/>
            <a:r>
              <a:rPr lang="cs-CZ" dirty="0" smtClean="0"/>
              <a:t>Paul </a:t>
            </a:r>
            <a:r>
              <a:rPr lang="cs-CZ" dirty="0" err="1" smtClean="0"/>
              <a:t>Leni</a:t>
            </a:r>
            <a:r>
              <a:rPr lang="cs-CZ" dirty="0" smtClean="0"/>
              <a:t>, Oskar </a:t>
            </a:r>
            <a:r>
              <a:rPr lang="cs-CZ" dirty="0" err="1" smtClean="0"/>
              <a:t>Fischinger</a:t>
            </a:r>
            <a:endParaRPr lang="cs-CZ" dirty="0" smtClean="0"/>
          </a:p>
          <a:p>
            <a:r>
              <a:rPr lang="cs-CZ" dirty="0" smtClean="0"/>
              <a:t>„městské symfonie“</a:t>
            </a:r>
          </a:p>
          <a:p>
            <a:pPr lvl="1"/>
            <a:r>
              <a:rPr lang="cs-CZ" dirty="0" smtClean="0"/>
              <a:t>Walter </a:t>
            </a:r>
            <a:r>
              <a:rPr lang="cs-CZ" dirty="0" err="1" smtClean="0"/>
              <a:t>Ruttman</a:t>
            </a:r>
            <a:endParaRPr lang="cs-CZ" dirty="0" smtClean="0"/>
          </a:p>
          <a:p>
            <a:r>
              <a:rPr lang="cs-CZ" dirty="0" smtClean="0"/>
              <a:t>Problémy s financováním</a:t>
            </a:r>
          </a:p>
          <a:p>
            <a:pPr lvl="1"/>
            <a:r>
              <a:rPr lang="cs-CZ" dirty="0" err="1" smtClean="0"/>
              <a:t>Quota</a:t>
            </a:r>
            <a:r>
              <a:rPr lang="cs-CZ" dirty="0" smtClean="0"/>
              <a:t> </a:t>
            </a:r>
            <a:r>
              <a:rPr lang="cs-CZ" dirty="0" err="1" smtClean="0"/>
              <a:t>quickies</a:t>
            </a:r>
            <a:endParaRPr lang="cs-CZ" dirty="0" smtClean="0"/>
          </a:p>
          <a:p>
            <a:r>
              <a:rPr lang="cs-CZ" dirty="0" smtClean="0"/>
              <a:t>Tvůrci se často věnovali i jinému druhu tvorby</a:t>
            </a:r>
          </a:p>
          <a:p>
            <a:pPr lvl="1"/>
            <a:r>
              <a:rPr lang="cs-CZ" dirty="0" smtClean="0"/>
              <a:t>Walter </a:t>
            </a:r>
            <a:r>
              <a:rPr lang="cs-CZ" dirty="0" err="1" smtClean="0"/>
              <a:t>Ruttman</a:t>
            </a:r>
            <a:endParaRPr lang="cs-CZ" dirty="0" smtClean="0"/>
          </a:p>
          <a:p>
            <a:pPr lvl="1"/>
            <a:r>
              <a:rPr lang="cs-CZ" dirty="0" smtClean="0"/>
              <a:t>Paul  </a:t>
            </a:r>
            <a:r>
              <a:rPr lang="cs-CZ" dirty="0" err="1" smtClean="0"/>
              <a:t>Leni</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75200" y="1918568"/>
            <a:ext cx="3784600" cy="3022600"/>
          </a:xfrm>
        </p:spPr>
      </p:pic>
    </p:spTree>
    <p:extLst>
      <p:ext uri="{BB962C8B-B14F-4D97-AF65-F5344CB8AC3E}">
        <p14:creationId xmlns:p14="http://schemas.microsoft.com/office/powerpoint/2010/main" val="240832506"/>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850106"/>
          </a:xfrm>
        </p:spPr>
        <p:txBody>
          <a:bodyPr/>
          <a:lstStyle/>
          <a:p>
            <a:r>
              <a:rPr lang="cs-CZ" dirty="0" smtClean="0"/>
              <a:t>Walter </a:t>
            </a:r>
            <a:r>
              <a:rPr lang="cs-CZ" dirty="0" err="1" smtClean="0"/>
              <a:t>Ruttmann</a:t>
            </a:r>
            <a:endParaRPr lang="cs-CZ" dirty="0"/>
          </a:p>
        </p:txBody>
      </p:sp>
      <p:sp>
        <p:nvSpPr>
          <p:cNvPr id="3" name="Zástupný symbol pro obsah 2"/>
          <p:cNvSpPr>
            <a:spLocks noGrp="1"/>
          </p:cNvSpPr>
          <p:nvPr>
            <p:ph sz="half" idx="1"/>
          </p:nvPr>
        </p:nvSpPr>
        <p:spPr>
          <a:xfrm>
            <a:off x="0" y="764704"/>
            <a:ext cx="6372200" cy="6093296"/>
          </a:xfrm>
        </p:spPr>
        <p:txBody>
          <a:bodyPr>
            <a:normAutofit fontScale="62500" lnSpcReduction="20000"/>
          </a:bodyPr>
          <a:lstStyle/>
          <a:p>
            <a:r>
              <a:rPr lang="cs-CZ" dirty="0" smtClean="0"/>
              <a:t>Prosinec 1887 – Frankfurt nad Mohanem</a:t>
            </a:r>
          </a:p>
          <a:p>
            <a:r>
              <a:rPr lang="cs-CZ" dirty="0" smtClean="0"/>
              <a:t>1905 – maturita -&gt; odchod do </a:t>
            </a:r>
            <a:r>
              <a:rPr lang="cs-CZ" dirty="0" err="1" smtClean="0"/>
              <a:t>Zurychu</a:t>
            </a:r>
            <a:r>
              <a:rPr lang="cs-CZ" dirty="0" smtClean="0"/>
              <a:t>, studia architektury</a:t>
            </a:r>
          </a:p>
          <a:p>
            <a:r>
              <a:rPr lang="cs-CZ" dirty="0" smtClean="0"/>
              <a:t>1907 – Mnichov – malířství</a:t>
            </a:r>
          </a:p>
          <a:p>
            <a:pPr lvl="1"/>
            <a:r>
              <a:rPr lang="cs-CZ" dirty="0" smtClean="0"/>
              <a:t>Soutěže plakátů</a:t>
            </a:r>
          </a:p>
          <a:p>
            <a:r>
              <a:rPr lang="cs-CZ" dirty="0" smtClean="0"/>
              <a:t>1913 – povolán do armády, WWI východní fronta</a:t>
            </a:r>
          </a:p>
          <a:p>
            <a:r>
              <a:rPr lang="cs-CZ" dirty="0" smtClean="0"/>
              <a:t>Po válce zájem o malířství, nově o filmovou techniku</a:t>
            </a:r>
          </a:p>
          <a:p>
            <a:r>
              <a:rPr lang="cs-CZ" dirty="0" smtClean="0"/>
              <a:t>Založil </a:t>
            </a:r>
            <a:r>
              <a:rPr lang="cs-CZ" dirty="0" err="1" smtClean="0"/>
              <a:t>Ruttman</a:t>
            </a:r>
            <a:r>
              <a:rPr lang="cs-CZ" dirty="0" smtClean="0"/>
              <a:t>-Film </a:t>
            </a:r>
            <a:r>
              <a:rPr lang="cs-CZ" dirty="0" err="1" smtClean="0"/>
              <a:t>GmbH</a:t>
            </a:r>
            <a:endParaRPr lang="cs-CZ" dirty="0" smtClean="0"/>
          </a:p>
          <a:p>
            <a:r>
              <a:rPr lang="cs-CZ" dirty="0" smtClean="0"/>
              <a:t>1920 – patentoval si nový trikový stůl</a:t>
            </a:r>
          </a:p>
          <a:p>
            <a:r>
              <a:rPr lang="cs-CZ" dirty="0" smtClean="0"/>
              <a:t>27. dubna 1921 – </a:t>
            </a:r>
            <a:r>
              <a:rPr lang="cs-CZ" i="1" dirty="0" err="1" smtClean="0"/>
              <a:t>Lichtspiel</a:t>
            </a:r>
            <a:r>
              <a:rPr lang="cs-CZ" i="1" dirty="0" smtClean="0"/>
              <a:t> Opus I</a:t>
            </a:r>
          </a:p>
          <a:p>
            <a:r>
              <a:rPr lang="cs-CZ" dirty="0" smtClean="0"/>
              <a:t>Spolupráce na filmech jiných autorů</a:t>
            </a:r>
          </a:p>
          <a:p>
            <a:pPr lvl="1"/>
            <a:r>
              <a:rPr lang="cs-CZ" dirty="0" err="1" smtClean="0"/>
              <a:t>Lotte</a:t>
            </a:r>
            <a:r>
              <a:rPr lang="cs-CZ" dirty="0" smtClean="0"/>
              <a:t> </a:t>
            </a:r>
            <a:r>
              <a:rPr lang="cs-CZ" dirty="0" err="1" smtClean="0"/>
              <a:t>Reiniger</a:t>
            </a:r>
            <a:endParaRPr lang="cs-CZ" dirty="0" smtClean="0"/>
          </a:p>
          <a:p>
            <a:pPr lvl="1"/>
            <a:r>
              <a:rPr lang="cs-CZ" i="1" dirty="0" smtClean="0"/>
              <a:t>Die </a:t>
            </a:r>
            <a:r>
              <a:rPr lang="cs-CZ" i="1" dirty="0" err="1" smtClean="0"/>
              <a:t>Nibelungen</a:t>
            </a:r>
            <a:r>
              <a:rPr lang="cs-CZ" i="1" dirty="0" smtClean="0"/>
              <a:t> </a:t>
            </a:r>
            <a:r>
              <a:rPr lang="cs-CZ" dirty="0" smtClean="0"/>
              <a:t>(1924)</a:t>
            </a:r>
          </a:p>
          <a:p>
            <a:r>
              <a:rPr lang="cs-CZ" dirty="0" smtClean="0"/>
              <a:t>1927 – </a:t>
            </a:r>
            <a:r>
              <a:rPr lang="cs-CZ" i="1" dirty="0" smtClean="0"/>
              <a:t>Berlín, Symfonie velkoměsta</a:t>
            </a:r>
          </a:p>
          <a:p>
            <a:r>
              <a:rPr lang="cs-CZ" dirty="0" smtClean="0"/>
              <a:t>Experimentování se zvukem</a:t>
            </a:r>
          </a:p>
          <a:p>
            <a:pPr lvl="1"/>
            <a:r>
              <a:rPr lang="cs-CZ" i="1" dirty="0" smtClean="0"/>
              <a:t>Německý rozhlas </a:t>
            </a:r>
          </a:p>
          <a:p>
            <a:pPr lvl="1"/>
            <a:r>
              <a:rPr lang="cs-CZ" i="1" dirty="0" smtClean="0"/>
              <a:t>Melodie světa</a:t>
            </a:r>
          </a:p>
          <a:p>
            <a:r>
              <a:rPr lang="cs-CZ" dirty="0" smtClean="0"/>
              <a:t>1930 – rozhlasová hra – </a:t>
            </a:r>
            <a:r>
              <a:rPr lang="cs-CZ" i="1" dirty="0" smtClean="0"/>
              <a:t>Víkend</a:t>
            </a:r>
          </a:p>
          <a:p>
            <a:r>
              <a:rPr lang="cs-CZ" dirty="0" smtClean="0"/>
              <a:t>1931 – </a:t>
            </a:r>
            <a:r>
              <a:rPr lang="cs-CZ" i="1" dirty="0" smtClean="0"/>
              <a:t>Nepřítel v krvi </a:t>
            </a:r>
            <a:r>
              <a:rPr lang="cs-CZ" dirty="0" smtClean="0"/>
              <a:t>– osvětový o pohlavních chorobách</a:t>
            </a:r>
          </a:p>
          <a:p>
            <a:r>
              <a:rPr lang="cs-CZ" dirty="0" smtClean="0"/>
              <a:t>První hraný film v Itálii</a:t>
            </a:r>
          </a:p>
          <a:p>
            <a:r>
              <a:rPr lang="cs-CZ" dirty="0" smtClean="0"/>
              <a:t>Sžil se s nacistickým režimem</a:t>
            </a:r>
          </a:p>
          <a:p>
            <a:pPr lvl="1"/>
            <a:r>
              <a:rPr lang="cs-CZ" i="1" dirty="0" smtClean="0"/>
              <a:t>Triumf vůle </a:t>
            </a:r>
            <a:r>
              <a:rPr lang="cs-CZ" dirty="0" smtClean="0"/>
              <a:t>(1933)</a:t>
            </a:r>
          </a:p>
          <a:p>
            <a:r>
              <a:rPr lang="cs-CZ" dirty="0" smtClean="0"/>
              <a:t>1935 – úředník UFA</a:t>
            </a:r>
          </a:p>
          <a:p>
            <a:r>
              <a:rPr lang="cs-CZ" dirty="0" smtClean="0"/>
              <a:t>1940 – 2 propagandistické filmy o výrobě zbraní</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38766" y="1700808"/>
            <a:ext cx="2597730" cy="4217094"/>
          </a:xfrm>
        </p:spPr>
      </p:pic>
    </p:spTree>
    <p:extLst>
      <p:ext uri="{BB962C8B-B14F-4D97-AF65-F5344CB8AC3E}">
        <p14:creationId xmlns:p14="http://schemas.microsoft.com/office/powerpoint/2010/main" val="1213558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Francie</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Pathé</a:t>
            </a:r>
          </a:p>
          <a:p>
            <a:pPr lvl="1"/>
            <a:r>
              <a:rPr lang="cs-CZ" dirty="0" smtClean="0"/>
              <a:t>Vertikální integrace</a:t>
            </a:r>
          </a:p>
          <a:p>
            <a:pPr lvl="1"/>
            <a:r>
              <a:rPr lang="cs-CZ" dirty="0" smtClean="0"/>
              <a:t>1905 – 6 režisérů – filmy všech různých žánrů – </a:t>
            </a:r>
            <a:r>
              <a:rPr lang="cs-CZ" i="1" dirty="0" err="1" smtClean="0">
                <a:hlinkClick r:id="rId2"/>
              </a:rPr>
              <a:t>Le</a:t>
            </a:r>
            <a:r>
              <a:rPr lang="cs-CZ" i="1" dirty="0" smtClean="0">
                <a:hlinkClick r:id="rId2"/>
              </a:rPr>
              <a:t> </a:t>
            </a:r>
            <a:r>
              <a:rPr lang="cs-CZ" i="1" dirty="0" err="1" smtClean="0">
                <a:hlinkClick r:id="rId2"/>
              </a:rPr>
              <a:t>Cochon</a:t>
            </a:r>
            <a:r>
              <a:rPr lang="cs-CZ" i="1" dirty="0" smtClean="0">
                <a:hlinkClick r:id="rId2"/>
              </a:rPr>
              <a:t> </a:t>
            </a:r>
            <a:r>
              <a:rPr lang="cs-CZ" i="1" dirty="0" err="1" smtClean="0">
                <a:hlinkClick r:id="rId2"/>
              </a:rPr>
              <a:t>danseur</a:t>
            </a:r>
            <a:r>
              <a:rPr lang="cs-CZ" i="1" dirty="0" smtClean="0">
                <a:hlinkClick r:id="rId2"/>
              </a:rPr>
              <a:t> </a:t>
            </a:r>
            <a:r>
              <a:rPr lang="cs-CZ" dirty="0" smtClean="0"/>
              <a:t>(1907)</a:t>
            </a:r>
          </a:p>
          <a:p>
            <a:pPr lvl="1"/>
            <a:r>
              <a:rPr lang="cs-CZ" dirty="0" smtClean="0"/>
              <a:t>Ruční kolorování</a:t>
            </a:r>
          </a:p>
          <a:p>
            <a:pPr lvl="1"/>
            <a:r>
              <a:rPr lang="cs-CZ" dirty="0" smtClean="0"/>
              <a:t>Série s populárními komiky – </a:t>
            </a:r>
            <a:r>
              <a:rPr lang="cs-CZ" dirty="0" smtClean="0">
                <a:hlinkClick r:id="rId3"/>
              </a:rPr>
              <a:t>Max </a:t>
            </a:r>
            <a:r>
              <a:rPr lang="cs-CZ" dirty="0" err="1" smtClean="0">
                <a:hlinkClick r:id="rId3"/>
              </a:rPr>
              <a:t>Linder</a:t>
            </a:r>
            <a:r>
              <a:rPr lang="cs-CZ" dirty="0" smtClean="0"/>
              <a:t>, </a:t>
            </a:r>
            <a:r>
              <a:rPr lang="cs-CZ" dirty="0" err="1" smtClean="0"/>
              <a:t>Rigadin</a:t>
            </a:r>
            <a:r>
              <a:rPr lang="cs-CZ" dirty="0"/>
              <a:t> </a:t>
            </a:r>
            <a:r>
              <a:rPr lang="cs-CZ" dirty="0" smtClean="0"/>
              <a:t>ad.</a:t>
            </a:r>
          </a:p>
          <a:p>
            <a:pPr lvl="1"/>
            <a:r>
              <a:rPr lang="cs-CZ" dirty="0" smtClean="0"/>
              <a:t>1913 </a:t>
            </a:r>
          </a:p>
          <a:p>
            <a:pPr lvl="2"/>
            <a:r>
              <a:rPr lang="cs-CZ" dirty="0" smtClean="0"/>
              <a:t>omezení nákladů na drahé produkce</a:t>
            </a:r>
          </a:p>
          <a:p>
            <a:pPr lvl="2"/>
            <a:r>
              <a:rPr lang="cs-CZ" dirty="0" smtClean="0"/>
              <a:t>Vystoupila z MPPC</a:t>
            </a:r>
          </a:p>
          <a:p>
            <a:r>
              <a:rPr lang="cs-CZ" dirty="0"/>
              <a:t>Gaumont</a:t>
            </a:r>
          </a:p>
          <a:p>
            <a:pPr lvl="1"/>
            <a:r>
              <a:rPr lang="cs-CZ" dirty="0"/>
              <a:t>Louis </a:t>
            </a:r>
            <a:r>
              <a:rPr lang="cs-CZ" dirty="0" err="1"/>
              <a:t>Feuillade</a:t>
            </a:r>
            <a:endParaRPr lang="cs-CZ" dirty="0"/>
          </a:p>
          <a:p>
            <a:pPr lvl="1"/>
            <a:r>
              <a:rPr lang="cs-CZ" dirty="0" err="1"/>
              <a:t>Leonce</a:t>
            </a:r>
            <a:r>
              <a:rPr lang="cs-CZ" dirty="0"/>
              <a:t> </a:t>
            </a:r>
            <a:r>
              <a:rPr lang="cs-CZ" dirty="0" err="1"/>
              <a:t>Perret</a:t>
            </a:r>
            <a:endParaRPr lang="cs-CZ" dirty="0"/>
          </a:p>
          <a:p>
            <a:r>
              <a:rPr lang="cs-CZ" dirty="0"/>
              <a:t>Film </a:t>
            </a:r>
            <a:r>
              <a:rPr lang="cs-CZ" dirty="0" err="1"/>
              <a:t>d‘Art</a:t>
            </a:r>
            <a:r>
              <a:rPr lang="cs-CZ" dirty="0"/>
              <a:t> – </a:t>
            </a:r>
            <a:r>
              <a:rPr lang="cs-CZ" i="1" dirty="0">
                <a:hlinkClick r:id="rId4"/>
              </a:rPr>
              <a:t>Zavraždění vévody de </a:t>
            </a:r>
            <a:r>
              <a:rPr lang="cs-CZ" i="1" dirty="0" err="1">
                <a:hlinkClick r:id="rId4"/>
              </a:rPr>
              <a:t>Guise</a:t>
            </a:r>
            <a:r>
              <a:rPr lang="cs-CZ" i="1" dirty="0"/>
              <a:t> </a:t>
            </a:r>
            <a:r>
              <a:rPr lang="cs-CZ" dirty="0"/>
              <a:t>(1908</a:t>
            </a:r>
            <a:r>
              <a:rPr lang="cs-CZ" dirty="0" smtClean="0"/>
              <a:t>)</a:t>
            </a:r>
          </a:p>
          <a:p>
            <a:r>
              <a:rPr lang="cs-CZ" dirty="0" smtClean="0"/>
              <a:t>Sarah </a:t>
            </a:r>
            <a:r>
              <a:rPr lang="cs-CZ" dirty="0" err="1" smtClean="0"/>
              <a:t>Bernhardt</a:t>
            </a:r>
            <a:endParaRPr lang="cs-CZ" dirty="0" smtClean="0"/>
          </a:p>
          <a:p>
            <a:r>
              <a:rPr lang="cs-CZ" dirty="0" smtClean="0"/>
              <a:t>1. sv. válka – vlastenecká produkce </a:t>
            </a:r>
          </a:p>
          <a:p>
            <a:pPr lvl="1"/>
            <a:r>
              <a:rPr lang="cs-CZ" i="1" dirty="0" err="1"/>
              <a:t>Mères</a:t>
            </a:r>
            <a:r>
              <a:rPr lang="cs-CZ" i="1" dirty="0"/>
              <a:t> </a:t>
            </a:r>
            <a:r>
              <a:rPr lang="cs-CZ" i="1" dirty="0" err="1" smtClean="0"/>
              <a:t>françaises</a:t>
            </a:r>
            <a:r>
              <a:rPr lang="cs-CZ" i="1" dirty="0" smtClean="0"/>
              <a:t> </a:t>
            </a:r>
            <a:r>
              <a:rPr lang="cs-CZ" dirty="0" smtClean="0"/>
              <a:t>(1917)</a:t>
            </a:r>
            <a:endParaRPr lang="cs-CZ" dirty="0"/>
          </a:p>
          <a:p>
            <a:endParaRPr lang="cs-CZ" dirty="0" smtClean="0"/>
          </a:p>
        </p:txBody>
      </p:sp>
    </p:spTree>
    <p:extLst>
      <p:ext uri="{BB962C8B-B14F-4D97-AF65-F5344CB8AC3E}">
        <p14:creationId xmlns:p14="http://schemas.microsoft.com/office/powerpoint/2010/main" val="3824682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Itálie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1905 – nárůst produkce</a:t>
            </a:r>
          </a:p>
          <a:p>
            <a:r>
              <a:rPr lang="cs-CZ" dirty="0" err="1" smtClean="0"/>
              <a:t>Cines</a:t>
            </a:r>
            <a:r>
              <a:rPr lang="cs-CZ" dirty="0"/>
              <a:t> </a:t>
            </a:r>
            <a:r>
              <a:rPr lang="cs-CZ" dirty="0" smtClean="0"/>
              <a:t>– Gaston Velle</a:t>
            </a:r>
          </a:p>
          <a:p>
            <a:r>
              <a:rPr lang="cs-CZ" dirty="0" smtClean="0"/>
              <a:t>Rychlý rozvoj kin</a:t>
            </a:r>
          </a:p>
          <a:p>
            <a:r>
              <a:rPr lang="cs-CZ" dirty="0" smtClean="0"/>
              <a:t>Velké historické </a:t>
            </a:r>
            <a:r>
              <a:rPr lang="cs-CZ" dirty="0" err="1" smtClean="0"/>
              <a:t>spektákly</a:t>
            </a:r>
            <a:endParaRPr lang="cs-CZ" dirty="0"/>
          </a:p>
          <a:p>
            <a:pPr lvl="1"/>
            <a:r>
              <a:rPr lang="cs-CZ" dirty="0" smtClean="0"/>
              <a:t>Boj o světovládu/</a:t>
            </a:r>
            <a:r>
              <a:rPr lang="cs-CZ" dirty="0" err="1" smtClean="0"/>
              <a:t>Cabiria</a:t>
            </a:r>
            <a:r>
              <a:rPr lang="cs-CZ" dirty="0" smtClean="0"/>
              <a:t> (1914)</a:t>
            </a:r>
          </a:p>
          <a:p>
            <a:r>
              <a:rPr lang="cs-CZ" dirty="0" smtClean="0"/>
              <a:t>Napodobování zahraničních vzorů</a:t>
            </a:r>
          </a:p>
          <a:p>
            <a:pPr lvl="1"/>
            <a:r>
              <a:rPr lang="cs-CZ" dirty="0" smtClean="0"/>
              <a:t>Komedie</a:t>
            </a:r>
          </a:p>
          <a:p>
            <a:pPr lvl="1"/>
            <a:r>
              <a:rPr lang="cs-CZ" dirty="0" smtClean="0"/>
              <a:t>Filmové „divy“ – </a:t>
            </a:r>
            <a:r>
              <a:rPr lang="cs-CZ" dirty="0" smtClean="0">
                <a:hlinkClick r:id="rId2"/>
              </a:rPr>
              <a:t>Francesca Bertini</a:t>
            </a:r>
            <a:endParaRPr lang="cs-CZ" dirty="0" smtClean="0"/>
          </a:p>
          <a:p>
            <a:pPr lvl="2"/>
            <a:r>
              <a:rPr lang="cs-CZ" dirty="0" smtClean="0"/>
              <a:t>Mužská obdoba – </a:t>
            </a:r>
            <a:r>
              <a:rPr lang="cs-CZ" dirty="0" err="1" smtClean="0"/>
              <a:t>Bartolomeo</a:t>
            </a:r>
            <a:r>
              <a:rPr lang="cs-CZ" dirty="0" smtClean="0"/>
              <a:t> </a:t>
            </a:r>
            <a:r>
              <a:rPr lang="cs-CZ" dirty="0" err="1" smtClean="0"/>
              <a:t>Pagano</a:t>
            </a:r>
            <a:endParaRPr lang="cs-CZ" dirty="0" smtClean="0"/>
          </a:p>
          <a:p>
            <a:r>
              <a:rPr lang="cs-CZ" dirty="0" smtClean="0"/>
              <a:t>Propad za 1. sv. války</a:t>
            </a:r>
            <a:endParaRPr lang="cs-CZ" dirty="0"/>
          </a:p>
        </p:txBody>
      </p:sp>
    </p:spTree>
    <p:extLst>
      <p:ext uri="{BB962C8B-B14F-4D97-AF65-F5344CB8AC3E}">
        <p14:creationId xmlns:p14="http://schemas.microsoft.com/office/powerpoint/2010/main" val="30340955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Dánsko - </a:t>
            </a:r>
            <a:r>
              <a:rPr lang="cs-CZ" dirty="0" err="1" smtClean="0"/>
              <a:t>Nordisk</a:t>
            </a:r>
            <a:endParaRPr lang="cs-CZ" dirty="0"/>
          </a:p>
        </p:txBody>
      </p:sp>
      <p:sp>
        <p:nvSpPr>
          <p:cNvPr id="3" name="Zástupný symbol pro obsah 2"/>
          <p:cNvSpPr>
            <a:spLocks noGrp="1"/>
          </p:cNvSpPr>
          <p:nvPr>
            <p:ph idx="1"/>
          </p:nvPr>
        </p:nvSpPr>
        <p:spPr>
          <a:xfrm>
            <a:off x="457200" y="1600200"/>
            <a:ext cx="4546848" cy="4525963"/>
          </a:xfrm>
        </p:spPr>
        <p:txBody>
          <a:bodyPr>
            <a:normAutofit fontScale="55000" lnSpcReduction="20000"/>
          </a:bodyPr>
          <a:lstStyle/>
          <a:p>
            <a:r>
              <a:rPr lang="cs-CZ" dirty="0" smtClean="0"/>
              <a:t>1906 – založení </a:t>
            </a:r>
          </a:p>
          <a:p>
            <a:r>
              <a:rPr lang="cs-CZ" dirty="0" smtClean="0"/>
              <a:t>1909 </a:t>
            </a:r>
            <a:r>
              <a:rPr lang="cs-CZ" dirty="0"/>
              <a:t>– jednání s Pathé</a:t>
            </a:r>
          </a:p>
          <a:p>
            <a:pPr lvl="1"/>
            <a:r>
              <a:rPr lang="cs-CZ" dirty="0"/>
              <a:t>Formování kartelu</a:t>
            </a:r>
          </a:p>
          <a:p>
            <a:r>
              <a:rPr lang="cs-CZ" dirty="0"/>
              <a:t>1910 – rozvoj hrané produkce</a:t>
            </a:r>
          </a:p>
          <a:p>
            <a:r>
              <a:rPr lang="cs-CZ" dirty="0"/>
              <a:t>Soustředění se na vertikální a horizontální integraci</a:t>
            </a:r>
          </a:p>
          <a:p>
            <a:pPr lvl="1"/>
            <a:r>
              <a:rPr lang="cs-CZ" dirty="0"/>
              <a:t>Nákladné, výpravné </a:t>
            </a:r>
            <a:r>
              <a:rPr lang="cs-CZ" dirty="0" err="1"/>
              <a:t>spektákly</a:t>
            </a:r>
            <a:endParaRPr lang="cs-CZ" dirty="0"/>
          </a:p>
          <a:p>
            <a:pPr lvl="1"/>
            <a:r>
              <a:rPr lang="cs-CZ" dirty="0"/>
              <a:t>Odkoupení kin v Německu, Rakousku, Švýcarsku</a:t>
            </a:r>
          </a:p>
          <a:p>
            <a:pPr lvl="2"/>
            <a:r>
              <a:rPr lang="cs-CZ" dirty="0"/>
              <a:t>&gt; Trojspolek/neutrální</a:t>
            </a:r>
          </a:p>
          <a:p>
            <a:pPr lvl="1"/>
            <a:r>
              <a:rPr lang="cs-CZ" dirty="0"/>
              <a:t>Mezi 30-60 kiny v Německu</a:t>
            </a:r>
          </a:p>
          <a:p>
            <a:pPr lvl="2"/>
            <a:r>
              <a:rPr lang="cs-CZ" dirty="0"/>
              <a:t>Velká honosná kina</a:t>
            </a:r>
          </a:p>
          <a:p>
            <a:pPr lvl="1"/>
            <a:r>
              <a:rPr lang="cs-CZ" dirty="0"/>
              <a:t>Ustavení mezinárodní distribuční sítě, orientace na export</a:t>
            </a:r>
          </a:p>
          <a:p>
            <a:r>
              <a:rPr lang="cs-CZ" dirty="0"/>
              <a:t>1917 – zastavení expanze </a:t>
            </a:r>
          </a:p>
          <a:p>
            <a:pPr lvl="1"/>
            <a:r>
              <a:rPr lang="cs-CZ" dirty="0"/>
              <a:t>1/3 podíl v UFA</a:t>
            </a:r>
          </a:p>
          <a:p>
            <a:pPr lvl="1"/>
            <a:r>
              <a:rPr lang="cs-CZ" dirty="0"/>
              <a:t>&gt; z evropského leadera outsiderem</a:t>
            </a:r>
          </a:p>
          <a:p>
            <a:pPr lvl="2"/>
            <a:r>
              <a:rPr lang="cs-CZ" dirty="0"/>
              <a:t>Ztráta německých kin</a:t>
            </a:r>
          </a:p>
          <a:p>
            <a:pPr lvl="2"/>
            <a:r>
              <a:rPr lang="cs-CZ" dirty="0"/>
              <a:t>Uzavření ruského trhu</a:t>
            </a:r>
          </a:p>
        </p:txBody>
      </p:sp>
      <p:pic>
        <p:nvPicPr>
          <p:cNvPr id="4" name="Zástupný symbol pro obsah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7" y="1454256"/>
            <a:ext cx="3487731" cy="4999080"/>
          </a:xfrm>
          <a:prstGeom prst="rect">
            <a:avLst/>
          </a:prstGeom>
        </p:spPr>
      </p:pic>
    </p:spTree>
    <p:extLst>
      <p:ext uri="{BB962C8B-B14F-4D97-AF65-F5344CB8AC3E}">
        <p14:creationId xmlns:p14="http://schemas.microsoft.com/office/powerpoint/2010/main" val="23951795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Dánské filmy</a:t>
            </a:r>
            <a:endParaRPr lang="cs-CZ" dirty="0"/>
          </a:p>
        </p:txBody>
      </p:sp>
      <p:sp>
        <p:nvSpPr>
          <p:cNvPr id="3" name="Zástupný symbol pro obsah 2"/>
          <p:cNvSpPr>
            <a:spLocks noGrp="1"/>
          </p:cNvSpPr>
          <p:nvPr>
            <p:ph idx="1"/>
          </p:nvPr>
        </p:nvSpPr>
        <p:spPr/>
        <p:txBody>
          <a:bodyPr>
            <a:normAutofit fontScale="92500" lnSpcReduction="10000"/>
          </a:bodyPr>
          <a:lstStyle/>
          <a:p>
            <a:r>
              <a:rPr lang="cs-CZ" i="1" dirty="0" err="1" smtClean="0">
                <a:hlinkClick r:id="rId2"/>
              </a:rPr>
              <a:t>Lovejagten</a:t>
            </a:r>
            <a:r>
              <a:rPr lang="cs-CZ" i="1" dirty="0" smtClean="0">
                <a:hlinkClick r:id="rId2"/>
              </a:rPr>
              <a:t> </a:t>
            </a:r>
            <a:r>
              <a:rPr lang="cs-CZ" dirty="0" smtClean="0"/>
              <a:t>(1910)</a:t>
            </a:r>
          </a:p>
          <a:p>
            <a:r>
              <a:rPr lang="cs-CZ" dirty="0" smtClean="0"/>
              <a:t>Herecké hvězdy </a:t>
            </a:r>
          </a:p>
          <a:p>
            <a:pPr lvl="1"/>
            <a:r>
              <a:rPr lang="cs-CZ" dirty="0" smtClean="0"/>
              <a:t>Asta </a:t>
            </a:r>
            <a:r>
              <a:rPr lang="cs-CZ" dirty="0" err="1" smtClean="0"/>
              <a:t>Nielsen</a:t>
            </a:r>
            <a:endParaRPr lang="cs-CZ" dirty="0" smtClean="0"/>
          </a:p>
          <a:p>
            <a:pPr lvl="2"/>
            <a:r>
              <a:rPr lang="cs-CZ" i="1" dirty="0" err="1" smtClean="0">
                <a:hlinkClick r:id="rId3"/>
              </a:rPr>
              <a:t>Afgrunden</a:t>
            </a:r>
            <a:r>
              <a:rPr lang="cs-CZ" i="1" dirty="0" smtClean="0">
                <a:hlinkClick r:id="rId3"/>
              </a:rPr>
              <a:t> </a:t>
            </a:r>
            <a:r>
              <a:rPr lang="cs-CZ" dirty="0" smtClean="0"/>
              <a:t>(1910)</a:t>
            </a:r>
            <a:endParaRPr lang="cs-CZ" dirty="0"/>
          </a:p>
          <a:p>
            <a:pPr lvl="1"/>
            <a:r>
              <a:rPr lang="cs-CZ" dirty="0" smtClean="0"/>
              <a:t>Valdemar </a:t>
            </a:r>
            <a:r>
              <a:rPr lang="cs-CZ" dirty="0" err="1" smtClean="0"/>
              <a:t>Psylander</a:t>
            </a:r>
            <a:endParaRPr lang="cs-CZ" dirty="0" smtClean="0"/>
          </a:p>
          <a:p>
            <a:pPr lvl="2"/>
            <a:r>
              <a:rPr lang="cs-CZ" i="1" dirty="0" err="1" smtClean="0"/>
              <a:t>Klovnen</a:t>
            </a:r>
            <a:r>
              <a:rPr lang="cs-CZ" i="1" dirty="0" smtClean="0"/>
              <a:t> </a:t>
            </a:r>
            <a:r>
              <a:rPr lang="cs-CZ" dirty="0" smtClean="0"/>
              <a:t>(1917)</a:t>
            </a:r>
          </a:p>
          <a:p>
            <a:r>
              <a:rPr lang="cs-CZ" dirty="0" smtClean="0"/>
              <a:t>režiséři</a:t>
            </a:r>
          </a:p>
          <a:p>
            <a:pPr lvl="1"/>
            <a:r>
              <a:rPr lang="cs-CZ" dirty="0" smtClean="0"/>
              <a:t>Holger-</a:t>
            </a:r>
            <a:r>
              <a:rPr lang="cs-CZ" dirty="0" err="1" smtClean="0"/>
              <a:t>Madsen</a:t>
            </a:r>
            <a:endParaRPr lang="cs-CZ" dirty="0" smtClean="0"/>
          </a:p>
          <a:p>
            <a:pPr lvl="1"/>
            <a:r>
              <a:rPr lang="cs-CZ" dirty="0" smtClean="0"/>
              <a:t>August </a:t>
            </a:r>
            <a:r>
              <a:rPr lang="cs-CZ" dirty="0" err="1" smtClean="0"/>
              <a:t>Blom</a:t>
            </a:r>
            <a:endParaRPr lang="cs-CZ" dirty="0" smtClean="0"/>
          </a:p>
          <a:p>
            <a:pPr lvl="1"/>
            <a:r>
              <a:rPr lang="cs-CZ" dirty="0" smtClean="0"/>
              <a:t>Benjamin </a:t>
            </a:r>
            <a:r>
              <a:rPr lang="cs-CZ" dirty="0" err="1" smtClean="0"/>
              <a:t>Christensen</a:t>
            </a:r>
            <a:endParaRPr lang="cs-CZ"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140" y="1340766"/>
            <a:ext cx="4032448" cy="5174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449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dirty="0" smtClean="0"/>
              <a:t>Počátky německé produkce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První společnosti přelom 19. a 20. století</a:t>
            </a:r>
            <a:r>
              <a:rPr lang="cs-CZ" dirty="0"/>
              <a:t> </a:t>
            </a:r>
            <a:r>
              <a:rPr lang="cs-CZ" dirty="0" smtClean="0"/>
              <a:t>v Berlíně, Hamburgu a Mnichově</a:t>
            </a:r>
          </a:p>
          <a:p>
            <a:pPr lvl="1"/>
            <a:r>
              <a:rPr lang="cs-CZ" dirty="0"/>
              <a:t>Deutsche Mutoskop &amp; Biograph (1898</a:t>
            </a:r>
            <a:r>
              <a:rPr lang="cs-CZ" dirty="0" smtClean="0"/>
              <a:t>)</a:t>
            </a:r>
          </a:p>
          <a:p>
            <a:pPr lvl="2"/>
            <a:r>
              <a:rPr lang="cs-CZ" dirty="0" smtClean="0"/>
              <a:t>pobočka </a:t>
            </a:r>
            <a:r>
              <a:rPr lang="cs-CZ" dirty="0"/>
              <a:t>americké společnosti American Mutoscope and </a:t>
            </a:r>
            <a:r>
              <a:rPr lang="cs-CZ" dirty="0" smtClean="0"/>
              <a:t>Biograph, 1906 převzatá Automat </a:t>
            </a:r>
            <a:r>
              <a:rPr lang="cs-CZ" dirty="0"/>
              <a:t>A.-G. Hartwig &amp; </a:t>
            </a:r>
            <a:r>
              <a:rPr lang="cs-CZ" dirty="0" smtClean="0"/>
              <a:t>Vogel - její </a:t>
            </a:r>
            <a:r>
              <a:rPr lang="cs-CZ" dirty="0"/>
              <a:t>filmy vznikaly </a:t>
            </a:r>
            <a:r>
              <a:rPr lang="cs-CZ" dirty="0" smtClean="0"/>
              <a:t>od 1900 na </a:t>
            </a:r>
            <a:r>
              <a:rPr lang="cs-CZ" dirty="0"/>
              <a:t>70mm filmovém pásu, až v letech 1906-1907 </a:t>
            </a:r>
            <a:r>
              <a:rPr lang="cs-CZ" dirty="0" smtClean="0"/>
              <a:t>společnost donutila poptávka trhu přejít </a:t>
            </a:r>
            <a:r>
              <a:rPr lang="cs-CZ" dirty="0"/>
              <a:t>na </a:t>
            </a:r>
            <a:r>
              <a:rPr lang="cs-CZ" dirty="0" smtClean="0"/>
              <a:t>35mm </a:t>
            </a:r>
            <a:r>
              <a:rPr lang="cs-CZ" dirty="0"/>
              <a:t>formát.</a:t>
            </a:r>
            <a:endParaRPr lang="cs-CZ" dirty="0" smtClean="0"/>
          </a:p>
          <a:p>
            <a:pPr lvl="1"/>
            <a:r>
              <a:rPr lang="cs-CZ" dirty="0" smtClean="0"/>
              <a:t>Messter-</a:t>
            </a:r>
            <a:r>
              <a:rPr lang="cs-CZ" dirty="0" err="1" smtClean="0"/>
              <a:t>Projection</a:t>
            </a:r>
            <a:r>
              <a:rPr lang="cs-CZ" dirty="0"/>
              <a:t>/-Film (</a:t>
            </a:r>
            <a:r>
              <a:rPr lang="cs-CZ" dirty="0" smtClean="0"/>
              <a:t>1901)</a:t>
            </a:r>
          </a:p>
          <a:p>
            <a:pPr lvl="1"/>
            <a:r>
              <a:rPr lang="cs-CZ" dirty="0" err="1" smtClean="0"/>
              <a:t>Jules</a:t>
            </a:r>
            <a:r>
              <a:rPr lang="cs-CZ" dirty="0" smtClean="0"/>
              <a:t> </a:t>
            </a:r>
            <a:r>
              <a:rPr lang="cs-CZ" dirty="0" err="1"/>
              <a:t>Greenbaum’s</a:t>
            </a:r>
            <a:r>
              <a:rPr lang="cs-CZ" dirty="0"/>
              <a:t> Deutsche Bioscop (1902</a:t>
            </a:r>
            <a:r>
              <a:rPr lang="cs-CZ" dirty="0" smtClean="0"/>
              <a:t>)</a:t>
            </a:r>
          </a:p>
          <a:p>
            <a:pPr lvl="1"/>
            <a:r>
              <a:rPr lang="cs-CZ" dirty="0" smtClean="0"/>
              <a:t> </a:t>
            </a:r>
            <a:r>
              <a:rPr lang="cs-CZ" dirty="0" err="1"/>
              <a:t>Duskes</a:t>
            </a:r>
            <a:r>
              <a:rPr lang="cs-CZ" dirty="0"/>
              <a:t> (1901/1905</a:t>
            </a:r>
            <a:r>
              <a:rPr lang="cs-CZ" dirty="0" smtClean="0"/>
              <a:t>)</a:t>
            </a:r>
          </a:p>
          <a:p>
            <a:r>
              <a:rPr lang="cs-CZ" dirty="0" smtClean="0"/>
              <a:t>Většinou rodinné podniky vyrábějící optické a fotografické pomůcky – rozšíření stávajícího podnikání</a:t>
            </a:r>
            <a:r>
              <a:rPr lang="cs-CZ" dirty="0"/>
              <a:t> </a:t>
            </a:r>
            <a:r>
              <a:rPr lang="cs-CZ" dirty="0" smtClean="0"/>
              <a:t>-&gt; zpožďování vývoje filmového průmyslu </a:t>
            </a:r>
          </a:p>
          <a:p>
            <a:pPr marL="0" indent="0">
              <a:buNone/>
            </a:pPr>
            <a:endParaRPr lang="cs-CZ" dirty="0" smtClean="0"/>
          </a:p>
        </p:txBody>
      </p:sp>
    </p:spTree>
    <p:extLst>
      <p:ext uri="{BB962C8B-B14F-4D97-AF65-F5344CB8AC3E}">
        <p14:creationId xmlns:p14="http://schemas.microsoft.com/office/powerpoint/2010/main" val="275774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dirty="0" smtClean="0"/>
              <a:t>Oskar Messter</a:t>
            </a:r>
            <a:endParaRPr lang="cs-CZ" dirty="0"/>
          </a:p>
        </p:txBody>
      </p:sp>
      <p:sp>
        <p:nvSpPr>
          <p:cNvPr id="3" name="Zástupný symbol pro obsah 2"/>
          <p:cNvSpPr>
            <a:spLocks noGrp="1"/>
          </p:cNvSpPr>
          <p:nvPr>
            <p:ph sz="half" idx="1"/>
          </p:nvPr>
        </p:nvSpPr>
        <p:spPr>
          <a:xfrm>
            <a:off x="467544" y="1196752"/>
            <a:ext cx="5698976" cy="5367734"/>
          </a:xfrm>
        </p:spPr>
        <p:txBody>
          <a:bodyPr>
            <a:normAutofit fontScale="92500" lnSpcReduction="20000"/>
          </a:bodyPr>
          <a:lstStyle/>
          <a:p>
            <a:r>
              <a:rPr lang="cs-CZ" dirty="0" smtClean="0"/>
              <a:t>Oskar Messter – příliš široký záběr činností na to, aby se mohl pevně ustavit filmový trh</a:t>
            </a:r>
          </a:p>
          <a:p>
            <a:pPr lvl="1"/>
            <a:r>
              <a:rPr lang="cs-CZ" dirty="0" smtClean="0"/>
              <a:t>Vedle zábavní funkce se zajímal i o vojenské využití a technické inovace</a:t>
            </a:r>
          </a:p>
          <a:p>
            <a:r>
              <a:rPr lang="cs-CZ" dirty="0" smtClean="0"/>
              <a:t>Stavěl na firmě svého otce (optika, zdravotnické přístroje)</a:t>
            </a:r>
          </a:p>
          <a:p>
            <a:r>
              <a:rPr lang="cs-CZ" dirty="0" smtClean="0"/>
              <a:t>Organizace předvádění laterny magiky</a:t>
            </a:r>
          </a:p>
          <a:p>
            <a:r>
              <a:rPr lang="cs-CZ" dirty="0" smtClean="0"/>
              <a:t>Výroba projektoru 1896</a:t>
            </a:r>
          </a:p>
          <a:p>
            <a:pPr lvl="1"/>
            <a:r>
              <a:rPr lang="cs-CZ" dirty="0" smtClean="0"/>
              <a:t>První prodal v červnu – do konce roku 65 kusů, 42 prodáno v Německu</a:t>
            </a:r>
          </a:p>
          <a:p>
            <a:pPr lvl="1"/>
            <a:r>
              <a:rPr lang="cs-CZ" dirty="0" smtClean="0"/>
              <a:t>Nebyl jediný výrobce projektorů v Německu – Max </a:t>
            </a:r>
            <a:r>
              <a:rPr lang="cs-CZ" dirty="0" err="1" smtClean="0"/>
              <a:t>Gliewe</a:t>
            </a:r>
            <a:r>
              <a:rPr lang="cs-CZ" dirty="0" smtClean="0"/>
              <a:t>, H. O. </a:t>
            </a:r>
            <a:r>
              <a:rPr lang="cs-CZ" dirty="0" err="1" smtClean="0"/>
              <a:t>Foersterling</a:t>
            </a:r>
            <a:r>
              <a:rPr lang="cs-CZ" dirty="0" smtClean="0"/>
              <a:t>, Alfred </a:t>
            </a:r>
            <a:r>
              <a:rPr lang="cs-CZ" dirty="0" err="1" smtClean="0"/>
              <a:t>Wrench</a:t>
            </a:r>
            <a:r>
              <a:rPr lang="cs-CZ" dirty="0"/>
              <a:t> </a:t>
            </a:r>
            <a:r>
              <a:rPr lang="cs-CZ" dirty="0" smtClean="0"/>
              <a:t>(E. </a:t>
            </a:r>
            <a:r>
              <a:rPr lang="cs-CZ" dirty="0" err="1" smtClean="0"/>
              <a:t>Liesegang</a:t>
            </a:r>
            <a:r>
              <a:rPr lang="cs-CZ" dirty="0" smtClean="0"/>
              <a:t>)</a:t>
            </a:r>
          </a:p>
          <a:p>
            <a:pPr lvl="1"/>
            <a:r>
              <a:rPr lang="cs-CZ" dirty="0" smtClean="0"/>
              <a:t>Messter se spojil s </a:t>
            </a:r>
            <a:r>
              <a:rPr lang="cs-CZ" dirty="0" err="1" smtClean="0"/>
              <a:t>Gliewem</a:t>
            </a:r>
            <a:endParaRPr lang="cs-CZ" dirty="0" smtClean="0">
              <a:hlinkClick r:id="rId2"/>
            </a:endParaRPr>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56176" y="1556792"/>
            <a:ext cx="2557169" cy="4525963"/>
          </a:xfrm>
        </p:spPr>
      </p:pic>
    </p:spTree>
    <p:extLst>
      <p:ext uri="{BB962C8B-B14F-4D97-AF65-F5344CB8AC3E}">
        <p14:creationId xmlns:p14="http://schemas.microsoft.com/office/powerpoint/2010/main" val="2834454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fontScale="90000"/>
          </a:bodyPr>
          <a:lstStyle/>
          <a:p>
            <a:r>
              <a:rPr lang="cs-CZ" dirty="0"/>
              <a:t>Předpoklady pro vznik kinematografie</a:t>
            </a:r>
          </a:p>
        </p:txBody>
      </p:sp>
      <p:sp>
        <p:nvSpPr>
          <p:cNvPr id="3" name="Zástupný symbol pro obsah 2"/>
          <p:cNvSpPr>
            <a:spLocks noGrp="1"/>
          </p:cNvSpPr>
          <p:nvPr>
            <p:ph idx="1"/>
          </p:nvPr>
        </p:nvSpPr>
        <p:spPr>
          <a:xfrm>
            <a:off x="457200" y="1600200"/>
            <a:ext cx="3250704" cy="4525963"/>
          </a:xfrm>
        </p:spPr>
        <p:txBody>
          <a:bodyPr/>
          <a:lstStyle/>
          <a:p>
            <a:r>
              <a:rPr lang="cs-CZ" dirty="0"/>
              <a:t>Využití fotografického materiálu pro rychlou projekci</a:t>
            </a:r>
          </a:p>
          <a:p>
            <a:r>
              <a:rPr lang="cs-CZ" dirty="0"/>
              <a:t>Mechanismus krokového posuvu</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416" y="1070992"/>
            <a:ext cx="3048000" cy="2286000"/>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832" y="3833589"/>
            <a:ext cx="3657600" cy="1971675"/>
          </a:xfrm>
          <a:prstGeom prst="rect">
            <a:avLst/>
          </a:prstGeom>
        </p:spPr>
      </p:pic>
    </p:spTree>
    <p:extLst>
      <p:ext uri="{BB962C8B-B14F-4D97-AF65-F5344CB8AC3E}">
        <p14:creationId xmlns:p14="http://schemas.microsoft.com/office/powerpoint/2010/main" val="28117031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116632"/>
            <a:ext cx="8229600" cy="792088"/>
          </a:xfrm>
        </p:spPr>
        <p:txBody>
          <a:bodyPr>
            <a:normAutofit/>
          </a:bodyPr>
          <a:lstStyle/>
          <a:p>
            <a:r>
              <a:rPr lang="cs-CZ" dirty="0" smtClean="0"/>
              <a:t>Oskar Messter</a:t>
            </a:r>
            <a:endParaRPr lang="cs-CZ" dirty="0"/>
          </a:p>
        </p:txBody>
      </p:sp>
      <p:sp>
        <p:nvSpPr>
          <p:cNvPr id="6" name="Zástupný symbol pro obsah 5"/>
          <p:cNvSpPr>
            <a:spLocks noGrp="1"/>
          </p:cNvSpPr>
          <p:nvPr>
            <p:ph sz="half" idx="1"/>
          </p:nvPr>
        </p:nvSpPr>
        <p:spPr>
          <a:xfrm>
            <a:off x="251520" y="1052736"/>
            <a:ext cx="5328592" cy="5544616"/>
          </a:xfrm>
        </p:spPr>
        <p:txBody>
          <a:bodyPr>
            <a:normAutofit fontScale="77500" lnSpcReduction="20000"/>
          </a:bodyPr>
          <a:lstStyle/>
          <a:p>
            <a:r>
              <a:rPr lang="cs-CZ" dirty="0" smtClean="0"/>
              <a:t>První film – </a:t>
            </a:r>
            <a:r>
              <a:rPr lang="cs-CZ" i="1" dirty="0" err="1" smtClean="0"/>
              <a:t>Am</a:t>
            </a:r>
            <a:r>
              <a:rPr lang="cs-CZ" i="1" dirty="0" smtClean="0"/>
              <a:t> </a:t>
            </a:r>
            <a:r>
              <a:rPr lang="cs-CZ" i="1" dirty="0" err="1" smtClean="0"/>
              <a:t>Brandenburger</a:t>
            </a:r>
            <a:r>
              <a:rPr lang="cs-CZ" i="1" dirty="0" smtClean="0"/>
              <a:t> Tor zu </a:t>
            </a:r>
            <a:r>
              <a:rPr lang="cs-CZ" i="1" dirty="0" err="1" smtClean="0"/>
              <a:t>Berlin</a:t>
            </a:r>
            <a:r>
              <a:rPr lang="cs-CZ" dirty="0" smtClean="0"/>
              <a:t> (1896) -&gt; o rok později 84 filmů – komické, kabaretní čísly, sportovní, vojenské</a:t>
            </a:r>
          </a:p>
          <a:p>
            <a:r>
              <a:rPr lang="cs-CZ" dirty="0" smtClean="0"/>
              <a:t>1901 – rozdělení činnosti do několik specializovaných firem </a:t>
            </a:r>
          </a:p>
          <a:p>
            <a:r>
              <a:rPr lang="cs-CZ" dirty="0" smtClean="0"/>
              <a:t>Další aktivity – časosběrný přírodovědný dokument, mikroskopická kinematografie, pokusy </a:t>
            </a:r>
            <a:r>
              <a:rPr lang="cs-CZ" dirty="0"/>
              <a:t>se synchronizací </a:t>
            </a:r>
            <a:r>
              <a:rPr lang="cs-CZ" dirty="0" smtClean="0"/>
              <a:t>zvuku, zvukové projekce, filmové </a:t>
            </a:r>
            <a:r>
              <a:rPr lang="cs-CZ" dirty="0" smtClean="0">
                <a:hlinkClick r:id="rId2"/>
              </a:rPr>
              <a:t>týdeníky</a:t>
            </a:r>
            <a:r>
              <a:rPr lang="cs-CZ" dirty="0" smtClean="0"/>
              <a:t>, vysokorychlostní vojenská kamera, </a:t>
            </a:r>
          </a:p>
          <a:p>
            <a:r>
              <a:rPr lang="cs-CZ" dirty="0" smtClean="0"/>
              <a:t>Cca 1912 pomohl objevit Henny </a:t>
            </a:r>
            <a:r>
              <a:rPr lang="cs-CZ" dirty="0" err="1" smtClean="0"/>
              <a:t>Porten</a:t>
            </a:r>
            <a:endParaRPr lang="cs-CZ" dirty="0" smtClean="0"/>
          </a:p>
          <a:p>
            <a:r>
              <a:rPr lang="cs-CZ" dirty="0" smtClean="0"/>
              <a:t>1913 – 500 kin vybaveno zvuk. Systémem </a:t>
            </a:r>
            <a:r>
              <a:rPr lang="cs-CZ" dirty="0" err="1" smtClean="0"/>
              <a:t>Biophon</a:t>
            </a:r>
            <a:endParaRPr lang="cs-CZ" dirty="0" smtClean="0"/>
          </a:p>
          <a:p>
            <a:r>
              <a:rPr lang="cs-CZ" dirty="0" smtClean="0"/>
              <a:t>1914 – projektor </a:t>
            </a:r>
            <a:r>
              <a:rPr lang="cs-CZ" dirty="0" err="1" smtClean="0"/>
              <a:t>Thaumatograph</a:t>
            </a:r>
            <a:r>
              <a:rPr lang="cs-CZ" dirty="0" smtClean="0"/>
              <a:t> model XVII</a:t>
            </a:r>
          </a:p>
          <a:p>
            <a:r>
              <a:rPr lang="cs-CZ" dirty="0" smtClean="0"/>
              <a:t>Spoluzakladatel a první prezident Německé filmově technické asociace</a:t>
            </a:r>
            <a:endParaRPr lang="cs-CZ" dirty="0"/>
          </a:p>
          <a:p>
            <a:endParaRPr lang="cs-CZ" dirty="0"/>
          </a:p>
        </p:txBody>
      </p:sp>
      <p:pic>
        <p:nvPicPr>
          <p:cNvPr id="10" name="Zástupný symbol pro obsah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71276" y="1268761"/>
            <a:ext cx="3387165" cy="4536504"/>
          </a:xfrm>
        </p:spPr>
      </p:pic>
    </p:spTree>
    <p:extLst>
      <p:ext uri="{BB962C8B-B14F-4D97-AF65-F5344CB8AC3E}">
        <p14:creationId xmlns:p14="http://schemas.microsoft.com/office/powerpoint/2010/main" val="1043945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Paul </a:t>
            </a:r>
            <a:r>
              <a:rPr lang="cs-CZ" dirty="0" err="1" smtClean="0"/>
              <a:t>Davidson</a:t>
            </a:r>
            <a:r>
              <a:rPr lang="cs-CZ" dirty="0" smtClean="0"/>
              <a:t> – P.A.G.U.</a:t>
            </a:r>
            <a:endParaRPr lang="cs-CZ" dirty="0"/>
          </a:p>
        </p:txBody>
      </p:sp>
      <p:sp>
        <p:nvSpPr>
          <p:cNvPr id="3" name="Zástupný symbol pro obsah 2"/>
          <p:cNvSpPr>
            <a:spLocks noGrp="1"/>
          </p:cNvSpPr>
          <p:nvPr>
            <p:ph sz="half" idx="1"/>
          </p:nvPr>
        </p:nvSpPr>
        <p:spPr>
          <a:xfrm>
            <a:off x="251520" y="1600200"/>
            <a:ext cx="4244280" cy="4925144"/>
          </a:xfrm>
        </p:spPr>
        <p:txBody>
          <a:bodyPr>
            <a:normAutofit fontScale="70000" lnSpcReduction="20000"/>
          </a:bodyPr>
          <a:lstStyle/>
          <a:p>
            <a:r>
              <a:rPr lang="cs-CZ" dirty="0"/>
              <a:t>Paul </a:t>
            </a:r>
            <a:r>
              <a:rPr lang="cs-CZ" dirty="0" err="1"/>
              <a:t>Davidson</a:t>
            </a:r>
            <a:r>
              <a:rPr lang="cs-CZ" dirty="0"/>
              <a:t> </a:t>
            </a:r>
            <a:r>
              <a:rPr lang="cs-CZ" dirty="0" smtClean="0"/>
              <a:t>– zábavní funkce filmu</a:t>
            </a:r>
          </a:p>
          <a:p>
            <a:r>
              <a:rPr lang="cs-CZ" dirty="0" smtClean="0"/>
              <a:t>Začínal jako obchodní cestující s textilem</a:t>
            </a:r>
            <a:endParaRPr lang="cs-CZ" dirty="0"/>
          </a:p>
          <a:p>
            <a:pPr lvl="1"/>
            <a:r>
              <a:rPr lang="cs-CZ" dirty="0"/>
              <a:t>1906  řetězec kin -&gt; 1910 vlastní produkce, jako doplněk programů vlastních </a:t>
            </a:r>
            <a:r>
              <a:rPr lang="cs-CZ" dirty="0" smtClean="0"/>
              <a:t>kin</a:t>
            </a:r>
          </a:p>
          <a:p>
            <a:r>
              <a:rPr lang="cs-CZ" dirty="0" smtClean="0"/>
              <a:t>Březen 1910 – založení </a:t>
            </a:r>
            <a:r>
              <a:rPr lang="cs-CZ" dirty="0"/>
              <a:t> </a:t>
            </a:r>
            <a:r>
              <a:rPr lang="cs-CZ" dirty="0" err="1"/>
              <a:t>Projektions-Aktiengesellschaft</a:t>
            </a:r>
            <a:r>
              <a:rPr lang="cs-CZ" dirty="0"/>
              <a:t> Union </a:t>
            </a:r>
            <a:endParaRPr lang="cs-CZ" dirty="0" smtClean="0"/>
          </a:p>
          <a:p>
            <a:pPr lvl="1"/>
            <a:r>
              <a:rPr lang="cs-CZ" dirty="0" smtClean="0"/>
              <a:t>První akciová</a:t>
            </a:r>
          </a:p>
          <a:p>
            <a:pPr lvl="1"/>
            <a:r>
              <a:rPr lang="cs-CZ" dirty="0" smtClean="0"/>
              <a:t>První společnost integrující produkci, distribuci a pronájem technického vybavení</a:t>
            </a:r>
          </a:p>
          <a:p>
            <a:pPr marL="342900" lvl="1" indent="-342900">
              <a:buFont typeface="Arial" panose="020B0604020202020204" pitchFamily="34" charset="0"/>
              <a:buChar char="•"/>
            </a:pPr>
            <a:r>
              <a:rPr lang="cs-CZ" dirty="0"/>
              <a:t>Paul </a:t>
            </a:r>
            <a:r>
              <a:rPr lang="cs-CZ" dirty="0" err="1"/>
              <a:t>Davidson</a:t>
            </a:r>
            <a:r>
              <a:rPr lang="cs-CZ" dirty="0"/>
              <a:t> po úspěchu </a:t>
            </a:r>
            <a:r>
              <a:rPr lang="cs-CZ" i="1" dirty="0" err="1"/>
              <a:t>Afgrunden</a:t>
            </a:r>
            <a:r>
              <a:rPr lang="cs-CZ" i="1" dirty="0"/>
              <a:t> </a:t>
            </a:r>
            <a:r>
              <a:rPr lang="cs-CZ" dirty="0"/>
              <a:t>(1910) založil s A. N. a U. G. firmu </a:t>
            </a:r>
            <a:r>
              <a:rPr lang="cs-CZ" dirty="0" err="1"/>
              <a:t>Internationale</a:t>
            </a:r>
            <a:r>
              <a:rPr lang="cs-CZ" dirty="0"/>
              <a:t> Film-Vertriebs-</a:t>
            </a:r>
            <a:r>
              <a:rPr lang="cs-CZ" dirty="0" err="1"/>
              <a:t>Gesellschaft</a:t>
            </a:r>
            <a:endParaRPr lang="cs-CZ" dirty="0"/>
          </a:p>
          <a:p>
            <a:pPr marL="742950" lvl="2" indent="-342900"/>
            <a:r>
              <a:rPr lang="cs-CZ" dirty="0"/>
              <a:t>Práva na Asta filmy po celé Evropě</a:t>
            </a:r>
          </a:p>
          <a:p>
            <a:pPr marL="0" indent="-400050"/>
            <a:r>
              <a:rPr lang="cs-CZ" dirty="0"/>
              <a:t>1911 natáčel s P. D. s A. N. a U. G. vlastní filmy – první </a:t>
            </a:r>
            <a:r>
              <a:rPr lang="cs-CZ" i="1" dirty="0" err="1"/>
              <a:t>Heisses</a:t>
            </a:r>
            <a:r>
              <a:rPr lang="cs-CZ" i="1" dirty="0"/>
              <a:t> </a:t>
            </a:r>
            <a:r>
              <a:rPr lang="cs-CZ" i="1" dirty="0" err="1"/>
              <a:t>Blut</a:t>
            </a:r>
            <a:r>
              <a:rPr lang="cs-CZ" i="1" dirty="0"/>
              <a:t> </a:t>
            </a:r>
            <a:r>
              <a:rPr lang="cs-CZ" dirty="0"/>
              <a:t>(1911</a:t>
            </a:r>
            <a:r>
              <a:rPr lang="cs-CZ" dirty="0" smtClean="0"/>
              <a:t>)</a:t>
            </a:r>
            <a:endParaRPr lang="cs-CZ"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1268760"/>
            <a:ext cx="4248472" cy="5040560"/>
          </a:xfrm>
        </p:spPr>
      </p:pic>
    </p:spTree>
    <p:extLst>
      <p:ext uri="{BB962C8B-B14F-4D97-AF65-F5344CB8AC3E}">
        <p14:creationId xmlns:p14="http://schemas.microsoft.com/office/powerpoint/2010/main" val="15299954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Paul </a:t>
            </a:r>
            <a:r>
              <a:rPr lang="cs-CZ" dirty="0" err="1" smtClean="0"/>
              <a:t>Davidson</a:t>
            </a:r>
            <a:r>
              <a:rPr lang="cs-CZ" dirty="0" smtClean="0"/>
              <a:t> a ti druzí</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Vznik </a:t>
            </a:r>
            <a:r>
              <a:rPr lang="cs-CZ" dirty="0"/>
              <a:t>dalších firem s přechodem na delší filmy</a:t>
            </a:r>
          </a:p>
          <a:p>
            <a:pPr lvl="1"/>
            <a:r>
              <a:rPr lang="cs-CZ" dirty="0" err="1"/>
              <a:t>Vitascope</a:t>
            </a:r>
            <a:r>
              <a:rPr lang="cs-CZ" dirty="0"/>
              <a:t> (1909), Komet-Film (1911), Continental- </a:t>
            </a:r>
            <a:r>
              <a:rPr lang="cs-CZ" dirty="0" err="1"/>
              <a:t>Kunstfilm</a:t>
            </a:r>
            <a:r>
              <a:rPr lang="cs-CZ" dirty="0"/>
              <a:t> </a:t>
            </a:r>
            <a:r>
              <a:rPr lang="cs-CZ" dirty="0" smtClean="0"/>
              <a:t>(1911</a:t>
            </a:r>
            <a:r>
              <a:rPr lang="cs-CZ" dirty="0"/>
              <a:t>), </a:t>
            </a:r>
            <a:r>
              <a:rPr lang="cs-CZ" dirty="0" err="1"/>
              <a:t>Eiko</a:t>
            </a:r>
            <a:r>
              <a:rPr lang="cs-CZ" dirty="0"/>
              <a:t>-Film (1911), Luna-Film (1913</a:t>
            </a:r>
            <a:r>
              <a:rPr lang="cs-CZ" dirty="0" smtClean="0"/>
              <a:t>)</a:t>
            </a:r>
          </a:p>
          <a:p>
            <a:r>
              <a:rPr lang="cs-CZ" dirty="0" err="1" smtClean="0"/>
              <a:t>Davidson</a:t>
            </a:r>
            <a:r>
              <a:rPr lang="cs-CZ" dirty="0" smtClean="0"/>
              <a:t> – 1912 – ateliéry </a:t>
            </a:r>
            <a:r>
              <a:rPr lang="cs-CZ" dirty="0" err="1" smtClean="0"/>
              <a:t>Tempelhof</a:t>
            </a:r>
            <a:r>
              <a:rPr lang="cs-CZ" dirty="0" smtClean="0"/>
              <a:t> u Berlína</a:t>
            </a:r>
          </a:p>
          <a:p>
            <a:r>
              <a:rPr lang="cs-CZ" dirty="0" smtClean="0"/>
              <a:t>PAGU – vedle Asty </a:t>
            </a:r>
            <a:r>
              <a:rPr lang="cs-CZ" dirty="0" err="1" smtClean="0"/>
              <a:t>Nielsen</a:t>
            </a:r>
            <a:r>
              <a:rPr lang="cs-CZ" dirty="0" smtClean="0"/>
              <a:t> herci jako </a:t>
            </a:r>
            <a:r>
              <a:rPr lang="cs-CZ" dirty="0" err="1" smtClean="0"/>
              <a:t>Fern</a:t>
            </a:r>
            <a:r>
              <a:rPr lang="cs-CZ" dirty="0" smtClean="0"/>
              <a:t> </a:t>
            </a:r>
            <a:r>
              <a:rPr lang="cs-CZ" dirty="0" err="1" smtClean="0"/>
              <a:t>Andra</a:t>
            </a:r>
            <a:r>
              <a:rPr lang="cs-CZ" dirty="0" smtClean="0"/>
              <a:t>, Ossi Oswalda, Emil </a:t>
            </a:r>
            <a:r>
              <a:rPr lang="cs-CZ" dirty="0" err="1" smtClean="0"/>
              <a:t>Jannings</a:t>
            </a:r>
            <a:r>
              <a:rPr lang="cs-CZ" dirty="0" smtClean="0"/>
              <a:t>, režiséři Ernst </a:t>
            </a:r>
            <a:r>
              <a:rPr lang="cs-CZ" dirty="0" err="1" smtClean="0"/>
              <a:t>Lubitsch</a:t>
            </a:r>
            <a:r>
              <a:rPr lang="cs-CZ" dirty="0" smtClean="0"/>
              <a:t>, Paul Wegener</a:t>
            </a:r>
          </a:p>
          <a:p>
            <a:r>
              <a:rPr lang="cs-CZ" dirty="0" smtClean="0"/>
              <a:t>1914 – PAGU se spojilo s firmou </a:t>
            </a:r>
            <a:r>
              <a:rPr lang="cs-CZ" dirty="0" err="1" smtClean="0"/>
              <a:t>Julese</a:t>
            </a:r>
            <a:r>
              <a:rPr lang="cs-CZ" dirty="0" smtClean="0"/>
              <a:t> </a:t>
            </a:r>
            <a:r>
              <a:rPr lang="cs-CZ" dirty="0" err="1" smtClean="0"/>
              <a:t>Greenbauma</a:t>
            </a:r>
            <a:r>
              <a:rPr lang="cs-CZ" dirty="0" smtClean="0"/>
              <a:t> -&gt; PAGU-</a:t>
            </a:r>
            <a:r>
              <a:rPr lang="cs-CZ" dirty="0" err="1" smtClean="0"/>
              <a:t>Vitascope</a:t>
            </a:r>
            <a:endParaRPr lang="cs-CZ" dirty="0" smtClean="0"/>
          </a:p>
          <a:p>
            <a:pPr lvl="1"/>
            <a:r>
              <a:rPr lang="cs-CZ" dirty="0" smtClean="0"/>
              <a:t>&gt; dohoda s Pathé x spolupráci znemožnila 1. sv. válka</a:t>
            </a:r>
          </a:p>
          <a:p>
            <a:r>
              <a:rPr lang="cs-CZ" dirty="0" smtClean="0"/>
              <a:t>1915 – </a:t>
            </a:r>
            <a:r>
              <a:rPr lang="cs-CZ" dirty="0" err="1" smtClean="0"/>
              <a:t>Davidson</a:t>
            </a:r>
            <a:r>
              <a:rPr lang="cs-CZ" dirty="0" smtClean="0"/>
              <a:t> prodal svoje kina Nordisku</a:t>
            </a:r>
          </a:p>
          <a:p>
            <a:r>
              <a:rPr lang="cs-CZ" dirty="0" smtClean="0"/>
              <a:t>1917 – PAGU součástí UFA, </a:t>
            </a:r>
            <a:r>
              <a:rPr lang="cs-CZ" dirty="0" err="1" smtClean="0"/>
              <a:t>Davidson</a:t>
            </a:r>
            <a:r>
              <a:rPr lang="cs-CZ" dirty="0" smtClean="0"/>
              <a:t> uměleckým šéfem</a:t>
            </a:r>
          </a:p>
          <a:p>
            <a:r>
              <a:rPr lang="cs-CZ" dirty="0" smtClean="0"/>
              <a:t>1920 – opustil UFA aby mohl produkovat </a:t>
            </a:r>
            <a:r>
              <a:rPr lang="cs-CZ" dirty="0" err="1" smtClean="0"/>
              <a:t>Lubitschovy</a:t>
            </a:r>
            <a:r>
              <a:rPr lang="cs-CZ" dirty="0" smtClean="0"/>
              <a:t> filmy</a:t>
            </a:r>
          </a:p>
          <a:p>
            <a:r>
              <a:rPr lang="cs-CZ" dirty="0" smtClean="0"/>
              <a:t>Od 1922 působil jako nezávislý producent filmů pro UFA</a:t>
            </a:r>
            <a:endParaRPr lang="cs-CZ" dirty="0"/>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29496729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10. léta	</a:t>
            </a:r>
            <a:endParaRPr lang="cs-CZ" dirty="0"/>
          </a:p>
        </p:txBody>
      </p:sp>
      <p:sp>
        <p:nvSpPr>
          <p:cNvPr id="3" name="Zástupný symbol pro obsah 2"/>
          <p:cNvSpPr>
            <a:spLocks noGrp="1"/>
          </p:cNvSpPr>
          <p:nvPr>
            <p:ph idx="1"/>
          </p:nvPr>
        </p:nvSpPr>
        <p:spPr>
          <a:xfrm>
            <a:off x="457200" y="1124744"/>
            <a:ext cx="8229600" cy="5400600"/>
          </a:xfrm>
        </p:spPr>
        <p:txBody>
          <a:bodyPr>
            <a:normAutofit fontScale="92500" lnSpcReduction="20000"/>
          </a:bodyPr>
          <a:lstStyle/>
          <a:p>
            <a:r>
              <a:rPr lang="cs-CZ" dirty="0" smtClean="0"/>
              <a:t>Horizontálně diverzifikované společnosti (Messter) x vertikálně integrované (PAGU)</a:t>
            </a:r>
          </a:p>
          <a:p>
            <a:r>
              <a:rPr lang="cs-CZ" dirty="0" smtClean="0"/>
              <a:t>1913-1914 – cca 14% filmů domácí produkce</a:t>
            </a:r>
          </a:p>
          <a:p>
            <a:r>
              <a:rPr lang="cs-CZ" dirty="0" smtClean="0"/>
              <a:t>1905-1910 – 30% FR, 25% USA, 20% IT, 15% Skandinávie</a:t>
            </a:r>
          </a:p>
          <a:p>
            <a:r>
              <a:rPr lang="cs-CZ" dirty="0" smtClean="0"/>
              <a:t>Podle E. </a:t>
            </a:r>
            <a:r>
              <a:rPr lang="cs-CZ" dirty="0" err="1" smtClean="0"/>
              <a:t>Altenloh</a:t>
            </a:r>
            <a:r>
              <a:rPr lang="cs-CZ" dirty="0" smtClean="0"/>
              <a:t> – 12% dramata, 3% komedie</a:t>
            </a:r>
          </a:p>
          <a:p>
            <a:r>
              <a:rPr lang="cs-CZ" dirty="0" smtClean="0"/>
              <a:t>Většina produkce 1-2 dílné (300-500 m)</a:t>
            </a:r>
          </a:p>
          <a:p>
            <a:pPr lvl="1"/>
            <a:r>
              <a:rPr lang="cs-CZ" dirty="0" smtClean="0"/>
              <a:t>&gt; přechod na celovečerní se uskutečnil až kolem 1912</a:t>
            </a:r>
          </a:p>
          <a:p>
            <a:r>
              <a:rPr lang="cs-CZ" dirty="0" smtClean="0"/>
              <a:t>Asta </a:t>
            </a:r>
            <a:r>
              <a:rPr lang="cs-CZ" dirty="0" err="1" smtClean="0"/>
              <a:t>Nielsen</a:t>
            </a:r>
            <a:r>
              <a:rPr lang="cs-CZ" dirty="0" smtClean="0"/>
              <a:t> – všechny 3 dílné (700-1200m)</a:t>
            </a:r>
          </a:p>
          <a:p>
            <a:pPr lvl="1"/>
            <a:r>
              <a:rPr lang="cs-CZ" dirty="0" smtClean="0"/>
              <a:t>Úspěch zapříčiněn přítomností Asty a větší délkou</a:t>
            </a:r>
          </a:p>
          <a:p>
            <a:pPr lvl="2"/>
            <a:r>
              <a:rPr lang="cs-CZ" dirty="0" smtClean="0"/>
              <a:t>Napodobování strategie dalšími společnostmi – Henny </a:t>
            </a:r>
            <a:r>
              <a:rPr lang="cs-CZ" dirty="0" err="1" smtClean="0"/>
              <a:t>Porten</a:t>
            </a:r>
            <a:r>
              <a:rPr lang="cs-CZ" dirty="0" smtClean="0"/>
              <a:t>, Messter přebíral herce z divadla – Emil </a:t>
            </a:r>
            <a:r>
              <a:rPr lang="cs-CZ" dirty="0" err="1" smtClean="0"/>
              <a:t>Jannings</a:t>
            </a:r>
            <a:r>
              <a:rPr lang="cs-CZ" dirty="0" smtClean="0"/>
              <a:t>, Lil </a:t>
            </a:r>
            <a:r>
              <a:rPr lang="cs-CZ" dirty="0" err="1" smtClean="0"/>
              <a:t>Dagover</a:t>
            </a:r>
            <a:r>
              <a:rPr lang="cs-CZ" dirty="0" smtClean="0"/>
              <a:t>, </a:t>
            </a:r>
            <a:r>
              <a:rPr lang="cs-CZ" dirty="0" err="1" smtClean="0"/>
              <a:t>Conrad</a:t>
            </a:r>
            <a:r>
              <a:rPr lang="cs-CZ" dirty="0" smtClean="0"/>
              <a:t> </a:t>
            </a:r>
            <a:r>
              <a:rPr lang="cs-CZ" dirty="0" err="1" smtClean="0"/>
              <a:t>Veidt</a:t>
            </a:r>
            <a:endParaRPr lang="cs-CZ" dirty="0" smtClean="0"/>
          </a:p>
        </p:txBody>
      </p:sp>
    </p:spTree>
    <p:extLst>
      <p:ext uri="{BB962C8B-B14F-4D97-AF65-F5344CB8AC3E}">
        <p14:creationId xmlns:p14="http://schemas.microsoft.com/office/powerpoint/2010/main" val="13072584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dirty="0" smtClean="0"/>
              <a:t>Ateliéry</a:t>
            </a:r>
            <a:endParaRPr lang="cs-CZ" dirty="0"/>
          </a:p>
        </p:txBody>
      </p:sp>
      <p:sp>
        <p:nvSpPr>
          <p:cNvPr id="3" name="Zástupný symbol pro obsah 2"/>
          <p:cNvSpPr>
            <a:spLocks noGrp="1"/>
          </p:cNvSpPr>
          <p:nvPr>
            <p:ph sz="half" idx="1"/>
          </p:nvPr>
        </p:nvSpPr>
        <p:spPr>
          <a:xfrm>
            <a:off x="323528" y="1268760"/>
            <a:ext cx="4752528" cy="5173054"/>
          </a:xfrm>
        </p:spPr>
        <p:txBody>
          <a:bodyPr>
            <a:normAutofit fontScale="92500" lnSpcReduction="20000"/>
          </a:bodyPr>
          <a:lstStyle/>
          <a:p>
            <a:r>
              <a:rPr lang="cs-CZ" dirty="0" smtClean="0"/>
              <a:t>1896 – první ateliér umělé světlo – Messter</a:t>
            </a:r>
          </a:p>
          <a:p>
            <a:pPr lvl="1"/>
            <a:r>
              <a:rPr lang="cs-CZ" dirty="0" smtClean="0"/>
              <a:t>4. patro činžovního domu, 4 obloukové lampy</a:t>
            </a:r>
          </a:p>
          <a:p>
            <a:r>
              <a:rPr lang="cs-CZ" dirty="0" smtClean="0"/>
              <a:t>„</a:t>
            </a:r>
            <a:r>
              <a:rPr lang="cs-CZ" dirty="0" err="1" smtClean="0"/>
              <a:t>freilichtbühne</a:t>
            </a:r>
            <a:r>
              <a:rPr lang="cs-CZ" dirty="0" smtClean="0"/>
              <a:t>“</a:t>
            </a:r>
          </a:p>
          <a:p>
            <a:r>
              <a:rPr lang="cs-CZ" dirty="0" smtClean="0"/>
              <a:t>1905-1906 – další ateliéry – kombinace umělého a přirozeného světla</a:t>
            </a:r>
          </a:p>
          <a:p>
            <a:r>
              <a:rPr lang="cs-CZ" dirty="0" smtClean="0"/>
              <a:t>1911/1912 - První skleněné ateliéry </a:t>
            </a:r>
          </a:p>
          <a:p>
            <a:r>
              <a:rPr lang="cs-CZ" dirty="0" err="1" smtClean="0"/>
              <a:t>Tempelhof</a:t>
            </a:r>
            <a:r>
              <a:rPr lang="cs-CZ" dirty="0" smtClean="0"/>
              <a:t> (PAGU), </a:t>
            </a:r>
            <a:r>
              <a:rPr lang="cs-CZ" dirty="0" err="1" smtClean="0"/>
              <a:t>Neubabelsberg</a:t>
            </a:r>
            <a:r>
              <a:rPr lang="cs-CZ" dirty="0" smtClean="0"/>
              <a:t>, </a:t>
            </a:r>
          </a:p>
          <a:p>
            <a:r>
              <a:rPr lang="cs-CZ" dirty="0">
                <a:hlinkClick r:id="rId2"/>
              </a:rPr>
              <a:t>http://</a:t>
            </a:r>
            <a:r>
              <a:rPr lang="cs-CZ" dirty="0" smtClean="0">
                <a:hlinkClick r:id="rId2"/>
              </a:rPr>
              <a:t>www.cinegraph.de/etc/ateliers/index.html</a:t>
            </a:r>
            <a:r>
              <a:rPr lang="cs-CZ" dirty="0" smtClean="0"/>
              <a:t>	</a:t>
            </a:r>
            <a:endParaRPr lang="cs-CZ" dirty="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76056" y="1268760"/>
            <a:ext cx="3881057" cy="2527000"/>
          </a:xfr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3789039"/>
            <a:ext cx="3888432" cy="2652775"/>
          </a:xfrm>
          <a:prstGeom prst="rect">
            <a:avLst/>
          </a:prstGeom>
        </p:spPr>
      </p:pic>
    </p:spTree>
    <p:extLst>
      <p:ext uri="{BB962C8B-B14F-4D97-AF65-F5344CB8AC3E}">
        <p14:creationId xmlns:p14="http://schemas.microsoft.com/office/powerpoint/2010/main" val="2800675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2048"/>
            <a:ext cx="8229600" cy="948680"/>
          </a:xfrm>
        </p:spPr>
        <p:txBody>
          <a:bodyPr>
            <a:normAutofit fontScale="90000"/>
          </a:bodyPr>
          <a:lstStyle/>
          <a:p>
            <a:r>
              <a:rPr lang="cs-CZ" dirty="0" smtClean="0"/>
              <a:t>Žánry filmů v předválečném Německu</a:t>
            </a:r>
            <a:endParaRPr lang="cs-CZ" dirty="0"/>
          </a:p>
        </p:txBody>
      </p:sp>
      <p:sp>
        <p:nvSpPr>
          <p:cNvPr id="5" name="Zástupný symbol pro obsah 4"/>
          <p:cNvSpPr>
            <a:spLocks noGrp="1"/>
          </p:cNvSpPr>
          <p:nvPr>
            <p:ph sz="half" idx="1"/>
          </p:nvPr>
        </p:nvSpPr>
        <p:spPr>
          <a:xfrm>
            <a:off x="395536" y="1052736"/>
            <a:ext cx="5400600" cy="5472608"/>
          </a:xfrm>
        </p:spPr>
        <p:txBody>
          <a:bodyPr>
            <a:normAutofit lnSpcReduction="10000"/>
          </a:bodyPr>
          <a:lstStyle/>
          <a:p>
            <a:r>
              <a:rPr lang="cs-CZ" dirty="0" smtClean="0"/>
              <a:t>Joseph </a:t>
            </a:r>
            <a:r>
              <a:rPr lang="cs-CZ" dirty="0" err="1" smtClean="0"/>
              <a:t>Delmont</a:t>
            </a:r>
            <a:r>
              <a:rPr lang="cs-CZ" dirty="0" smtClean="0"/>
              <a:t> </a:t>
            </a:r>
            <a:r>
              <a:rPr lang="cs-CZ" i="1" dirty="0" smtClean="0"/>
              <a:t>Das </a:t>
            </a:r>
            <a:r>
              <a:rPr lang="cs-CZ" i="1" dirty="0" err="1"/>
              <a:t>Recht</a:t>
            </a:r>
            <a:r>
              <a:rPr lang="cs-CZ" i="1" dirty="0"/>
              <a:t> </a:t>
            </a:r>
            <a:r>
              <a:rPr lang="cs-CZ" i="1" dirty="0" err="1" smtClean="0"/>
              <a:t>auf</a:t>
            </a:r>
            <a:r>
              <a:rPr lang="cs-CZ" i="1" dirty="0" smtClean="0"/>
              <a:t> </a:t>
            </a:r>
            <a:r>
              <a:rPr lang="cs-CZ" i="1" dirty="0" err="1"/>
              <a:t>Dasein</a:t>
            </a:r>
            <a:r>
              <a:rPr lang="cs-CZ" i="1" dirty="0"/>
              <a:t> </a:t>
            </a:r>
            <a:r>
              <a:rPr lang="cs-CZ" dirty="0" smtClean="0"/>
              <a:t>(</a:t>
            </a:r>
            <a:r>
              <a:rPr lang="cs-CZ" dirty="0"/>
              <a:t>1913</a:t>
            </a:r>
            <a:r>
              <a:rPr lang="cs-CZ" dirty="0" smtClean="0"/>
              <a:t>)</a:t>
            </a:r>
          </a:p>
          <a:p>
            <a:r>
              <a:rPr lang="cs-CZ" dirty="0" smtClean="0"/>
              <a:t>Komedie – Karl Valentin (</a:t>
            </a:r>
            <a:r>
              <a:rPr lang="cs-CZ" i="1" dirty="0" smtClean="0"/>
              <a:t>Der </a:t>
            </a:r>
            <a:r>
              <a:rPr lang="cs-CZ" i="1" dirty="0" err="1" smtClean="0">
                <a:hlinkClick r:id="rId2"/>
              </a:rPr>
              <a:t>Neue</a:t>
            </a:r>
            <a:r>
              <a:rPr lang="cs-CZ" i="1" dirty="0" smtClean="0">
                <a:hlinkClick r:id="rId2"/>
              </a:rPr>
              <a:t> </a:t>
            </a:r>
            <a:r>
              <a:rPr lang="cs-CZ" i="1" dirty="0" err="1" smtClean="0">
                <a:hlinkClick r:id="rId2"/>
              </a:rPr>
              <a:t>Schreibtisch</a:t>
            </a:r>
            <a:r>
              <a:rPr lang="cs-CZ" i="1" dirty="0" smtClean="0">
                <a:hlinkClick r:id="rId2"/>
              </a:rPr>
              <a:t> </a:t>
            </a:r>
            <a:r>
              <a:rPr lang="cs-CZ" dirty="0" smtClean="0"/>
              <a:t>/1913/) později s </a:t>
            </a:r>
            <a:r>
              <a:rPr lang="cs-CZ" dirty="0" err="1" smtClean="0"/>
              <a:t>Liesl</a:t>
            </a:r>
            <a:r>
              <a:rPr lang="cs-CZ" dirty="0" smtClean="0"/>
              <a:t> </a:t>
            </a:r>
            <a:r>
              <a:rPr lang="cs-CZ" dirty="0" err="1" smtClean="0"/>
              <a:t>Karlstadtovou</a:t>
            </a:r>
            <a:r>
              <a:rPr lang="cs-CZ" dirty="0" smtClean="0"/>
              <a:t>, Franz </a:t>
            </a:r>
            <a:r>
              <a:rPr lang="cs-CZ" dirty="0" err="1" smtClean="0"/>
              <a:t>Hofer</a:t>
            </a:r>
            <a:r>
              <a:rPr lang="cs-CZ" dirty="0" smtClean="0"/>
              <a:t>, </a:t>
            </a:r>
          </a:p>
          <a:p>
            <a:r>
              <a:rPr lang="cs-CZ" dirty="0" smtClean="0"/>
              <a:t>Melodramata</a:t>
            </a:r>
          </a:p>
          <a:p>
            <a:r>
              <a:rPr lang="cs-CZ" dirty="0" smtClean="0"/>
              <a:t>Detektivní filmy</a:t>
            </a:r>
          </a:p>
          <a:p>
            <a:pPr lvl="1"/>
            <a:r>
              <a:rPr lang="cs-CZ" dirty="0" smtClean="0"/>
              <a:t>Ernst </a:t>
            </a:r>
            <a:r>
              <a:rPr lang="cs-CZ" dirty="0" err="1" smtClean="0"/>
              <a:t>Reicher</a:t>
            </a:r>
            <a:r>
              <a:rPr lang="cs-CZ" dirty="0" smtClean="0"/>
              <a:t>, </a:t>
            </a:r>
            <a:r>
              <a:rPr lang="cs-CZ" dirty="0" err="1" smtClean="0"/>
              <a:t>Sherlock</a:t>
            </a:r>
            <a:r>
              <a:rPr lang="cs-CZ" dirty="0" smtClean="0"/>
              <a:t> Holmes</a:t>
            </a:r>
          </a:p>
          <a:p>
            <a:pPr lvl="1"/>
            <a:r>
              <a:rPr lang="cs-CZ" dirty="0" smtClean="0"/>
              <a:t>Inspirace modelem francouzských seriálů</a:t>
            </a:r>
          </a:p>
          <a:p>
            <a:r>
              <a:rPr lang="cs-CZ" dirty="0" smtClean="0"/>
              <a:t>Populární žánry a hvězdy zastíněné tzv. </a:t>
            </a:r>
            <a:r>
              <a:rPr lang="cs-CZ" dirty="0" err="1" smtClean="0"/>
              <a:t>Autorenfilm</a:t>
            </a:r>
            <a:endParaRPr lang="cs-CZ" dirty="0" smtClean="0"/>
          </a:p>
        </p:txBody>
      </p:sp>
      <p:pic>
        <p:nvPicPr>
          <p:cNvPr id="7" name="Zástupný symbol pro obsah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68144" y="980728"/>
            <a:ext cx="2905125" cy="4286250"/>
          </a:xfrm>
        </p:spPr>
      </p:pic>
    </p:spTree>
    <p:extLst>
      <p:ext uri="{BB962C8B-B14F-4D97-AF65-F5344CB8AC3E}">
        <p14:creationId xmlns:p14="http://schemas.microsoft.com/office/powerpoint/2010/main" val="1329583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Autorenfilm</a:t>
            </a:r>
            <a:endParaRPr lang="cs-CZ" dirty="0"/>
          </a:p>
        </p:txBody>
      </p:sp>
      <p:sp>
        <p:nvSpPr>
          <p:cNvPr id="3" name="Zástupný symbol pro obsah 2"/>
          <p:cNvSpPr>
            <a:spLocks noGrp="1"/>
          </p:cNvSpPr>
          <p:nvPr>
            <p:ph sz="half" idx="1"/>
          </p:nvPr>
        </p:nvSpPr>
        <p:spPr/>
        <p:txBody>
          <a:bodyPr>
            <a:normAutofit fontScale="85000" lnSpcReduction="20000"/>
          </a:bodyPr>
          <a:lstStyle/>
          <a:p>
            <a:pPr marL="0" indent="-400050"/>
            <a:r>
              <a:rPr lang="cs-CZ" dirty="0"/>
              <a:t>Literární adaptace, kosmopolitní </a:t>
            </a:r>
            <a:r>
              <a:rPr lang="cs-CZ" dirty="0" smtClean="0"/>
              <a:t>charakter – přišel s nimi </a:t>
            </a:r>
            <a:r>
              <a:rPr lang="cs-CZ" dirty="0" err="1" smtClean="0"/>
              <a:t>Nordisk</a:t>
            </a:r>
            <a:r>
              <a:rPr lang="cs-CZ" dirty="0" smtClean="0"/>
              <a:t> – Gerhard </a:t>
            </a:r>
            <a:r>
              <a:rPr lang="cs-CZ" dirty="0" err="1" smtClean="0"/>
              <a:t>Hauptmann</a:t>
            </a:r>
            <a:r>
              <a:rPr lang="cs-CZ" dirty="0" smtClean="0"/>
              <a:t> – </a:t>
            </a:r>
            <a:r>
              <a:rPr lang="cs-CZ" i="1" dirty="0" smtClean="0"/>
              <a:t>Atlantis </a:t>
            </a:r>
            <a:r>
              <a:rPr lang="cs-CZ" dirty="0" smtClean="0"/>
              <a:t>(1913)</a:t>
            </a:r>
          </a:p>
          <a:p>
            <a:pPr marL="0" indent="-400050"/>
            <a:r>
              <a:rPr lang="cs-CZ" dirty="0" smtClean="0"/>
              <a:t>Angažování známých tvůrců pro film, německý ekvivalent francouzského film </a:t>
            </a:r>
            <a:r>
              <a:rPr lang="cs-CZ" dirty="0" err="1" smtClean="0"/>
              <a:t>d‘art</a:t>
            </a:r>
            <a:endParaRPr lang="cs-CZ" dirty="0"/>
          </a:p>
          <a:p>
            <a:pPr marL="400050" lvl="1" indent="-400050"/>
            <a:r>
              <a:rPr lang="cs-CZ" dirty="0" smtClean="0"/>
              <a:t>Max Reinhardt – </a:t>
            </a:r>
            <a:r>
              <a:rPr lang="cs-CZ" i="1" dirty="0" smtClean="0"/>
              <a:t>Die </a:t>
            </a:r>
            <a:r>
              <a:rPr lang="cs-CZ" i="1" dirty="0" err="1" smtClean="0"/>
              <a:t>Insel</a:t>
            </a:r>
            <a:r>
              <a:rPr lang="cs-CZ" i="1" dirty="0" smtClean="0"/>
              <a:t> </a:t>
            </a:r>
            <a:r>
              <a:rPr lang="cs-CZ" i="1" dirty="0"/>
              <a:t>der </a:t>
            </a:r>
            <a:r>
              <a:rPr lang="cs-CZ" i="1" dirty="0" err="1"/>
              <a:t>Seligen</a:t>
            </a:r>
            <a:r>
              <a:rPr lang="cs-CZ" i="1" dirty="0"/>
              <a:t> </a:t>
            </a:r>
            <a:r>
              <a:rPr lang="cs-CZ" dirty="0" smtClean="0"/>
              <a:t>(1913), </a:t>
            </a:r>
            <a:r>
              <a:rPr lang="cs-CZ" i="1" dirty="0" err="1" smtClean="0"/>
              <a:t>Eine</a:t>
            </a:r>
            <a:r>
              <a:rPr lang="cs-CZ" i="1" dirty="0" smtClean="0"/>
              <a:t> </a:t>
            </a:r>
            <a:r>
              <a:rPr lang="cs-CZ" i="1" dirty="0" err="1"/>
              <a:t>venezianische</a:t>
            </a:r>
            <a:r>
              <a:rPr lang="cs-CZ" i="1" dirty="0"/>
              <a:t> </a:t>
            </a:r>
            <a:r>
              <a:rPr lang="cs-CZ" i="1" dirty="0" err="1"/>
              <a:t>Nacht</a:t>
            </a:r>
            <a:r>
              <a:rPr lang="cs-CZ" i="1" dirty="0"/>
              <a:t> </a:t>
            </a:r>
            <a:r>
              <a:rPr lang="cs-CZ" dirty="0" smtClean="0"/>
              <a:t>(1914)</a:t>
            </a:r>
          </a:p>
          <a:p>
            <a:pPr marL="0" indent="-400050"/>
            <a:r>
              <a:rPr lang="cs-CZ" dirty="0" smtClean="0"/>
              <a:t>Zakladateli </a:t>
            </a:r>
            <a:r>
              <a:rPr lang="cs-CZ" dirty="0" err="1" smtClean="0"/>
              <a:t>Autorenfilmu</a:t>
            </a:r>
            <a:endParaRPr lang="cs-CZ" dirty="0"/>
          </a:p>
          <a:p>
            <a:pPr marL="800100" lvl="2" indent="-400050"/>
            <a:r>
              <a:rPr lang="cs-CZ" i="1" dirty="0" smtClean="0"/>
              <a:t>Der </a:t>
            </a:r>
            <a:r>
              <a:rPr lang="cs-CZ" i="1" dirty="0" err="1" smtClean="0"/>
              <a:t>Andere</a:t>
            </a:r>
            <a:r>
              <a:rPr lang="cs-CZ" i="1" dirty="0" smtClean="0"/>
              <a:t> </a:t>
            </a:r>
            <a:r>
              <a:rPr lang="cs-CZ" dirty="0" smtClean="0"/>
              <a:t>(1913) – variace na </a:t>
            </a:r>
            <a:r>
              <a:rPr lang="cs-CZ" dirty="0" err="1" smtClean="0"/>
              <a:t>Jekylla</a:t>
            </a:r>
            <a:r>
              <a:rPr lang="cs-CZ" dirty="0" smtClean="0"/>
              <a:t> &amp; </a:t>
            </a:r>
            <a:r>
              <a:rPr lang="cs-CZ" dirty="0" err="1" smtClean="0"/>
              <a:t>Hydea</a:t>
            </a:r>
            <a:endParaRPr lang="cs-CZ" dirty="0" smtClean="0"/>
          </a:p>
          <a:p>
            <a:pPr marL="800100" lvl="2" indent="-400050"/>
            <a:r>
              <a:rPr lang="cs-CZ" i="1" dirty="0" smtClean="0"/>
              <a:t>Die </a:t>
            </a:r>
            <a:r>
              <a:rPr lang="cs-CZ" i="1" dirty="0" err="1" smtClean="0"/>
              <a:t>Landstraße</a:t>
            </a:r>
            <a:r>
              <a:rPr lang="cs-CZ" i="1" dirty="0" smtClean="0"/>
              <a:t> </a:t>
            </a:r>
            <a:r>
              <a:rPr lang="cs-CZ" dirty="0" smtClean="0"/>
              <a:t>(1913)</a:t>
            </a:r>
          </a:p>
          <a:p>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916832"/>
            <a:ext cx="4038600" cy="3173864"/>
          </a:xfrm>
        </p:spPr>
      </p:pic>
    </p:spTree>
    <p:extLst>
      <p:ext uri="{BB962C8B-B14F-4D97-AF65-F5344CB8AC3E}">
        <p14:creationId xmlns:p14="http://schemas.microsoft.com/office/powerpoint/2010/main" val="40671542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850106"/>
          </a:xfrm>
        </p:spPr>
        <p:txBody>
          <a:bodyPr>
            <a:normAutofit/>
          </a:bodyPr>
          <a:lstStyle/>
          <a:p>
            <a:r>
              <a:rPr lang="cs-CZ" i="1" dirty="0" smtClean="0"/>
              <a:t>Kořeny expresionismu</a:t>
            </a:r>
            <a:endParaRPr lang="cs-CZ" dirty="0"/>
          </a:p>
        </p:txBody>
      </p:sp>
      <p:sp>
        <p:nvSpPr>
          <p:cNvPr id="3" name="Zástupný symbol pro obsah 2"/>
          <p:cNvSpPr>
            <a:spLocks noGrp="1"/>
          </p:cNvSpPr>
          <p:nvPr>
            <p:ph idx="1"/>
          </p:nvPr>
        </p:nvSpPr>
        <p:spPr>
          <a:xfrm>
            <a:off x="3203848" y="1268760"/>
            <a:ext cx="5482952" cy="5328592"/>
          </a:xfrm>
        </p:spPr>
        <p:txBody>
          <a:bodyPr>
            <a:normAutofit fontScale="92500" lnSpcReduction="10000"/>
          </a:bodyPr>
          <a:lstStyle/>
          <a:p>
            <a:r>
              <a:rPr lang="cs-CZ" i="1" dirty="0"/>
              <a:t>Der Student von Prag </a:t>
            </a:r>
            <a:r>
              <a:rPr lang="cs-CZ" dirty="0"/>
              <a:t>(1913)</a:t>
            </a:r>
          </a:p>
          <a:p>
            <a:pPr lvl="1"/>
            <a:r>
              <a:rPr lang="cs-CZ" dirty="0" smtClean="0"/>
              <a:t>H. H. </a:t>
            </a:r>
            <a:r>
              <a:rPr lang="cs-CZ" dirty="0" err="1"/>
              <a:t>Ewers</a:t>
            </a:r>
            <a:r>
              <a:rPr lang="cs-CZ" dirty="0"/>
              <a:t> </a:t>
            </a:r>
            <a:r>
              <a:rPr lang="cs-CZ" dirty="0" smtClean="0"/>
              <a:t>– fantaskní romány – </a:t>
            </a:r>
            <a:r>
              <a:rPr lang="cs-CZ" dirty="0" err="1" smtClean="0"/>
              <a:t>Alraune</a:t>
            </a:r>
            <a:r>
              <a:rPr lang="cs-CZ" dirty="0" smtClean="0"/>
              <a:t> - Inspirace E. A. Poem, E. T. A. Hoffmana, legendy o Faustovi - Vliv dekadence, okultismu</a:t>
            </a:r>
          </a:p>
          <a:p>
            <a:pPr lvl="1"/>
            <a:r>
              <a:rPr lang="cs-CZ" dirty="0" smtClean="0"/>
              <a:t>První film Paula </a:t>
            </a:r>
            <a:r>
              <a:rPr lang="cs-CZ" dirty="0" err="1" smtClean="0"/>
              <a:t>Wegenera</a:t>
            </a:r>
            <a:r>
              <a:rPr lang="cs-CZ" dirty="0" smtClean="0"/>
              <a:t>, „</a:t>
            </a:r>
            <a:r>
              <a:rPr lang="cs-CZ" dirty="0" err="1" smtClean="0"/>
              <a:t>doppelgänger</a:t>
            </a:r>
            <a:r>
              <a:rPr lang="cs-CZ" dirty="0" smtClean="0"/>
              <a:t>“ film</a:t>
            </a:r>
          </a:p>
          <a:p>
            <a:r>
              <a:rPr lang="cs-CZ" i="1" dirty="0"/>
              <a:t>Golem </a:t>
            </a:r>
            <a:r>
              <a:rPr lang="cs-CZ" dirty="0"/>
              <a:t>(1914/1915</a:t>
            </a:r>
            <a:r>
              <a:rPr lang="cs-CZ" dirty="0" smtClean="0"/>
              <a:t>)</a:t>
            </a:r>
          </a:p>
          <a:p>
            <a:pPr lvl="1"/>
            <a:r>
              <a:rPr lang="cs-CZ" dirty="0"/>
              <a:t>První z </a:t>
            </a:r>
            <a:r>
              <a:rPr lang="cs-CZ" dirty="0" smtClean="0"/>
              <a:t>trilogie; Wegener </a:t>
            </a:r>
            <a:r>
              <a:rPr lang="cs-CZ" dirty="0"/>
              <a:t>&amp; Henrik </a:t>
            </a:r>
            <a:r>
              <a:rPr lang="cs-CZ" dirty="0" smtClean="0"/>
              <a:t>Galeen; Inspirace </a:t>
            </a:r>
            <a:r>
              <a:rPr lang="cs-CZ" dirty="0"/>
              <a:t>staropražskou legendou, přeneseno do </a:t>
            </a:r>
            <a:r>
              <a:rPr lang="cs-CZ" dirty="0" smtClean="0"/>
              <a:t>současnosti; </a:t>
            </a:r>
            <a:r>
              <a:rPr lang="cs-CZ" dirty="0">
                <a:hlinkClick r:id="rId2"/>
              </a:rPr>
              <a:t>ukázka</a:t>
            </a:r>
            <a:endParaRPr lang="cs-CZ" dirty="0"/>
          </a:p>
          <a:p>
            <a:pPr lvl="1"/>
            <a:endParaRPr lang="cs-CZ" dirty="0"/>
          </a:p>
          <a:p>
            <a:pPr lvl="1"/>
            <a:endParaRPr lang="cs-CZ" dirty="0"/>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268760"/>
            <a:ext cx="2569527" cy="5431904"/>
          </a:xfrm>
          <a:prstGeom prst="rect">
            <a:avLst/>
          </a:prstGeom>
        </p:spPr>
      </p:pic>
    </p:spTree>
    <p:extLst>
      <p:ext uri="{BB962C8B-B14F-4D97-AF65-F5344CB8AC3E}">
        <p14:creationId xmlns:p14="http://schemas.microsoft.com/office/powerpoint/2010/main" val="1110817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922114"/>
          </a:xfrm>
        </p:spPr>
        <p:txBody>
          <a:bodyPr/>
          <a:lstStyle/>
          <a:p>
            <a:r>
              <a:rPr lang="cs-CZ" dirty="0" smtClean="0"/>
              <a:t>Výroba filmů za 1. sv. války</a:t>
            </a:r>
            <a:endParaRPr lang="cs-CZ" dirty="0"/>
          </a:p>
        </p:txBody>
      </p:sp>
      <p:sp>
        <p:nvSpPr>
          <p:cNvPr id="3" name="Zástupný symbol pro obsah 2"/>
          <p:cNvSpPr>
            <a:spLocks noGrp="1"/>
          </p:cNvSpPr>
          <p:nvPr>
            <p:ph sz="half" idx="1"/>
          </p:nvPr>
        </p:nvSpPr>
        <p:spPr/>
        <p:txBody>
          <a:bodyPr>
            <a:normAutofit fontScale="92500" lnSpcReduction="10000"/>
          </a:bodyPr>
          <a:lstStyle/>
          <a:p>
            <a:r>
              <a:rPr lang="cs-CZ" dirty="0" smtClean="0"/>
              <a:t>Uzavření hranic,</a:t>
            </a:r>
          </a:p>
          <a:p>
            <a:r>
              <a:rPr lang="cs-CZ" dirty="0" smtClean="0"/>
              <a:t>Odchod </a:t>
            </a:r>
            <a:r>
              <a:rPr lang="cs-CZ" dirty="0" err="1" smtClean="0"/>
              <a:t>zahr</a:t>
            </a:r>
            <a:r>
              <a:rPr lang="cs-CZ" dirty="0" smtClean="0"/>
              <a:t>. Firem</a:t>
            </a:r>
          </a:p>
          <a:p>
            <a:pPr lvl="1"/>
            <a:r>
              <a:rPr lang="cs-CZ" dirty="0" smtClean="0"/>
              <a:t>Zabrání jejich majetku</a:t>
            </a:r>
          </a:p>
          <a:p>
            <a:pPr lvl="1"/>
            <a:r>
              <a:rPr lang="cs-CZ" dirty="0" smtClean="0"/>
              <a:t>Ztráty některých firem</a:t>
            </a:r>
          </a:p>
          <a:p>
            <a:pPr lvl="1"/>
            <a:r>
              <a:rPr lang="cs-CZ" dirty="0" smtClean="0"/>
              <a:t>Erich </a:t>
            </a:r>
            <a:r>
              <a:rPr lang="cs-CZ" dirty="0" err="1" smtClean="0"/>
              <a:t>Pommer</a:t>
            </a:r>
            <a:r>
              <a:rPr lang="cs-CZ" dirty="0" smtClean="0"/>
              <a:t> – Deutsche </a:t>
            </a:r>
            <a:r>
              <a:rPr lang="cs-CZ" dirty="0" err="1" smtClean="0"/>
              <a:t>Éclair</a:t>
            </a:r>
            <a:r>
              <a:rPr lang="cs-CZ" dirty="0" smtClean="0"/>
              <a:t> -&gt; </a:t>
            </a:r>
            <a:r>
              <a:rPr lang="cs-CZ" dirty="0" err="1" smtClean="0"/>
              <a:t>Decla</a:t>
            </a:r>
            <a:endParaRPr lang="cs-CZ" dirty="0" smtClean="0"/>
          </a:p>
          <a:p>
            <a:r>
              <a:rPr lang="cs-CZ" dirty="0" smtClean="0"/>
              <a:t>1914 – 25 německých firem vs. 47 </a:t>
            </a:r>
            <a:r>
              <a:rPr lang="cs-CZ" dirty="0" err="1" smtClean="0"/>
              <a:t>zahr</a:t>
            </a:r>
            <a:r>
              <a:rPr lang="cs-CZ" dirty="0" smtClean="0"/>
              <a:t>.</a:t>
            </a:r>
          </a:p>
          <a:p>
            <a:r>
              <a:rPr lang="cs-CZ" dirty="0" smtClean="0"/>
              <a:t>1918 – 130 německých vs. 10 </a:t>
            </a:r>
            <a:r>
              <a:rPr lang="cs-CZ" dirty="0" err="1" smtClean="0"/>
              <a:t>zahr</a:t>
            </a:r>
            <a:r>
              <a:rPr lang="cs-CZ" dirty="0" smtClean="0"/>
              <a:t>.</a:t>
            </a:r>
          </a:p>
          <a:p>
            <a:pPr lvl="1"/>
            <a:r>
              <a:rPr lang="cs-CZ" dirty="0" smtClean="0"/>
              <a:t>Vzrůst počtu malých spol.	</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73913" y="1196752"/>
            <a:ext cx="3418526" cy="5328592"/>
          </a:xfrm>
        </p:spPr>
      </p:pic>
    </p:spTree>
    <p:extLst>
      <p:ext uri="{BB962C8B-B14F-4D97-AF65-F5344CB8AC3E}">
        <p14:creationId xmlns:p14="http://schemas.microsoft.com/office/powerpoint/2010/main" val="2861162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Výroba za první světové války</a:t>
            </a:r>
            <a:endParaRPr lang="cs-CZ" dirty="0"/>
          </a:p>
        </p:txBody>
      </p:sp>
      <p:sp>
        <p:nvSpPr>
          <p:cNvPr id="5" name="Zástupný symbol pro obsah 4"/>
          <p:cNvSpPr>
            <a:spLocks noGrp="1"/>
          </p:cNvSpPr>
          <p:nvPr>
            <p:ph idx="1"/>
          </p:nvPr>
        </p:nvSpPr>
        <p:spPr>
          <a:xfrm>
            <a:off x="457200" y="1196752"/>
            <a:ext cx="8229600" cy="4929411"/>
          </a:xfrm>
        </p:spPr>
        <p:txBody>
          <a:bodyPr>
            <a:normAutofit fontScale="85000" lnSpcReduction="20000"/>
          </a:bodyPr>
          <a:lstStyle/>
          <a:p>
            <a:r>
              <a:rPr lang="cs-CZ" dirty="0" smtClean="0"/>
              <a:t>Nevyrovnaná kvalita filmů</a:t>
            </a:r>
          </a:p>
          <a:p>
            <a:pPr lvl="1"/>
            <a:r>
              <a:rPr lang="cs-CZ" dirty="0" smtClean="0"/>
              <a:t>Čistá propaganda vs. Úspěšné melodramatické snímky</a:t>
            </a:r>
          </a:p>
          <a:p>
            <a:pPr lvl="2"/>
            <a:r>
              <a:rPr lang="cs-CZ" i="1" dirty="0" err="1" smtClean="0"/>
              <a:t>Ihr</a:t>
            </a:r>
            <a:r>
              <a:rPr lang="cs-CZ" i="1" dirty="0" smtClean="0"/>
              <a:t> </a:t>
            </a:r>
            <a:r>
              <a:rPr lang="cs-CZ" i="1" dirty="0" err="1" smtClean="0"/>
              <a:t>Unteroffizier</a:t>
            </a:r>
            <a:r>
              <a:rPr lang="cs-CZ" i="1" dirty="0" smtClean="0"/>
              <a:t> </a:t>
            </a:r>
            <a:r>
              <a:rPr lang="cs-CZ" dirty="0" smtClean="0"/>
              <a:t>(1915)</a:t>
            </a:r>
          </a:p>
          <a:p>
            <a:pPr lvl="2"/>
            <a:r>
              <a:rPr lang="cs-CZ" i="1" dirty="0" err="1" smtClean="0"/>
              <a:t>Wenn</a:t>
            </a:r>
            <a:r>
              <a:rPr lang="cs-CZ" i="1" dirty="0" smtClean="0"/>
              <a:t> </a:t>
            </a:r>
            <a:r>
              <a:rPr lang="cs-CZ" i="1" dirty="0" err="1" smtClean="0"/>
              <a:t>Völker</a:t>
            </a:r>
            <a:r>
              <a:rPr lang="cs-CZ" i="1" dirty="0" smtClean="0"/>
              <a:t> </a:t>
            </a:r>
            <a:r>
              <a:rPr lang="cs-CZ" i="1" dirty="0" err="1" smtClean="0"/>
              <a:t>streiten</a:t>
            </a:r>
            <a:r>
              <a:rPr lang="cs-CZ" i="1" dirty="0" smtClean="0"/>
              <a:t> </a:t>
            </a:r>
            <a:r>
              <a:rPr lang="cs-CZ" dirty="0" smtClean="0"/>
              <a:t>(1915)</a:t>
            </a:r>
          </a:p>
          <a:p>
            <a:pPr lvl="2"/>
            <a:r>
              <a:rPr lang="de-DE" i="1" dirty="0"/>
              <a:t>Das Tagebuch des Dr. Hart </a:t>
            </a:r>
            <a:r>
              <a:rPr lang="cs-CZ" dirty="0" smtClean="0"/>
              <a:t>(1916) r. Paul </a:t>
            </a:r>
            <a:r>
              <a:rPr lang="cs-CZ" dirty="0" err="1" smtClean="0"/>
              <a:t>Leni</a:t>
            </a:r>
            <a:r>
              <a:rPr lang="cs-CZ" dirty="0" smtClean="0"/>
              <a:t> (BUFA)</a:t>
            </a:r>
          </a:p>
          <a:p>
            <a:r>
              <a:rPr lang="cs-CZ" dirty="0" smtClean="0"/>
              <a:t>Všechny filmy nebyly válečné</a:t>
            </a:r>
          </a:p>
          <a:p>
            <a:pPr lvl="1"/>
            <a:r>
              <a:rPr lang="cs-CZ" dirty="0" err="1" smtClean="0"/>
              <a:t>Sensationsfilme</a:t>
            </a:r>
            <a:r>
              <a:rPr lang="cs-CZ" dirty="0" smtClean="0"/>
              <a:t> vs. </a:t>
            </a:r>
            <a:r>
              <a:rPr lang="cs-CZ" dirty="0" err="1" smtClean="0"/>
              <a:t>Autorenfilme</a:t>
            </a:r>
            <a:endParaRPr lang="cs-CZ" dirty="0" smtClean="0"/>
          </a:p>
          <a:p>
            <a:pPr lvl="1"/>
            <a:r>
              <a:rPr lang="cs-CZ" dirty="0" smtClean="0"/>
              <a:t>komedie – začátky Ernsta </a:t>
            </a:r>
            <a:r>
              <a:rPr lang="cs-CZ" dirty="0" err="1" smtClean="0"/>
              <a:t>Lubitsche</a:t>
            </a:r>
            <a:r>
              <a:rPr lang="cs-CZ" dirty="0" smtClean="0"/>
              <a:t> – </a:t>
            </a:r>
            <a:r>
              <a:rPr lang="cs-CZ" i="1" dirty="0" smtClean="0"/>
              <a:t>Der </a:t>
            </a:r>
            <a:r>
              <a:rPr lang="cs-CZ" i="1" dirty="0" err="1" smtClean="0"/>
              <a:t>Stolz</a:t>
            </a:r>
            <a:r>
              <a:rPr lang="cs-CZ" i="1" dirty="0" smtClean="0"/>
              <a:t> der Firma </a:t>
            </a:r>
            <a:r>
              <a:rPr lang="cs-CZ" dirty="0" smtClean="0"/>
              <a:t>(1914); </a:t>
            </a:r>
            <a:r>
              <a:rPr lang="cs-CZ" i="1" dirty="0" err="1" smtClean="0"/>
              <a:t>Als</a:t>
            </a:r>
            <a:r>
              <a:rPr lang="cs-CZ" i="1" dirty="0" smtClean="0"/>
              <a:t> </a:t>
            </a:r>
            <a:r>
              <a:rPr lang="cs-CZ" i="1" dirty="0" err="1" smtClean="0"/>
              <a:t>ich</a:t>
            </a:r>
            <a:r>
              <a:rPr lang="cs-CZ" i="1" dirty="0" smtClean="0"/>
              <a:t> </a:t>
            </a:r>
            <a:r>
              <a:rPr lang="cs-CZ" i="1" dirty="0" err="1" smtClean="0"/>
              <a:t>tot</a:t>
            </a:r>
            <a:r>
              <a:rPr lang="cs-CZ" i="1" dirty="0" smtClean="0"/>
              <a:t> </a:t>
            </a:r>
            <a:r>
              <a:rPr lang="cs-CZ" i="1" dirty="0" err="1" smtClean="0"/>
              <a:t>war</a:t>
            </a:r>
            <a:r>
              <a:rPr lang="cs-CZ" i="1" dirty="0" smtClean="0"/>
              <a:t> </a:t>
            </a:r>
            <a:r>
              <a:rPr lang="cs-CZ" dirty="0" smtClean="0"/>
              <a:t>(1916); </a:t>
            </a:r>
            <a:r>
              <a:rPr lang="cs-CZ" i="1" dirty="0" err="1" smtClean="0"/>
              <a:t>Schuhpalast</a:t>
            </a:r>
            <a:r>
              <a:rPr lang="cs-CZ" i="1" dirty="0" smtClean="0"/>
              <a:t> </a:t>
            </a:r>
            <a:r>
              <a:rPr lang="cs-CZ" i="1" dirty="0" err="1" smtClean="0"/>
              <a:t>Pinkus</a:t>
            </a:r>
            <a:r>
              <a:rPr lang="cs-CZ" i="1" dirty="0" smtClean="0"/>
              <a:t> </a:t>
            </a:r>
            <a:r>
              <a:rPr lang="cs-CZ" dirty="0" smtClean="0"/>
              <a:t>(1916); </a:t>
            </a:r>
            <a:r>
              <a:rPr lang="cs-CZ" i="1" dirty="0" smtClean="0"/>
              <a:t>Das </a:t>
            </a:r>
            <a:r>
              <a:rPr lang="cs-CZ" i="1" dirty="0" err="1" smtClean="0"/>
              <a:t>fidele</a:t>
            </a:r>
            <a:r>
              <a:rPr lang="cs-CZ" i="1" dirty="0" smtClean="0"/>
              <a:t> </a:t>
            </a:r>
            <a:r>
              <a:rPr lang="cs-CZ" i="1" dirty="0" err="1" smtClean="0"/>
              <a:t>gefängnis</a:t>
            </a:r>
            <a:r>
              <a:rPr lang="cs-CZ" i="1" dirty="0" smtClean="0"/>
              <a:t> </a:t>
            </a:r>
            <a:r>
              <a:rPr lang="cs-CZ" dirty="0" smtClean="0"/>
              <a:t>(1917)</a:t>
            </a:r>
          </a:p>
          <a:p>
            <a:pPr lvl="1"/>
            <a:r>
              <a:rPr lang="cs-CZ" dirty="0" smtClean="0"/>
              <a:t>Richard Oswald – </a:t>
            </a:r>
            <a:r>
              <a:rPr lang="cs-CZ" i="1" dirty="0" err="1" smtClean="0"/>
              <a:t>Hoffmann‘s</a:t>
            </a:r>
            <a:r>
              <a:rPr lang="cs-CZ" i="1" dirty="0" smtClean="0"/>
              <a:t> </a:t>
            </a:r>
            <a:r>
              <a:rPr lang="cs-CZ" i="1" dirty="0" err="1" smtClean="0"/>
              <a:t>Erzählungen</a:t>
            </a:r>
            <a:r>
              <a:rPr lang="cs-CZ" i="1" dirty="0" smtClean="0"/>
              <a:t> </a:t>
            </a:r>
            <a:r>
              <a:rPr lang="cs-CZ" dirty="0" smtClean="0"/>
              <a:t>(1916)</a:t>
            </a:r>
          </a:p>
          <a:p>
            <a:pPr lvl="1"/>
            <a:r>
              <a:rPr lang="cs-CZ" dirty="0" err="1" smtClean="0"/>
              <a:t>Joe</a:t>
            </a:r>
            <a:r>
              <a:rPr lang="cs-CZ" dirty="0" smtClean="0"/>
              <a:t> May – </a:t>
            </a:r>
            <a:r>
              <a:rPr lang="cs-CZ" dirty="0" err="1" smtClean="0"/>
              <a:t>Stuart</a:t>
            </a:r>
            <a:r>
              <a:rPr lang="cs-CZ" dirty="0" smtClean="0"/>
              <a:t> </a:t>
            </a:r>
            <a:r>
              <a:rPr lang="cs-CZ" dirty="0" err="1" smtClean="0"/>
              <a:t>Webbs</a:t>
            </a:r>
            <a:endParaRPr lang="cs-CZ" dirty="0" smtClean="0"/>
          </a:p>
          <a:p>
            <a:pPr lvl="1"/>
            <a:r>
              <a:rPr lang="cs-CZ" dirty="0" smtClean="0"/>
              <a:t>Otto </a:t>
            </a:r>
            <a:r>
              <a:rPr lang="cs-CZ" dirty="0" err="1" smtClean="0"/>
              <a:t>Rippert</a:t>
            </a:r>
            <a:r>
              <a:rPr lang="cs-CZ" dirty="0" smtClean="0"/>
              <a:t> – </a:t>
            </a:r>
            <a:r>
              <a:rPr lang="cs-CZ" i="1" dirty="0" err="1" smtClean="0"/>
              <a:t>Homunculus</a:t>
            </a:r>
            <a:r>
              <a:rPr lang="cs-CZ" i="1" dirty="0" smtClean="0"/>
              <a:t> </a:t>
            </a:r>
            <a:r>
              <a:rPr lang="cs-CZ" dirty="0" smtClean="0"/>
              <a:t>(1916)</a:t>
            </a:r>
            <a:endParaRPr lang="cs-CZ" dirty="0"/>
          </a:p>
        </p:txBody>
      </p:sp>
    </p:spTree>
    <p:extLst>
      <p:ext uri="{BB962C8B-B14F-4D97-AF65-F5344CB8AC3E}">
        <p14:creationId xmlns:p14="http://schemas.microsoft.com/office/powerpoint/2010/main" val="881099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Předchůdci kinematografu</a:t>
            </a:r>
            <a:endParaRPr lang="cs-CZ" dirty="0"/>
          </a:p>
        </p:txBody>
      </p:sp>
      <p:sp>
        <p:nvSpPr>
          <p:cNvPr id="3" name="Zástupný symbol pro obsah 2"/>
          <p:cNvSpPr>
            <a:spLocks noGrp="1"/>
          </p:cNvSpPr>
          <p:nvPr>
            <p:ph idx="1"/>
          </p:nvPr>
        </p:nvSpPr>
        <p:spPr>
          <a:xfrm>
            <a:off x="457200" y="1600200"/>
            <a:ext cx="3898776" cy="4525963"/>
          </a:xfrm>
        </p:spPr>
        <p:txBody>
          <a:bodyPr/>
          <a:lstStyle/>
          <a:p>
            <a:r>
              <a:rPr lang="cs-CZ" dirty="0" err="1" smtClean="0">
                <a:hlinkClick r:id="rId2"/>
              </a:rPr>
              <a:t>Eadweard</a:t>
            </a:r>
            <a:r>
              <a:rPr lang="cs-CZ" dirty="0" smtClean="0">
                <a:hlinkClick r:id="rId2"/>
              </a:rPr>
              <a:t> </a:t>
            </a:r>
            <a:r>
              <a:rPr lang="cs-CZ" dirty="0" err="1" smtClean="0">
                <a:hlinkClick r:id="rId2"/>
              </a:rPr>
              <a:t>Muybridge</a:t>
            </a:r>
            <a:endParaRPr lang="cs-CZ" dirty="0" smtClean="0"/>
          </a:p>
          <a:p>
            <a:r>
              <a:rPr lang="cs-CZ" dirty="0" err="1" smtClean="0"/>
              <a:t>Étienne</a:t>
            </a:r>
            <a:r>
              <a:rPr lang="cs-CZ" dirty="0" smtClean="0"/>
              <a:t> </a:t>
            </a:r>
            <a:r>
              <a:rPr lang="cs-CZ" dirty="0" err="1" smtClean="0">
                <a:hlinkClick r:id="rId3"/>
              </a:rPr>
              <a:t>Jules-Marey</a:t>
            </a:r>
            <a:endParaRPr lang="cs-CZ" dirty="0" smtClean="0"/>
          </a:p>
          <a:p>
            <a:r>
              <a:rPr lang="cs-CZ" dirty="0" err="1" smtClean="0"/>
              <a:t>Émile</a:t>
            </a:r>
            <a:r>
              <a:rPr lang="cs-CZ" dirty="0" smtClean="0"/>
              <a:t> </a:t>
            </a:r>
            <a:r>
              <a:rPr lang="cs-CZ" dirty="0" err="1" smtClean="0"/>
              <a:t>Reynaud</a:t>
            </a:r>
            <a:r>
              <a:rPr lang="cs-CZ" dirty="0" smtClean="0"/>
              <a:t> - </a:t>
            </a:r>
            <a:r>
              <a:rPr lang="cs-CZ" dirty="0" err="1" smtClean="0"/>
              <a:t>praxinoskop</a:t>
            </a:r>
            <a:endParaRPr lang="cs-CZ" dirty="0" smtClean="0"/>
          </a:p>
          <a:p>
            <a:r>
              <a:rPr lang="cs-CZ" dirty="0" smtClean="0"/>
              <a:t>Louis </a:t>
            </a:r>
            <a:r>
              <a:rPr lang="cs-CZ" dirty="0" err="1" smtClean="0">
                <a:hlinkClick r:id="rId4"/>
              </a:rPr>
              <a:t>Aimé</a:t>
            </a:r>
            <a:r>
              <a:rPr lang="cs-CZ" dirty="0" smtClean="0">
                <a:hlinkClick r:id="rId4"/>
              </a:rPr>
              <a:t> Augustin </a:t>
            </a:r>
            <a:r>
              <a:rPr lang="cs-CZ" dirty="0" err="1" smtClean="0">
                <a:hlinkClick r:id="rId4"/>
              </a:rPr>
              <a:t>Le</a:t>
            </a:r>
            <a:r>
              <a:rPr lang="cs-CZ" dirty="0" smtClean="0">
                <a:hlinkClick r:id="rId4"/>
              </a:rPr>
              <a:t> Prince</a:t>
            </a:r>
            <a:endParaRPr lang="cs-CZ" dirty="0" smtClean="0"/>
          </a:p>
        </p:txBody>
      </p:sp>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7" y="1268760"/>
            <a:ext cx="4364121" cy="2880320"/>
          </a:xfrm>
          <a:prstGeom prst="rect">
            <a:avLst/>
          </a:prstGeom>
        </p:spPr>
      </p:pic>
      <p:pic>
        <p:nvPicPr>
          <p:cNvPr id="5" name="Obráze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879" y="3645024"/>
            <a:ext cx="3072376" cy="3066749"/>
          </a:xfrm>
          <a:prstGeom prst="rect">
            <a:avLst/>
          </a:prstGeom>
        </p:spPr>
      </p:pic>
    </p:spTree>
    <p:extLst>
      <p:ext uri="{BB962C8B-B14F-4D97-AF65-F5344CB8AC3E}">
        <p14:creationId xmlns:p14="http://schemas.microsoft.com/office/powerpoint/2010/main" val="39581287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dirty="0" smtClean="0"/>
              <a:t>Universum-Film AG</a:t>
            </a:r>
            <a:endParaRPr lang="cs-CZ" dirty="0"/>
          </a:p>
        </p:txBody>
      </p:sp>
      <p:sp>
        <p:nvSpPr>
          <p:cNvPr id="3" name="Zástupný symbol pro obsah 2"/>
          <p:cNvSpPr>
            <a:spLocks noGrp="1"/>
          </p:cNvSpPr>
          <p:nvPr>
            <p:ph sz="half" idx="1"/>
          </p:nvPr>
        </p:nvSpPr>
        <p:spPr>
          <a:xfrm>
            <a:off x="179512" y="1196752"/>
            <a:ext cx="5400600" cy="5400600"/>
          </a:xfrm>
        </p:spPr>
        <p:txBody>
          <a:bodyPr>
            <a:normAutofit fontScale="70000" lnSpcReduction="20000"/>
          </a:bodyPr>
          <a:lstStyle/>
          <a:p>
            <a:r>
              <a:rPr lang="cs-CZ" dirty="0" smtClean="0"/>
              <a:t>„předstupeň“</a:t>
            </a:r>
          </a:p>
          <a:p>
            <a:pPr lvl="1"/>
            <a:r>
              <a:rPr lang="cs-CZ" dirty="0" smtClean="0"/>
              <a:t>Deutsche </a:t>
            </a:r>
            <a:r>
              <a:rPr lang="cs-CZ" dirty="0" err="1" smtClean="0"/>
              <a:t>Lichtbild-Gesellschaft</a:t>
            </a:r>
            <a:r>
              <a:rPr lang="cs-CZ" dirty="0" smtClean="0"/>
              <a:t> – 1916 – propagandistické a reklamní filmy – export</a:t>
            </a:r>
          </a:p>
          <a:p>
            <a:pPr lvl="1"/>
            <a:r>
              <a:rPr lang="cs-CZ" dirty="0" smtClean="0"/>
              <a:t>Duben 1917 – </a:t>
            </a:r>
            <a:r>
              <a:rPr lang="cs-CZ" dirty="0" err="1" smtClean="0"/>
              <a:t>Bild</a:t>
            </a:r>
            <a:r>
              <a:rPr lang="cs-CZ" dirty="0" smtClean="0"/>
              <a:t>- und </a:t>
            </a:r>
            <a:r>
              <a:rPr lang="cs-CZ" dirty="0" err="1" smtClean="0"/>
              <a:t>Filmamt</a:t>
            </a:r>
            <a:endParaRPr lang="cs-CZ" dirty="0" smtClean="0"/>
          </a:p>
          <a:p>
            <a:pPr lvl="2"/>
            <a:r>
              <a:rPr lang="cs-CZ" dirty="0" smtClean="0"/>
              <a:t>Polní kina, vojenská tematika</a:t>
            </a:r>
          </a:p>
          <a:p>
            <a:r>
              <a:rPr lang="cs-CZ" dirty="0"/>
              <a:t>Vznikla z iniciativy generála </a:t>
            </a:r>
            <a:r>
              <a:rPr lang="cs-CZ" dirty="0" err="1"/>
              <a:t>Ludendorffa</a:t>
            </a:r>
            <a:endParaRPr lang="cs-CZ" dirty="0"/>
          </a:p>
          <a:p>
            <a:pPr marL="0" indent="0">
              <a:buNone/>
            </a:pPr>
            <a:r>
              <a:rPr lang="cs-CZ" dirty="0" smtClean="0"/>
              <a:t>	„Válka ukázala obrovskou sílu obrazu a filmu jako nástroje vysvětlujícího a diváka ovlivňujícího. Je třeba si uvědomit, že ani v dalším období vedení války film neztratí svůj mocný význam jako prostředek politického a vojenského utváření mínění.“</a:t>
            </a:r>
          </a:p>
          <a:p>
            <a:r>
              <a:rPr lang="cs-CZ" dirty="0" smtClean="0"/>
              <a:t>Intervence u úřadů – velení armády, ministerstva války a zahraničních věcí</a:t>
            </a:r>
          </a:p>
          <a:p>
            <a:r>
              <a:rPr lang="cs-CZ" dirty="0" smtClean="0"/>
              <a:t>17. 12. 1917 – založení</a:t>
            </a:r>
          </a:p>
          <a:p>
            <a:r>
              <a:rPr lang="cs-CZ" dirty="0" smtClean="0"/>
              <a:t>Kapitál 25 milionů marek</a:t>
            </a:r>
          </a:p>
          <a:p>
            <a:pPr lvl="1"/>
            <a:r>
              <a:rPr lang="cs-CZ" dirty="0" smtClean="0"/>
              <a:t>Hlavní podílník Deutsche Bank (předseda ředitel Německé banky); zastupitelé průmyslu, plavební společnost Hamburg-Amerika-Linie, AEG, </a:t>
            </a:r>
            <a:r>
              <a:rPr lang="cs-CZ" dirty="0" err="1" smtClean="0"/>
              <a:t>Dresdner</a:t>
            </a:r>
            <a:r>
              <a:rPr lang="cs-CZ" dirty="0" smtClean="0"/>
              <a:t> bank</a:t>
            </a:r>
          </a:p>
        </p:txBody>
      </p:sp>
      <p:pic>
        <p:nvPicPr>
          <p:cNvPr id="7" name="Zástupný symbol pro obsah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49496" y="1556793"/>
            <a:ext cx="3204535" cy="4392488"/>
          </a:xfrm>
        </p:spPr>
      </p:pic>
    </p:spTree>
    <p:extLst>
      <p:ext uri="{BB962C8B-B14F-4D97-AF65-F5344CB8AC3E}">
        <p14:creationId xmlns:p14="http://schemas.microsoft.com/office/powerpoint/2010/main" val="36423025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06090"/>
          </a:xfrm>
        </p:spPr>
        <p:txBody>
          <a:bodyPr>
            <a:normAutofit fontScale="90000"/>
          </a:bodyPr>
          <a:lstStyle/>
          <a:p>
            <a:r>
              <a:rPr lang="cs-CZ" dirty="0"/>
              <a:t>Universum-Film AG</a:t>
            </a:r>
          </a:p>
        </p:txBody>
      </p:sp>
      <p:sp>
        <p:nvSpPr>
          <p:cNvPr id="3" name="Zástupný symbol pro obsah 2"/>
          <p:cNvSpPr>
            <a:spLocks noGrp="1"/>
          </p:cNvSpPr>
          <p:nvPr>
            <p:ph sz="half" idx="1"/>
          </p:nvPr>
        </p:nvSpPr>
        <p:spPr>
          <a:xfrm>
            <a:off x="0" y="764704"/>
            <a:ext cx="5868144" cy="5904656"/>
          </a:xfrm>
        </p:spPr>
        <p:txBody>
          <a:bodyPr>
            <a:normAutofit lnSpcReduction="10000"/>
          </a:bodyPr>
          <a:lstStyle/>
          <a:p>
            <a:r>
              <a:rPr lang="cs-CZ" dirty="0" smtClean="0"/>
              <a:t>Převzetí </a:t>
            </a:r>
            <a:r>
              <a:rPr lang="cs-CZ" dirty="0"/>
              <a:t>dosavadní infrastruktury</a:t>
            </a:r>
          </a:p>
          <a:p>
            <a:pPr lvl="1"/>
            <a:r>
              <a:rPr lang="cs-CZ" dirty="0" err="1"/>
              <a:t>Nordisk</a:t>
            </a:r>
            <a:r>
              <a:rPr lang="cs-CZ" dirty="0"/>
              <a:t> – německé studio Oliver Film; </a:t>
            </a:r>
            <a:r>
              <a:rPr lang="cs-CZ" dirty="0" err="1"/>
              <a:t>Nordische</a:t>
            </a:r>
            <a:r>
              <a:rPr lang="cs-CZ" dirty="0"/>
              <a:t> </a:t>
            </a:r>
            <a:r>
              <a:rPr lang="cs-CZ" dirty="0" err="1"/>
              <a:t>Filmgesellschaft</a:t>
            </a:r>
            <a:r>
              <a:rPr lang="cs-CZ" dirty="0"/>
              <a:t>; distribuční síť</a:t>
            </a:r>
          </a:p>
          <a:p>
            <a:pPr lvl="2"/>
            <a:r>
              <a:rPr lang="cs-CZ" dirty="0"/>
              <a:t>Německo, Rakousko, Švýcarsko, Polsko, </a:t>
            </a:r>
            <a:r>
              <a:rPr lang="cs-CZ" dirty="0" smtClean="0"/>
              <a:t>Balkán</a:t>
            </a:r>
          </a:p>
          <a:p>
            <a:pPr lvl="1"/>
            <a:r>
              <a:rPr lang="cs-CZ" dirty="0" smtClean="0"/>
              <a:t>Pohltila aktiva dalších filmových podniků</a:t>
            </a:r>
          </a:p>
          <a:p>
            <a:pPr lvl="2"/>
            <a:r>
              <a:rPr lang="cs-CZ" dirty="0" smtClean="0"/>
              <a:t>Messter, PAGU-</a:t>
            </a:r>
            <a:r>
              <a:rPr lang="cs-CZ" dirty="0" err="1" smtClean="0"/>
              <a:t>Vitascope</a:t>
            </a:r>
            <a:endParaRPr lang="cs-CZ" dirty="0" smtClean="0"/>
          </a:p>
          <a:p>
            <a:pPr lvl="3"/>
            <a:r>
              <a:rPr lang="cs-CZ" dirty="0" smtClean="0"/>
              <a:t>Zaměstnávání jejich majitelů</a:t>
            </a:r>
          </a:p>
          <a:p>
            <a:pPr lvl="2"/>
            <a:r>
              <a:rPr lang="cs-CZ" dirty="0" smtClean="0"/>
              <a:t>Fungování pod hlavičkou UFA</a:t>
            </a:r>
          </a:p>
          <a:p>
            <a:pPr lvl="1"/>
            <a:r>
              <a:rPr lang="cs-CZ" dirty="0" smtClean="0"/>
              <a:t>Vedle infrastruktury převzetí kontraktů na hvězdy – platy srovnatelné s USA</a:t>
            </a:r>
          </a:p>
          <a:p>
            <a:pPr lvl="2"/>
            <a:r>
              <a:rPr lang="cs-CZ" dirty="0" smtClean="0"/>
              <a:t>Vytvoření nových hereckých typů</a:t>
            </a:r>
          </a:p>
          <a:p>
            <a:pPr lvl="3"/>
            <a:r>
              <a:rPr lang="cs-CZ" dirty="0" smtClean="0"/>
              <a:t>Ženy v muniční továrně nebo za frontou, žena vojáka, zdravotní sestry, válečné nevěsty</a:t>
            </a:r>
            <a:endParaRPr lang="cs-CZ" dirty="0"/>
          </a:p>
          <a:p>
            <a:pPr marL="457200" lvl="1" indent="0">
              <a:buNone/>
            </a:pPr>
            <a:endParaRPr lang="cs-CZ" dirty="0"/>
          </a:p>
          <a:p>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68863" y="1916832"/>
            <a:ext cx="3095625" cy="3076575"/>
          </a:xfrm>
        </p:spPr>
      </p:pic>
    </p:spTree>
    <p:extLst>
      <p:ext uri="{BB962C8B-B14F-4D97-AF65-F5344CB8AC3E}">
        <p14:creationId xmlns:p14="http://schemas.microsoft.com/office/powerpoint/2010/main" val="35922327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Universum-film AG</a:t>
            </a:r>
            <a:endParaRPr lang="cs-CZ" dirty="0"/>
          </a:p>
        </p:txBody>
      </p:sp>
      <p:sp>
        <p:nvSpPr>
          <p:cNvPr id="5" name="Zástupný symbol pro obsah 4"/>
          <p:cNvSpPr>
            <a:spLocks noGrp="1"/>
          </p:cNvSpPr>
          <p:nvPr>
            <p:ph idx="1"/>
          </p:nvPr>
        </p:nvSpPr>
        <p:spPr/>
        <p:txBody>
          <a:bodyPr>
            <a:normAutofit fontScale="85000" lnSpcReduction="20000"/>
          </a:bodyPr>
          <a:lstStyle/>
          <a:p>
            <a:r>
              <a:rPr lang="cs-CZ" dirty="0"/>
              <a:t>Na utváření veřejného mínění pozdě X vybudování koncernu</a:t>
            </a:r>
          </a:p>
          <a:p>
            <a:r>
              <a:rPr lang="cs-CZ" dirty="0"/>
              <a:t>Úmysl dovážet filmy do Ruska – dohoda srpen </a:t>
            </a:r>
            <a:r>
              <a:rPr lang="cs-CZ" dirty="0" smtClean="0"/>
              <a:t>1918</a:t>
            </a:r>
          </a:p>
          <a:p>
            <a:r>
              <a:rPr lang="cs-CZ" dirty="0" smtClean="0"/>
              <a:t>Spory </a:t>
            </a:r>
            <a:r>
              <a:rPr lang="cs-CZ" dirty="0"/>
              <a:t>UFA vs. BUFA vs. </a:t>
            </a:r>
            <a:r>
              <a:rPr lang="cs-CZ" dirty="0" err="1"/>
              <a:t>Deulig</a:t>
            </a:r>
            <a:endParaRPr lang="cs-CZ" dirty="0"/>
          </a:p>
          <a:p>
            <a:pPr lvl="1"/>
            <a:r>
              <a:rPr lang="cs-CZ" dirty="0"/>
              <a:t>Koncept korporace – včlenit BUFA pod UFA</a:t>
            </a:r>
          </a:p>
          <a:p>
            <a:pPr lvl="1"/>
            <a:r>
              <a:rPr lang="cs-CZ" dirty="0"/>
              <a:t>BUFA – leden 1918 ministerstvo války, Říšská filmová kancelář u kancléřství; 1919 – zahraniční kancelář nakonec ministerstvo vnitra</a:t>
            </a:r>
          </a:p>
          <a:p>
            <a:pPr lvl="1"/>
            <a:r>
              <a:rPr lang="cs-CZ" dirty="0" err="1"/>
              <a:t>Deulig</a:t>
            </a:r>
            <a:r>
              <a:rPr lang="cs-CZ" dirty="0"/>
              <a:t> -&gt; </a:t>
            </a:r>
            <a:r>
              <a:rPr lang="cs-CZ" dirty="0" err="1" smtClean="0"/>
              <a:t>Deulig</a:t>
            </a:r>
            <a:r>
              <a:rPr lang="cs-CZ" dirty="0" smtClean="0"/>
              <a:t>-Film</a:t>
            </a:r>
          </a:p>
          <a:p>
            <a:r>
              <a:rPr lang="cs-CZ" dirty="0" smtClean="0"/>
              <a:t>Strach menších společností z velkého koncernu</a:t>
            </a:r>
          </a:p>
          <a:p>
            <a:pPr lvl="1"/>
            <a:r>
              <a:rPr lang="cs-CZ" dirty="0" smtClean="0"/>
              <a:t>Asociace bavorských kinematografistů vyžadovala regulování velkých koncernů</a:t>
            </a:r>
            <a:endParaRPr lang="cs-CZ" dirty="0"/>
          </a:p>
          <a:p>
            <a:endParaRPr lang="cs-CZ" dirty="0"/>
          </a:p>
        </p:txBody>
      </p:sp>
    </p:spTree>
    <p:extLst>
      <p:ext uri="{BB962C8B-B14F-4D97-AF65-F5344CB8AC3E}">
        <p14:creationId xmlns:p14="http://schemas.microsoft.com/office/powerpoint/2010/main" val="3022926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Prodlužování filmů</a:t>
            </a:r>
            <a:endParaRPr lang="cs-CZ" dirty="0"/>
          </a:p>
        </p:txBody>
      </p:sp>
      <p:sp>
        <p:nvSpPr>
          <p:cNvPr id="3" name="Zástupný symbol pro obsah 2"/>
          <p:cNvSpPr>
            <a:spLocks noGrp="1"/>
          </p:cNvSpPr>
          <p:nvPr>
            <p:ph idx="1"/>
          </p:nvPr>
        </p:nvSpPr>
        <p:spPr>
          <a:xfrm>
            <a:off x="457200" y="1600200"/>
            <a:ext cx="8229600" cy="4709120"/>
          </a:xfrm>
        </p:spPr>
        <p:txBody>
          <a:bodyPr>
            <a:normAutofit fontScale="62500" lnSpcReduction="20000"/>
          </a:bodyPr>
          <a:lstStyle/>
          <a:p>
            <a:r>
              <a:rPr lang="cs-CZ" dirty="0" smtClean="0"/>
              <a:t>Hlavní inovátoři – Dánsko, Francie, Itálie</a:t>
            </a:r>
          </a:p>
          <a:p>
            <a:pPr lvl="1"/>
            <a:r>
              <a:rPr lang="cs-CZ" dirty="0" smtClean="0"/>
              <a:t>Následuje Německo, Švédsko, Rusko, VB</a:t>
            </a:r>
          </a:p>
          <a:p>
            <a:r>
              <a:rPr lang="cs-CZ" dirty="0" smtClean="0"/>
              <a:t>Zvětšení tlaku na americká studia</a:t>
            </a:r>
          </a:p>
          <a:p>
            <a:pPr lvl="1"/>
            <a:r>
              <a:rPr lang="cs-CZ" dirty="0" smtClean="0"/>
              <a:t>Vícedílné </a:t>
            </a:r>
            <a:r>
              <a:rPr lang="cs-CZ" dirty="0" err="1" smtClean="0"/>
              <a:t>evr</a:t>
            </a:r>
            <a:r>
              <a:rPr lang="cs-CZ" dirty="0" smtClean="0"/>
              <a:t>. Atraktivní alternativa USA</a:t>
            </a:r>
          </a:p>
          <a:p>
            <a:r>
              <a:rPr lang="cs-CZ" dirty="0" smtClean="0"/>
              <a:t>Delší než jeden díl (350 m), promítané najednou</a:t>
            </a:r>
          </a:p>
          <a:p>
            <a:r>
              <a:rPr lang="cs-CZ" dirty="0" smtClean="0"/>
              <a:t>Snazší programování krátkých</a:t>
            </a:r>
          </a:p>
          <a:p>
            <a:r>
              <a:rPr lang="cs-CZ" dirty="0" smtClean="0"/>
              <a:t>Žánrové strategie národních kinematografií</a:t>
            </a:r>
          </a:p>
          <a:p>
            <a:pPr lvl="1"/>
            <a:r>
              <a:rPr lang="cs-CZ" dirty="0" smtClean="0"/>
              <a:t>Dánsko – erotická melodramata</a:t>
            </a:r>
          </a:p>
          <a:p>
            <a:pPr lvl="1"/>
            <a:r>
              <a:rPr lang="cs-CZ" dirty="0" smtClean="0"/>
              <a:t>Francie – historie a literatura, městská melodramata, kriminální a detektivní filmy</a:t>
            </a:r>
          </a:p>
          <a:p>
            <a:pPr lvl="1"/>
            <a:r>
              <a:rPr lang="cs-CZ" dirty="0" smtClean="0"/>
              <a:t>Itálie – historické (</a:t>
            </a:r>
            <a:r>
              <a:rPr lang="cs-CZ" i="1" dirty="0" smtClean="0">
                <a:hlinkClick r:id="rId2"/>
              </a:rPr>
              <a:t>Inferno </a:t>
            </a:r>
            <a:r>
              <a:rPr lang="cs-CZ" dirty="0" smtClean="0"/>
              <a:t>/1911/), „diva“</a:t>
            </a:r>
          </a:p>
          <a:p>
            <a:r>
              <a:rPr lang="cs-CZ" dirty="0" smtClean="0"/>
              <a:t>Vytvoření </a:t>
            </a:r>
            <a:r>
              <a:rPr lang="cs-CZ" dirty="0" err="1" smtClean="0"/>
              <a:t>star</a:t>
            </a:r>
            <a:r>
              <a:rPr lang="cs-CZ" dirty="0" smtClean="0"/>
              <a:t> systému</a:t>
            </a:r>
          </a:p>
          <a:p>
            <a:r>
              <a:rPr lang="cs-CZ" dirty="0" smtClean="0"/>
              <a:t>Dělení na akty vs. Kina s jedním projektorem</a:t>
            </a:r>
          </a:p>
          <a:p>
            <a:r>
              <a:rPr lang="cs-CZ" dirty="0" smtClean="0"/>
              <a:t>Změny v distribuci</a:t>
            </a:r>
          </a:p>
          <a:p>
            <a:r>
              <a:rPr lang="cs-CZ" dirty="0" smtClean="0"/>
              <a:t>Stálá kina</a:t>
            </a:r>
          </a:p>
          <a:p>
            <a:endParaRPr lang="cs-CZ" dirty="0"/>
          </a:p>
        </p:txBody>
      </p:sp>
    </p:spTree>
    <p:extLst>
      <p:ext uri="{BB962C8B-B14F-4D97-AF65-F5344CB8AC3E}">
        <p14:creationId xmlns:p14="http://schemas.microsoft.com/office/powerpoint/2010/main" val="35766844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Seriály</a:t>
            </a:r>
            <a:endParaRPr lang="cs-CZ" dirty="0"/>
          </a:p>
        </p:txBody>
      </p:sp>
      <p:sp>
        <p:nvSpPr>
          <p:cNvPr id="3" name="Zástupný symbol pro obsah 2"/>
          <p:cNvSpPr>
            <a:spLocks noGrp="1"/>
          </p:cNvSpPr>
          <p:nvPr>
            <p:ph idx="1"/>
          </p:nvPr>
        </p:nvSpPr>
        <p:spPr/>
        <p:txBody>
          <a:bodyPr/>
          <a:lstStyle/>
          <a:p>
            <a:r>
              <a:rPr lang="cs-CZ" dirty="0" smtClean="0"/>
              <a:t>Dominance v 10. letech</a:t>
            </a:r>
          </a:p>
          <a:p>
            <a:r>
              <a:rPr lang="cs-CZ" dirty="0" smtClean="0"/>
              <a:t>Gaumont – </a:t>
            </a:r>
            <a:r>
              <a:rPr lang="cs-CZ" dirty="0" err="1" smtClean="0"/>
              <a:t>Feuillade</a:t>
            </a:r>
            <a:r>
              <a:rPr lang="cs-CZ" dirty="0" smtClean="0"/>
              <a:t> </a:t>
            </a:r>
          </a:p>
          <a:p>
            <a:pPr lvl="1"/>
            <a:r>
              <a:rPr lang="cs-CZ" dirty="0" err="1" smtClean="0"/>
              <a:t>Fantomas</a:t>
            </a:r>
            <a:r>
              <a:rPr lang="cs-CZ" dirty="0" smtClean="0"/>
              <a:t>, </a:t>
            </a:r>
            <a:r>
              <a:rPr lang="cs-CZ" dirty="0" err="1" smtClean="0"/>
              <a:t>Judex</a:t>
            </a:r>
            <a:r>
              <a:rPr lang="cs-CZ" dirty="0" smtClean="0"/>
              <a:t>, Les </a:t>
            </a:r>
            <a:r>
              <a:rPr lang="cs-CZ" dirty="0" err="1" smtClean="0"/>
              <a:t>Vampires</a:t>
            </a:r>
            <a:endParaRPr lang="cs-CZ" dirty="0" smtClean="0"/>
          </a:p>
          <a:p>
            <a:r>
              <a:rPr lang="cs-CZ" dirty="0" smtClean="0"/>
              <a:t>Pathé </a:t>
            </a:r>
            <a:r>
              <a:rPr lang="cs-CZ" dirty="0" err="1" smtClean="0"/>
              <a:t>Freres</a:t>
            </a:r>
            <a:endParaRPr lang="cs-CZ" dirty="0" smtClean="0"/>
          </a:p>
          <a:p>
            <a:pPr lvl="1"/>
            <a:r>
              <a:rPr lang="cs-CZ" i="1" dirty="0" smtClean="0"/>
              <a:t>The </a:t>
            </a:r>
            <a:r>
              <a:rPr lang="cs-CZ" i="1" dirty="0" err="1" smtClean="0"/>
              <a:t>Perils</a:t>
            </a:r>
            <a:r>
              <a:rPr lang="cs-CZ" i="1" dirty="0" smtClean="0"/>
              <a:t> of </a:t>
            </a:r>
            <a:r>
              <a:rPr lang="cs-CZ" i="1" dirty="0" err="1" smtClean="0"/>
              <a:t>Pauline</a:t>
            </a:r>
            <a:endParaRPr lang="cs-CZ" i="1" dirty="0" smtClean="0"/>
          </a:p>
          <a:p>
            <a:pPr lvl="2"/>
            <a:r>
              <a:rPr lang="cs-CZ" dirty="0" smtClean="0"/>
              <a:t>Model královny seriálu</a:t>
            </a:r>
          </a:p>
          <a:p>
            <a:r>
              <a:rPr lang="cs-CZ" dirty="0" smtClean="0"/>
              <a:t>Princip </a:t>
            </a:r>
            <a:r>
              <a:rPr lang="cs-CZ" dirty="0" err="1" smtClean="0"/>
              <a:t>cliffhangerů</a:t>
            </a:r>
            <a:endParaRPr lang="cs-CZ" dirty="0"/>
          </a:p>
        </p:txBody>
      </p:sp>
    </p:spTree>
    <p:extLst>
      <p:ext uri="{BB962C8B-B14F-4D97-AF65-F5344CB8AC3E}">
        <p14:creationId xmlns:p14="http://schemas.microsoft.com/office/powerpoint/2010/main" val="377525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Homunculus</a:t>
            </a:r>
            <a:r>
              <a:rPr lang="cs-CZ" dirty="0" smtClean="0"/>
              <a:t> (1916)</a:t>
            </a:r>
            <a:endParaRPr lang="cs-CZ" dirty="0"/>
          </a:p>
        </p:txBody>
      </p:sp>
      <p:sp>
        <p:nvSpPr>
          <p:cNvPr id="3" name="Zástupný symbol pro obsah 2"/>
          <p:cNvSpPr>
            <a:spLocks noGrp="1"/>
          </p:cNvSpPr>
          <p:nvPr>
            <p:ph sz="half" idx="1"/>
          </p:nvPr>
        </p:nvSpPr>
        <p:spPr/>
        <p:txBody>
          <a:bodyPr>
            <a:normAutofit fontScale="92500" lnSpcReduction="20000"/>
          </a:bodyPr>
          <a:lstStyle/>
          <a:p>
            <a:r>
              <a:rPr lang="cs-CZ" dirty="0" smtClean="0">
                <a:hlinkClick r:id="rId2"/>
              </a:rPr>
              <a:t>6dílný seriál – r. Otto </a:t>
            </a:r>
            <a:r>
              <a:rPr lang="cs-CZ" dirty="0" err="1" smtClean="0"/>
              <a:t>Rippert</a:t>
            </a:r>
            <a:endParaRPr lang="cs-CZ" dirty="0" smtClean="0"/>
          </a:p>
          <a:p>
            <a:r>
              <a:rPr lang="cs-CZ" dirty="0" smtClean="0"/>
              <a:t>Motiv stvoření umělého člověka – Golem, </a:t>
            </a:r>
            <a:r>
              <a:rPr lang="cs-CZ" dirty="0" err="1" smtClean="0"/>
              <a:t>Alraune</a:t>
            </a:r>
            <a:r>
              <a:rPr lang="cs-CZ" dirty="0" smtClean="0"/>
              <a:t>, </a:t>
            </a:r>
            <a:r>
              <a:rPr lang="cs-CZ" dirty="0" err="1" smtClean="0"/>
              <a:t>Metropolis</a:t>
            </a:r>
            <a:endParaRPr lang="cs-CZ" dirty="0" smtClean="0"/>
          </a:p>
          <a:p>
            <a:r>
              <a:rPr lang="cs-CZ" dirty="0" smtClean="0"/>
              <a:t>Příprava od května 1916</a:t>
            </a:r>
          </a:p>
          <a:p>
            <a:r>
              <a:rPr lang="cs-CZ" dirty="0"/>
              <a:t>Hl. role Olaf </a:t>
            </a:r>
            <a:r>
              <a:rPr lang="cs-CZ" dirty="0" err="1" smtClean="0"/>
              <a:t>Fönss</a:t>
            </a:r>
            <a:r>
              <a:rPr lang="cs-CZ" dirty="0" smtClean="0"/>
              <a:t> – původně měl být angažován jeho bratr</a:t>
            </a:r>
          </a:p>
          <a:p>
            <a:r>
              <a:rPr lang="cs-CZ" dirty="0" smtClean="0"/>
              <a:t>1920 – znovuuvedeno ve 3 dílech a zkrácené o třetinu</a:t>
            </a:r>
            <a:endParaRPr lang="cs-CZ" dirty="0"/>
          </a:p>
          <a:p>
            <a:endParaRPr lang="cs-CZ" dirty="0" smtClean="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04048" y="1196751"/>
            <a:ext cx="3943337" cy="5420297"/>
          </a:xfrm>
        </p:spPr>
      </p:pic>
    </p:spTree>
    <p:extLst>
      <p:ext uri="{BB962C8B-B14F-4D97-AF65-F5344CB8AC3E}">
        <p14:creationId xmlns:p14="http://schemas.microsoft.com/office/powerpoint/2010/main" val="13764748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274638"/>
            <a:ext cx="4186808" cy="1143000"/>
          </a:xfrm>
        </p:spPr>
        <p:txBody>
          <a:bodyPr/>
          <a:lstStyle/>
          <a:p>
            <a:r>
              <a:rPr lang="cs-CZ" dirty="0" smtClean="0"/>
              <a:t>Barvení filmu</a:t>
            </a:r>
            <a:endParaRPr lang="cs-CZ" dirty="0"/>
          </a:p>
        </p:txBody>
      </p:sp>
      <p:sp>
        <p:nvSpPr>
          <p:cNvPr id="6" name="Zástupný symbol pro obsah 5"/>
          <p:cNvSpPr>
            <a:spLocks noGrp="1"/>
          </p:cNvSpPr>
          <p:nvPr>
            <p:ph idx="1"/>
          </p:nvPr>
        </p:nvSpPr>
        <p:spPr>
          <a:xfrm>
            <a:off x="457200" y="1600200"/>
            <a:ext cx="3826768" cy="4525963"/>
          </a:xfrm>
        </p:spPr>
        <p:txBody>
          <a:bodyPr/>
          <a:lstStyle/>
          <a:p>
            <a:r>
              <a:rPr lang="cs-CZ" dirty="0" err="1" smtClean="0"/>
              <a:t>Virážování</a:t>
            </a:r>
            <a:endParaRPr lang="cs-CZ" dirty="0" smtClean="0"/>
          </a:p>
          <a:p>
            <a:r>
              <a:rPr lang="cs-CZ" dirty="0" smtClean="0"/>
              <a:t>Tónování</a:t>
            </a:r>
          </a:p>
          <a:p>
            <a:r>
              <a:rPr lang="cs-CZ" dirty="0" smtClean="0"/>
              <a:t>Ruční barvení</a:t>
            </a:r>
          </a:p>
          <a:p>
            <a:pPr lvl="1"/>
            <a:r>
              <a:rPr lang="cs-CZ" dirty="0" smtClean="0"/>
              <a:t>Patrony</a:t>
            </a:r>
          </a:p>
          <a:p>
            <a:pPr lvl="1"/>
            <a:r>
              <a:rPr lang="cs-CZ" dirty="0" smtClean="0"/>
              <a:t>Náročné</a:t>
            </a:r>
          </a:p>
          <a:p>
            <a:r>
              <a:rPr lang="cs-CZ" dirty="0" smtClean="0"/>
              <a:t>Různé efekty</a:t>
            </a:r>
          </a:p>
          <a:p>
            <a:pPr lvl="1"/>
            <a:r>
              <a:rPr lang="cs-CZ" dirty="0" smtClean="0"/>
              <a:t>Realistický vs. Nerealistický</a:t>
            </a:r>
          </a:p>
          <a:p>
            <a:pPr marL="457200" lvl="1" indent="0">
              <a:buNone/>
            </a:pPr>
            <a:endParaRPr lang="cs-CZ" dirty="0" smtClean="0"/>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140" y="0"/>
            <a:ext cx="3942860" cy="3154288"/>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528" y="3154288"/>
            <a:ext cx="5678472" cy="3713721"/>
          </a:xfrm>
          <a:prstGeom prst="rect">
            <a:avLst/>
          </a:prstGeom>
        </p:spPr>
      </p:pic>
    </p:spTree>
    <p:extLst>
      <p:ext uri="{BB962C8B-B14F-4D97-AF65-F5344CB8AC3E}">
        <p14:creationId xmlns:p14="http://schemas.microsoft.com/office/powerpoint/2010/main" val="15661814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Doplňující četba</a:t>
            </a:r>
            <a:endParaRPr lang="cs-CZ" dirty="0"/>
          </a:p>
        </p:txBody>
      </p:sp>
      <p:sp>
        <p:nvSpPr>
          <p:cNvPr id="3" name="Zástupný symbol pro obsah 2"/>
          <p:cNvSpPr>
            <a:spLocks noGrp="1"/>
          </p:cNvSpPr>
          <p:nvPr>
            <p:ph idx="1"/>
          </p:nvPr>
        </p:nvSpPr>
        <p:spPr/>
        <p:txBody>
          <a:bodyPr/>
          <a:lstStyle/>
          <a:p>
            <a:r>
              <a:rPr lang="cs-CZ" dirty="0" smtClean="0"/>
              <a:t>Abel, Richard (2005): </a:t>
            </a:r>
            <a:r>
              <a:rPr lang="cs-CZ" i="1" dirty="0" smtClean="0"/>
              <a:t>Encyclopedia of Early Cinema</a:t>
            </a:r>
            <a:r>
              <a:rPr lang="cs-CZ" dirty="0" smtClean="0"/>
              <a:t>.</a:t>
            </a:r>
          </a:p>
          <a:p>
            <a:r>
              <a:rPr lang="cs-CZ" dirty="0" smtClean="0"/>
              <a:t>Klimeš, Ivan (2008): </a:t>
            </a:r>
            <a:r>
              <a:rPr lang="cs-CZ" dirty="0" err="1" smtClean="0"/>
              <a:t>Narativ</a:t>
            </a:r>
            <a:r>
              <a:rPr lang="cs-CZ" dirty="0" smtClean="0"/>
              <a:t> optikou projektoru. </a:t>
            </a:r>
            <a:r>
              <a:rPr lang="cs-CZ" i="1" dirty="0" smtClean="0"/>
              <a:t>Iluminace</a:t>
            </a:r>
            <a:r>
              <a:rPr lang="cs-CZ" dirty="0" smtClean="0"/>
              <a:t>, 20, č. 4, s. 5-18.</a:t>
            </a:r>
            <a:endParaRPr lang="cs-CZ" dirty="0"/>
          </a:p>
        </p:txBody>
      </p:sp>
    </p:spTree>
    <p:extLst>
      <p:ext uri="{BB962C8B-B14F-4D97-AF65-F5344CB8AC3E}">
        <p14:creationId xmlns:p14="http://schemas.microsoft.com/office/powerpoint/2010/main" val="15295664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dirty="0" smtClean="0"/>
              <a:t>Kinematografie Výmarské republiky – 1919-1932</a:t>
            </a:r>
            <a:endParaRPr lang="cs-CZ" dirty="0"/>
          </a:p>
        </p:txBody>
      </p:sp>
      <p:sp>
        <p:nvSpPr>
          <p:cNvPr id="5" name="Podnadpis 4"/>
          <p:cNvSpPr>
            <a:spLocks noGrp="1"/>
          </p:cNvSpPr>
          <p:nvPr>
            <p:ph type="subTitle" idx="1"/>
          </p:nvPr>
        </p:nvSpPr>
        <p:spPr/>
        <p:txBody>
          <a:bodyPr/>
          <a:lstStyle/>
          <a:p>
            <a:r>
              <a:rPr lang="cs-CZ" dirty="0" smtClean="0"/>
              <a:t>3. přednáška</a:t>
            </a:r>
            <a:endParaRPr lang="cs-CZ" dirty="0"/>
          </a:p>
        </p:txBody>
      </p:sp>
    </p:spTree>
    <p:extLst>
      <p:ext uri="{BB962C8B-B14F-4D97-AF65-F5344CB8AC3E}">
        <p14:creationId xmlns:p14="http://schemas.microsoft.com/office/powerpoint/2010/main" val="909925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16632"/>
            <a:ext cx="8928992" cy="850106"/>
          </a:xfrm>
        </p:spPr>
        <p:txBody>
          <a:bodyPr>
            <a:normAutofit/>
          </a:bodyPr>
          <a:lstStyle/>
          <a:p>
            <a:r>
              <a:rPr lang="cs-CZ" dirty="0" smtClean="0"/>
              <a:t>Kinematografie Výmarské republiky</a:t>
            </a:r>
            <a:endParaRPr lang="cs-CZ" dirty="0"/>
          </a:p>
        </p:txBody>
      </p:sp>
      <p:sp>
        <p:nvSpPr>
          <p:cNvPr id="3" name="Zástupný symbol pro obsah 2"/>
          <p:cNvSpPr>
            <a:spLocks noGrp="1"/>
          </p:cNvSpPr>
          <p:nvPr>
            <p:ph idx="1"/>
          </p:nvPr>
        </p:nvSpPr>
        <p:spPr>
          <a:xfrm>
            <a:off x="179512" y="1124744"/>
            <a:ext cx="8712968" cy="5544616"/>
          </a:xfrm>
        </p:spPr>
        <p:txBody>
          <a:bodyPr>
            <a:normAutofit fontScale="92500" lnSpcReduction="20000"/>
          </a:bodyPr>
          <a:lstStyle/>
          <a:p>
            <a:r>
              <a:rPr lang="cs-CZ" dirty="0" smtClean="0"/>
              <a:t>Do nástupu nacistů jediná konkurence Hollywood</a:t>
            </a:r>
          </a:p>
          <a:p>
            <a:pPr lvl="1"/>
            <a:r>
              <a:rPr lang="cs-CZ" dirty="0" smtClean="0"/>
              <a:t>2180 celovečerních filmů (delších než 1000 m)	</a:t>
            </a:r>
          </a:p>
          <a:p>
            <a:pPr lvl="2"/>
            <a:r>
              <a:rPr lang="cs-CZ" dirty="0" smtClean="0"/>
              <a:t>Polovina z celé Evropy</a:t>
            </a:r>
          </a:p>
          <a:p>
            <a:pPr lvl="1"/>
            <a:r>
              <a:rPr lang="cs-CZ" dirty="0" smtClean="0"/>
              <a:t>Nárůst kin – 1920 cca 3500 -&gt; 1929 +- 5000</a:t>
            </a:r>
          </a:p>
          <a:p>
            <a:pPr lvl="2"/>
            <a:r>
              <a:rPr lang="cs-CZ" dirty="0" smtClean="0"/>
              <a:t>6 milionů diváků týdně</a:t>
            </a:r>
          </a:p>
          <a:p>
            <a:pPr lvl="2"/>
            <a:r>
              <a:rPr lang="cs-CZ" dirty="0" smtClean="0"/>
              <a:t>V Berlíně dvakrát tolik kin než divadel a varieté dohromady</a:t>
            </a:r>
          </a:p>
          <a:p>
            <a:pPr lvl="1"/>
            <a:r>
              <a:rPr lang="cs-CZ" dirty="0" smtClean="0"/>
              <a:t>Úspěch ve světě – uklidnění protiněmeckých </a:t>
            </a:r>
            <a:r>
              <a:rPr lang="cs-CZ" dirty="0"/>
              <a:t>nálad</a:t>
            </a:r>
            <a:endParaRPr lang="cs-CZ" dirty="0" smtClean="0"/>
          </a:p>
          <a:p>
            <a:r>
              <a:rPr lang="cs-CZ" dirty="0" smtClean="0"/>
              <a:t>Zákaz dovozu filmů do 1921</a:t>
            </a:r>
          </a:p>
          <a:p>
            <a:r>
              <a:rPr lang="cs-CZ" dirty="0" smtClean="0"/>
              <a:t>Inflace x růst filmové výroby – návštěvnost kin; financování; vývoz </a:t>
            </a:r>
          </a:p>
          <a:p>
            <a:r>
              <a:rPr lang="cs-CZ" dirty="0" smtClean="0"/>
              <a:t>Nejznámější umělecky hodnotné filmy zlomek celkové produkce</a:t>
            </a:r>
          </a:p>
          <a:p>
            <a:pPr lvl="1"/>
            <a:r>
              <a:rPr lang="cs-CZ" dirty="0" smtClean="0"/>
              <a:t>&gt; populární kinematografie</a:t>
            </a:r>
          </a:p>
          <a:p>
            <a:endParaRPr lang="cs-CZ" dirty="0"/>
          </a:p>
        </p:txBody>
      </p:sp>
    </p:spTree>
    <p:extLst>
      <p:ext uri="{BB962C8B-B14F-4D97-AF65-F5344CB8AC3E}">
        <p14:creationId xmlns:p14="http://schemas.microsoft.com/office/powerpoint/2010/main" val="2126664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319620"/>
            <a:ext cx="5122912" cy="1066130"/>
          </a:xfrm>
        </p:spPr>
        <p:txBody>
          <a:bodyPr>
            <a:normAutofit fontScale="90000"/>
          </a:bodyPr>
          <a:lstStyle/>
          <a:p>
            <a:r>
              <a:rPr lang="cs-CZ" dirty="0" smtClean="0"/>
              <a:t>Vznik kinematografie USA</a:t>
            </a:r>
            <a:endParaRPr lang="cs-CZ" dirty="0"/>
          </a:p>
        </p:txBody>
      </p:sp>
      <p:sp>
        <p:nvSpPr>
          <p:cNvPr id="3" name="Zástupný symbol pro obsah 2"/>
          <p:cNvSpPr>
            <a:spLocks noGrp="1"/>
          </p:cNvSpPr>
          <p:nvPr>
            <p:ph idx="1"/>
          </p:nvPr>
        </p:nvSpPr>
        <p:spPr>
          <a:xfrm>
            <a:off x="457200" y="1600200"/>
            <a:ext cx="4402832" cy="4525963"/>
          </a:xfrm>
        </p:spPr>
        <p:txBody>
          <a:bodyPr>
            <a:normAutofit/>
          </a:bodyPr>
          <a:lstStyle/>
          <a:p>
            <a:r>
              <a:rPr lang="cs-CZ" dirty="0" smtClean="0"/>
              <a:t>Kumulace pokusů jednotlivých vynálezců</a:t>
            </a:r>
          </a:p>
          <a:p>
            <a:r>
              <a:rPr lang="cs-CZ" dirty="0" smtClean="0"/>
              <a:t>Edison, </a:t>
            </a:r>
            <a:r>
              <a:rPr lang="cs-CZ" dirty="0" err="1" smtClean="0"/>
              <a:t>Dickson</a:t>
            </a:r>
            <a:r>
              <a:rPr lang="cs-CZ" dirty="0" smtClean="0"/>
              <a:t> a ti druzí</a:t>
            </a:r>
          </a:p>
          <a:p>
            <a:pPr lvl="1"/>
            <a:r>
              <a:rPr lang="cs-CZ" dirty="0" smtClean="0"/>
              <a:t>1891 – </a:t>
            </a:r>
            <a:r>
              <a:rPr lang="cs-CZ" dirty="0" err="1" smtClean="0"/>
              <a:t>kinetograf</a:t>
            </a:r>
            <a:r>
              <a:rPr lang="cs-CZ" dirty="0" smtClean="0"/>
              <a:t> x kinetoskop</a:t>
            </a:r>
          </a:p>
          <a:p>
            <a:pPr lvl="1"/>
            <a:r>
              <a:rPr lang="cs-CZ" dirty="0" smtClean="0"/>
              <a:t>35mm film</a:t>
            </a:r>
          </a:p>
          <a:p>
            <a:pPr lvl="1"/>
            <a:r>
              <a:rPr lang="cs-CZ" dirty="0" smtClean="0"/>
              <a:t>1893 – </a:t>
            </a:r>
            <a:r>
              <a:rPr lang="cs-CZ" dirty="0" smtClean="0">
                <a:hlinkClick r:id="rId2"/>
              </a:rPr>
              <a:t>Černá Máry</a:t>
            </a:r>
            <a:endParaRPr lang="cs-CZ" dirty="0" smtClean="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1592" y="91800"/>
            <a:ext cx="3672408" cy="2587900"/>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500" y="2679700"/>
            <a:ext cx="2921000" cy="4178300"/>
          </a:xfrm>
          <a:prstGeom prst="rect">
            <a:avLst/>
          </a:prstGeom>
        </p:spPr>
      </p:pic>
    </p:spTree>
    <p:extLst>
      <p:ext uri="{BB962C8B-B14F-4D97-AF65-F5344CB8AC3E}">
        <p14:creationId xmlns:p14="http://schemas.microsoft.com/office/powerpoint/2010/main" val="36099502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Kinematografie Výmarské republiky</a:t>
            </a:r>
            <a:endParaRPr lang="cs-CZ" dirty="0"/>
          </a:p>
        </p:txBody>
      </p:sp>
      <p:sp>
        <p:nvSpPr>
          <p:cNvPr id="3" name="Zástupný symbol pro obsah 2"/>
          <p:cNvSpPr>
            <a:spLocks noGrp="1"/>
          </p:cNvSpPr>
          <p:nvPr>
            <p:ph idx="1"/>
          </p:nvPr>
        </p:nvSpPr>
        <p:spPr>
          <a:xfrm>
            <a:off x="179512" y="1196752"/>
            <a:ext cx="8784976" cy="5400600"/>
          </a:xfrm>
        </p:spPr>
        <p:txBody>
          <a:bodyPr>
            <a:normAutofit fontScale="92500"/>
          </a:bodyPr>
          <a:lstStyle/>
          <a:p>
            <a:r>
              <a:rPr lang="cs-CZ" dirty="0" smtClean="0"/>
              <a:t>Velké množství malých ostře soupeřících společností</a:t>
            </a:r>
          </a:p>
          <a:p>
            <a:pPr lvl="1"/>
            <a:r>
              <a:rPr lang="cs-CZ" dirty="0" smtClean="0"/>
              <a:t>1926 – 81 společností – 185 filmů – 41 jen 1 film</a:t>
            </a:r>
          </a:p>
          <a:p>
            <a:pPr lvl="2"/>
            <a:r>
              <a:rPr lang="cs-CZ" dirty="0" smtClean="0"/>
              <a:t>i největší nevyráběly hodně filmů – UFA 12, </a:t>
            </a:r>
            <a:r>
              <a:rPr lang="cs-CZ" dirty="0" err="1" smtClean="0"/>
              <a:t>Emelka</a:t>
            </a:r>
            <a:r>
              <a:rPr lang="cs-CZ" dirty="0" smtClean="0"/>
              <a:t> 9</a:t>
            </a:r>
          </a:p>
          <a:p>
            <a:pPr lvl="2"/>
            <a:r>
              <a:rPr lang="cs-CZ" dirty="0" smtClean="0"/>
              <a:t>UFA – 6,4 % výroby, 22,8 % distribuce – 1930 2 % kin</a:t>
            </a:r>
          </a:p>
          <a:p>
            <a:pPr lvl="2"/>
            <a:r>
              <a:rPr lang="cs-CZ" dirty="0" err="1" smtClean="0"/>
              <a:t>Emelka</a:t>
            </a:r>
            <a:r>
              <a:rPr lang="cs-CZ" dirty="0" smtClean="0"/>
              <a:t> – 4,8 % výroby, 2,3 % distribuce – 1930 0,8 % kin</a:t>
            </a:r>
          </a:p>
          <a:p>
            <a:r>
              <a:rPr lang="cs-CZ" dirty="0" smtClean="0"/>
              <a:t>Obliba německé produkce </a:t>
            </a:r>
          </a:p>
          <a:p>
            <a:pPr lvl="1"/>
            <a:r>
              <a:rPr lang="cs-CZ" dirty="0" smtClean="0"/>
              <a:t>1925-1930 – 67,6 % tržeb z německé produkce, 19,3 % USA, 13,1 % sousední evropské země</a:t>
            </a:r>
          </a:p>
          <a:p>
            <a:r>
              <a:rPr lang="cs-CZ" dirty="0" smtClean="0"/>
              <a:t>Kulturní specifika německé produkce</a:t>
            </a:r>
          </a:p>
          <a:p>
            <a:pPr lvl="1"/>
            <a:r>
              <a:rPr lang="cs-CZ" dirty="0" err="1" smtClean="0"/>
              <a:t>Zahr</a:t>
            </a:r>
            <a:r>
              <a:rPr lang="cs-CZ" dirty="0" smtClean="0"/>
              <a:t>. filmy úspěšné, jen když mohly kulturně asimilovat</a:t>
            </a:r>
          </a:p>
        </p:txBody>
      </p:sp>
    </p:spTree>
    <p:extLst>
      <p:ext uri="{BB962C8B-B14F-4D97-AF65-F5344CB8AC3E}">
        <p14:creationId xmlns:p14="http://schemas.microsoft.com/office/powerpoint/2010/main" val="10390518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74638"/>
            <a:ext cx="8784976" cy="994122"/>
          </a:xfrm>
        </p:spPr>
        <p:txBody>
          <a:bodyPr>
            <a:normAutofit fontScale="90000"/>
          </a:bodyPr>
          <a:lstStyle/>
          <a:p>
            <a:r>
              <a:rPr lang="cs-CZ" dirty="0" smtClean="0"/>
              <a:t>Žánry a styly německého filmu po WWI</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Žádná výraznější změna oproti předcházejícím obdobím</a:t>
            </a:r>
          </a:p>
          <a:p>
            <a:pPr lvl="1"/>
            <a:r>
              <a:rPr lang="cs-CZ" dirty="0" smtClean="0"/>
              <a:t>Vliv izolace Německa od okolního světa</a:t>
            </a:r>
          </a:p>
          <a:p>
            <a:r>
              <a:rPr lang="cs-CZ" dirty="0" smtClean="0"/>
              <a:t>Výpravné historické </a:t>
            </a:r>
          </a:p>
          <a:p>
            <a:r>
              <a:rPr lang="cs-CZ" dirty="0" smtClean="0"/>
              <a:t>Komedie</a:t>
            </a:r>
          </a:p>
          <a:p>
            <a:r>
              <a:rPr lang="cs-CZ" dirty="0" smtClean="0"/>
              <a:t>Přichází</a:t>
            </a:r>
          </a:p>
          <a:p>
            <a:pPr lvl="1"/>
            <a:r>
              <a:rPr lang="cs-CZ" dirty="0" smtClean="0"/>
              <a:t>Expresionismus (</a:t>
            </a:r>
            <a:r>
              <a:rPr lang="cs-CZ" i="1" dirty="0" smtClean="0"/>
              <a:t>Kabinet dr. </a:t>
            </a:r>
            <a:r>
              <a:rPr lang="cs-CZ" i="1" dirty="0" err="1" smtClean="0"/>
              <a:t>Caligariho</a:t>
            </a:r>
            <a:r>
              <a:rPr lang="cs-CZ" i="1" dirty="0" smtClean="0"/>
              <a:t> </a:t>
            </a:r>
            <a:r>
              <a:rPr lang="cs-CZ" dirty="0" smtClean="0"/>
              <a:t>/1919/)</a:t>
            </a:r>
          </a:p>
          <a:p>
            <a:pPr lvl="1"/>
            <a:r>
              <a:rPr lang="cs-CZ" dirty="0" err="1" smtClean="0"/>
              <a:t>Kammerspiel</a:t>
            </a:r>
            <a:r>
              <a:rPr lang="cs-CZ" dirty="0" smtClean="0"/>
              <a:t> (</a:t>
            </a:r>
            <a:r>
              <a:rPr lang="cs-CZ" i="1" dirty="0" smtClean="0"/>
              <a:t>Poslední štace </a:t>
            </a:r>
            <a:r>
              <a:rPr lang="cs-CZ" dirty="0" smtClean="0"/>
              <a:t>/1924/)</a:t>
            </a:r>
          </a:p>
          <a:p>
            <a:pPr lvl="1"/>
            <a:r>
              <a:rPr lang="cs-CZ" dirty="0" smtClean="0"/>
              <a:t>Nová věcnost (</a:t>
            </a:r>
            <a:r>
              <a:rPr lang="cs-CZ" i="1" dirty="0" smtClean="0"/>
              <a:t>Ulička, kde není radosti </a:t>
            </a:r>
            <a:r>
              <a:rPr lang="cs-CZ" dirty="0" smtClean="0"/>
              <a:t>/1925/)</a:t>
            </a:r>
          </a:p>
          <a:p>
            <a:pPr lvl="1"/>
            <a:r>
              <a:rPr lang="cs-CZ" dirty="0" smtClean="0"/>
              <a:t>Horské filmy (</a:t>
            </a:r>
            <a:r>
              <a:rPr lang="cs-CZ" i="1" dirty="0" smtClean="0"/>
              <a:t>Svatá hora </a:t>
            </a:r>
            <a:r>
              <a:rPr lang="cs-CZ" dirty="0" smtClean="0"/>
              <a:t>/1926/)</a:t>
            </a:r>
          </a:p>
        </p:txBody>
      </p:sp>
    </p:spTree>
    <p:extLst>
      <p:ext uri="{BB962C8B-B14F-4D97-AF65-F5344CB8AC3E}">
        <p14:creationId xmlns:p14="http://schemas.microsoft.com/office/powerpoint/2010/main" val="31781124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Ernst </a:t>
            </a:r>
            <a:r>
              <a:rPr lang="cs-CZ" dirty="0" err="1" smtClean="0"/>
              <a:t>Lubitsch</a:t>
            </a:r>
            <a:endParaRPr lang="cs-CZ" dirty="0"/>
          </a:p>
        </p:txBody>
      </p:sp>
      <p:sp>
        <p:nvSpPr>
          <p:cNvPr id="4" name="Zástupný symbol pro obsah 3"/>
          <p:cNvSpPr>
            <a:spLocks noGrp="1"/>
          </p:cNvSpPr>
          <p:nvPr>
            <p:ph sz="half" idx="1"/>
          </p:nvPr>
        </p:nvSpPr>
        <p:spPr>
          <a:xfrm>
            <a:off x="179512" y="1340768"/>
            <a:ext cx="5184576" cy="5040560"/>
          </a:xfrm>
        </p:spPr>
        <p:txBody>
          <a:bodyPr>
            <a:normAutofit fontScale="70000" lnSpcReduction="20000"/>
          </a:bodyPr>
          <a:lstStyle/>
          <a:p>
            <a:r>
              <a:rPr lang="cs-CZ" dirty="0" smtClean="0"/>
              <a:t>1892, z židovské rodiny - původně krejčí</a:t>
            </a:r>
          </a:p>
          <a:p>
            <a:r>
              <a:rPr lang="cs-CZ" dirty="0" smtClean="0"/>
              <a:t>1910 hodiny herectví – Victor Arnold </a:t>
            </a:r>
          </a:p>
          <a:p>
            <a:pPr lvl="1"/>
            <a:r>
              <a:rPr lang="cs-CZ" dirty="0" smtClean="0"/>
              <a:t>&gt; 1911 - přešel ke společnosti Maxe Reinhardta</a:t>
            </a:r>
          </a:p>
          <a:p>
            <a:pPr lvl="2"/>
            <a:r>
              <a:rPr lang="cs-CZ" dirty="0" err="1" smtClean="0"/>
              <a:t>Moliere</a:t>
            </a:r>
            <a:r>
              <a:rPr lang="cs-CZ" dirty="0" smtClean="0"/>
              <a:t>, Shakespeare</a:t>
            </a:r>
          </a:p>
          <a:p>
            <a:r>
              <a:rPr lang="cs-CZ" dirty="0" smtClean="0"/>
              <a:t>Herec – 191</a:t>
            </a:r>
            <a:r>
              <a:rPr lang="cs-CZ" dirty="0"/>
              <a:t>3</a:t>
            </a:r>
            <a:r>
              <a:rPr lang="cs-CZ" dirty="0" smtClean="0"/>
              <a:t> – </a:t>
            </a:r>
            <a:r>
              <a:rPr lang="cs-CZ" i="1" dirty="0" smtClean="0"/>
              <a:t>Die </a:t>
            </a:r>
            <a:r>
              <a:rPr lang="cs-CZ" i="1" dirty="0" err="1" smtClean="0"/>
              <a:t>Ideale</a:t>
            </a:r>
            <a:r>
              <a:rPr lang="cs-CZ" i="1" dirty="0" smtClean="0"/>
              <a:t> </a:t>
            </a:r>
            <a:r>
              <a:rPr lang="cs-CZ" i="1" dirty="0" err="1" smtClean="0"/>
              <a:t>Gattin</a:t>
            </a:r>
            <a:endParaRPr lang="cs-CZ" i="1" dirty="0"/>
          </a:p>
          <a:p>
            <a:r>
              <a:rPr lang="cs-CZ" dirty="0" smtClean="0"/>
              <a:t>1914 – </a:t>
            </a:r>
            <a:r>
              <a:rPr lang="cs-CZ" i="1" dirty="0" smtClean="0"/>
              <a:t>Firma </a:t>
            </a:r>
            <a:r>
              <a:rPr lang="cs-CZ" i="1" dirty="0" err="1" smtClean="0"/>
              <a:t>heiratet</a:t>
            </a:r>
            <a:r>
              <a:rPr lang="cs-CZ" dirty="0" smtClean="0"/>
              <a:t>, </a:t>
            </a:r>
            <a:r>
              <a:rPr lang="cs-CZ" i="1" dirty="0" smtClean="0"/>
              <a:t>Der </a:t>
            </a:r>
            <a:r>
              <a:rPr lang="cs-CZ" i="1" dirty="0" err="1" smtClean="0"/>
              <a:t>Stolz</a:t>
            </a:r>
            <a:r>
              <a:rPr lang="cs-CZ" i="1" dirty="0" smtClean="0"/>
              <a:t> der Firma </a:t>
            </a:r>
            <a:r>
              <a:rPr lang="cs-CZ" dirty="0" smtClean="0"/>
              <a:t>– vedlejší role</a:t>
            </a:r>
          </a:p>
          <a:p>
            <a:r>
              <a:rPr lang="cs-CZ" dirty="0" smtClean="0"/>
              <a:t>1915 – první režie </a:t>
            </a:r>
            <a:r>
              <a:rPr lang="cs-CZ" i="1" dirty="0" err="1" smtClean="0"/>
              <a:t>Auf</a:t>
            </a:r>
            <a:r>
              <a:rPr lang="cs-CZ" i="1" dirty="0" smtClean="0"/>
              <a:t> Eis </a:t>
            </a:r>
            <a:r>
              <a:rPr lang="cs-CZ" i="1" dirty="0" err="1" smtClean="0"/>
              <a:t>Geführt</a:t>
            </a:r>
            <a:endParaRPr lang="cs-CZ" i="1" dirty="0" smtClean="0"/>
          </a:p>
          <a:p>
            <a:r>
              <a:rPr lang="cs-CZ" dirty="0" smtClean="0"/>
              <a:t>několik období</a:t>
            </a:r>
          </a:p>
          <a:p>
            <a:pPr lvl="1"/>
            <a:r>
              <a:rPr lang="cs-CZ" dirty="0" smtClean="0"/>
              <a:t>1913-1917 – veskrze komedie</a:t>
            </a:r>
          </a:p>
          <a:p>
            <a:pPr lvl="1"/>
            <a:r>
              <a:rPr lang="cs-CZ" dirty="0" smtClean="0"/>
              <a:t>1918-1921/1922 – komedie; kostýmní dramata</a:t>
            </a:r>
          </a:p>
          <a:p>
            <a:r>
              <a:rPr lang="cs-CZ" dirty="0" err="1" smtClean="0"/>
              <a:t>Lubitsch</a:t>
            </a:r>
            <a:r>
              <a:rPr lang="cs-CZ" dirty="0" smtClean="0"/>
              <a:t> </a:t>
            </a:r>
            <a:r>
              <a:rPr lang="cs-CZ" dirty="0" err="1" smtClean="0"/>
              <a:t>touch</a:t>
            </a:r>
            <a:endParaRPr lang="cs-CZ" dirty="0"/>
          </a:p>
          <a:p>
            <a:pPr lvl="1"/>
            <a:r>
              <a:rPr lang="cs-CZ" dirty="0" smtClean="0"/>
              <a:t>Původně novinářské označení</a:t>
            </a:r>
          </a:p>
          <a:p>
            <a:pPr lvl="1"/>
            <a:r>
              <a:rPr lang="en-US" dirty="0" smtClean="0"/>
              <a:t>„</a:t>
            </a:r>
            <a:r>
              <a:rPr lang="cs-CZ" dirty="0" err="1" smtClean="0"/>
              <a:t>Lubitsch</a:t>
            </a:r>
            <a:r>
              <a:rPr lang="cs-CZ" dirty="0" smtClean="0"/>
              <a:t> </a:t>
            </a:r>
            <a:r>
              <a:rPr lang="cs-CZ" dirty="0" err="1" smtClean="0"/>
              <a:t>touch</a:t>
            </a:r>
            <a:r>
              <a:rPr lang="cs-CZ" dirty="0" smtClean="0"/>
              <a:t> bylo elegantní použití </a:t>
            </a:r>
            <a:r>
              <a:rPr lang="cs-CZ" dirty="0" err="1" smtClean="0"/>
              <a:t>supervtipu</a:t>
            </a:r>
            <a:r>
              <a:rPr lang="cs-CZ" dirty="0" smtClean="0"/>
              <a:t>. Měli jste ve filmu vtip, který vás pobavil a hned na to přišel ještě větší vtip, který ten předchozí zastínil a který jste rozhodně nečekali. To byl </a:t>
            </a:r>
            <a:r>
              <a:rPr lang="cs-CZ" dirty="0" err="1" smtClean="0"/>
              <a:t>Lubitsch</a:t>
            </a:r>
            <a:r>
              <a:rPr lang="cs-CZ" dirty="0" smtClean="0"/>
              <a:t> </a:t>
            </a:r>
            <a:r>
              <a:rPr lang="cs-CZ" dirty="0" err="1" smtClean="0"/>
              <a:t>touch</a:t>
            </a:r>
            <a:r>
              <a:rPr lang="cs-CZ" dirty="0" smtClean="0"/>
              <a:t>.</a:t>
            </a:r>
            <a:r>
              <a:rPr lang="en-US" dirty="0" smtClean="0"/>
              <a:t>"</a:t>
            </a:r>
            <a:r>
              <a:rPr lang="en-US" dirty="0"/>
              <a:t>    </a:t>
            </a:r>
            <a:r>
              <a:rPr lang="en-US" b="1" dirty="0"/>
              <a:t>-- Billy Wilder</a:t>
            </a:r>
            <a:endParaRPr lang="cs-CZ" dirty="0"/>
          </a:p>
        </p:txBody>
      </p:sp>
      <p:pic>
        <p:nvPicPr>
          <p:cNvPr id="6" name="Zástupný symbol pro obsah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45338" y="1600200"/>
            <a:ext cx="3247142" cy="4525963"/>
          </a:xfrm>
        </p:spPr>
      </p:pic>
    </p:spTree>
    <p:extLst>
      <p:ext uri="{BB962C8B-B14F-4D97-AF65-F5344CB8AC3E}">
        <p14:creationId xmlns:p14="http://schemas.microsoft.com/office/powerpoint/2010/main" val="15865874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smtClean="0"/>
              <a:t>Ernst </a:t>
            </a:r>
            <a:r>
              <a:rPr lang="cs-CZ" dirty="0" err="1" smtClean="0"/>
              <a:t>Lubitsch</a:t>
            </a:r>
            <a:r>
              <a:rPr lang="cs-CZ" dirty="0" smtClean="0"/>
              <a:t> 1918-1921</a:t>
            </a:r>
            <a:endParaRPr lang="cs-CZ" dirty="0"/>
          </a:p>
        </p:txBody>
      </p:sp>
      <p:sp>
        <p:nvSpPr>
          <p:cNvPr id="3" name="Zástupný symbol pro obsah 2"/>
          <p:cNvSpPr>
            <a:spLocks noGrp="1"/>
          </p:cNvSpPr>
          <p:nvPr>
            <p:ph sz="half" idx="1"/>
          </p:nvPr>
        </p:nvSpPr>
        <p:spPr>
          <a:xfrm>
            <a:off x="107504" y="1124744"/>
            <a:ext cx="4388296" cy="5544616"/>
          </a:xfrm>
        </p:spPr>
        <p:txBody>
          <a:bodyPr>
            <a:normAutofit fontScale="77500" lnSpcReduction="20000"/>
          </a:bodyPr>
          <a:lstStyle/>
          <a:p>
            <a:r>
              <a:rPr lang="cs-CZ" dirty="0"/>
              <a:t>Ve většině filmů hrál</a:t>
            </a:r>
          </a:p>
          <a:p>
            <a:r>
              <a:rPr lang="cs-CZ" dirty="0"/>
              <a:t>PAGU – 2-3 dílné filmy</a:t>
            </a:r>
          </a:p>
          <a:p>
            <a:r>
              <a:rPr lang="cs-CZ" i="1" dirty="0" err="1"/>
              <a:t>Schuhpalast</a:t>
            </a:r>
            <a:r>
              <a:rPr lang="cs-CZ" i="1" dirty="0"/>
              <a:t> </a:t>
            </a:r>
            <a:r>
              <a:rPr lang="cs-CZ" i="1" dirty="0" err="1"/>
              <a:t>Pinkus</a:t>
            </a:r>
            <a:r>
              <a:rPr lang="cs-CZ" i="1" dirty="0"/>
              <a:t> </a:t>
            </a:r>
            <a:r>
              <a:rPr lang="cs-CZ" dirty="0"/>
              <a:t>(1916)</a:t>
            </a:r>
          </a:p>
          <a:p>
            <a:pPr lvl="1"/>
            <a:r>
              <a:rPr lang="cs-CZ" dirty="0"/>
              <a:t>Od </a:t>
            </a:r>
            <a:r>
              <a:rPr lang="cs-CZ" dirty="0" err="1"/>
              <a:t>slapsticku</a:t>
            </a:r>
            <a:r>
              <a:rPr lang="cs-CZ" dirty="0"/>
              <a:t> k satiře</a:t>
            </a:r>
          </a:p>
          <a:p>
            <a:pPr lvl="1"/>
            <a:r>
              <a:rPr lang="cs-CZ" dirty="0"/>
              <a:t>Typická postava pro </a:t>
            </a:r>
            <a:r>
              <a:rPr lang="cs-CZ" dirty="0" err="1"/>
              <a:t>Lubitsche</a:t>
            </a:r>
            <a:endParaRPr lang="cs-CZ" dirty="0"/>
          </a:p>
          <a:p>
            <a:pPr lvl="1"/>
            <a:r>
              <a:rPr lang="cs-CZ" dirty="0"/>
              <a:t>Vycházel z kabaretní kultury</a:t>
            </a:r>
          </a:p>
          <a:p>
            <a:pPr lvl="1"/>
            <a:r>
              <a:rPr lang="cs-CZ" dirty="0"/>
              <a:t>10 872 diváků po 8 dnech ve 2 kinech</a:t>
            </a:r>
          </a:p>
          <a:p>
            <a:r>
              <a:rPr lang="cs-CZ" dirty="0" err="1" smtClean="0"/>
              <a:t>Lubitsch</a:t>
            </a:r>
            <a:r>
              <a:rPr lang="cs-CZ" dirty="0" smtClean="0"/>
              <a:t> </a:t>
            </a:r>
            <a:r>
              <a:rPr lang="cs-CZ" dirty="0"/>
              <a:t>v 10. letech postupně umělecky </a:t>
            </a:r>
            <a:r>
              <a:rPr lang="cs-CZ" dirty="0" smtClean="0"/>
              <a:t>dospíval</a:t>
            </a:r>
            <a:endParaRPr lang="cs-CZ" i="1" dirty="0" smtClean="0"/>
          </a:p>
          <a:p>
            <a:r>
              <a:rPr lang="cs-CZ" i="1" dirty="0" err="1" smtClean="0"/>
              <a:t>Ich</a:t>
            </a:r>
            <a:r>
              <a:rPr lang="cs-CZ" i="1" dirty="0" smtClean="0"/>
              <a:t> </a:t>
            </a:r>
            <a:r>
              <a:rPr lang="cs-CZ" i="1" dirty="0" err="1"/>
              <a:t>möchte</a:t>
            </a:r>
            <a:r>
              <a:rPr lang="cs-CZ" i="1" dirty="0"/>
              <a:t> </a:t>
            </a:r>
            <a:r>
              <a:rPr lang="cs-CZ" i="1" dirty="0" err="1"/>
              <a:t>kein</a:t>
            </a:r>
            <a:r>
              <a:rPr lang="cs-CZ" i="1" dirty="0"/>
              <a:t> </a:t>
            </a:r>
            <a:r>
              <a:rPr lang="cs-CZ" i="1" dirty="0" err="1"/>
              <a:t>mann</a:t>
            </a:r>
            <a:r>
              <a:rPr lang="cs-CZ" i="1" dirty="0"/>
              <a:t> </a:t>
            </a:r>
            <a:r>
              <a:rPr lang="cs-CZ" i="1" dirty="0" err="1"/>
              <a:t>sein</a:t>
            </a:r>
            <a:r>
              <a:rPr lang="cs-CZ" dirty="0"/>
              <a:t> (1918)</a:t>
            </a:r>
          </a:p>
          <a:p>
            <a:pPr lvl="1"/>
            <a:r>
              <a:rPr lang="cs-CZ" dirty="0"/>
              <a:t>Hravost x vážnější téma </a:t>
            </a:r>
            <a:endParaRPr lang="cs-CZ" dirty="0" smtClean="0"/>
          </a:p>
          <a:p>
            <a:pPr lvl="2"/>
            <a:r>
              <a:rPr lang="cs-CZ" dirty="0" smtClean="0"/>
              <a:t>Role ženy ve společnosti</a:t>
            </a:r>
            <a:endParaRPr lang="cs-CZ" dirty="0"/>
          </a:p>
          <a:p>
            <a:r>
              <a:rPr lang="cs-CZ" i="1" dirty="0" smtClean="0"/>
              <a:t>Die </a:t>
            </a:r>
            <a:r>
              <a:rPr lang="cs-CZ" i="1" dirty="0" err="1" smtClean="0"/>
              <a:t>Augen</a:t>
            </a:r>
            <a:r>
              <a:rPr lang="cs-CZ" i="1" dirty="0" smtClean="0"/>
              <a:t> der Mumie </a:t>
            </a:r>
            <a:r>
              <a:rPr lang="cs-CZ" i="1" dirty="0" err="1" smtClean="0"/>
              <a:t>Ma</a:t>
            </a:r>
            <a:r>
              <a:rPr lang="cs-CZ" dirty="0" smtClean="0"/>
              <a:t> (1918)</a:t>
            </a:r>
          </a:p>
          <a:p>
            <a:pPr lvl="1"/>
            <a:r>
              <a:rPr lang="cs-CZ" dirty="0" smtClean="0"/>
              <a:t>Emil </a:t>
            </a:r>
            <a:r>
              <a:rPr lang="cs-CZ" dirty="0" err="1" smtClean="0"/>
              <a:t>Jannings</a:t>
            </a:r>
            <a:r>
              <a:rPr lang="cs-CZ" dirty="0" smtClean="0"/>
              <a:t>: „Herci byli angažování bez ohledu na cenu. Scénář vyžadoval nákladné rekvizity jako palmy nebo vápencové skály.“</a:t>
            </a:r>
          </a:p>
          <a:p>
            <a:pPr marL="914400" lvl="2" indent="0">
              <a:buNone/>
            </a:pP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268760"/>
            <a:ext cx="4464496" cy="3348372"/>
          </a:xfrm>
        </p:spPr>
      </p:pic>
    </p:spTree>
    <p:extLst>
      <p:ext uri="{BB962C8B-B14F-4D97-AF65-F5344CB8AC3E}">
        <p14:creationId xmlns:p14="http://schemas.microsoft.com/office/powerpoint/2010/main" val="28208944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88640"/>
            <a:ext cx="8856984" cy="1143000"/>
          </a:xfrm>
        </p:spPr>
        <p:txBody>
          <a:bodyPr>
            <a:normAutofit fontScale="90000"/>
          </a:bodyPr>
          <a:lstStyle/>
          <a:p>
            <a:r>
              <a:rPr lang="cs-CZ" dirty="0" err="1" smtClean="0"/>
              <a:t>Lubitsch</a:t>
            </a:r>
            <a:r>
              <a:rPr lang="cs-CZ" dirty="0" smtClean="0"/>
              <a:t> – kostýmní drama vs. komedie</a:t>
            </a:r>
            <a:endParaRPr lang="cs-CZ" dirty="0"/>
          </a:p>
        </p:txBody>
      </p:sp>
      <p:sp>
        <p:nvSpPr>
          <p:cNvPr id="3" name="Zástupný symbol pro obsah 2"/>
          <p:cNvSpPr>
            <a:spLocks noGrp="1"/>
          </p:cNvSpPr>
          <p:nvPr>
            <p:ph sz="half" idx="1"/>
          </p:nvPr>
        </p:nvSpPr>
        <p:spPr>
          <a:xfrm>
            <a:off x="457200" y="1556792"/>
            <a:ext cx="4038600" cy="2168438"/>
          </a:xfrm>
        </p:spPr>
        <p:txBody>
          <a:bodyPr>
            <a:normAutofit fontScale="55000" lnSpcReduction="20000"/>
          </a:bodyPr>
          <a:lstStyle/>
          <a:p>
            <a:r>
              <a:rPr lang="cs-CZ" i="1" smtClean="0"/>
              <a:t>Carmen </a:t>
            </a:r>
            <a:r>
              <a:rPr lang="cs-CZ" smtClean="0"/>
              <a:t>(1918) a.k.a. </a:t>
            </a:r>
            <a:r>
              <a:rPr lang="cs-CZ" i="1" smtClean="0"/>
              <a:t>Gypsy blood</a:t>
            </a:r>
          </a:p>
          <a:p>
            <a:pPr lvl="1"/>
            <a:r>
              <a:rPr lang="cs-CZ" smtClean="0"/>
              <a:t>Pola Negri -&gt; prodáno do USA</a:t>
            </a:r>
          </a:p>
          <a:p>
            <a:r>
              <a:rPr lang="cs-CZ" i="1" smtClean="0"/>
              <a:t>Madame Dubarry</a:t>
            </a:r>
            <a:r>
              <a:rPr lang="cs-CZ" smtClean="0"/>
              <a:t> (1919) a.k.a. </a:t>
            </a:r>
            <a:r>
              <a:rPr lang="cs-CZ" i="1" smtClean="0">
                <a:hlinkClick r:id="rId2"/>
              </a:rPr>
              <a:t>Passion</a:t>
            </a:r>
            <a:r>
              <a:rPr lang="cs-CZ" i="1" smtClean="0"/>
              <a:t> – </a:t>
            </a:r>
            <a:r>
              <a:rPr lang="cs-CZ" sz="1600" smtClean="0"/>
              <a:t>1:48:30-1:53:32</a:t>
            </a:r>
          </a:p>
          <a:p>
            <a:r>
              <a:rPr lang="cs-CZ" i="1" smtClean="0"/>
              <a:t>Anna Boleyn </a:t>
            </a:r>
            <a:r>
              <a:rPr lang="cs-CZ" smtClean="0"/>
              <a:t>(1920) </a:t>
            </a:r>
            <a:r>
              <a:rPr lang="cs-CZ" sz="1600" smtClean="0"/>
              <a:t>37:09-41:23</a:t>
            </a:r>
          </a:p>
          <a:p>
            <a:r>
              <a:rPr lang="cs-CZ" i="1" smtClean="0"/>
              <a:t>Sumurun </a:t>
            </a:r>
            <a:r>
              <a:rPr lang="cs-CZ" smtClean="0"/>
              <a:t>(1920)</a:t>
            </a:r>
            <a:endParaRPr lang="cs-CZ" dirty="0"/>
          </a:p>
        </p:txBody>
      </p:sp>
      <p:sp>
        <p:nvSpPr>
          <p:cNvPr id="4" name="Zástupný symbol pro obsah 3"/>
          <p:cNvSpPr>
            <a:spLocks noGrp="1"/>
          </p:cNvSpPr>
          <p:nvPr>
            <p:ph sz="half" idx="2"/>
          </p:nvPr>
        </p:nvSpPr>
        <p:spPr>
          <a:xfrm>
            <a:off x="4499992" y="3933056"/>
            <a:ext cx="4316288" cy="2141984"/>
          </a:xfrm>
        </p:spPr>
        <p:txBody>
          <a:bodyPr>
            <a:normAutofit fontScale="55000" lnSpcReduction="20000"/>
          </a:bodyPr>
          <a:lstStyle/>
          <a:p>
            <a:r>
              <a:rPr lang="cs-CZ" dirty="0" smtClean="0"/>
              <a:t>Prostředí Bavorska</a:t>
            </a:r>
          </a:p>
          <a:p>
            <a:pPr lvl="1"/>
            <a:r>
              <a:rPr lang="cs-CZ" i="1" dirty="0" err="1" smtClean="0"/>
              <a:t>Kohlhiesels</a:t>
            </a:r>
            <a:r>
              <a:rPr lang="cs-CZ" i="1" dirty="0" smtClean="0"/>
              <a:t> </a:t>
            </a:r>
            <a:r>
              <a:rPr lang="cs-CZ" i="1" dirty="0" err="1"/>
              <a:t>töchter</a:t>
            </a:r>
            <a:r>
              <a:rPr lang="cs-CZ" dirty="0"/>
              <a:t> </a:t>
            </a:r>
            <a:r>
              <a:rPr lang="cs-CZ" dirty="0" smtClean="0"/>
              <a:t>(1920)</a:t>
            </a:r>
            <a:endParaRPr lang="cs-CZ" dirty="0"/>
          </a:p>
          <a:p>
            <a:pPr lvl="2"/>
            <a:r>
              <a:rPr lang="cs-CZ" dirty="0" smtClean="0"/>
              <a:t>1:14-5:35; 41:35-44:25</a:t>
            </a:r>
          </a:p>
          <a:p>
            <a:pPr lvl="1"/>
            <a:r>
              <a:rPr lang="cs-CZ" i="1" dirty="0" smtClean="0"/>
              <a:t>Romeo und Julia im </a:t>
            </a:r>
            <a:r>
              <a:rPr lang="cs-CZ" i="1" dirty="0" err="1" smtClean="0"/>
              <a:t>Schnee</a:t>
            </a:r>
            <a:endParaRPr lang="cs-CZ" i="1" dirty="0" smtClean="0"/>
          </a:p>
          <a:p>
            <a:pPr lvl="1"/>
            <a:r>
              <a:rPr lang="cs-CZ" dirty="0" smtClean="0"/>
              <a:t>Oba dva inspirace Shakespearem</a:t>
            </a:r>
          </a:p>
          <a:p>
            <a:pPr lvl="1"/>
            <a:r>
              <a:rPr lang="cs-CZ" i="1" dirty="0" err="1" smtClean="0"/>
              <a:t>Meyer</a:t>
            </a:r>
            <a:r>
              <a:rPr lang="cs-CZ" i="1" dirty="0" smtClean="0"/>
              <a:t> </a:t>
            </a:r>
            <a:r>
              <a:rPr lang="cs-CZ" i="1" dirty="0" err="1" smtClean="0"/>
              <a:t>aus</a:t>
            </a:r>
            <a:r>
              <a:rPr lang="cs-CZ" i="1" dirty="0" smtClean="0"/>
              <a:t> </a:t>
            </a:r>
            <a:r>
              <a:rPr lang="cs-CZ" i="1" dirty="0" err="1" smtClean="0"/>
              <a:t>Berlin</a:t>
            </a:r>
            <a:r>
              <a:rPr lang="cs-CZ" i="1" dirty="0" smtClean="0"/>
              <a:t> </a:t>
            </a:r>
            <a:r>
              <a:rPr lang="cs-CZ" dirty="0" smtClean="0"/>
              <a:t>(1919)</a:t>
            </a:r>
          </a:p>
          <a:p>
            <a:r>
              <a:rPr lang="cs-CZ" i="1" dirty="0" smtClean="0"/>
              <a:t>Die </a:t>
            </a:r>
            <a:r>
              <a:rPr lang="cs-CZ" i="1" dirty="0" err="1" smtClean="0"/>
              <a:t>Puppe</a:t>
            </a:r>
            <a:r>
              <a:rPr lang="cs-CZ" i="1" dirty="0" smtClean="0"/>
              <a:t> </a:t>
            </a:r>
            <a:r>
              <a:rPr lang="cs-CZ" dirty="0" smtClean="0"/>
              <a:t>(1919)</a:t>
            </a:r>
          </a:p>
          <a:p>
            <a:r>
              <a:rPr lang="cs-CZ" i="1" dirty="0" smtClean="0"/>
              <a:t>Die </a:t>
            </a:r>
            <a:r>
              <a:rPr lang="cs-CZ" i="1" dirty="0" err="1" smtClean="0"/>
              <a:t>Bergkatze</a:t>
            </a:r>
            <a:r>
              <a:rPr lang="cs-CZ" dirty="0" smtClean="0"/>
              <a:t> (1921)</a:t>
            </a:r>
          </a:p>
          <a:p>
            <a:r>
              <a:rPr lang="cs-CZ" i="1" dirty="0" smtClean="0"/>
              <a:t>Ústřicová princezna </a:t>
            </a:r>
            <a:r>
              <a:rPr lang="cs-CZ" dirty="0" smtClean="0"/>
              <a:t>(1919)</a:t>
            </a:r>
          </a:p>
          <a:p>
            <a:endParaRPr lang="cs-CZ" dirty="0" smtClean="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789040"/>
            <a:ext cx="3048000" cy="228600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1060209"/>
            <a:ext cx="3816424" cy="2708430"/>
          </a:xfrm>
          <a:prstGeom prst="rect">
            <a:avLst/>
          </a:prstGeom>
        </p:spPr>
      </p:pic>
    </p:spTree>
    <p:extLst>
      <p:ext uri="{BB962C8B-B14F-4D97-AF65-F5344CB8AC3E}">
        <p14:creationId xmlns:p14="http://schemas.microsoft.com/office/powerpoint/2010/main" val="9869533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143000"/>
          </a:xfrm>
        </p:spPr>
        <p:txBody>
          <a:bodyPr/>
          <a:lstStyle/>
          <a:p>
            <a:r>
              <a:rPr lang="cs-CZ" dirty="0" err="1" smtClean="0"/>
              <a:t>Lubitsch</a:t>
            </a:r>
            <a:r>
              <a:rPr lang="cs-CZ" dirty="0" smtClean="0"/>
              <a:t> – Ti druzí</a:t>
            </a:r>
            <a:endParaRPr lang="cs-CZ" dirty="0"/>
          </a:p>
        </p:txBody>
      </p:sp>
      <p:sp>
        <p:nvSpPr>
          <p:cNvPr id="5" name="Zástupný symbol pro obsah 4"/>
          <p:cNvSpPr>
            <a:spLocks noGrp="1"/>
          </p:cNvSpPr>
          <p:nvPr>
            <p:ph idx="1"/>
          </p:nvPr>
        </p:nvSpPr>
        <p:spPr>
          <a:xfrm>
            <a:off x="107504" y="1268760"/>
            <a:ext cx="4042792" cy="4525963"/>
          </a:xfrm>
        </p:spPr>
        <p:txBody>
          <a:bodyPr>
            <a:normAutofit fontScale="55000" lnSpcReduction="20000"/>
          </a:bodyPr>
          <a:lstStyle/>
          <a:p>
            <a:r>
              <a:rPr lang="cs-CZ" dirty="0" smtClean="0"/>
              <a:t>stávající</a:t>
            </a:r>
          </a:p>
          <a:p>
            <a:pPr lvl="1"/>
            <a:r>
              <a:rPr lang="cs-CZ" dirty="0" smtClean="0"/>
              <a:t>Richard Oswald – </a:t>
            </a:r>
            <a:r>
              <a:rPr lang="cs-CZ" i="1" dirty="0" err="1" smtClean="0"/>
              <a:t>Prostitution</a:t>
            </a:r>
            <a:r>
              <a:rPr lang="cs-CZ" dirty="0" smtClean="0"/>
              <a:t>,</a:t>
            </a:r>
            <a:r>
              <a:rPr lang="cs-CZ" i="1" dirty="0" smtClean="0"/>
              <a:t> Lady </a:t>
            </a:r>
            <a:r>
              <a:rPr lang="cs-CZ" i="1" dirty="0" err="1" smtClean="0"/>
              <a:t>Hamilton</a:t>
            </a:r>
            <a:r>
              <a:rPr lang="cs-CZ" dirty="0" smtClean="0"/>
              <a:t>,</a:t>
            </a:r>
            <a:r>
              <a:rPr lang="cs-CZ" i="1" dirty="0" smtClean="0"/>
              <a:t> </a:t>
            </a:r>
            <a:r>
              <a:rPr lang="cs-CZ" i="1" dirty="0"/>
              <a:t>Es </a:t>
            </a:r>
            <a:r>
              <a:rPr lang="cs-CZ" i="1" dirty="0" err="1"/>
              <a:t>werde</a:t>
            </a:r>
            <a:r>
              <a:rPr lang="cs-CZ" i="1" dirty="0"/>
              <a:t> </a:t>
            </a:r>
            <a:r>
              <a:rPr lang="cs-CZ" i="1" dirty="0" err="1" smtClean="0"/>
              <a:t>licht</a:t>
            </a:r>
            <a:r>
              <a:rPr lang="cs-CZ" i="1" dirty="0" smtClean="0"/>
              <a:t> 1. </a:t>
            </a:r>
            <a:r>
              <a:rPr lang="cs-CZ" i="1" dirty="0" err="1" smtClean="0"/>
              <a:t>teil</a:t>
            </a:r>
            <a:endParaRPr lang="cs-CZ" i="1" dirty="0" smtClean="0"/>
          </a:p>
          <a:p>
            <a:pPr lvl="1"/>
            <a:r>
              <a:rPr lang="cs-CZ" dirty="0" err="1" smtClean="0"/>
              <a:t>Joe</a:t>
            </a:r>
            <a:r>
              <a:rPr lang="cs-CZ" dirty="0" smtClean="0"/>
              <a:t> May – </a:t>
            </a:r>
            <a:r>
              <a:rPr lang="cs-CZ" i="1" dirty="0" err="1" smtClean="0"/>
              <a:t>Indische</a:t>
            </a:r>
            <a:r>
              <a:rPr lang="cs-CZ" i="1" dirty="0" smtClean="0"/>
              <a:t> </a:t>
            </a:r>
            <a:r>
              <a:rPr lang="cs-CZ" i="1" dirty="0" err="1" smtClean="0"/>
              <a:t>Grabmal</a:t>
            </a:r>
            <a:r>
              <a:rPr lang="cs-CZ" i="1" dirty="0" smtClean="0"/>
              <a:t> </a:t>
            </a:r>
            <a:r>
              <a:rPr lang="cs-CZ" dirty="0" smtClean="0"/>
              <a:t>(1921)</a:t>
            </a:r>
          </a:p>
          <a:p>
            <a:pPr lvl="1"/>
            <a:r>
              <a:rPr lang="cs-CZ" dirty="0" smtClean="0"/>
              <a:t>Robert </a:t>
            </a:r>
            <a:r>
              <a:rPr lang="cs-CZ" dirty="0" err="1" smtClean="0"/>
              <a:t>Reinert</a:t>
            </a:r>
            <a:r>
              <a:rPr lang="cs-CZ" dirty="0" smtClean="0"/>
              <a:t> - </a:t>
            </a:r>
            <a:r>
              <a:rPr lang="cs-CZ" i="1" dirty="0" err="1"/>
              <a:t>Nerven</a:t>
            </a:r>
            <a:r>
              <a:rPr lang="cs-CZ" dirty="0"/>
              <a:t>, </a:t>
            </a:r>
            <a:r>
              <a:rPr lang="cs-CZ" i="1" dirty="0" smtClean="0"/>
              <a:t>Opium</a:t>
            </a:r>
          </a:p>
          <a:p>
            <a:pPr lvl="1"/>
            <a:r>
              <a:rPr lang="cs-CZ" dirty="0" smtClean="0"/>
              <a:t>Robert </a:t>
            </a:r>
            <a:r>
              <a:rPr lang="cs-CZ" dirty="0" err="1" smtClean="0"/>
              <a:t>Wiene</a:t>
            </a:r>
            <a:r>
              <a:rPr lang="cs-CZ" dirty="0" smtClean="0"/>
              <a:t> – </a:t>
            </a:r>
            <a:r>
              <a:rPr lang="cs-CZ" i="1" dirty="0" smtClean="0"/>
              <a:t>Kabinet doktora </a:t>
            </a:r>
            <a:r>
              <a:rPr lang="cs-CZ" i="1" dirty="0" err="1" smtClean="0"/>
              <a:t>Caligariho</a:t>
            </a:r>
            <a:r>
              <a:rPr lang="cs-CZ" i="1" dirty="0" smtClean="0"/>
              <a:t> </a:t>
            </a:r>
            <a:r>
              <a:rPr lang="cs-CZ" dirty="0" smtClean="0"/>
              <a:t>(1919)</a:t>
            </a:r>
          </a:p>
          <a:p>
            <a:pPr lvl="1"/>
            <a:r>
              <a:rPr lang="cs-CZ" dirty="0" smtClean="0"/>
              <a:t>Rudolf </a:t>
            </a:r>
            <a:r>
              <a:rPr lang="cs-CZ" dirty="0" err="1" smtClean="0"/>
              <a:t>Biebrach</a:t>
            </a:r>
            <a:endParaRPr lang="cs-CZ" dirty="0" smtClean="0"/>
          </a:p>
          <a:p>
            <a:pPr lvl="1"/>
            <a:r>
              <a:rPr lang="cs-CZ" dirty="0" smtClean="0"/>
              <a:t>Rudolf </a:t>
            </a:r>
            <a:r>
              <a:rPr lang="cs-CZ" dirty="0" err="1" smtClean="0"/>
              <a:t>Meinert</a:t>
            </a:r>
            <a:r>
              <a:rPr lang="cs-CZ" dirty="0" smtClean="0"/>
              <a:t> </a:t>
            </a:r>
          </a:p>
          <a:p>
            <a:pPr lvl="1"/>
            <a:r>
              <a:rPr lang="cs-CZ" dirty="0" smtClean="0"/>
              <a:t>Paul </a:t>
            </a:r>
            <a:r>
              <a:rPr lang="cs-CZ" dirty="0" err="1" smtClean="0"/>
              <a:t>Leni</a:t>
            </a:r>
            <a:r>
              <a:rPr lang="cs-CZ" dirty="0" smtClean="0"/>
              <a:t> – </a:t>
            </a:r>
            <a:r>
              <a:rPr lang="cs-CZ" i="1" dirty="0" err="1" smtClean="0"/>
              <a:t>Hintertreppe</a:t>
            </a:r>
            <a:r>
              <a:rPr lang="cs-CZ" i="1" dirty="0" smtClean="0"/>
              <a:t> </a:t>
            </a:r>
            <a:r>
              <a:rPr lang="cs-CZ" dirty="0" smtClean="0"/>
              <a:t>(1921)</a:t>
            </a:r>
          </a:p>
          <a:p>
            <a:r>
              <a:rPr lang="cs-CZ" dirty="0" smtClean="0"/>
              <a:t>Začínající</a:t>
            </a:r>
          </a:p>
          <a:p>
            <a:pPr lvl="1"/>
            <a:r>
              <a:rPr lang="cs-CZ" dirty="0" smtClean="0"/>
              <a:t>Fritz Lang – </a:t>
            </a:r>
            <a:r>
              <a:rPr lang="cs-CZ" dirty="0" err="1" smtClean="0"/>
              <a:t>Halbblut</a:t>
            </a:r>
            <a:r>
              <a:rPr lang="cs-CZ" dirty="0" smtClean="0"/>
              <a:t>, Harakiri, Vier um </a:t>
            </a:r>
            <a:r>
              <a:rPr lang="cs-CZ" dirty="0" err="1" smtClean="0"/>
              <a:t>die</a:t>
            </a:r>
            <a:r>
              <a:rPr lang="cs-CZ" dirty="0" smtClean="0"/>
              <a:t> </a:t>
            </a:r>
            <a:r>
              <a:rPr lang="cs-CZ" dirty="0" err="1" smtClean="0"/>
              <a:t>Frau</a:t>
            </a:r>
            <a:endParaRPr lang="cs-CZ" dirty="0" smtClean="0"/>
          </a:p>
          <a:p>
            <a:pPr lvl="1"/>
            <a:r>
              <a:rPr lang="cs-CZ" dirty="0" smtClean="0"/>
              <a:t>F. W. </a:t>
            </a:r>
            <a:r>
              <a:rPr lang="cs-CZ" dirty="0" err="1" smtClean="0"/>
              <a:t>Murnau</a:t>
            </a:r>
            <a:r>
              <a:rPr lang="cs-CZ" dirty="0" smtClean="0"/>
              <a:t> – </a:t>
            </a:r>
            <a:r>
              <a:rPr lang="cs-CZ" dirty="0" err="1" smtClean="0"/>
              <a:t>Satanas</a:t>
            </a:r>
            <a:r>
              <a:rPr lang="cs-CZ" dirty="0" smtClean="0"/>
              <a:t>, Der </a:t>
            </a:r>
            <a:r>
              <a:rPr lang="cs-CZ" dirty="0" err="1" smtClean="0"/>
              <a:t>Januskopf</a:t>
            </a:r>
            <a:r>
              <a:rPr lang="cs-CZ" dirty="0" smtClean="0"/>
              <a:t>, Der </a:t>
            </a:r>
            <a:r>
              <a:rPr lang="cs-CZ" dirty="0" err="1" smtClean="0"/>
              <a:t>Bucklige</a:t>
            </a:r>
            <a:r>
              <a:rPr lang="cs-CZ" dirty="0" smtClean="0"/>
              <a:t> und </a:t>
            </a:r>
            <a:r>
              <a:rPr lang="cs-CZ" dirty="0" err="1" smtClean="0"/>
              <a:t>die</a:t>
            </a:r>
            <a:r>
              <a:rPr lang="cs-CZ" dirty="0" smtClean="0"/>
              <a:t> </a:t>
            </a:r>
            <a:r>
              <a:rPr lang="cs-CZ" dirty="0" err="1" smtClean="0"/>
              <a:t>Tänzerin</a:t>
            </a:r>
            <a:endParaRPr lang="cs-CZ" dirty="0" smtClean="0"/>
          </a:p>
          <a:p>
            <a:pPr lvl="1"/>
            <a:r>
              <a:rPr lang="cs-CZ" dirty="0" smtClean="0"/>
              <a:t>Ewald André </a:t>
            </a:r>
            <a:r>
              <a:rPr lang="cs-CZ" dirty="0" err="1" smtClean="0"/>
              <a:t>Dupont</a:t>
            </a:r>
            <a:endParaRPr lang="cs-CZ" dirty="0" smtClean="0"/>
          </a:p>
          <a:p>
            <a:pPr lvl="1"/>
            <a:r>
              <a:rPr lang="cs-CZ" dirty="0" smtClean="0"/>
              <a:t>Dimitri </a:t>
            </a:r>
            <a:r>
              <a:rPr lang="cs-CZ" dirty="0" err="1" smtClean="0"/>
              <a:t>Buchowetzki</a:t>
            </a:r>
            <a:r>
              <a:rPr lang="cs-CZ" dirty="0" smtClean="0"/>
              <a:t> – ruský emigrant – </a:t>
            </a:r>
            <a:r>
              <a:rPr lang="cs-CZ" i="1" dirty="0" smtClean="0"/>
              <a:t>Danton</a:t>
            </a:r>
            <a:r>
              <a:rPr lang="cs-CZ" dirty="0" smtClean="0"/>
              <a:t> (1921)</a:t>
            </a:r>
          </a:p>
          <a:p>
            <a:endParaRPr lang="cs-CZ"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052736"/>
            <a:ext cx="1647825" cy="270510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1" y="792088"/>
            <a:ext cx="1973321" cy="2564904"/>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418" y="2214562"/>
            <a:ext cx="1885950" cy="2428875"/>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6240" y="3933056"/>
            <a:ext cx="2043447" cy="2426593"/>
          </a:xfrm>
          <a:prstGeom prst="rect">
            <a:avLst/>
          </a:prstGeom>
        </p:spPr>
      </p:pic>
      <p:pic>
        <p:nvPicPr>
          <p:cNvPr id="8" name="Obráze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8606" y="3933056"/>
            <a:ext cx="1983874" cy="2446585"/>
          </a:xfrm>
          <a:prstGeom prst="rect">
            <a:avLst/>
          </a:prstGeom>
        </p:spPr>
      </p:pic>
    </p:spTree>
    <p:extLst>
      <p:ext uri="{BB962C8B-B14F-4D97-AF65-F5344CB8AC3E}">
        <p14:creationId xmlns:p14="http://schemas.microsoft.com/office/powerpoint/2010/main" val="14177762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44624"/>
            <a:ext cx="9144000" cy="922114"/>
          </a:xfrm>
        </p:spPr>
        <p:txBody>
          <a:bodyPr>
            <a:normAutofit fontScale="90000"/>
          </a:bodyPr>
          <a:lstStyle/>
          <a:p>
            <a:r>
              <a:rPr lang="cs-CZ" dirty="0" smtClean="0"/>
              <a:t>UFA – korporátní struktura 1. pol. 20. let </a:t>
            </a:r>
            <a:endParaRPr lang="cs-CZ" dirty="0"/>
          </a:p>
        </p:txBody>
      </p:sp>
      <p:sp>
        <p:nvSpPr>
          <p:cNvPr id="3" name="Zástupný symbol pro obsah 2"/>
          <p:cNvSpPr>
            <a:spLocks noGrp="1"/>
          </p:cNvSpPr>
          <p:nvPr>
            <p:ph sz="half" idx="1"/>
          </p:nvPr>
        </p:nvSpPr>
        <p:spPr>
          <a:xfrm>
            <a:off x="0" y="980728"/>
            <a:ext cx="9036496" cy="5688632"/>
          </a:xfrm>
        </p:spPr>
        <p:txBody>
          <a:bodyPr>
            <a:normAutofit fontScale="70000" lnSpcReduction="20000"/>
          </a:bodyPr>
          <a:lstStyle/>
          <a:p>
            <a:r>
              <a:rPr lang="cs-CZ" dirty="0" smtClean="0"/>
              <a:t>Německý film na konci WWI nasměrován ke tvorbě kartelu největších firem</a:t>
            </a:r>
          </a:p>
          <a:p>
            <a:pPr lvl="1"/>
            <a:r>
              <a:rPr lang="cs-CZ" dirty="0" smtClean="0"/>
              <a:t>Erich </a:t>
            </a:r>
            <a:r>
              <a:rPr lang="cs-CZ" dirty="0" err="1" smtClean="0"/>
              <a:t>Pommer</a:t>
            </a:r>
            <a:r>
              <a:rPr lang="cs-CZ" dirty="0" smtClean="0"/>
              <a:t>:</a:t>
            </a:r>
          </a:p>
          <a:p>
            <a:pPr lvl="2"/>
            <a:r>
              <a:rPr lang="cs-CZ" dirty="0" smtClean="0"/>
              <a:t>„Jen díky prozíravé strategii jsou německé společnosti v pozici, kdy mohou při regulaci těchto problémů hrát důležitou roli [jak zabránit zahraničním filmům v ovládnutí domácího trhu]. Pokud by se německý film skládal stále z mnoha malých a izolovaných firem, tak by anglické, americké, francouzské a italské trusty jediným gestem smetly tato smítka v německé kinematografie, nebo přinejlepším koupily ty, které vydělávají. V každém případě by zcela ovládly německý filmový trh.“</a:t>
            </a:r>
          </a:p>
          <a:p>
            <a:r>
              <a:rPr lang="cs-CZ" dirty="0" smtClean="0"/>
              <a:t>UFA – 1921 – spojení s </a:t>
            </a:r>
            <a:r>
              <a:rPr lang="cs-CZ" dirty="0" err="1" smtClean="0"/>
              <a:t>Decla</a:t>
            </a:r>
            <a:r>
              <a:rPr lang="cs-CZ" dirty="0" smtClean="0"/>
              <a:t>-Bioskop – Erich </a:t>
            </a:r>
            <a:r>
              <a:rPr lang="cs-CZ" dirty="0" err="1" smtClean="0"/>
              <a:t>Pommer</a:t>
            </a:r>
            <a:endParaRPr lang="cs-CZ" dirty="0" smtClean="0"/>
          </a:p>
          <a:p>
            <a:pPr lvl="1"/>
            <a:r>
              <a:rPr lang="cs-CZ" dirty="0" smtClean="0"/>
              <a:t>Stát prodal celý svůj podíl Deutsche bank</a:t>
            </a:r>
          </a:p>
          <a:p>
            <a:pPr lvl="1"/>
            <a:r>
              <a:rPr lang="cs-CZ" dirty="0" smtClean="0"/>
              <a:t>Zvýšení kapitálu z 25 milionů na 200</a:t>
            </a:r>
          </a:p>
          <a:p>
            <a:pPr lvl="1"/>
            <a:r>
              <a:rPr lang="cs-CZ" dirty="0" smtClean="0"/>
              <a:t>Ředitel </a:t>
            </a:r>
            <a:r>
              <a:rPr lang="cs-CZ" dirty="0" err="1" smtClean="0"/>
              <a:t>Bratz</a:t>
            </a:r>
            <a:r>
              <a:rPr lang="cs-CZ" dirty="0" smtClean="0"/>
              <a:t> – 4 členná výkonná rada – účetní (</a:t>
            </a:r>
            <a:r>
              <a:rPr lang="cs-CZ" dirty="0" err="1" smtClean="0"/>
              <a:t>Stauß</a:t>
            </a:r>
            <a:r>
              <a:rPr lang="cs-CZ" dirty="0" smtClean="0"/>
              <a:t>), </a:t>
            </a:r>
            <a:r>
              <a:rPr lang="cs-CZ" dirty="0"/>
              <a:t>produkce </a:t>
            </a:r>
            <a:r>
              <a:rPr lang="cs-CZ" dirty="0" smtClean="0"/>
              <a:t>(</a:t>
            </a:r>
            <a:r>
              <a:rPr lang="cs-CZ" dirty="0" err="1" smtClean="0"/>
              <a:t>Pommer</a:t>
            </a:r>
            <a:r>
              <a:rPr lang="cs-CZ" dirty="0" smtClean="0"/>
              <a:t>), distribuce (</a:t>
            </a:r>
            <a:r>
              <a:rPr lang="cs-CZ" dirty="0" err="1" smtClean="0"/>
              <a:t>Grau</a:t>
            </a:r>
            <a:r>
              <a:rPr lang="cs-CZ" dirty="0" smtClean="0"/>
              <a:t>), předvádění (</a:t>
            </a:r>
            <a:r>
              <a:rPr lang="cs-CZ" dirty="0" err="1" smtClean="0"/>
              <a:t>Jacob</a:t>
            </a:r>
            <a:r>
              <a:rPr lang="cs-CZ" dirty="0" smtClean="0"/>
              <a:t>)</a:t>
            </a:r>
          </a:p>
          <a:p>
            <a:pPr lvl="1"/>
            <a:r>
              <a:rPr lang="cs-CZ" dirty="0" smtClean="0"/>
              <a:t>Krátkodobé vyplácení dividend s nízkou úrovní investice</a:t>
            </a:r>
          </a:p>
          <a:p>
            <a:r>
              <a:rPr lang="cs-CZ" dirty="0" err="1" smtClean="0"/>
              <a:t>Pommer</a:t>
            </a:r>
            <a:r>
              <a:rPr lang="cs-CZ" dirty="0" smtClean="0"/>
              <a:t> – původně agent </a:t>
            </a:r>
            <a:r>
              <a:rPr lang="cs-CZ" dirty="0" err="1" smtClean="0"/>
              <a:t>Gaumontu</a:t>
            </a:r>
            <a:r>
              <a:rPr lang="cs-CZ" dirty="0" smtClean="0"/>
              <a:t> a </a:t>
            </a:r>
            <a:r>
              <a:rPr lang="cs-CZ" dirty="0" err="1" smtClean="0"/>
              <a:t>Eclairu</a:t>
            </a:r>
            <a:r>
              <a:rPr lang="cs-CZ" dirty="0" smtClean="0"/>
              <a:t> v Německu a Rakousku -&gt; produkce řízená možnosti uplatnění v domácích kinech a při exportu</a:t>
            </a:r>
          </a:p>
          <a:p>
            <a:pPr lvl="1"/>
            <a:r>
              <a:rPr lang="cs-CZ" dirty="0" smtClean="0"/>
              <a:t>Člen </a:t>
            </a:r>
            <a:r>
              <a:rPr lang="cs-CZ" dirty="0" err="1" smtClean="0"/>
              <a:t>Exportverband</a:t>
            </a:r>
            <a:r>
              <a:rPr lang="cs-CZ" dirty="0" smtClean="0"/>
              <a:t> der </a:t>
            </a:r>
            <a:r>
              <a:rPr lang="cs-CZ" dirty="0" err="1" smtClean="0"/>
              <a:t>deutschen</a:t>
            </a:r>
            <a:r>
              <a:rPr lang="cs-CZ" dirty="0" smtClean="0"/>
              <a:t> </a:t>
            </a:r>
            <a:r>
              <a:rPr lang="cs-CZ" dirty="0" err="1" smtClean="0"/>
              <a:t>Filmindustrie</a:t>
            </a:r>
            <a:endParaRPr lang="cs-CZ" dirty="0" smtClean="0"/>
          </a:p>
          <a:p>
            <a:pPr lvl="2"/>
            <a:r>
              <a:rPr lang="cs-CZ" dirty="0"/>
              <a:t>Iniciativa Film Europe – spojoval se s </a:t>
            </a:r>
            <a:r>
              <a:rPr lang="cs-CZ" dirty="0" smtClean="0"/>
              <a:t>firmami z jiných států – UFA-</a:t>
            </a:r>
            <a:r>
              <a:rPr lang="cs-CZ" dirty="0" err="1" smtClean="0"/>
              <a:t>Aubert</a:t>
            </a:r>
            <a:r>
              <a:rPr lang="cs-CZ" dirty="0" smtClean="0"/>
              <a:t>; režiséři – </a:t>
            </a:r>
            <a:r>
              <a:rPr lang="cs-CZ" dirty="0" err="1" smtClean="0"/>
              <a:t>Dreyer</a:t>
            </a:r>
            <a:r>
              <a:rPr lang="cs-CZ" dirty="0" smtClean="0"/>
              <a:t>, Holger </a:t>
            </a:r>
            <a:r>
              <a:rPr lang="cs-CZ" dirty="0" err="1" smtClean="0"/>
              <a:t>Madsen</a:t>
            </a:r>
            <a:r>
              <a:rPr lang="cs-CZ" dirty="0" smtClean="0"/>
              <a:t>, </a:t>
            </a:r>
            <a:r>
              <a:rPr lang="cs-CZ" dirty="0" err="1" smtClean="0"/>
              <a:t>Hitchcock</a:t>
            </a:r>
            <a:r>
              <a:rPr lang="cs-CZ" dirty="0" smtClean="0"/>
              <a:t>, </a:t>
            </a:r>
            <a:r>
              <a:rPr lang="cs-CZ" dirty="0" err="1" smtClean="0"/>
              <a:t>Clair</a:t>
            </a:r>
            <a:r>
              <a:rPr lang="cs-CZ" dirty="0" smtClean="0"/>
              <a:t>, </a:t>
            </a:r>
            <a:r>
              <a:rPr lang="cs-CZ" dirty="0" err="1" smtClean="0"/>
              <a:t>Duvivier</a:t>
            </a:r>
            <a:endParaRPr lang="cs-CZ" dirty="0" smtClean="0"/>
          </a:p>
          <a:p>
            <a:r>
              <a:rPr lang="cs-CZ" dirty="0" smtClean="0"/>
              <a:t>Fritz Lang (1975): </a:t>
            </a:r>
          </a:p>
          <a:p>
            <a:pPr lvl="1"/>
            <a:r>
              <a:rPr lang="cs-CZ" dirty="0" smtClean="0"/>
              <a:t>„Erich </a:t>
            </a:r>
            <a:r>
              <a:rPr lang="cs-CZ" dirty="0" err="1" smtClean="0"/>
              <a:t>Pommer</a:t>
            </a:r>
            <a:r>
              <a:rPr lang="cs-CZ" dirty="0" smtClean="0"/>
              <a:t> byl podle mého názoru jediným skutečným producentem, se kterým jsem ve svém životě pracoval. Vždy se mnou diskutoval ohledně filmů místo aby uděloval rozkazy ze svojí kanceláře. Ve skutečnosti jsme si nikdy během naší spolupráce navzájem neřekli ‚Musíš udělat tohle nebo tamto‘. Ukažte mi jediného amerického producenta, který by reagoval takovýmto způsobem.‘</a:t>
            </a:r>
          </a:p>
        </p:txBody>
      </p:sp>
    </p:spTree>
    <p:extLst>
      <p:ext uri="{BB962C8B-B14F-4D97-AF65-F5344CB8AC3E}">
        <p14:creationId xmlns:p14="http://schemas.microsoft.com/office/powerpoint/2010/main" val="26867454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Erich </a:t>
            </a:r>
            <a:r>
              <a:rPr lang="cs-CZ" dirty="0" err="1" smtClean="0"/>
              <a:t>Pommer</a:t>
            </a:r>
            <a:endParaRPr lang="cs-CZ" dirty="0"/>
          </a:p>
        </p:txBody>
      </p:sp>
      <p:sp>
        <p:nvSpPr>
          <p:cNvPr id="3" name="Zástupný symbol pro obsah 2"/>
          <p:cNvSpPr>
            <a:spLocks noGrp="1"/>
          </p:cNvSpPr>
          <p:nvPr>
            <p:ph sz="half" idx="1"/>
          </p:nvPr>
        </p:nvSpPr>
        <p:spPr>
          <a:xfrm>
            <a:off x="107504" y="1196752"/>
            <a:ext cx="4752528" cy="5328592"/>
          </a:xfrm>
        </p:spPr>
        <p:txBody>
          <a:bodyPr>
            <a:normAutofit fontScale="70000" lnSpcReduction="20000"/>
          </a:bodyPr>
          <a:lstStyle/>
          <a:p>
            <a:r>
              <a:rPr lang="cs-CZ" dirty="0"/>
              <a:t>s akvizicí </a:t>
            </a:r>
            <a:r>
              <a:rPr lang="cs-CZ" dirty="0" err="1"/>
              <a:t>Decla</a:t>
            </a:r>
            <a:r>
              <a:rPr lang="cs-CZ" dirty="0"/>
              <a:t>-Bioskop – UFA získala produkční kapacity, řetězec kin, řadu nemovitostí a nové mladé tvůrce (Lang, </a:t>
            </a:r>
            <a:r>
              <a:rPr lang="cs-CZ" dirty="0" err="1"/>
              <a:t>Murnau</a:t>
            </a:r>
            <a:r>
              <a:rPr lang="cs-CZ" dirty="0"/>
              <a:t>, </a:t>
            </a:r>
            <a:r>
              <a:rPr lang="cs-CZ" dirty="0" err="1"/>
              <a:t>Freund</a:t>
            </a:r>
            <a:r>
              <a:rPr lang="cs-CZ" dirty="0"/>
              <a:t>)</a:t>
            </a:r>
          </a:p>
          <a:p>
            <a:pPr lvl="1"/>
            <a:r>
              <a:rPr lang="cs-CZ" dirty="0"/>
              <a:t>Důležité kvalitní obsazení, výběr tématu, kreativní spolupráce režiséra s výtvarníky a kameramanem. Jen tak může vzniknout film vhodný pro export</a:t>
            </a:r>
          </a:p>
          <a:p>
            <a:pPr lvl="1"/>
            <a:r>
              <a:rPr lang="cs-CZ" dirty="0"/>
              <a:t>Zatímco v USA se produkce dělila na A </a:t>
            </a:r>
            <a:r>
              <a:rPr lang="cs-CZ" dirty="0" err="1"/>
              <a:t>a</a:t>
            </a:r>
            <a:r>
              <a:rPr lang="cs-CZ" dirty="0"/>
              <a:t> B filmy, tak u </a:t>
            </a:r>
            <a:r>
              <a:rPr lang="cs-CZ" dirty="0" err="1"/>
              <a:t>Pommera</a:t>
            </a:r>
            <a:r>
              <a:rPr lang="cs-CZ" dirty="0"/>
              <a:t> se tvorba dělila na stylizované film a velkofilmy na jedné straně a na druhé populární žánry a hvězdy</a:t>
            </a:r>
          </a:p>
          <a:p>
            <a:pPr lvl="1"/>
            <a:r>
              <a:rPr lang="cs-CZ" dirty="0" err="1"/>
              <a:t>Pommer</a:t>
            </a:r>
            <a:r>
              <a:rPr lang="cs-CZ" dirty="0"/>
              <a:t>:</a:t>
            </a:r>
          </a:p>
          <a:p>
            <a:pPr lvl="2"/>
            <a:r>
              <a:rPr lang="cs-CZ" dirty="0"/>
              <a:t>„Filmová společnost, která chce přežít, potřebuje pro předvídatelnou budoucnost, ujistit se, že ví jak uchopit vkus velkého segmentu publika, bez ohledu na to, jestli se snaží ukojit svou chuť po sentimentu nebo smíchu. […] Není důvod, proč by mělo být nemožné natočit film s vysokou uměleckou hodnotou, který by současně nebyl přístupný pro široké masy. </a:t>
            </a:r>
            <a:r>
              <a:rPr lang="cs-CZ" dirty="0" smtClean="0"/>
              <a:t>„</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25888" y="1844824"/>
            <a:ext cx="4038600" cy="3065912"/>
          </a:xfrm>
        </p:spPr>
      </p:pic>
    </p:spTree>
    <p:extLst>
      <p:ext uri="{BB962C8B-B14F-4D97-AF65-F5344CB8AC3E}">
        <p14:creationId xmlns:p14="http://schemas.microsoft.com/office/powerpoint/2010/main" val="36576744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850106"/>
          </a:xfrm>
        </p:spPr>
        <p:txBody>
          <a:bodyPr>
            <a:normAutofit/>
          </a:bodyPr>
          <a:lstStyle/>
          <a:p>
            <a:r>
              <a:rPr lang="cs-CZ" dirty="0" smtClean="0"/>
              <a:t>Případ studia UFA – 2. pol. 20. let</a:t>
            </a:r>
            <a:endParaRPr lang="cs-CZ" dirty="0"/>
          </a:p>
        </p:txBody>
      </p:sp>
      <p:sp>
        <p:nvSpPr>
          <p:cNvPr id="3" name="Zástupný symbol pro obsah 2"/>
          <p:cNvSpPr>
            <a:spLocks noGrp="1"/>
          </p:cNvSpPr>
          <p:nvPr>
            <p:ph sz="half" idx="1"/>
          </p:nvPr>
        </p:nvSpPr>
        <p:spPr>
          <a:xfrm>
            <a:off x="323528" y="1052736"/>
            <a:ext cx="8568952" cy="5733256"/>
          </a:xfrm>
        </p:spPr>
        <p:txBody>
          <a:bodyPr>
            <a:normAutofit fontScale="92500" lnSpcReduction="10000"/>
          </a:bodyPr>
          <a:lstStyle/>
          <a:p>
            <a:r>
              <a:rPr lang="cs-CZ" dirty="0" smtClean="0"/>
              <a:t>Menší společnosti -&gt; reakce na poptávku trhu</a:t>
            </a:r>
          </a:p>
          <a:p>
            <a:pPr lvl="1"/>
            <a:r>
              <a:rPr lang="cs-CZ" dirty="0" smtClean="0"/>
              <a:t>&gt;umělecky ambiciózní filmy natáčené většími společnostmi</a:t>
            </a:r>
          </a:p>
          <a:p>
            <a:r>
              <a:rPr lang="cs-CZ" dirty="0" smtClean="0"/>
              <a:t>UFA – největší umělecký potenciál</a:t>
            </a:r>
          </a:p>
          <a:p>
            <a:pPr lvl="1"/>
            <a:r>
              <a:rPr lang="cs-CZ" dirty="0" smtClean="0"/>
              <a:t>Únor 1923 – leden 1926 – hlava produkce Erich </a:t>
            </a:r>
            <a:r>
              <a:rPr lang="cs-CZ" dirty="0" err="1" smtClean="0"/>
              <a:t>Pommer</a:t>
            </a:r>
            <a:endParaRPr lang="cs-CZ" dirty="0" smtClean="0"/>
          </a:p>
          <a:p>
            <a:pPr lvl="2"/>
            <a:r>
              <a:rPr lang="cs-CZ" dirty="0" smtClean="0"/>
              <a:t>Film vhodné pro export a současně typicky německé</a:t>
            </a:r>
          </a:p>
          <a:p>
            <a:pPr lvl="1"/>
            <a:r>
              <a:rPr lang="cs-CZ" dirty="0" smtClean="0"/>
              <a:t>Vyprodukoval cca 30 filmů během 3 let</a:t>
            </a:r>
          </a:p>
          <a:p>
            <a:r>
              <a:rPr lang="cs-CZ" dirty="0" smtClean="0"/>
              <a:t>Režiséři status </a:t>
            </a:r>
            <a:r>
              <a:rPr lang="cs-CZ" dirty="0" err="1" smtClean="0"/>
              <a:t>auteurů</a:t>
            </a:r>
            <a:endParaRPr lang="cs-CZ" dirty="0" smtClean="0"/>
          </a:p>
          <a:p>
            <a:r>
              <a:rPr lang="cs-CZ" dirty="0" smtClean="0"/>
              <a:t>Hollywood 20. léta</a:t>
            </a:r>
          </a:p>
          <a:p>
            <a:pPr lvl="1"/>
            <a:r>
              <a:rPr lang="cs-CZ" dirty="0" smtClean="0"/>
              <a:t>Centrální producent – dohled nad scénářem před natáčením</a:t>
            </a:r>
          </a:p>
          <a:p>
            <a:pPr lvl="1"/>
            <a:r>
              <a:rPr lang="cs-CZ" dirty="0" err="1" smtClean="0"/>
              <a:t>Pommer</a:t>
            </a:r>
            <a:r>
              <a:rPr lang="cs-CZ" dirty="0" smtClean="0"/>
              <a:t> – organizační a kreativní zázemí pro filmaře – nezávislá kreativní profese</a:t>
            </a:r>
          </a:p>
          <a:p>
            <a:pPr lvl="2"/>
            <a:r>
              <a:rPr lang="cs-CZ" dirty="0" smtClean="0"/>
              <a:t>Režisér hlavní osoba </a:t>
            </a:r>
          </a:p>
          <a:p>
            <a:pPr lvl="3"/>
            <a:r>
              <a:rPr lang="cs-CZ" dirty="0" smtClean="0"/>
              <a:t>Svoboda při tvorbě rozpočtu</a:t>
            </a:r>
          </a:p>
          <a:p>
            <a:pPr lvl="4"/>
            <a:r>
              <a:rPr lang="cs-CZ" dirty="0" smtClean="0"/>
              <a:t>Nejkomplikovanější u velkofilmů, kde se často investovalo i do velkých technických inovací. – </a:t>
            </a:r>
            <a:r>
              <a:rPr lang="cs-CZ" dirty="0" err="1" smtClean="0"/>
              <a:t>Metropolis</a:t>
            </a:r>
            <a:endParaRPr lang="cs-CZ" dirty="0"/>
          </a:p>
        </p:txBody>
      </p:sp>
    </p:spTree>
    <p:extLst>
      <p:ext uri="{BB962C8B-B14F-4D97-AF65-F5344CB8AC3E}">
        <p14:creationId xmlns:p14="http://schemas.microsoft.com/office/powerpoint/2010/main" val="25942641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3752"/>
            <a:ext cx="8229600" cy="1143000"/>
          </a:xfrm>
        </p:spPr>
        <p:txBody>
          <a:bodyPr/>
          <a:lstStyle/>
          <a:p>
            <a:r>
              <a:rPr lang="cs-CZ" dirty="0" smtClean="0"/>
              <a:t>Případ studia UFA – 2. pol. 20. let</a:t>
            </a:r>
            <a:endParaRPr lang="cs-CZ" dirty="0"/>
          </a:p>
        </p:txBody>
      </p:sp>
      <p:sp>
        <p:nvSpPr>
          <p:cNvPr id="8" name="Zástupný symbol pro obsah 7"/>
          <p:cNvSpPr>
            <a:spLocks noGrp="1"/>
          </p:cNvSpPr>
          <p:nvPr>
            <p:ph idx="1"/>
          </p:nvPr>
        </p:nvSpPr>
        <p:spPr>
          <a:xfrm>
            <a:off x="158824" y="1063277"/>
            <a:ext cx="8805664" cy="5606083"/>
          </a:xfrm>
        </p:spPr>
        <p:txBody>
          <a:bodyPr>
            <a:normAutofit fontScale="92500" lnSpcReduction="20000"/>
          </a:bodyPr>
          <a:lstStyle/>
          <a:p>
            <a:r>
              <a:rPr lang="cs-CZ" dirty="0" smtClean="0"/>
              <a:t>Výjimečné postavení tvůrců umožnilo vznik uměleckým stylům</a:t>
            </a:r>
          </a:p>
          <a:p>
            <a:r>
              <a:rPr lang="cs-CZ" dirty="0" smtClean="0"/>
              <a:t>Neexistovaly srovnatelné společnosti – stylově odlišnější filmy než v USA</a:t>
            </a:r>
          </a:p>
          <a:p>
            <a:pPr lvl="1"/>
            <a:r>
              <a:rPr lang="cs-CZ" dirty="0" err="1" smtClean="0"/>
              <a:t>Kammerspiel</a:t>
            </a:r>
            <a:r>
              <a:rPr lang="cs-CZ" dirty="0" smtClean="0"/>
              <a:t>, Nová věcnost, expresionismus</a:t>
            </a:r>
          </a:p>
          <a:p>
            <a:r>
              <a:rPr lang="cs-CZ" dirty="0" smtClean="0"/>
              <a:t>Zvláštní pozice režisérů při marketingu filmů</a:t>
            </a:r>
          </a:p>
          <a:p>
            <a:r>
              <a:rPr lang="cs-CZ" dirty="0" smtClean="0"/>
              <a:t>Doporučení od </a:t>
            </a:r>
            <a:r>
              <a:rPr lang="cs-CZ" dirty="0" err="1" smtClean="0"/>
              <a:t>Zentralinstituts</a:t>
            </a:r>
            <a:r>
              <a:rPr lang="cs-CZ" dirty="0" smtClean="0"/>
              <a:t> </a:t>
            </a:r>
            <a:r>
              <a:rPr lang="cs-CZ" dirty="0" err="1" smtClean="0"/>
              <a:t>für</a:t>
            </a:r>
            <a:r>
              <a:rPr lang="cs-CZ" dirty="0" smtClean="0"/>
              <a:t> </a:t>
            </a:r>
            <a:r>
              <a:rPr lang="cs-CZ" dirty="0" err="1" smtClean="0"/>
              <a:t>Erziehung</a:t>
            </a:r>
            <a:r>
              <a:rPr lang="cs-CZ" dirty="0" smtClean="0"/>
              <a:t> und </a:t>
            </a:r>
            <a:r>
              <a:rPr lang="cs-CZ" dirty="0" err="1" smtClean="0"/>
              <a:t>Unterricht</a:t>
            </a:r>
            <a:r>
              <a:rPr lang="cs-CZ" dirty="0" smtClean="0"/>
              <a:t> </a:t>
            </a:r>
          </a:p>
          <a:p>
            <a:pPr lvl="1"/>
            <a:r>
              <a:rPr lang="cs-CZ" dirty="0" smtClean="0"/>
              <a:t>1926 – z 12 UFA filmů všechny, jinak pouze 4 ze všech natočených</a:t>
            </a:r>
          </a:p>
          <a:p>
            <a:r>
              <a:rPr lang="cs-CZ" dirty="0" smtClean="0"/>
              <a:t>Od roku 1924 finanční problémy – důvody?</a:t>
            </a:r>
          </a:p>
          <a:p>
            <a:pPr lvl="1"/>
            <a:r>
              <a:rPr lang="cs-CZ" dirty="0" smtClean="0"/>
              <a:t>a) filmy samotné, b) produkční metody c) marketing</a:t>
            </a:r>
          </a:p>
          <a:p>
            <a:pPr lvl="2"/>
            <a:r>
              <a:rPr lang="cs-CZ" dirty="0" smtClean="0"/>
              <a:t>Erich </a:t>
            </a:r>
            <a:r>
              <a:rPr lang="cs-CZ" dirty="0" err="1" smtClean="0"/>
              <a:t>Pommer</a:t>
            </a:r>
            <a:r>
              <a:rPr lang="cs-CZ" dirty="0" smtClean="0"/>
              <a:t> opustil v lednu 1926 UFA koncern</a:t>
            </a:r>
          </a:p>
        </p:txBody>
      </p:sp>
    </p:spTree>
    <p:extLst>
      <p:ext uri="{BB962C8B-B14F-4D97-AF65-F5344CB8AC3E}">
        <p14:creationId xmlns:p14="http://schemas.microsoft.com/office/powerpoint/2010/main" val="101760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Vznik kinematografie USA</a:t>
            </a:r>
            <a:endParaRPr lang="cs-CZ" dirty="0"/>
          </a:p>
        </p:txBody>
      </p:sp>
      <p:sp>
        <p:nvSpPr>
          <p:cNvPr id="3" name="Zástupný symbol pro obsah 2"/>
          <p:cNvSpPr>
            <a:spLocks noGrp="1"/>
          </p:cNvSpPr>
          <p:nvPr>
            <p:ph idx="1"/>
          </p:nvPr>
        </p:nvSpPr>
        <p:spPr>
          <a:xfrm>
            <a:off x="457200" y="1600200"/>
            <a:ext cx="4114800" cy="4525963"/>
          </a:xfrm>
        </p:spPr>
        <p:txBody>
          <a:bodyPr/>
          <a:lstStyle/>
          <a:p>
            <a:r>
              <a:rPr lang="cs-CZ" dirty="0" err="1" smtClean="0"/>
              <a:t>Woodwille</a:t>
            </a:r>
            <a:r>
              <a:rPr lang="cs-CZ" dirty="0" smtClean="0"/>
              <a:t> </a:t>
            </a:r>
            <a:r>
              <a:rPr lang="cs-CZ" dirty="0" err="1" smtClean="0"/>
              <a:t>Latham</a:t>
            </a:r>
            <a:r>
              <a:rPr lang="cs-CZ" dirty="0" smtClean="0"/>
              <a:t> – </a:t>
            </a:r>
            <a:r>
              <a:rPr lang="cs-CZ" dirty="0" err="1" smtClean="0"/>
              <a:t>Lathamova</a:t>
            </a:r>
            <a:r>
              <a:rPr lang="cs-CZ" dirty="0" smtClean="0"/>
              <a:t> smyčka</a:t>
            </a:r>
          </a:p>
          <a:p>
            <a:r>
              <a:rPr lang="cs-CZ" dirty="0" smtClean="0"/>
              <a:t>Thomas </a:t>
            </a:r>
            <a:r>
              <a:rPr lang="cs-CZ" dirty="0" err="1" smtClean="0"/>
              <a:t>Armat</a:t>
            </a:r>
            <a:r>
              <a:rPr lang="cs-CZ" dirty="0" smtClean="0"/>
              <a:t> &amp; C. Francis </a:t>
            </a:r>
            <a:r>
              <a:rPr lang="cs-CZ" dirty="0" err="1" smtClean="0"/>
              <a:t>Jenkins</a:t>
            </a:r>
            <a:r>
              <a:rPr lang="cs-CZ" dirty="0" smtClean="0"/>
              <a:t> – </a:t>
            </a:r>
            <a:r>
              <a:rPr lang="cs-CZ" dirty="0" err="1" smtClean="0"/>
              <a:t>fantoskop-vitaskop</a:t>
            </a:r>
            <a:endParaRPr lang="cs-CZ" dirty="0" smtClean="0"/>
          </a:p>
          <a:p>
            <a:r>
              <a:rPr lang="cs-CZ" dirty="0" smtClean="0"/>
              <a:t>Herman </a:t>
            </a:r>
            <a:r>
              <a:rPr lang="cs-CZ" dirty="0" err="1" smtClean="0"/>
              <a:t>Casler</a:t>
            </a:r>
            <a:r>
              <a:rPr lang="cs-CZ" dirty="0" smtClean="0"/>
              <a:t> – </a:t>
            </a:r>
            <a:r>
              <a:rPr lang="cs-CZ" dirty="0" err="1" smtClean="0"/>
              <a:t>mutoskop</a:t>
            </a:r>
            <a:r>
              <a:rPr lang="cs-CZ" dirty="0" smtClean="0"/>
              <a:t> </a:t>
            </a:r>
          </a:p>
          <a:p>
            <a:pPr lvl="1"/>
            <a:r>
              <a:rPr lang="cs-CZ" dirty="0" smtClean="0"/>
              <a:t>70mm film	</a:t>
            </a:r>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1268760"/>
            <a:ext cx="2782956" cy="4598400"/>
          </a:xfrm>
          <a:prstGeom prst="rect">
            <a:avLst/>
          </a:prstGeom>
        </p:spPr>
      </p:pic>
    </p:spTree>
    <p:extLst>
      <p:ext uri="{BB962C8B-B14F-4D97-AF65-F5344CB8AC3E}">
        <p14:creationId xmlns:p14="http://schemas.microsoft.com/office/powerpoint/2010/main" val="32534818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994122"/>
          </a:xfrm>
        </p:spPr>
        <p:txBody>
          <a:bodyPr>
            <a:normAutofit/>
          </a:bodyPr>
          <a:lstStyle/>
          <a:p>
            <a:r>
              <a:rPr lang="cs-CZ" dirty="0" smtClean="0"/>
              <a:t>Finanční problémy studia UFA</a:t>
            </a:r>
            <a:endParaRPr lang="cs-CZ" dirty="0"/>
          </a:p>
        </p:txBody>
      </p:sp>
      <p:sp>
        <p:nvSpPr>
          <p:cNvPr id="3" name="Zástupný symbol pro obsah 2"/>
          <p:cNvSpPr>
            <a:spLocks noGrp="1"/>
          </p:cNvSpPr>
          <p:nvPr>
            <p:ph idx="1"/>
          </p:nvPr>
        </p:nvSpPr>
        <p:spPr>
          <a:xfrm>
            <a:off x="179512" y="980728"/>
            <a:ext cx="8784976" cy="5616624"/>
          </a:xfrm>
        </p:spPr>
        <p:txBody>
          <a:bodyPr>
            <a:normAutofit fontScale="62500" lnSpcReduction="20000"/>
          </a:bodyPr>
          <a:lstStyle/>
          <a:p>
            <a:pPr marL="514350" indent="-514350">
              <a:buFont typeface="+mj-lt"/>
              <a:buAutoNum type="arabicPeriod"/>
            </a:pPr>
            <a:r>
              <a:rPr lang="cs-CZ" dirty="0" smtClean="0"/>
              <a:t>Samotné filmy</a:t>
            </a:r>
          </a:p>
          <a:p>
            <a:pPr marL="914400" lvl="1" indent="-514350"/>
            <a:r>
              <a:rPr lang="cs-CZ" dirty="0" smtClean="0"/>
              <a:t>Ne všechny filmy byly kladně přijaté</a:t>
            </a:r>
          </a:p>
          <a:p>
            <a:pPr marL="914400" lvl="1" indent="-514350"/>
            <a:r>
              <a:rPr lang="cs-CZ" dirty="0" smtClean="0"/>
              <a:t>Mnoho filmů dobré kritiky, </a:t>
            </a:r>
            <a:r>
              <a:rPr lang="cs-CZ" dirty="0" err="1" smtClean="0"/>
              <a:t>Metropolis</a:t>
            </a:r>
            <a:r>
              <a:rPr lang="cs-CZ" dirty="0" smtClean="0"/>
              <a:t>  4. nejvýdělečnější film 1927/1928</a:t>
            </a:r>
          </a:p>
          <a:p>
            <a:pPr marL="914400" lvl="1" indent="-514350"/>
            <a:r>
              <a:rPr lang="cs-CZ" dirty="0" smtClean="0"/>
              <a:t>Oproti </a:t>
            </a:r>
            <a:r>
              <a:rPr lang="cs-CZ" dirty="0" err="1" smtClean="0"/>
              <a:t>Emelka</a:t>
            </a:r>
            <a:r>
              <a:rPr lang="cs-CZ" dirty="0" smtClean="0"/>
              <a:t> koncernu méně komerčně úspěšná výrobní strategie filmů</a:t>
            </a:r>
          </a:p>
          <a:p>
            <a:pPr marL="914400" lvl="1" indent="-514350"/>
            <a:r>
              <a:rPr lang="cs-CZ" dirty="0" smtClean="0"/>
              <a:t>Sezona 1926/1927 – 3 z 9 </a:t>
            </a:r>
            <a:r>
              <a:rPr lang="cs-CZ" dirty="0" err="1" smtClean="0"/>
              <a:t>Emelka</a:t>
            </a:r>
            <a:r>
              <a:rPr lang="cs-CZ" dirty="0" smtClean="0"/>
              <a:t> filmů v top10, od UFA jen 1</a:t>
            </a:r>
            <a:endParaRPr lang="cs-CZ" dirty="0"/>
          </a:p>
          <a:p>
            <a:pPr marL="514350" indent="-514350">
              <a:buFont typeface="+mj-lt"/>
              <a:buAutoNum type="arabicPeriod"/>
            </a:pPr>
            <a:r>
              <a:rPr lang="cs-CZ" dirty="0" smtClean="0"/>
              <a:t> organizace produkce</a:t>
            </a:r>
          </a:p>
          <a:p>
            <a:pPr marL="914400" lvl="1" indent="-514350"/>
            <a:r>
              <a:rPr lang="cs-CZ" dirty="0" smtClean="0"/>
              <a:t>Plánování produkce příliš podléhalo požadavkům režisérů a ne očekávaným tržbám filmu</a:t>
            </a:r>
          </a:p>
          <a:p>
            <a:pPr marL="914400" lvl="1" indent="-514350"/>
            <a:r>
              <a:rPr lang="cs-CZ" dirty="0" smtClean="0"/>
              <a:t>Vrchol – případ </a:t>
            </a:r>
            <a:r>
              <a:rPr lang="cs-CZ" i="1" dirty="0" err="1" smtClean="0"/>
              <a:t>Metropolis</a:t>
            </a:r>
            <a:r>
              <a:rPr lang="cs-CZ" i="1" dirty="0" smtClean="0"/>
              <a:t> </a:t>
            </a:r>
            <a:r>
              <a:rPr lang="cs-CZ" dirty="0" smtClean="0"/>
              <a:t>(1926) </a:t>
            </a:r>
          </a:p>
          <a:p>
            <a:pPr marL="1314450" lvl="2" indent="-514350"/>
            <a:r>
              <a:rPr lang="cs-CZ" dirty="0" smtClean="0"/>
              <a:t>Film mohl vydělat při nákladech 400 000 marek, </a:t>
            </a:r>
            <a:r>
              <a:rPr lang="cs-CZ" dirty="0" err="1" smtClean="0"/>
              <a:t>Metropolis</a:t>
            </a:r>
            <a:r>
              <a:rPr lang="cs-CZ" dirty="0" smtClean="0"/>
              <a:t>  původně 1,5 mil marek -&gt; narostl na 6 mil</a:t>
            </a:r>
          </a:p>
          <a:p>
            <a:pPr marL="514350" indent="-514350">
              <a:buFont typeface="+mj-lt"/>
              <a:buAutoNum type="arabicPeriod"/>
            </a:pPr>
            <a:r>
              <a:rPr lang="cs-CZ" dirty="0"/>
              <a:t> </a:t>
            </a:r>
            <a:r>
              <a:rPr lang="cs-CZ" dirty="0" smtClean="0"/>
              <a:t>nespolehlivost marketingové strategie</a:t>
            </a:r>
          </a:p>
          <a:p>
            <a:pPr marL="914400" lvl="1" indent="-514350"/>
            <a:r>
              <a:rPr lang="cs-CZ" dirty="0" smtClean="0"/>
              <a:t>Inzerování na základě jména režiséra nefungovalo vždy, hvězdy spolehlivější</a:t>
            </a:r>
          </a:p>
          <a:p>
            <a:r>
              <a:rPr lang="cs-CZ" dirty="0" err="1"/>
              <a:t>Paramount</a:t>
            </a:r>
            <a:r>
              <a:rPr lang="cs-CZ" dirty="0"/>
              <a:t> – UFA – Metro-</a:t>
            </a:r>
            <a:r>
              <a:rPr lang="cs-CZ" dirty="0" err="1"/>
              <a:t>Goldwyn</a:t>
            </a:r>
            <a:r>
              <a:rPr lang="cs-CZ" dirty="0"/>
              <a:t>-Mayer</a:t>
            </a:r>
          </a:p>
          <a:p>
            <a:pPr lvl="1"/>
            <a:r>
              <a:rPr lang="cs-CZ" dirty="0"/>
              <a:t>Půjčka za 50 % volných promítacích časů</a:t>
            </a:r>
          </a:p>
          <a:p>
            <a:pPr lvl="1"/>
            <a:r>
              <a:rPr lang="cs-CZ" dirty="0"/>
              <a:t>Nevýhodná dohoda, nutila odebírat nevýdělečné filmy -&gt; namísto obrácení situace UFA zvětšovala svůj deficit</a:t>
            </a:r>
          </a:p>
          <a:p>
            <a:r>
              <a:rPr lang="cs-CZ" dirty="0"/>
              <a:t>1927 – management Ufa převzal Alfred </a:t>
            </a:r>
            <a:r>
              <a:rPr lang="cs-CZ" dirty="0" err="1"/>
              <a:t>Hugenberg</a:t>
            </a:r>
            <a:endParaRPr lang="cs-CZ" dirty="0"/>
          </a:p>
          <a:p>
            <a:r>
              <a:rPr lang="cs-CZ" dirty="0"/>
              <a:t>Pravičák – 1890 založil všeněmecký svaz, prosazoval politiku, která ve výsledku napomohla k moci </a:t>
            </a:r>
            <a:r>
              <a:rPr lang="cs-CZ" dirty="0" smtClean="0"/>
              <a:t>Hitlerovi</a:t>
            </a:r>
            <a:endParaRPr lang="cs-CZ" dirty="0"/>
          </a:p>
        </p:txBody>
      </p:sp>
    </p:spTree>
    <p:extLst>
      <p:ext uri="{BB962C8B-B14F-4D97-AF65-F5344CB8AC3E}">
        <p14:creationId xmlns:p14="http://schemas.microsoft.com/office/powerpoint/2010/main" val="23873301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57200" y="274638"/>
            <a:ext cx="8229600" cy="850106"/>
          </a:xfrm>
        </p:spPr>
        <p:txBody>
          <a:bodyPr>
            <a:normAutofit/>
          </a:bodyPr>
          <a:lstStyle/>
          <a:p>
            <a:r>
              <a:rPr lang="cs-CZ" dirty="0" smtClean="0"/>
              <a:t>Ufa – 20. léta – pod </a:t>
            </a:r>
            <a:r>
              <a:rPr lang="cs-CZ" dirty="0" err="1" smtClean="0"/>
              <a:t>Hugenbergem</a:t>
            </a:r>
            <a:endParaRPr lang="cs-CZ" dirty="0"/>
          </a:p>
        </p:txBody>
      </p:sp>
      <p:sp>
        <p:nvSpPr>
          <p:cNvPr id="7" name="Zástupný symbol pro obsah 6"/>
          <p:cNvSpPr>
            <a:spLocks noGrp="1"/>
          </p:cNvSpPr>
          <p:nvPr>
            <p:ph sz="half" idx="1"/>
          </p:nvPr>
        </p:nvSpPr>
        <p:spPr>
          <a:xfrm>
            <a:off x="179512" y="1196752"/>
            <a:ext cx="8640960" cy="5328592"/>
          </a:xfrm>
        </p:spPr>
        <p:txBody>
          <a:bodyPr>
            <a:normAutofit fontScale="55000" lnSpcReduction="20000"/>
          </a:bodyPr>
          <a:lstStyle/>
          <a:p>
            <a:r>
              <a:rPr lang="cs-CZ" dirty="0" smtClean="0"/>
              <a:t>UFA pod </a:t>
            </a:r>
            <a:r>
              <a:rPr lang="cs-CZ" dirty="0" err="1" smtClean="0"/>
              <a:t>Hugenbergem</a:t>
            </a:r>
            <a:endParaRPr lang="cs-CZ" dirty="0" smtClean="0"/>
          </a:p>
          <a:p>
            <a:pPr lvl="1"/>
            <a:r>
              <a:rPr lang="cs-CZ" dirty="0" smtClean="0"/>
              <a:t>Reorganizace </a:t>
            </a:r>
            <a:r>
              <a:rPr lang="cs-CZ" dirty="0"/>
              <a:t>– Ludwig </a:t>
            </a:r>
            <a:r>
              <a:rPr lang="cs-CZ" dirty="0" err="1"/>
              <a:t>Klitsch</a:t>
            </a:r>
            <a:endParaRPr lang="cs-CZ" dirty="0"/>
          </a:p>
          <a:p>
            <a:pPr lvl="1"/>
            <a:r>
              <a:rPr lang="cs-CZ" dirty="0"/>
              <a:t>Přeorientování produkce směrem k poptávce</a:t>
            </a:r>
          </a:p>
          <a:p>
            <a:pPr lvl="1"/>
            <a:r>
              <a:rPr lang="cs-CZ" dirty="0"/>
              <a:t>Plná integrace dceřiných firem UFA</a:t>
            </a:r>
          </a:p>
          <a:p>
            <a:pPr lvl="1"/>
            <a:r>
              <a:rPr lang="cs-CZ" dirty="0" err="1"/>
              <a:t>Producer</a:t>
            </a:r>
            <a:r>
              <a:rPr lang="cs-CZ" dirty="0"/>
              <a:t>-unit systém – produkční skupiny vedené různými producenty – Bruno </a:t>
            </a:r>
            <a:r>
              <a:rPr lang="cs-CZ" dirty="0" err="1"/>
              <a:t>Duday</a:t>
            </a:r>
            <a:r>
              <a:rPr lang="cs-CZ" dirty="0"/>
              <a:t>, Alfred </a:t>
            </a:r>
            <a:r>
              <a:rPr lang="cs-CZ" dirty="0" err="1"/>
              <a:t>Zeisler</a:t>
            </a:r>
            <a:r>
              <a:rPr lang="cs-CZ" dirty="0"/>
              <a:t>, Arnold </a:t>
            </a:r>
            <a:r>
              <a:rPr lang="cs-CZ" dirty="0" err="1"/>
              <a:t>Pressburger</a:t>
            </a:r>
            <a:r>
              <a:rPr lang="cs-CZ" dirty="0"/>
              <a:t>, </a:t>
            </a:r>
            <a:r>
              <a:rPr lang="cs-CZ" dirty="0" err="1"/>
              <a:t>Günther</a:t>
            </a:r>
            <a:r>
              <a:rPr lang="cs-CZ" dirty="0"/>
              <a:t> </a:t>
            </a:r>
            <a:r>
              <a:rPr lang="cs-CZ" dirty="0" err="1"/>
              <a:t>Stapenhorst</a:t>
            </a:r>
            <a:r>
              <a:rPr lang="cs-CZ" dirty="0"/>
              <a:t> a… Erich </a:t>
            </a:r>
            <a:r>
              <a:rPr lang="cs-CZ" dirty="0" err="1"/>
              <a:t>Pommer</a:t>
            </a:r>
            <a:endParaRPr lang="cs-CZ" dirty="0"/>
          </a:p>
          <a:p>
            <a:r>
              <a:rPr lang="cs-CZ" dirty="0"/>
              <a:t>Konec kreativní volnosti, základ ekonomická efektivita</a:t>
            </a:r>
          </a:p>
          <a:p>
            <a:pPr lvl="1"/>
            <a:r>
              <a:rPr lang="cs-CZ" dirty="0"/>
              <a:t>Scénáře, produkční plány, pevné </a:t>
            </a:r>
            <a:r>
              <a:rPr lang="cs-CZ" dirty="0" smtClean="0"/>
              <a:t>rozpočty, snižování produkčních nákladů</a:t>
            </a:r>
            <a:endParaRPr lang="cs-CZ" dirty="0"/>
          </a:p>
          <a:p>
            <a:r>
              <a:rPr lang="cs-CZ" dirty="0"/>
              <a:t>Důraz na prezentaci hvězd</a:t>
            </a:r>
          </a:p>
          <a:p>
            <a:pPr lvl="1"/>
            <a:r>
              <a:rPr lang="cs-CZ" dirty="0"/>
              <a:t>„Filmové hvězdy nemají žádné „soukromé aféry“. Něco takového jim nesmí být dovoleno. To s kým se zasnoubí, s kým se ožení či rozvedou a proč nemají děti – toto všechno musí být otevřeně probíráno na veřejnosti.“ (</a:t>
            </a:r>
            <a:r>
              <a:rPr lang="cs-CZ" i="1" dirty="0" err="1"/>
              <a:t>Filmwoche</a:t>
            </a:r>
            <a:r>
              <a:rPr lang="cs-CZ" dirty="0"/>
              <a:t>, 1929)</a:t>
            </a:r>
          </a:p>
          <a:p>
            <a:pPr lvl="1"/>
            <a:r>
              <a:rPr lang="cs-CZ" dirty="0"/>
              <a:t>1929 – větší množství informací o soukromí než u umělců jiné profese, stále ale byl důraz na jejich status jako umělců</a:t>
            </a:r>
          </a:p>
          <a:p>
            <a:r>
              <a:rPr lang="cs-CZ" dirty="0"/>
              <a:t>Změna strategie se odrazila na top10 filmech roku</a:t>
            </a:r>
          </a:p>
          <a:p>
            <a:pPr lvl="1"/>
            <a:r>
              <a:rPr lang="cs-CZ" dirty="0"/>
              <a:t>1926/1927 – jen 1 UFA, 3 </a:t>
            </a:r>
            <a:r>
              <a:rPr lang="cs-CZ" dirty="0" err="1"/>
              <a:t>Emelka</a:t>
            </a:r>
            <a:r>
              <a:rPr lang="cs-CZ" dirty="0"/>
              <a:t> -&gt; 1930/1931 – 3 UFA</a:t>
            </a:r>
          </a:p>
          <a:p>
            <a:pPr lvl="2"/>
            <a:r>
              <a:rPr lang="cs-CZ" dirty="0"/>
              <a:t>Die </a:t>
            </a:r>
            <a:r>
              <a:rPr lang="cs-CZ" dirty="0" err="1"/>
              <a:t>Drei</a:t>
            </a:r>
            <a:r>
              <a:rPr lang="cs-CZ" dirty="0"/>
              <a:t> von </a:t>
            </a:r>
            <a:r>
              <a:rPr lang="cs-CZ" dirty="0" err="1"/>
              <a:t>Tankstelle</a:t>
            </a:r>
            <a:r>
              <a:rPr lang="cs-CZ" dirty="0"/>
              <a:t>, Das </a:t>
            </a:r>
            <a:r>
              <a:rPr lang="cs-CZ" dirty="0" err="1"/>
              <a:t>Flötenkonzert</a:t>
            </a:r>
            <a:r>
              <a:rPr lang="cs-CZ" dirty="0"/>
              <a:t> von Sanssouci, Der blaue </a:t>
            </a:r>
            <a:r>
              <a:rPr lang="cs-CZ" dirty="0" err="1" smtClean="0"/>
              <a:t>Engel</a:t>
            </a:r>
            <a:endParaRPr lang="cs-CZ" dirty="0" smtClean="0"/>
          </a:p>
          <a:p>
            <a:r>
              <a:rPr lang="cs-CZ" dirty="0" smtClean="0"/>
              <a:t>Malé společnosti byly nucené sledovat poptávku trhu</a:t>
            </a:r>
          </a:p>
          <a:p>
            <a:r>
              <a:rPr lang="cs-CZ" dirty="0" smtClean="0"/>
              <a:t>Většina zahraničních filmů nebyla tak výdělečná jako domácí</a:t>
            </a:r>
          </a:p>
          <a:p>
            <a:pPr lvl="1"/>
            <a:r>
              <a:rPr lang="cs-CZ" dirty="0" smtClean="0"/>
              <a:t>&gt; Úspěch německých filmů plynul z jejich kulturní specifičnosti, nikoliv z adaptace hollywoodských standardů</a:t>
            </a:r>
          </a:p>
          <a:p>
            <a:r>
              <a:rPr lang="cs-CZ" dirty="0" smtClean="0"/>
              <a:t>„umělecké“ filmy tvořily v Německu ve 20. letech jen malou část vyráběných snímků</a:t>
            </a:r>
          </a:p>
          <a:p>
            <a:r>
              <a:rPr lang="cs-CZ" dirty="0" smtClean="0"/>
              <a:t>UFA – nejlepší pozice</a:t>
            </a:r>
          </a:p>
          <a:p>
            <a:pPr marL="0" indent="0">
              <a:buNone/>
            </a:pPr>
            <a:endParaRPr lang="cs-CZ" dirty="0"/>
          </a:p>
          <a:p>
            <a:r>
              <a:rPr lang="cs-CZ" dirty="0" smtClean="0"/>
              <a:t>Natáčení filmů více kamerami  - více verzí filmů</a:t>
            </a:r>
          </a:p>
          <a:p>
            <a:pPr lvl="1"/>
            <a:r>
              <a:rPr lang="cs-CZ" i="1" dirty="0" smtClean="0"/>
              <a:t>Faust </a:t>
            </a:r>
            <a:r>
              <a:rPr lang="cs-CZ" dirty="0" smtClean="0"/>
              <a:t>(1926)</a:t>
            </a:r>
          </a:p>
        </p:txBody>
      </p:sp>
    </p:spTree>
    <p:extLst>
      <p:ext uri="{BB962C8B-B14F-4D97-AF65-F5344CB8AC3E}">
        <p14:creationId xmlns:p14="http://schemas.microsoft.com/office/powerpoint/2010/main" val="22284543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normAutofit fontScale="90000"/>
          </a:bodyPr>
          <a:lstStyle/>
          <a:p>
            <a:r>
              <a:rPr lang="cs-CZ" dirty="0" smtClean="0"/>
              <a:t>Hvězdný systém výmarské republiky</a:t>
            </a:r>
            <a:endParaRPr lang="cs-CZ" dirty="0"/>
          </a:p>
        </p:txBody>
      </p:sp>
      <p:sp>
        <p:nvSpPr>
          <p:cNvPr id="3" name="Zástupný symbol pro obsah 2"/>
          <p:cNvSpPr>
            <a:spLocks noGrp="1"/>
          </p:cNvSpPr>
          <p:nvPr>
            <p:ph sz="half" idx="1"/>
          </p:nvPr>
        </p:nvSpPr>
        <p:spPr>
          <a:xfrm>
            <a:off x="0" y="1340768"/>
            <a:ext cx="4644008" cy="5400600"/>
          </a:xfrm>
        </p:spPr>
        <p:txBody>
          <a:bodyPr>
            <a:normAutofit fontScale="85000" lnSpcReduction="20000"/>
          </a:bodyPr>
          <a:lstStyle/>
          <a:p>
            <a:r>
              <a:rPr lang="cs-CZ" dirty="0" smtClean="0"/>
              <a:t>Hvězdy jako důležitý faktor pro diváky</a:t>
            </a:r>
          </a:p>
          <a:p>
            <a:r>
              <a:rPr lang="cs-CZ" dirty="0" smtClean="0"/>
              <a:t>80% hlasů top 10 herci – USA 40 % </a:t>
            </a:r>
          </a:p>
          <a:p>
            <a:r>
              <a:rPr lang="cs-CZ" dirty="0" smtClean="0"/>
              <a:t>Stejná funkce jako US, jiné prostředky</a:t>
            </a:r>
          </a:p>
          <a:p>
            <a:pPr lvl="1"/>
            <a:r>
              <a:rPr lang="cs-CZ" dirty="0" smtClean="0"/>
              <a:t>&gt;kulturně rozdílné životní styly, přístupy, trendy</a:t>
            </a:r>
          </a:p>
          <a:p>
            <a:r>
              <a:rPr lang="cs-CZ" dirty="0" smtClean="0"/>
              <a:t>Henny </a:t>
            </a:r>
            <a:r>
              <a:rPr lang="cs-CZ" dirty="0" err="1" smtClean="0"/>
              <a:t>Porten</a:t>
            </a:r>
            <a:r>
              <a:rPr lang="cs-CZ" dirty="0" smtClean="0"/>
              <a:t>:</a:t>
            </a:r>
          </a:p>
          <a:p>
            <a:pPr lvl="1"/>
            <a:r>
              <a:rPr lang="cs-CZ" dirty="0" smtClean="0"/>
              <a:t>„Německá žena! Německá nejenom kvůli jejím blond vlasům, velkým očím a ženské postavě! Německé především díky koncepci jejích rolí, jejích postav a osobnosti, která na nás uchvatitelsky září z plátna a dotýká se nás tak působivě a vroucně, právě protože je to Němka!“</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32176" y="1340768"/>
            <a:ext cx="1524000" cy="1905000"/>
          </a:xfr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1124744"/>
            <a:ext cx="2661084" cy="3548112"/>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861" y="3670325"/>
            <a:ext cx="2045139" cy="3187675"/>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3734147"/>
            <a:ext cx="1807000" cy="2863205"/>
          </a:xfrm>
          <a:prstGeom prst="rect">
            <a:avLst/>
          </a:prstGeom>
        </p:spPr>
      </p:pic>
    </p:spTree>
    <p:extLst>
      <p:ext uri="{BB962C8B-B14F-4D97-AF65-F5344CB8AC3E}">
        <p14:creationId xmlns:p14="http://schemas.microsoft.com/office/powerpoint/2010/main" val="11934829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fontScale="90000"/>
          </a:bodyPr>
          <a:lstStyle/>
          <a:p>
            <a:r>
              <a:rPr lang="cs-CZ" dirty="0"/>
              <a:t>Hvězdný systém výmarské republiky</a:t>
            </a:r>
          </a:p>
        </p:txBody>
      </p:sp>
      <p:sp>
        <p:nvSpPr>
          <p:cNvPr id="5" name="Zástupný symbol pro obsah 4"/>
          <p:cNvSpPr>
            <a:spLocks noGrp="1"/>
          </p:cNvSpPr>
          <p:nvPr>
            <p:ph idx="1"/>
          </p:nvPr>
        </p:nvSpPr>
        <p:spPr>
          <a:xfrm>
            <a:off x="0" y="1268760"/>
            <a:ext cx="9144000" cy="5328592"/>
          </a:xfrm>
        </p:spPr>
        <p:txBody>
          <a:bodyPr>
            <a:normAutofit fontScale="77500" lnSpcReduction="20000"/>
          </a:bodyPr>
          <a:lstStyle/>
          <a:p>
            <a:r>
              <a:rPr lang="cs-CZ" dirty="0" smtClean="0"/>
              <a:t>Definování německých herců na základě jejich hereckých výkonů nikoliv osobních kvalit</a:t>
            </a:r>
          </a:p>
          <a:p>
            <a:pPr lvl="1"/>
            <a:r>
              <a:rPr lang="cs-CZ" dirty="0" smtClean="0"/>
              <a:t>Němečtí herci upřednostňovali „</a:t>
            </a:r>
            <a:r>
              <a:rPr lang="cs-CZ" dirty="0" err="1" smtClean="0"/>
              <a:t>Filmlieblinge</a:t>
            </a:r>
            <a:r>
              <a:rPr lang="cs-CZ" dirty="0" smtClean="0"/>
              <a:t>“ namísto „Star“ -&gt; </a:t>
            </a:r>
            <a:r>
              <a:rPr lang="cs-CZ" dirty="0" err="1" smtClean="0"/>
              <a:t>star</a:t>
            </a:r>
            <a:r>
              <a:rPr lang="cs-CZ" dirty="0" smtClean="0"/>
              <a:t> podle nich konotoval </a:t>
            </a:r>
            <a:r>
              <a:rPr lang="cs-CZ" dirty="0" err="1" smtClean="0"/>
              <a:t>egománii</a:t>
            </a:r>
            <a:r>
              <a:rPr lang="cs-CZ" dirty="0" smtClean="0"/>
              <a:t>, nedostatek talentu a </a:t>
            </a:r>
            <a:r>
              <a:rPr lang="cs-CZ" dirty="0" err="1" smtClean="0"/>
              <a:t>hype</a:t>
            </a:r>
            <a:endParaRPr lang="cs-CZ" dirty="0" smtClean="0"/>
          </a:p>
          <a:p>
            <a:pPr lvl="2"/>
            <a:r>
              <a:rPr lang="cs-CZ" dirty="0" smtClean="0"/>
              <a:t>„V USA jsou herci pyšní na dosažení hvězdného statutu, ale zde v Německu jsou hluboce raněni, pokud je jim připomínán.“</a:t>
            </a:r>
          </a:p>
          <a:p>
            <a:pPr lvl="1"/>
            <a:r>
              <a:rPr lang="cs-CZ" dirty="0" smtClean="0"/>
              <a:t>Odvozování vlastní </a:t>
            </a:r>
            <a:r>
              <a:rPr lang="cs-CZ" dirty="0" err="1" smtClean="0"/>
              <a:t>hvězdnosti</a:t>
            </a:r>
            <a:r>
              <a:rPr lang="cs-CZ" dirty="0" smtClean="0"/>
              <a:t> z divadla</a:t>
            </a:r>
          </a:p>
          <a:p>
            <a:pPr lvl="2"/>
            <a:r>
              <a:rPr lang="cs-CZ" dirty="0" smtClean="0"/>
              <a:t>1926 – </a:t>
            </a:r>
            <a:r>
              <a:rPr lang="cs-CZ" i="1" dirty="0" smtClean="0"/>
              <a:t>Lexikon des </a:t>
            </a:r>
            <a:r>
              <a:rPr lang="cs-CZ" i="1" dirty="0" err="1" smtClean="0"/>
              <a:t>Films</a:t>
            </a:r>
            <a:r>
              <a:rPr lang="cs-CZ" i="1" dirty="0" smtClean="0"/>
              <a:t> </a:t>
            </a:r>
            <a:r>
              <a:rPr lang="cs-CZ" dirty="0" smtClean="0"/>
              <a:t>– 300 filmových herců</a:t>
            </a:r>
          </a:p>
          <a:p>
            <a:pPr lvl="3"/>
            <a:r>
              <a:rPr lang="cs-CZ" dirty="0" smtClean="0"/>
              <a:t>81 % odkazovalo na původ z uměleckého prostředí</a:t>
            </a:r>
          </a:p>
          <a:p>
            <a:pPr lvl="3"/>
            <a:r>
              <a:rPr lang="cs-CZ" dirty="0" smtClean="0"/>
              <a:t>73 % začínalo na divadle</a:t>
            </a:r>
          </a:p>
          <a:p>
            <a:r>
              <a:rPr lang="cs-CZ" dirty="0" smtClean="0"/>
              <a:t>Jiný způsob inzerování herců</a:t>
            </a:r>
          </a:p>
          <a:p>
            <a:pPr lvl="1"/>
            <a:r>
              <a:rPr lang="cs-CZ" dirty="0" smtClean="0"/>
              <a:t>Hollywood – informace o soukromí</a:t>
            </a:r>
          </a:p>
          <a:p>
            <a:pPr lvl="1"/>
            <a:r>
              <a:rPr lang="cs-CZ" dirty="0" smtClean="0"/>
              <a:t>Německo – minimum informací o soukromí, tabuizovaná témata</a:t>
            </a:r>
          </a:p>
          <a:p>
            <a:r>
              <a:rPr lang="cs-CZ" dirty="0" smtClean="0"/>
              <a:t>Německé hvězdy nebývaly spojované dlouhodobě s konkrétními společnostmi</a:t>
            </a:r>
          </a:p>
          <a:p>
            <a:pPr lvl="1"/>
            <a:r>
              <a:rPr lang="cs-CZ" dirty="0" smtClean="0"/>
              <a:t>Mohly snáze kontrolovat svůj vlastní obraz</a:t>
            </a:r>
          </a:p>
          <a:p>
            <a:pPr lvl="3"/>
            <a:endParaRPr lang="cs-CZ" dirty="0" smtClean="0"/>
          </a:p>
        </p:txBody>
      </p:sp>
    </p:spTree>
    <p:extLst>
      <p:ext uri="{BB962C8B-B14F-4D97-AF65-F5344CB8AC3E}">
        <p14:creationId xmlns:p14="http://schemas.microsoft.com/office/powerpoint/2010/main" val="8033470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fontScale="90000"/>
          </a:bodyPr>
          <a:lstStyle/>
          <a:p>
            <a:r>
              <a:rPr lang="cs-CZ" dirty="0"/>
              <a:t>Hvězdný systém výmarské republiky</a:t>
            </a:r>
          </a:p>
        </p:txBody>
      </p:sp>
      <p:sp>
        <p:nvSpPr>
          <p:cNvPr id="3" name="Zástupný symbol pro obsah 2"/>
          <p:cNvSpPr>
            <a:spLocks noGrp="1"/>
          </p:cNvSpPr>
          <p:nvPr>
            <p:ph idx="1"/>
          </p:nvPr>
        </p:nvSpPr>
        <p:spPr>
          <a:xfrm>
            <a:off x="179512" y="1196752"/>
            <a:ext cx="8784976" cy="5400600"/>
          </a:xfrm>
        </p:spPr>
        <p:txBody>
          <a:bodyPr/>
          <a:lstStyle/>
          <a:p>
            <a:r>
              <a:rPr lang="cs-CZ" dirty="0" smtClean="0"/>
              <a:t>Diváci sdíleli mínění, že hvězdy jsou umělci</a:t>
            </a:r>
          </a:p>
          <a:p>
            <a:r>
              <a:rPr lang="cs-CZ" dirty="0" smtClean="0"/>
              <a:t>Chtěli vědět detaily o fyzické podobě herců, zálibách, rodině – nikdy tabuizovaná témata</a:t>
            </a:r>
          </a:p>
          <a:p>
            <a:endParaRPr lang="cs-CZ" dirty="0" smtClean="0"/>
          </a:p>
          <a:p>
            <a:r>
              <a:rPr lang="cs-CZ" dirty="0" smtClean="0"/>
              <a:t>Německý průmysl využíval komerčně hvězdy, ale…</a:t>
            </a:r>
          </a:p>
          <a:p>
            <a:pPr lvl="1"/>
            <a:r>
              <a:rPr lang="cs-CZ" dirty="0" smtClean="0"/>
              <a:t>Nereagoval vždy plně na poptávku – důvodem někdy etické/umělecké ambice</a:t>
            </a:r>
          </a:p>
          <a:p>
            <a:pPr lvl="1"/>
            <a:r>
              <a:rPr lang="cs-CZ" dirty="0" smtClean="0"/>
              <a:t>To se odrazilo i třeba na výrobě dětských filmů</a:t>
            </a:r>
          </a:p>
          <a:p>
            <a:endParaRPr lang="cs-CZ" dirty="0"/>
          </a:p>
        </p:txBody>
      </p:sp>
    </p:spTree>
    <p:extLst>
      <p:ext uri="{BB962C8B-B14F-4D97-AF65-F5344CB8AC3E}">
        <p14:creationId xmlns:p14="http://schemas.microsoft.com/office/powerpoint/2010/main" val="41729955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78098"/>
          </a:xfrm>
        </p:spPr>
        <p:txBody>
          <a:bodyPr/>
          <a:lstStyle/>
          <a:p>
            <a:r>
              <a:rPr lang="cs-CZ" dirty="0" smtClean="0"/>
              <a:t>Americké filmy v Německu</a:t>
            </a:r>
            <a:endParaRPr lang="cs-CZ" dirty="0"/>
          </a:p>
        </p:txBody>
      </p:sp>
      <p:sp>
        <p:nvSpPr>
          <p:cNvPr id="3" name="Zástupný symbol pro obsah 2"/>
          <p:cNvSpPr>
            <a:spLocks noGrp="1"/>
          </p:cNvSpPr>
          <p:nvPr>
            <p:ph sz="half" idx="1"/>
          </p:nvPr>
        </p:nvSpPr>
        <p:spPr>
          <a:xfrm>
            <a:off x="179512" y="908720"/>
            <a:ext cx="4608512" cy="5832648"/>
          </a:xfrm>
        </p:spPr>
        <p:txBody>
          <a:bodyPr>
            <a:normAutofit fontScale="77500" lnSpcReduction="20000"/>
          </a:bodyPr>
          <a:lstStyle/>
          <a:p>
            <a:r>
              <a:rPr lang="cs-CZ" dirty="0" smtClean="0"/>
              <a:t>Větší počet neznamenal automaticky větší popularitu</a:t>
            </a:r>
          </a:p>
          <a:p>
            <a:r>
              <a:rPr lang="cs-CZ" dirty="0" smtClean="0"/>
              <a:t>USA filmy v top 10 bývají nějakým způsobem spojené s německými</a:t>
            </a:r>
          </a:p>
          <a:p>
            <a:pPr lvl="1"/>
            <a:r>
              <a:rPr lang="cs-CZ" dirty="0" smtClean="0"/>
              <a:t>Odehrávají se v Evropě (Rusku) nebo v biblických časech – jen 1 se odehrává v USA</a:t>
            </a:r>
          </a:p>
          <a:p>
            <a:pPr lvl="1"/>
            <a:r>
              <a:rPr lang="cs-CZ" dirty="0" smtClean="0"/>
              <a:t>Filmy s evropskými hvězdami</a:t>
            </a:r>
          </a:p>
          <a:p>
            <a:pPr lvl="2"/>
            <a:r>
              <a:rPr lang="cs-CZ" dirty="0" smtClean="0"/>
              <a:t>Greta </a:t>
            </a:r>
            <a:r>
              <a:rPr lang="cs-CZ" dirty="0" err="1" smtClean="0"/>
              <a:t>Garbo</a:t>
            </a:r>
            <a:endParaRPr lang="cs-CZ" dirty="0" smtClean="0"/>
          </a:p>
          <a:p>
            <a:pPr lvl="2"/>
            <a:r>
              <a:rPr lang="cs-CZ" dirty="0" smtClean="0"/>
              <a:t>Při propagaci důraz na evropský původy </a:t>
            </a:r>
          </a:p>
          <a:p>
            <a:pPr lvl="3"/>
            <a:r>
              <a:rPr lang="cs-CZ" dirty="0" smtClean="0"/>
              <a:t>Michael </a:t>
            </a:r>
            <a:r>
              <a:rPr lang="cs-CZ" dirty="0" err="1" smtClean="0"/>
              <a:t>Curtiz</a:t>
            </a:r>
            <a:r>
              <a:rPr lang="cs-CZ" dirty="0" smtClean="0"/>
              <a:t> -&gt; </a:t>
            </a:r>
            <a:r>
              <a:rPr lang="cs-CZ" dirty="0" err="1" smtClean="0"/>
              <a:t>Mihály</a:t>
            </a:r>
            <a:r>
              <a:rPr lang="cs-CZ" dirty="0" smtClean="0"/>
              <a:t> </a:t>
            </a:r>
            <a:r>
              <a:rPr lang="cs-CZ" dirty="0" err="1" smtClean="0"/>
              <a:t>Kertész</a:t>
            </a:r>
            <a:endParaRPr lang="cs-CZ" dirty="0" smtClean="0"/>
          </a:p>
          <a:p>
            <a:pPr lvl="3"/>
            <a:r>
              <a:rPr lang="cs-CZ" dirty="0" smtClean="0"/>
              <a:t>Konrad </a:t>
            </a:r>
            <a:r>
              <a:rPr lang="cs-CZ" dirty="0" err="1" smtClean="0"/>
              <a:t>Bercowici</a:t>
            </a:r>
            <a:r>
              <a:rPr lang="cs-CZ" dirty="0" smtClean="0"/>
              <a:t> – rumunský autor</a:t>
            </a:r>
          </a:p>
          <a:p>
            <a:pPr lvl="1"/>
            <a:r>
              <a:rPr lang="cs-CZ" dirty="0" smtClean="0"/>
              <a:t>Zvláštní případ Ch. Chaplin</a:t>
            </a:r>
          </a:p>
          <a:p>
            <a:r>
              <a:rPr lang="cs-CZ" dirty="0"/>
              <a:t>Výroba filmů ve 2 verzích</a:t>
            </a:r>
          </a:p>
          <a:p>
            <a:pPr lvl="1"/>
            <a:r>
              <a:rPr lang="cs-CZ" dirty="0"/>
              <a:t>1 pro americký trh, druhá pro Německý</a:t>
            </a:r>
          </a:p>
          <a:p>
            <a:pPr lvl="1"/>
            <a:r>
              <a:rPr lang="cs-CZ" dirty="0"/>
              <a:t>V americké verzi Anny Kareniny happy end</a:t>
            </a:r>
          </a:p>
          <a:p>
            <a:pPr lvl="1"/>
            <a:r>
              <a:rPr lang="cs-CZ" dirty="0"/>
              <a:t>Praxe přetrvávala až do 50. </a:t>
            </a:r>
            <a:r>
              <a:rPr lang="cs-CZ" dirty="0" smtClean="0"/>
              <a:t>let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704" y="1525048"/>
            <a:ext cx="4427800" cy="377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6414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Expresionismus</a:t>
            </a:r>
            <a:endParaRPr lang="cs-CZ" dirty="0"/>
          </a:p>
        </p:txBody>
      </p:sp>
      <p:sp>
        <p:nvSpPr>
          <p:cNvPr id="3" name="Zástupný symbol pro obsah 2"/>
          <p:cNvSpPr>
            <a:spLocks noGrp="1"/>
          </p:cNvSpPr>
          <p:nvPr>
            <p:ph sz="half" idx="1"/>
          </p:nvPr>
        </p:nvSpPr>
        <p:spPr/>
        <p:txBody>
          <a:bodyPr>
            <a:normAutofit fontScale="92500" lnSpcReduction="10000"/>
          </a:bodyPr>
          <a:lstStyle/>
          <a:p>
            <a:r>
              <a:rPr lang="cs-CZ" dirty="0" smtClean="0"/>
              <a:t>Umělecký směr, protiváha impresionismu a naturalismu</a:t>
            </a:r>
          </a:p>
          <a:p>
            <a:r>
              <a:rPr lang="cs-CZ" dirty="0" smtClean="0"/>
              <a:t>Vznikl na konci 19. stol. – největší rozmach 10. léta 20. st.</a:t>
            </a:r>
          </a:p>
          <a:p>
            <a:r>
              <a:rPr lang="cs-CZ" dirty="0" smtClean="0"/>
              <a:t>Výtvarné umění</a:t>
            </a:r>
          </a:p>
          <a:p>
            <a:pPr lvl="1"/>
            <a:r>
              <a:rPr lang="cs-CZ" dirty="0" smtClean="0"/>
              <a:t>1906 – skupina Die </a:t>
            </a:r>
            <a:r>
              <a:rPr lang="cs-CZ" dirty="0" err="1" smtClean="0"/>
              <a:t>Brücke</a:t>
            </a:r>
            <a:endParaRPr lang="cs-CZ" dirty="0" smtClean="0"/>
          </a:p>
          <a:p>
            <a:pPr lvl="1"/>
            <a:r>
              <a:rPr lang="cs-CZ" dirty="0" smtClean="0"/>
              <a:t>1911 – skupina Der Blaue Reiter</a:t>
            </a:r>
          </a:p>
          <a:p>
            <a:r>
              <a:rPr lang="cs-CZ" dirty="0" smtClean="0"/>
              <a:t>Expresionismus ve filmu?</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32651" y="1600200"/>
            <a:ext cx="3869698" cy="4525963"/>
          </a:xfrm>
        </p:spPr>
      </p:pic>
    </p:spTree>
    <p:extLst>
      <p:ext uri="{BB962C8B-B14F-4D97-AF65-F5344CB8AC3E}">
        <p14:creationId xmlns:p14="http://schemas.microsoft.com/office/powerpoint/2010/main" val="3743340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Jak vypadá expresionistický film?</a:t>
            </a:r>
            <a:endParaRPr lang="cs-CZ" dirty="0"/>
          </a:p>
        </p:txBody>
      </p:sp>
      <p:sp>
        <p:nvSpPr>
          <p:cNvPr id="3" name="Zástupný symbol pro obsah 2"/>
          <p:cNvSpPr>
            <a:spLocks noGrp="1"/>
          </p:cNvSpPr>
          <p:nvPr>
            <p:ph sz="half" idx="1"/>
          </p:nvPr>
        </p:nvSpPr>
        <p:spPr>
          <a:xfrm>
            <a:off x="107504" y="1600200"/>
            <a:ext cx="4038600" cy="5141168"/>
          </a:xfrm>
        </p:spPr>
        <p:txBody>
          <a:bodyPr>
            <a:normAutofit fontScale="55000" lnSpcReduction="20000"/>
          </a:bodyPr>
          <a:lstStyle/>
          <a:p>
            <a:r>
              <a:rPr lang="cs-CZ" dirty="0" smtClean="0"/>
              <a:t>Scénář, režie, kamera, herectví, hudba/zvuk, střih, svícení, kostýmy, make-up</a:t>
            </a:r>
            <a:endParaRPr lang="cs-CZ" dirty="0"/>
          </a:p>
          <a:p>
            <a:r>
              <a:rPr lang="cs-CZ" dirty="0" smtClean="0"/>
              <a:t>symbolické a stylizované nerealistick</a:t>
            </a:r>
            <a:r>
              <a:rPr lang="cs-CZ" dirty="0"/>
              <a:t>é</a:t>
            </a:r>
            <a:r>
              <a:rPr lang="cs-CZ" dirty="0" smtClean="0"/>
              <a:t> scény</a:t>
            </a:r>
          </a:p>
          <a:p>
            <a:r>
              <a:rPr lang="cs-CZ" dirty="0" smtClean="0"/>
              <a:t>Vypjaté postavy a jejich vlastnosti</a:t>
            </a:r>
          </a:p>
          <a:p>
            <a:r>
              <a:rPr lang="cs-CZ" dirty="0" smtClean="0"/>
              <a:t>Subjektivní úhel pohledu, náladovost</a:t>
            </a:r>
          </a:p>
          <a:p>
            <a:r>
              <a:rPr lang="cs-CZ" dirty="0" smtClean="0"/>
              <a:t>Extrémní kamerové úhly, </a:t>
            </a:r>
          </a:p>
          <a:p>
            <a:r>
              <a:rPr lang="cs-CZ" dirty="0" smtClean="0"/>
              <a:t>Opakované obrazy schodů, prázdných hal a chodeb</a:t>
            </a:r>
          </a:p>
          <a:p>
            <a:r>
              <a:rPr lang="cs-CZ" dirty="0" smtClean="0"/>
              <a:t>Ostrý kontrast světla a tmy reflektuje narušenou psychiku a potlačovaný svět</a:t>
            </a:r>
          </a:p>
          <a:p>
            <a:r>
              <a:rPr lang="cs-CZ" dirty="0" smtClean="0"/>
              <a:t>Stíny a siluet vyjadřují nervozitu, nejistotu a mentální nestabilitu</a:t>
            </a:r>
          </a:p>
          <a:p>
            <a:r>
              <a:rPr lang="cs-CZ" dirty="0" smtClean="0"/>
              <a:t>Tvary na scéně vyčnívají horizontálně a vertikálně tak, že vytváří pruhy, úhly a </a:t>
            </a:r>
          </a:p>
          <a:p>
            <a:r>
              <a:rPr lang="cs-CZ" dirty="0" smtClean="0"/>
              <a:t>Stírají se hranice reality</a:t>
            </a:r>
          </a:p>
          <a:p>
            <a:r>
              <a:rPr lang="cs-CZ" dirty="0" smtClean="0"/>
              <a:t>Běžně se používá </a:t>
            </a:r>
            <a:r>
              <a:rPr lang="cs-CZ" dirty="0" err="1" smtClean="0"/>
              <a:t>voice-over</a:t>
            </a:r>
            <a:r>
              <a:rPr lang="cs-CZ" dirty="0" smtClean="0"/>
              <a:t>, rámcový vypravěč</a:t>
            </a:r>
          </a:p>
          <a:p>
            <a:r>
              <a:rPr lang="cs-CZ" dirty="0" smtClean="0"/>
              <a:t>Zkreslení vytvořené make-upem, kamerovými úhly, kostýmy, zvláštní scénou, hereckými kreacemi</a:t>
            </a:r>
          </a:p>
          <a:p>
            <a:r>
              <a:rPr lang="cs-CZ" dirty="0" smtClean="0"/>
              <a:t>Symetrie</a:t>
            </a:r>
          </a:p>
          <a:p>
            <a:r>
              <a:rPr lang="cs-CZ" dirty="0" smtClean="0"/>
              <a:t>Přehnané herectví</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67944" y="1844824"/>
            <a:ext cx="4896544" cy="3672408"/>
          </a:xfrm>
        </p:spPr>
      </p:pic>
    </p:spTree>
    <p:extLst>
      <p:ext uri="{BB962C8B-B14F-4D97-AF65-F5344CB8AC3E}">
        <p14:creationId xmlns:p14="http://schemas.microsoft.com/office/powerpoint/2010/main" val="7745314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Robert </a:t>
            </a:r>
            <a:r>
              <a:rPr lang="cs-CZ" dirty="0" err="1" smtClean="0"/>
              <a:t>Wiene</a:t>
            </a:r>
            <a:r>
              <a:rPr lang="cs-CZ" dirty="0" smtClean="0"/>
              <a:t> &amp; </a:t>
            </a:r>
            <a:r>
              <a:rPr lang="cs-CZ" dirty="0" err="1" smtClean="0"/>
              <a:t>Caligari</a:t>
            </a:r>
            <a:endParaRPr lang="cs-CZ" dirty="0"/>
          </a:p>
        </p:txBody>
      </p:sp>
      <p:sp>
        <p:nvSpPr>
          <p:cNvPr id="3" name="Zástupný symbol pro obsah 2"/>
          <p:cNvSpPr>
            <a:spLocks noGrp="1"/>
          </p:cNvSpPr>
          <p:nvPr>
            <p:ph sz="half" idx="1"/>
          </p:nvPr>
        </p:nvSpPr>
        <p:spPr>
          <a:xfrm>
            <a:off x="179512" y="1124744"/>
            <a:ext cx="5472608" cy="5256584"/>
          </a:xfrm>
        </p:spPr>
        <p:txBody>
          <a:bodyPr>
            <a:normAutofit fontScale="85000" lnSpcReduction="20000"/>
          </a:bodyPr>
          <a:lstStyle/>
          <a:p>
            <a:r>
              <a:rPr lang="cs-CZ" dirty="0" smtClean="0"/>
              <a:t>Duben 1873 – </a:t>
            </a:r>
            <a:r>
              <a:rPr lang="cs-CZ" dirty="0" err="1" smtClean="0"/>
              <a:t>Wroclav</a:t>
            </a:r>
            <a:r>
              <a:rPr lang="cs-CZ" dirty="0" smtClean="0"/>
              <a:t>, Horní Prusko</a:t>
            </a:r>
          </a:p>
          <a:p>
            <a:r>
              <a:rPr lang="cs-CZ" dirty="0" smtClean="0"/>
              <a:t>Syn divadelního herce Carla </a:t>
            </a:r>
            <a:r>
              <a:rPr lang="cs-CZ" dirty="0" err="1" smtClean="0"/>
              <a:t>Wieneho</a:t>
            </a:r>
            <a:r>
              <a:rPr lang="cs-CZ" dirty="0" smtClean="0"/>
              <a:t> (1871-1907 – </a:t>
            </a:r>
            <a:r>
              <a:rPr lang="cs-CZ" dirty="0" err="1" smtClean="0"/>
              <a:t>Burgtheater</a:t>
            </a:r>
            <a:r>
              <a:rPr lang="cs-CZ" dirty="0" smtClean="0"/>
              <a:t>); bratr </a:t>
            </a:r>
            <a:r>
              <a:rPr lang="cs-CZ" dirty="0" err="1" smtClean="0"/>
              <a:t>Conrad</a:t>
            </a:r>
            <a:r>
              <a:rPr lang="cs-CZ" dirty="0" smtClean="0"/>
              <a:t> </a:t>
            </a:r>
            <a:r>
              <a:rPr lang="cs-CZ" dirty="0" err="1" smtClean="0"/>
              <a:t>Wiene</a:t>
            </a:r>
            <a:endParaRPr lang="cs-CZ" dirty="0" smtClean="0"/>
          </a:p>
          <a:p>
            <a:r>
              <a:rPr lang="cs-CZ" dirty="0" smtClean="0"/>
              <a:t>Studoval práva – 1894-?</a:t>
            </a:r>
          </a:p>
          <a:p>
            <a:pPr lvl="1"/>
            <a:r>
              <a:rPr lang="cs-CZ" dirty="0" smtClean="0"/>
              <a:t>Působil jako právník</a:t>
            </a:r>
          </a:p>
          <a:p>
            <a:r>
              <a:rPr lang="cs-CZ" dirty="0" smtClean="0"/>
              <a:t>Zájem o kulturu – divadelní hry</a:t>
            </a:r>
          </a:p>
          <a:p>
            <a:r>
              <a:rPr lang="cs-CZ" dirty="0"/>
              <a:t>1908-1909 – Vídeň </a:t>
            </a:r>
            <a:r>
              <a:rPr lang="cs-CZ" i="1" dirty="0" err="1"/>
              <a:t>Kleines</a:t>
            </a:r>
            <a:r>
              <a:rPr lang="cs-CZ" i="1" dirty="0"/>
              <a:t> </a:t>
            </a:r>
            <a:r>
              <a:rPr lang="cs-CZ" i="1" dirty="0" err="1"/>
              <a:t>Schauspielhau</a:t>
            </a:r>
            <a:endParaRPr lang="cs-CZ" i="1" dirty="0" smtClean="0"/>
          </a:p>
          <a:p>
            <a:r>
              <a:rPr lang="cs-CZ" dirty="0" smtClean="0"/>
              <a:t>1912 – </a:t>
            </a:r>
            <a:r>
              <a:rPr lang="cs-CZ" i="1" dirty="0" smtClean="0"/>
              <a:t>Die </a:t>
            </a:r>
            <a:r>
              <a:rPr lang="cs-CZ" i="1" dirty="0" err="1" smtClean="0"/>
              <a:t>Waffen</a:t>
            </a:r>
            <a:r>
              <a:rPr lang="cs-CZ" i="1" dirty="0" smtClean="0"/>
              <a:t> der </a:t>
            </a:r>
            <a:r>
              <a:rPr lang="cs-CZ" i="1" dirty="0" err="1" smtClean="0"/>
              <a:t>Jugend</a:t>
            </a:r>
            <a:endParaRPr lang="cs-CZ" i="1" dirty="0" smtClean="0"/>
          </a:p>
          <a:p>
            <a:pPr lvl="1"/>
            <a:r>
              <a:rPr lang="cs-CZ" dirty="0" smtClean="0"/>
              <a:t>Navázání spolupráce s Messter Filmem </a:t>
            </a:r>
          </a:p>
          <a:p>
            <a:pPr lvl="1"/>
            <a:r>
              <a:rPr lang="cs-CZ" dirty="0" smtClean="0"/>
              <a:t>Deutsche Bioskop Berlín</a:t>
            </a:r>
          </a:p>
          <a:p>
            <a:r>
              <a:rPr lang="cs-CZ" dirty="0" smtClean="0"/>
              <a:t>1914-1919- scenárista</a:t>
            </a:r>
          </a:p>
          <a:p>
            <a:r>
              <a:rPr lang="cs-CZ" dirty="0" smtClean="0"/>
              <a:t>Za WWI pracoval i pro Saschafilm</a:t>
            </a:r>
          </a:p>
          <a:p>
            <a:r>
              <a:rPr lang="cs-CZ" dirty="0" smtClean="0"/>
              <a:t>Zlom s </a:t>
            </a:r>
            <a:r>
              <a:rPr lang="cs-CZ" dirty="0" err="1" smtClean="0"/>
              <a:t>Caligarim</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40152" y="1825389"/>
            <a:ext cx="2966789" cy="3907867"/>
          </a:xfrm>
        </p:spPr>
      </p:pic>
    </p:spTree>
    <p:extLst>
      <p:ext uri="{BB962C8B-B14F-4D97-AF65-F5344CB8AC3E}">
        <p14:creationId xmlns:p14="http://schemas.microsoft.com/office/powerpoint/2010/main" val="8926788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normAutofit fontScale="90000"/>
          </a:bodyPr>
          <a:lstStyle/>
          <a:p>
            <a:r>
              <a:rPr lang="cs-CZ" dirty="0" smtClean="0"/>
              <a:t>Robert </a:t>
            </a:r>
            <a:r>
              <a:rPr lang="cs-CZ" dirty="0" err="1" smtClean="0"/>
              <a:t>Wiene</a:t>
            </a:r>
            <a:r>
              <a:rPr lang="cs-CZ" dirty="0" smtClean="0"/>
              <a:t> po </a:t>
            </a:r>
            <a:r>
              <a:rPr lang="cs-CZ" dirty="0" err="1" smtClean="0"/>
              <a:t>Caligarim</a:t>
            </a:r>
            <a:r>
              <a:rPr lang="cs-CZ" dirty="0" smtClean="0"/>
              <a:t> před 1933</a:t>
            </a:r>
            <a:endParaRPr lang="cs-CZ" dirty="0"/>
          </a:p>
        </p:txBody>
      </p:sp>
      <p:sp>
        <p:nvSpPr>
          <p:cNvPr id="3" name="Zástupný symbol pro obsah 2"/>
          <p:cNvSpPr>
            <a:spLocks noGrp="1"/>
          </p:cNvSpPr>
          <p:nvPr>
            <p:ph sz="half" idx="1"/>
          </p:nvPr>
        </p:nvSpPr>
        <p:spPr>
          <a:xfrm>
            <a:off x="179512" y="1196752"/>
            <a:ext cx="4968552" cy="5400600"/>
          </a:xfrm>
        </p:spPr>
        <p:txBody>
          <a:bodyPr/>
          <a:lstStyle/>
          <a:p>
            <a:r>
              <a:rPr lang="cs-CZ" dirty="0" smtClean="0"/>
              <a:t>1920-1923 – Berlín</a:t>
            </a:r>
          </a:p>
          <a:p>
            <a:pPr lvl="1"/>
            <a:r>
              <a:rPr lang="cs-CZ" dirty="0">
                <a:hlinkClick r:id="rId2"/>
              </a:rPr>
              <a:t>Genuine (1920)</a:t>
            </a:r>
            <a:endParaRPr lang="cs-CZ" dirty="0"/>
          </a:p>
          <a:p>
            <a:pPr lvl="1"/>
            <a:r>
              <a:rPr lang="cs-CZ" dirty="0" smtClean="0"/>
              <a:t>I. N. R. I. (1923)</a:t>
            </a:r>
          </a:p>
          <a:p>
            <a:pPr lvl="1"/>
            <a:r>
              <a:rPr lang="cs-CZ" dirty="0" smtClean="0">
                <a:hlinkClick r:id="rId3"/>
              </a:rPr>
              <a:t>Raskolnikow </a:t>
            </a:r>
            <a:r>
              <a:rPr lang="cs-CZ" dirty="0" smtClean="0"/>
              <a:t>(1923)</a:t>
            </a:r>
          </a:p>
          <a:p>
            <a:r>
              <a:rPr lang="cs-CZ" dirty="0" smtClean="0"/>
              <a:t>1923-1926 – Vídeň, Saschafilm</a:t>
            </a:r>
          </a:p>
          <a:p>
            <a:pPr lvl="1"/>
            <a:r>
              <a:rPr lang="cs-CZ" dirty="0" err="1" smtClean="0"/>
              <a:t>Orlacs</a:t>
            </a:r>
            <a:r>
              <a:rPr lang="cs-CZ" dirty="0" smtClean="0"/>
              <a:t> </a:t>
            </a:r>
            <a:r>
              <a:rPr lang="cs-CZ" dirty="0" err="1" smtClean="0"/>
              <a:t>hände</a:t>
            </a:r>
            <a:r>
              <a:rPr lang="cs-CZ" dirty="0" smtClean="0"/>
              <a:t> (1924)</a:t>
            </a:r>
          </a:p>
          <a:p>
            <a:pPr lvl="1"/>
            <a:r>
              <a:rPr lang="cs-CZ" dirty="0" err="1" smtClean="0"/>
              <a:t>Rosenkavalier</a:t>
            </a:r>
            <a:r>
              <a:rPr lang="cs-CZ" dirty="0" smtClean="0"/>
              <a:t> (1925)</a:t>
            </a:r>
          </a:p>
          <a:p>
            <a:r>
              <a:rPr lang="cs-CZ" dirty="0" smtClean="0"/>
              <a:t>1926-1929 – Berlín</a:t>
            </a:r>
          </a:p>
          <a:p>
            <a:r>
              <a:rPr lang="cs-CZ" dirty="0" smtClean="0"/>
              <a:t>Po 1933 - exil</a:t>
            </a:r>
          </a:p>
        </p:txBody>
      </p:sp>
      <p:pic>
        <p:nvPicPr>
          <p:cNvPr id="5" name="Zástupný symbol pro obsah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80112" y="1267625"/>
            <a:ext cx="3384376" cy="5329727"/>
          </a:xfrm>
        </p:spPr>
      </p:pic>
    </p:spTree>
    <p:extLst>
      <p:ext uri="{BB962C8B-B14F-4D97-AF65-F5344CB8AC3E}">
        <p14:creationId xmlns:p14="http://schemas.microsoft.com/office/powerpoint/2010/main" val="1775856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První filmové projekce</a:t>
            </a:r>
            <a:endParaRPr lang="cs-CZ" dirty="0"/>
          </a:p>
        </p:txBody>
      </p:sp>
      <p:sp>
        <p:nvSpPr>
          <p:cNvPr id="3" name="Zástupný symbol pro obsah 2"/>
          <p:cNvSpPr>
            <a:spLocks noGrp="1"/>
          </p:cNvSpPr>
          <p:nvPr>
            <p:ph sz="half" idx="1"/>
          </p:nvPr>
        </p:nvSpPr>
        <p:spPr/>
        <p:txBody>
          <a:bodyPr>
            <a:normAutofit fontScale="92500" lnSpcReduction="20000"/>
          </a:bodyPr>
          <a:lstStyle/>
          <a:p>
            <a:r>
              <a:rPr lang="cs-CZ" dirty="0" smtClean="0"/>
              <a:t>Bratři Max a Emil </a:t>
            </a:r>
            <a:r>
              <a:rPr lang="cs-CZ" dirty="0" err="1" smtClean="0"/>
              <a:t>Skladanowští</a:t>
            </a:r>
            <a:endParaRPr lang="cs-CZ" dirty="0" smtClean="0"/>
          </a:p>
          <a:p>
            <a:pPr lvl="1"/>
            <a:r>
              <a:rPr lang="cs-CZ" dirty="0" err="1" smtClean="0"/>
              <a:t>Wintergarten</a:t>
            </a:r>
            <a:r>
              <a:rPr lang="cs-CZ" dirty="0" smtClean="0"/>
              <a:t>, Berlín – 1. listopad 1895</a:t>
            </a:r>
          </a:p>
          <a:p>
            <a:r>
              <a:rPr lang="cs-CZ" dirty="0" smtClean="0"/>
              <a:t>První projekce – music-</a:t>
            </a:r>
            <a:r>
              <a:rPr lang="cs-CZ" dirty="0" err="1" smtClean="0"/>
              <a:t>hally</a:t>
            </a:r>
            <a:r>
              <a:rPr lang="cs-CZ" dirty="0" smtClean="0"/>
              <a:t>, varieté</a:t>
            </a:r>
          </a:p>
          <a:p>
            <a:r>
              <a:rPr lang="cs-CZ" dirty="0" smtClean="0"/>
              <a:t>Cca 1900 – pravidelný program divadel </a:t>
            </a:r>
          </a:p>
          <a:p>
            <a:r>
              <a:rPr lang="cs-CZ" dirty="0" smtClean="0"/>
              <a:t>Kolem 1905 – filmy a týdeníky se dostávají do velkého množství druhořadých divadel (až do 20. let)</a:t>
            </a:r>
            <a:endParaRPr lang="cs-CZ" dirty="0"/>
          </a:p>
        </p:txBody>
      </p:sp>
      <p:pic>
        <p:nvPicPr>
          <p:cNvPr id="6" name="Zástupný symbol pro obsah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55976" y="1844824"/>
            <a:ext cx="4464496" cy="3410148"/>
          </a:xfrm>
        </p:spPr>
      </p:pic>
    </p:spTree>
    <p:extLst>
      <p:ext uri="{BB962C8B-B14F-4D97-AF65-F5344CB8AC3E}">
        <p14:creationId xmlns:p14="http://schemas.microsoft.com/office/powerpoint/2010/main" val="25853478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936104"/>
          </a:xfrm>
        </p:spPr>
        <p:txBody>
          <a:bodyPr/>
          <a:lstStyle/>
          <a:p>
            <a:r>
              <a:rPr lang="cs-CZ" dirty="0" smtClean="0"/>
              <a:t>Kabinet doktora </a:t>
            </a:r>
            <a:r>
              <a:rPr lang="cs-CZ" dirty="0" err="1" smtClean="0"/>
              <a:t>Caligariho</a:t>
            </a:r>
            <a:endParaRPr lang="cs-CZ" dirty="0"/>
          </a:p>
        </p:txBody>
      </p:sp>
      <p:sp>
        <p:nvSpPr>
          <p:cNvPr id="4" name="Zástupný symbol pro obsah 3"/>
          <p:cNvSpPr>
            <a:spLocks noGrp="1"/>
          </p:cNvSpPr>
          <p:nvPr>
            <p:ph sz="half" idx="1"/>
          </p:nvPr>
        </p:nvSpPr>
        <p:spPr>
          <a:xfrm>
            <a:off x="251520" y="1196752"/>
            <a:ext cx="4244280" cy="5184576"/>
          </a:xfrm>
        </p:spPr>
        <p:txBody>
          <a:bodyPr>
            <a:normAutofit/>
          </a:bodyPr>
          <a:lstStyle/>
          <a:p>
            <a:r>
              <a:rPr lang="cs-CZ" dirty="0" smtClean="0"/>
              <a:t>6. únor</a:t>
            </a:r>
            <a:r>
              <a:rPr lang="en-US" dirty="0" smtClean="0"/>
              <a:t> 1920</a:t>
            </a:r>
            <a:r>
              <a:rPr lang="cs-CZ" dirty="0" smtClean="0"/>
              <a:t> Německo, </a:t>
            </a:r>
            <a:r>
              <a:rPr lang="en-US" dirty="0" smtClean="0"/>
              <a:t>US</a:t>
            </a:r>
            <a:r>
              <a:rPr lang="cs-CZ" dirty="0" smtClean="0"/>
              <a:t>A 19. březen</a:t>
            </a:r>
            <a:r>
              <a:rPr lang="en-US" dirty="0" smtClean="0"/>
              <a:t> 1921</a:t>
            </a:r>
            <a:endParaRPr lang="cs-CZ" dirty="0" smtClean="0"/>
          </a:p>
          <a:p>
            <a:r>
              <a:rPr lang="cs-CZ" dirty="0" smtClean="0"/>
              <a:t>Nízký rozpočet </a:t>
            </a:r>
            <a:r>
              <a:rPr lang="en-US" dirty="0" err="1" smtClean="0"/>
              <a:t>Decla</a:t>
            </a:r>
            <a:r>
              <a:rPr lang="en-US" dirty="0" smtClean="0"/>
              <a:t>-Bioscope</a:t>
            </a:r>
            <a:endParaRPr lang="en-US" dirty="0"/>
          </a:p>
          <a:p>
            <a:r>
              <a:rPr lang="en-US" dirty="0" smtClean="0"/>
              <a:t>Designer </a:t>
            </a:r>
            <a:r>
              <a:rPr lang="en-US" dirty="0"/>
              <a:t>Hermann </a:t>
            </a:r>
            <a:r>
              <a:rPr lang="en-US" dirty="0" smtClean="0"/>
              <a:t>Warm</a:t>
            </a:r>
            <a:r>
              <a:rPr lang="cs-CZ" dirty="0" smtClean="0"/>
              <a:t>, malíři </a:t>
            </a:r>
            <a:r>
              <a:rPr lang="en-US" dirty="0" smtClean="0"/>
              <a:t>Walter </a:t>
            </a:r>
            <a:r>
              <a:rPr lang="en-US" dirty="0" err="1"/>
              <a:t>Reimann</a:t>
            </a:r>
            <a:r>
              <a:rPr lang="en-US" dirty="0"/>
              <a:t> </a:t>
            </a:r>
            <a:r>
              <a:rPr lang="en-US" dirty="0" smtClean="0"/>
              <a:t>a </a:t>
            </a:r>
            <a:r>
              <a:rPr lang="en-US" dirty="0"/>
              <a:t>Walter </a:t>
            </a:r>
            <a:r>
              <a:rPr lang="en-US" dirty="0" err="1" smtClean="0"/>
              <a:t>Rohrig</a:t>
            </a:r>
            <a:endParaRPr lang="cs-CZ" dirty="0" smtClean="0"/>
          </a:p>
          <a:p>
            <a:r>
              <a:rPr lang="cs-CZ" dirty="0" smtClean="0"/>
              <a:t>Scénář Hans </a:t>
            </a:r>
            <a:r>
              <a:rPr lang="cs-CZ" dirty="0" err="1" smtClean="0"/>
              <a:t>Janowitz</a:t>
            </a:r>
            <a:r>
              <a:rPr lang="cs-CZ" dirty="0" smtClean="0"/>
              <a:t> a Carl Mayer</a:t>
            </a:r>
          </a:p>
          <a:p>
            <a:endParaRPr lang="cs-CZ" dirty="0"/>
          </a:p>
        </p:txBody>
      </p:sp>
      <p:pic>
        <p:nvPicPr>
          <p:cNvPr id="6" name="Zástupný symbol pro obsah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25888" y="2132856"/>
            <a:ext cx="4038600" cy="3208162"/>
          </a:xfrm>
        </p:spPr>
      </p:pic>
    </p:spTree>
    <p:extLst>
      <p:ext uri="{BB962C8B-B14F-4D97-AF65-F5344CB8AC3E}">
        <p14:creationId xmlns:p14="http://schemas.microsoft.com/office/powerpoint/2010/main" val="26400317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Von </a:t>
            </a:r>
            <a:r>
              <a:rPr lang="cs-CZ" dirty="0" err="1" smtClean="0"/>
              <a:t>Morgens</a:t>
            </a:r>
            <a:r>
              <a:rPr lang="cs-CZ" dirty="0" smtClean="0"/>
              <a:t> bis </a:t>
            </a:r>
            <a:r>
              <a:rPr lang="cs-CZ" dirty="0" err="1" smtClean="0"/>
              <a:t>Mitternachts</a:t>
            </a:r>
            <a:r>
              <a:rPr lang="cs-CZ" dirty="0" smtClean="0"/>
              <a:t> (1920)</a:t>
            </a:r>
            <a:endParaRPr lang="cs-CZ" dirty="0"/>
          </a:p>
        </p:txBody>
      </p:sp>
      <p:sp>
        <p:nvSpPr>
          <p:cNvPr id="3" name="Zástupný symbol pro obsah 2"/>
          <p:cNvSpPr>
            <a:spLocks noGrp="1"/>
          </p:cNvSpPr>
          <p:nvPr>
            <p:ph sz="half" idx="1"/>
          </p:nvPr>
        </p:nvSpPr>
        <p:spPr/>
        <p:txBody>
          <a:bodyPr>
            <a:normAutofit lnSpcReduction="10000"/>
          </a:bodyPr>
          <a:lstStyle/>
          <a:p>
            <a:r>
              <a:rPr lang="cs-CZ" dirty="0" smtClean="0"/>
              <a:t>Podle divadelní hry Georga Kaisera r. 1912</a:t>
            </a:r>
          </a:p>
          <a:p>
            <a:pPr lvl="1"/>
            <a:r>
              <a:rPr lang="cs-CZ" dirty="0" smtClean="0"/>
              <a:t>Na divadle uvedena 1917  kvůli cenzuře</a:t>
            </a:r>
          </a:p>
          <a:p>
            <a:r>
              <a:rPr lang="cs-CZ" dirty="0" smtClean="0"/>
              <a:t>Režie – Karl Heinz Martin</a:t>
            </a:r>
          </a:p>
          <a:p>
            <a:r>
              <a:rPr lang="cs-CZ" dirty="0" smtClean="0"/>
              <a:t>Nedařilo se získat distributora</a:t>
            </a:r>
          </a:p>
          <a:p>
            <a:pPr lvl="1"/>
            <a:r>
              <a:rPr lang="cs-CZ" dirty="0" smtClean="0"/>
              <a:t>1 neveřejné promítání 1922, premiéra až 1963</a:t>
            </a:r>
          </a:p>
          <a:p>
            <a:r>
              <a:rPr lang="cs-CZ" dirty="0" smtClean="0">
                <a:hlinkClick r:id="rId2"/>
              </a:rPr>
              <a:t>ukázka</a:t>
            </a:r>
            <a:endParaRPr lang="cs-CZ" dirty="0" smtClean="0"/>
          </a:p>
        </p:txBody>
      </p:sp>
      <p:pic>
        <p:nvPicPr>
          <p:cNvPr id="5" name="Zástupný symbol pro obsah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79767" y="2060848"/>
            <a:ext cx="4212713" cy="3096344"/>
          </a:xfrm>
        </p:spPr>
      </p:pic>
    </p:spTree>
    <p:extLst>
      <p:ext uri="{BB962C8B-B14F-4D97-AF65-F5344CB8AC3E}">
        <p14:creationId xmlns:p14="http://schemas.microsoft.com/office/powerpoint/2010/main" val="24886461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936104"/>
          </a:xfrm>
        </p:spPr>
        <p:txBody>
          <a:bodyPr/>
          <a:lstStyle/>
          <a:p>
            <a:r>
              <a:rPr lang="cs-CZ" dirty="0" smtClean="0"/>
              <a:t>Vliv expresionismu</a:t>
            </a:r>
            <a:endParaRPr lang="cs-CZ" dirty="0"/>
          </a:p>
        </p:txBody>
      </p:sp>
      <p:pic>
        <p:nvPicPr>
          <p:cNvPr id="7" name="Zástupný symbol pro obsah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84242" y="875435"/>
            <a:ext cx="2952254" cy="2337541"/>
          </a:xfrm>
        </p:spPr>
      </p:pic>
      <p:pic>
        <p:nvPicPr>
          <p:cNvPr id="5" name="Zástupný symbol pro obsah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72200" y="4747979"/>
            <a:ext cx="2448272" cy="1836204"/>
          </a:xfr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571" y="2721495"/>
            <a:ext cx="2752725" cy="2028825"/>
          </a:xfrm>
          <a:prstGeom prst="rect">
            <a:avLst/>
          </a:prstGeom>
        </p:spPr>
      </p:pic>
      <p:sp>
        <p:nvSpPr>
          <p:cNvPr id="9" name="TextovéPole 8"/>
          <p:cNvSpPr txBox="1"/>
          <p:nvPr/>
        </p:nvSpPr>
        <p:spPr>
          <a:xfrm>
            <a:off x="107504" y="1196752"/>
            <a:ext cx="4032448" cy="5078313"/>
          </a:xfrm>
          <a:prstGeom prst="rect">
            <a:avLst/>
          </a:prstGeom>
          <a:noFill/>
        </p:spPr>
        <p:txBody>
          <a:bodyPr wrap="square" rtlCol="0">
            <a:spAutoFit/>
          </a:bodyPr>
          <a:lstStyle/>
          <a:p>
            <a:pPr marL="285750" indent="-285750">
              <a:buFont typeface="Arial" panose="020B0604020202020204" pitchFamily="34" charset="0"/>
              <a:buChar char="•"/>
            </a:pPr>
            <a:r>
              <a:rPr lang="cs-CZ" dirty="0" smtClean="0"/>
              <a:t>2 žánry – 30.-50. léta</a:t>
            </a:r>
          </a:p>
          <a:p>
            <a:pPr marL="742950" lvl="1" indent="-285750">
              <a:buFont typeface="Arial" panose="020B0604020202020204" pitchFamily="34" charset="0"/>
              <a:buChar char="•"/>
            </a:pPr>
            <a:r>
              <a:rPr lang="cs-CZ" dirty="0" smtClean="0"/>
              <a:t>Horror</a:t>
            </a:r>
          </a:p>
          <a:p>
            <a:pPr marL="1200150" lvl="2" indent="-285750">
              <a:buFont typeface="Arial" panose="020B0604020202020204" pitchFamily="34" charset="0"/>
              <a:buChar char="•"/>
            </a:pPr>
            <a:r>
              <a:rPr lang="cs-CZ" dirty="0" smtClean="0"/>
              <a:t>Universal</a:t>
            </a:r>
          </a:p>
          <a:p>
            <a:pPr marL="742950" lvl="1" indent="-285750">
              <a:buFont typeface="Arial" panose="020B0604020202020204" pitchFamily="34" charset="0"/>
              <a:buChar char="•"/>
            </a:pPr>
            <a:r>
              <a:rPr lang="cs-CZ" dirty="0" smtClean="0"/>
              <a:t>Film-</a:t>
            </a:r>
            <a:r>
              <a:rPr lang="cs-CZ" dirty="0" err="1" smtClean="0"/>
              <a:t>noir</a:t>
            </a:r>
            <a:endParaRPr lang="cs-CZ" dirty="0" smtClean="0"/>
          </a:p>
          <a:p>
            <a:pPr marL="1200150" lvl="2" indent="-285750">
              <a:buFont typeface="Arial" panose="020B0604020202020204" pitchFamily="34" charset="0"/>
              <a:buChar char="•"/>
            </a:pPr>
            <a:r>
              <a:rPr lang="cs-CZ" dirty="0" smtClean="0"/>
              <a:t>Fritz Lang – </a:t>
            </a:r>
            <a:r>
              <a:rPr lang="cs-CZ" i="1" dirty="0" smtClean="0"/>
              <a:t>M</a:t>
            </a:r>
            <a:r>
              <a:rPr lang="cs-CZ" dirty="0" smtClean="0"/>
              <a:t> (1931)</a:t>
            </a:r>
          </a:p>
          <a:p>
            <a:pPr marL="742950" lvl="1" indent="-285750">
              <a:buFont typeface="Arial" panose="020B0604020202020204" pitchFamily="34" charset="0"/>
              <a:buChar char="•"/>
            </a:pPr>
            <a:r>
              <a:rPr lang="cs-CZ" dirty="0" smtClean="0"/>
              <a:t>Evropští tvůrci</a:t>
            </a:r>
          </a:p>
          <a:p>
            <a:pPr marL="1200150" lvl="2" indent="-285750">
              <a:buFont typeface="Arial" panose="020B0604020202020204" pitchFamily="34" charset="0"/>
              <a:buChar char="•"/>
            </a:pPr>
            <a:r>
              <a:rPr lang="cs-CZ" dirty="0" smtClean="0"/>
              <a:t>Michael </a:t>
            </a:r>
            <a:r>
              <a:rPr lang="cs-CZ" dirty="0" err="1" smtClean="0"/>
              <a:t>Curtiz</a:t>
            </a:r>
            <a:r>
              <a:rPr lang="cs-CZ" dirty="0" smtClean="0"/>
              <a:t>, Karl </a:t>
            </a:r>
            <a:r>
              <a:rPr lang="cs-CZ" dirty="0" err="1" smtClean="0"/>
              <a:t>Freund</a:t>
            </a:r>
            <a:r>
              <a:rPr lang="cs-CZ" dirty="0" smtClean="0"/>
              <a:t>, Edgar G. </a:t>
            </a:r>
            <a:r>
              <a:rPr lang="cs-CZ" dirty="0" err="1" smtClean="0"/>
              <a:t>Ulmer</a:t>
            </a:r>
            <a:endParaRPr lang="cs-CZ" dirty="0" smtClean="0"/>
          </a:p>
          <a:p>
            <a:pPr marL="285750" indent="-285750">
              <a:buFont typeface="Arial" panose="020B0604020202020204" pitchFamily="34" charset="0"/>
              <a:buChar char="•"/>
            </a:pPr>
            <a:r>
              <a:rPr lang="cs-CZ" dirty="0" smtClean="0"/>
              <a:t>Alfred </a:t>
            </a:r>
            <a:r>
              <a:rPr lang="cs-CZ" dirty="0" err="1" smtClean="0"/>
              <a:t>Hitchcock</a:t>
            </a:r>
            <a:endParaRPr lang="cs-CZ" dirty="0" smtClean="0"/>
          </a:p>
          <a:p>
            <a:pPr marL="742950" lvl="1" indent="-285750">
              <a:buFont typeface="Arial" panose="020B0604020202020204" pitchFamily="34" charset="0"/>
              <a:buChar char="•"/>
            </a:pPr>
            <a:r>
              <a:rPr lang="cs-CZ" i="1" dirty="0" smtClean="0"/>
              <a:t>The </a:t>
            </a:r>
            <a:r>
              <a:rPr lang="cs-CZ" i="1" dirty="0" err="1" smtClean="0"/>
              <a:t>Lodger</a:t>
            </a:r>
            <a:r>
              <a:rPr lang="cs-CZ" i="1" dirty="0" smtClean="0"/>
              <a:t> </a:t>
            </a:r>
            <a:r>
              <a:rPr lang="cs-CZ" dirty="0" smtClean="0"/>
              <a:t>(1925)</a:t>
            </a:r>
          </a:p>
          <a:p>
            <a:pPr marL="742950" lvl="1" indent="-285750">
              <a:buFont typeface="Arial" panose="020B0604020202020204" pitchFamily="34" charset="0"/>
              <a:buChar char="•"/>
            </a:pPr>
            <a:r>
              <a:rPr lang="cs-CZ" i="1" dirty="0" smtClean="0"/>
              <a:t>Psycho </a:t>
            </a:r>
            <a:r>
              <a:rPr lang="cs-CZ" dirty="0" smtClean="0"/>
              <a:t>(1960)</a:t>
            </a:r>
          </a:p>
          <a:p>
            <a:pPr marL="285750" indent="-285750">
              <a:buFont typeface="Arial" panose="020B0604020202020204" pitchFamily="34" charset="0"/>
              <a:buChar char="•"/>
            </a:pPr>
            <a:r>
              <a:rPr lang="cs-CZ" i="1" dirty="0" err="1" smtClean="0"/>
              <a:t>Dark</a:t>
            </a:r>
            <a:r>
              <a:rPr lang="cs-CZ" i="1" dirty="0" smtClean="0"/>
              <a:t> city </a:t>
            </a:r>
            <a:r>
              <a:rPr lang="cs-CZ" dirty="0" smtClean="0"/>
              <a:t>(1998)</a:t>
            </a:r>
          </a:p>
          <a:p>
            <a:pPr marL="285750" indent="-285750">
              <a:buFont typeface="Arial" panose="020B0604020202020204" pitchFamily="34" charset="0"/>
              <a:buChar char="•"/>
            </a:pPr>
            <a:r>
              <a:rPr lang="cs-CZ" i="1" dirty="0" err="1" smtClean="0"/>
              <a:t>Blade</a:t>
            </a:r>
            <a:r>
              <a:rPr lang="cs-CZ" i="1" dirty="0" smtClean="0"/>
              <a:t> </a:t>
            </a:r>
            <a:r>
              <a:rPr lang="cs-CZ" i="1" dirty="0" err="1" smtClean="0"/>
              <a:t>Runner</a:t>
            </a:r>
            <a:r>
              <a:rPr lang="cs-CZ" i="1" dirty="0" smtClean="0"/>
              <a:t> </a:t>
            </a:r>
            <a:r>
              <a:rPr lang="cs-CZ" dirty="0" smtClean="0"/>
              <a:t>(1982)</a:t>
            </a:r>
          </a:p>
          <a:p>
            <a:pPr marL="285750" indent="-285750">
              <a:buFont typeface="Arial" panose="020B0604020202020204" pitchFamily="34" charset="0"/>
              <a:buChar char="•"/>
            </a:pPr>
            <a:r>
              <a:rPr lang="cs-CZ" dirty="0" err="1" smtClean="0"/>
              <a:t>Tim</a:t>
            </a:r>
            <a:r>
              <a:rPr lang="cs-CZ" dirty="0" smtClean="0"/>
              <a:t> </a:t>
            </a:r>
            <a:r>
              <a:rPr lang="cs-CZ" dirty="0" err="1" smtClean="0"/>
              <a:t>Burton</a:t>
            </a:r>
            <a:endParaRPr lang="cs-CZ" dirty="0" smtClean="0"/>
          </a:p>
          <a:p>
            <a:pPr marL="742950" lvl="1" indent="-285750">
              <a:buFont typeface="Arial" panose="020B0604020202020204" pitchFamily="34" charset="0"/>
              <a:buChar char="•"/>
            </a:pPr>
            <a:r>
              <a:rPr lang="cs-CZ" i="1" dirty="0" smtClean="0"/>
              <a:t>Střihoruký Edward </a:t>
            </a:r>
            <a:r>
              <a:rPr lang="cs-CZ" dirty="0" smtClean="0"/>
              <a:t>(1990)</a:t>
            </a:r>
          </a:p>
          <a:p>
            <a:pPr marL="742950" lvl="1" indent="-285750">
              <a:buFont typeface="Arial" panose="020B0604020202020204" pitchFamily="34" charset="0"/>
              <a:buChar char="•"/>
            </a:pPr>
            <a:r>
              <a:rPr lang="cs-CZ" i="1" dirty="0" smtClean="0"/>
              <a:t>Batman </a:t>
            </a:r>
            <a:r>
              <a:rPr lang="cs-CZ" dirty="0" smtClean="0"/>
              <a:t>(1989)</a:t>
            </a:r>
          </a:p>
          <a:p>
            <a:pPr marL="742950" lvl="1" indent="-285750">
              <a:buFont typeface="Arial" panose="020B0604020202020204" pitchFamily="34" charset="0"/>
              <a:buChar char="•"/>
            </a:pPr>
            <a:r>
              <a:rPr lang="cs-CZ" i="1" dirty="0" smtClean="0"/>
              <a:t>Batman se vrací </a:t>
            </a:r>
            <a:r>
              <a:rPr lang="cs-CZ" dirty="0" smtClean="0"/>
              <a:t>(1992)</a:t>
            </a:r>
          </a:p>
          <a:p>
            <a:pPr marL="285750" indent="-285750">
              <a:buFont typeface="Arial" panose="020B0604020202020204" pitchFamily="34" charset="0"/>
              <a:buChar char="•"/>
            </a:pPr>
            <a:r>
              <a:rPr lang="cs-CZ" i="1" dirty="0" smtClean="0"/>
              <a:t>Vrána </a:t>
            </a:r>
            <a:r>
              <a:rPr lang="cs-CZ" dirty="0" smtClean="0"/>
              <a:t>(1994)</a:t>
            </a:r>
            <a:endParaRPr lang="cs-CZ" dirty="0"/>
          </a:p>
        </p:txBody>
      </p:sp>
    </p:spTree>
    <p:extLst>
      <p:ext uri="{BB962C8B-B14F-4D97-AF65-F5344CB8AC3E}">
        <p14:creationId xmlns:p14="http://schemas.microsoft.com/office/powerpoint/2010/main" val="17367742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850106"/>
          </a:xfrm>
        </p:spPr>
        <p:txBody>
          <a:bodyPr>
            <a:normAutofit/>
          </a:bodyPr>
          <a:lstStyle/>
          <a:p>
            <a:r>
              <a:rPr lang="cs-CZ" dirty="0" err="1" smtClean="0"/>
              <a:t>Kammerspiel</a:t>
            </a:r>
            <a:endParaRPr lang="cs-CZ" dirty="0"/>
          </a:p>
        </p:txBody>
      </p:sp>
      <p:sp>
        <p:nvSpPr>
          <p:cNvPr id="3" name="Zástupný symbol pro obsah 2"/>
          <p:cNvSpPr>
            <a:spLocks noGrp="1"/>
          </p:cNvSpPr>
          <p:nvPr>
            <p:ph sz="half" idx="1"/>
          </p:nvPr>
        </p:nvSpPr>
        <p:spPr>
          <a:xfrm>
            <a:off x="323528" y="1196752"/>
            <a:ext cx="4536504" cy="5256584"/>
          </a:xfrm>
        </p:spPr>
        <p:txBody>
          <a:bodyPr>
            <a:normAutofit fontScale="92500"/>
          </a:bodyPr>
          <a:lstStyle/>
          <a:p>
            <a:r>
              <a:rPr lang="cs-CZ" dirty="0" smtClean="0"/>
              <a:t>Vychází z divadla</a:t>
            </a:r>
          </a:p>
          <a:p>
            <a:pPr lvl="1"/>
            <a:r>
              <a:rPr lang="cs-CZ" dirty="0" smtClean="0"/>
              <a:t>1906 Max Reinhardt</a:t>
            </a:r>
          </a:p>
          <a:p>
            <a:r>
              <a:rPr lang="cs-CZ" dirty="0" smtClean="0"/>
              <a:t>1-2 postavy, konflikt z jejich každodenního života</a:t>
            </a:r>
          </a:p>
          <a:p>
            <a:r>
              <a:rPr lang="cs-CZ" dirty="0" smtClean="0"/>
              <a:t>Psychologie postav</a:t>
            </a:r>
          </a:p>
          <a:p>
            <a:r>
              <a:rPr lang="cs-CZ" dirty="0" smtClean="0"/>
              <a:t>Nešťastný konec, násilná smrt</a:t>
            </a:r>
          </a:p>
          <a:p>
            <a:r>
              <a:rPr lang="cs-CZ" dirty="0" smtClean="0"/>
              <a:t>Zřídka používané mezititulky</a:t>
            </a:r>
          </a:p>
          <a:p>
            <a:r>
              <a:rPr lang="cs-CZ" dirty="0" smtClean="0"/>
              <a:t>Leopold </a:t>
            </a:r>
            <a:r>
              <a:rPr lang="cs-CZ" dirty="0" err="1" smtClean="0"/>
              <a:t>Jessner</a:t>
            </a:r>
            <a:r>
              <a:rPr lang="cs-CZ" dirty="0" smtClean="0"/>
              <a:t> (1878-1945)</a:t>
            </a:r>
          </a:p>
          <a:p>
            <a:r>
              <a:rPr lang="cs-CZ" dirty="0" smtClean="0"/>
              <a:t>Lupu Pick (1886-1931)</a:t>
            </a:r>
          </a:p>
          <a:p>
            <a:r>
              <a:rPr lang="cs-CZ" dirty="0" smtClean="0"/>
              <a:t>Carl Mayer (1894-1944)</a:t>
            </a:r>
          </a:p>
          <a:p>
            <a:pPr lvl="1"/>
            <a:r>
              <a:rPr lang="cs-CZ" dirty="0" smtClean="0"/>
              <a:t>scenárista</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20072" y="1556792"/>
            <a:ext cx="3670759" cy="4536504"/>
          </a:xfrm>
        </p:spPr>
      </p:pic>
    </p:spTree>
    <p:extLst>
      <p:ext uri="{BB962C8B-B14F-4D97-AF65-F5344CB8AC3E}">
        <p14:creationId xmlns:p14="http://schemas.microsoft.com/office/powerpoint/2010/main" val="23668133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smtClean="0"/>
              <a:t>Friedrich Wilhelm </a:t>
            </a:r>
            <a:r>
              <a:rPr lang="cs-CZ" dirty="0" err="1" smtClean="0"/>
              <a:t>Murnau</a:t>
            </a:r>
            <a:endParaRPr lang="cs-CZ" dirty="0"/>
          </a:p>
        </p:txBody>
      </p:sp>
      <p:sp>
        <p:nvSpPr>
          <p:cNvPr id="3" name="Zástupný symbol pro obsah 2"/>
          <p:cNvSpPr>
            <a:spLocks noGrp="1"/>
          </p:cNvSpPr>
          <p:nvPr>
            <p:ph sz="half" idx="1"/>
          </p:nvPr>
        </p:nvSpPr>
        <p:spPr>
          <a:xfrm>
            <a:off x="179512" y="1196752"/>
            <a:ext cx="4824536" cy="5256584"/>
          </a:xfrm>
        </p:spPr>
        <p:txBody>
          <a:bodyPr>
            <a:normAutofit fontScale="92500" lnSpcReduction="10000"/>
          </a:bodyPr>
          <a:lstStyle/>
          <a:p>
            <a:r>
              <a:rPr lang="cs-CZ" dirty="0" smtClean="0"/>
              <a:t>1888 – </a:t>
            </a:r>
            <a:r>
              <a:rPr lang="cs-CZ" dirty="0" err="1" smtClean="0"/>
              <a:t>Bielefeld</a:t>
            </a:r>
            <a:r>
              <a:rPr lang="cs-CZ" dirty="0" smtClean="0"/>
              <a:t>, Vestfálsko</a:t>
            </a:r>
          </a:p>
          <a:p>
            <a:r>
              <a:rPr lang="cs-CZ" dirty="0" smtClean="0"/>
              <a:t>Studia filologie v Berlíně, dějin umění a literatury v Heidelbergu</a:t>
            </a:r>
          </a:p>
          <a:p>
            <a:r>
              <a:rPr lang="cs-CZ" dirty="0" smtClean="0"/>
              <a:t>WWI – východní fronta, německé letectvo</a:t>
            </a:r>
          </a:p>
          <a:p>
            <a:r>
              <a:rPr lang="cs-CZ" dirty="0" smtClean="0"/>
              <a:t>Začíná u Maxe Reinhardta – 1908</a:t>
            </a:r>
          </a:p>
          <a:p>
            <a:pPr lvl="1"/>
            <a:r>
              <a:rPr lang="cs-CZ" dirty="0" smtClean="0"/>
              <a:t>Asistent u </a:t>
            </a:r>
            <a:r>
              <a:rPr lang="cs-CZ" i="1" dirty="0" smtClean="0"/>
              <a:t>Das </a:t>
            </a:r>
            <a:r>
              <a:rPr lang="cs-CZ" i="1" dirty="0" err="1" smtClean="0"/>
              <a:t>Mirakel</a:t>
            </a:r>
            <a:r>
              <a:rPr lang="cs-CZ" i="1" dirty="0" smtClean="0"/>
              <a:t> </a:t>
            </a:r>
            <a:r>
              <a:rPr lang="cs-CZ" dirty="0" smtClean="0"/>
              <a:t>(1911)</a:t>
            </a:r>
          </a:p>
          <a:p>
            <a:r>
              <a:rPr lang="cs-CZ" dirty="0" smtClean="0"/>
              <a:t>Rozmanitá tvorba</a:t>
            </a:r>
          </a:p>
          <a:p>
            <a:r>
              <a:rPr lang="cs-CZ" dirty="0" smtClean="0"/>
              <a:t>Emigrace do USA</a:t>
            </a:r>
          </a:p>
          <a:p>
            <a:r>
              <a:rPr lang="cs-CZ" dirty="0" smtClean="0"/>
              <a:t>1931 – automobilová nehoda</a:t>
            </a:r>
            <a:endParaRPr lang="cs-CZ"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77799" y="1340768"/>
            <a:ext cx="3786689" cy="5120152"/>
          </a:xfrm>
        </p:spPr>
      </p:pic>
    </p:spTree>
    <p:extLst>
      <p:ext uri="{BB962C8B-B14F-4D97-AF65-F5344CB8AC3E}">
        <p14:creationId xmlns:p14="http://schemas.microsoft.com/office/powerpoint/2010/main" val="14058697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78098"/>
          </a:xfrm>
        </p:spPr>
        <p:txBody>
          <a:bodyPr/>
          <a:lstStyle/>
          <a:p>
            <a:r>
              <a:rPr lang="cs-CZ" dirty="0" err="1" smtClean="0"/>
              <a:t>Murnau</a:t>
            </a:r>
            <a:r>
              <a:rPr lang="cs-CZ" dirty="0" smtClean="0"/>
              <a:t> – počátky tvorby</a:t>
            </a:r>
            <a:endParaRPr lang="cs-CZ" dirty="0"/>
          </a:p>
        </p:txBody>
      </p:sp>
      <p:sp>
        <p:nvSpPr>
          <p:cNvPr id="3" name="Zástupný symbol pro obsah 2"/>
          <p:cNvSpPr>
            <a:spLocks noGrp="1"/>
          </p:cNvSpPr>
          <p:nvPr>
            <p:ph sz="half" idx="1"/>
          </p:nvPr>
        </p:nvSpPr>
        <p:spPr>
          <a:xfrm>
            <a:off x="179512" y="1124744"/>
            <a:ext cx="5112568" cy="5760640"/>
          </a:xfrm>
        </p:spPr>
        <p:txBody>
          <a:bodyPr>
            <a:normAutofit fontScale="92500" lnSpcReduction="20000"/>
          </a:bodyPr>
          <a:lstStyle/>
          <a:p>
            <a:r>
              <a:rPr lang="cs-CZ" i="1" dirty="0" smtClean="0"/>
              <a:t>Der </a:t>
            </a:r>
            <a:r>
              <a:rPr lang="cs-CZ" i="1" dirty="0" err="1" smtClean="0"/>
              <a:t>Knabe</a:t>
            </a:r>
            <a:r>
              <a:rPr lang="cs-CZ" i="1" dirty="0" smtClean="0"/>
              <a:t> in </a:t>
            </a:r>
            <a:r>
              <a:rPr lang="cs-CZ" i="1" dirty="0" err="1" smtClean="0"/>
              <a:t>Blau</a:t>
            </a:r>
            <a:r>
              <a:rPr lang="cs-CZ" i="1" dirty="0" smtClean="0"/>
              <a:t> </a:t>
            </a:r>
            <a:r>
              <a:rPr lang="cs-CZ" dirty="0" smtClean="0"/>
              <a:t>(1919)</a:t>
            </a:r>
          </a:p>
          <a:p>
            <a:pPr lvl="1"/>
            <a:r>
              <a:rPr lang="cs-CZ" dirty="0" smtClean="0"/>
              <a:t>Ernst Hoffman</a:t>
            </a:r>
          </a:p>
          <a:p>
            <a:r>
              <a:rPr lang="cs-CZ" i="1" dirty="0" smtClean="0"/>
              <a:t>Der </a:t>
            </a:r>
            <a:r>
              <a:rPr lang="cs-CZ" i="1" dirty="0" err="1" smtClean="0"/>
              <a:t>Januskopf</a:t>
            </a:r>
            <a:r>
              <a:rPr lang="cs-CZ" i="1" dirty="0" smtClean="0"/>
              <a:t> </a:t>
            </a:r>
            <a:r>
              <a:rPr lang="cs-CZ" dirty="0" smtClean="0"/>
              <a:t>(1920)</a:t>
            </a:r>
          </a:p>
          <a:p>
            <a:pPr lvl="1"/>
            <a:r>
              <a:rPr lang="cs-CZ" dirty="0" err="1" smtClean="0"/>
              <a:t>Conrad</a:t>
            </a:r>
            <a:r>
              <a:rPr lang="cs-CZ" dirty="0" smtClean="0"/>
              <a:t> </a:t>
            </a:r>
            <a:r>
              <a:rPr lang="cs-CZ" dirty="0" err="1" smtClean="0"/>
              <a:t>Veidt</a:t>
            </a:r>
            <a:endParaRPr lang="cs-CZ" dirty="0" smtClean="0"/>
          </a:p>
          <a:p>
            <a:pPr lvl="0"/>
            <a:r>
              <a:rPr lang="cs-CZ" i="1" dirty="0" smtClean="0"/>
              <a:t>Satanas</a:t>
            </a:r>
            <a:r>
              <a:rPr lang="cs-CZ" dirty="0"/>
              <a:t> (1920</a:t>
            </a:r>
            <a:r>
              <a:rPr lang="cs-CZ" dirty="0" smtClean="0"/>
              <a:t>)</a:t>
            </a:r>
            <a:endParaRPr lang="cs-CZ" sz="3600" dirty="0"/>
          </a:p>
          <a:p>
            <a:pPr lvl="0"/>
            <a:r>
              <a:rPr lang="cs-CZ" i="1" dirty="0"/>
              <a:t>Der </a:t>
            </a:r>
            <a:r>
              <a:rPr lang="cs-CZ" i="1" dirty="0" err="1"/>
              <a:t>Bucklige</a:t>
            </a:r>
            <a:r>
              <a:rPr lang="cs-CZ" i="1" dirty="0"/>
              <a:t> und </a:t>
            </a:r>
            <a:r>
              <a:rPr lang="cs-CZ" i="1" dirty="0" err="1"/>
              <a:t>die</a:t>
            </a:r>
            <a:r>
              <a:rPr lang="cs-CZ" i="1" dirty="0"/>
              <a:t> </a:t>
            </a:r>
            <a:r>
              <a:rPr lang="cs-CZ" i="1" dirty="0" err="1"/>
              <a:t>Tänzerin</a:t>
            </a:r>
            <a:r>
              <a:rPr lang="cs-CZ" dirty="0"/>
              <a:t> </a:t>
            </a:r>
            <a:r>
              <a:rPr lang="cs-CZ" dirty="0" smtClean="0"/>
              <a:t>(1920)</a:t>
            </a:r>
          </a:p>
          <a:p>
            <a:pPr lvl="0"/>
            <a:r>
              <a:rPr lang="cs-CZ" sz="3600" dirty="0" smtClean="0"/>
              <a:t> </a:t>
            </a:r>
            <a:r>
              <a:rPr lang="cs-CZ" i="1" dirty="0" smtClean="0"/>
              <a:t>Abend </a:t>
            </a:r>
            <a:r>
              <a:rPr lang="cs-CZ" i="1" dirty="0"/>
              <a:t>– </a:t>
            </a:r>
            <a:r>
              <a:rPr lang="cs-CZ" i="1" dirty="0" err="1"/>
              <a:t>Nacht</a:t>
            </a:r>
            <a:r>
              <a:rPr lang="cs-CZ" i="1" dirty="0"/>
              <a:t> – </a:t>
            </a:r>
            <a:r>
              <a:rPr lang="cs-CZ" i="1" dirty="0" err="1"/>
              <a:t>Morgen</a:t>
            </a:r>
            <a:r>
              <a:rPr lang="cs-CZ" dirty="0"/>
              <a:t> </a:t>
            </a:r>
            <a:r>
              <a:rPr lang="cs-CZ" dirty="0" smtClean="0"/>
              <a:t>(1920)</a:t>
            </a:r>
            <a:endParaRPr lang="cs-CZ" sz="3600" dirty="0"/>
          </a:p>
          <a:p>
            <a:pPr lvl="0"/>
            <a:r>
              <a:rPr lang="cs-CZ" i="1" dirty="0"/>
              <a:t>Sehnsucht</a:t>
            </a:r>
            <a:r>
              <a:rPr lang="cs-CZ" dirty="0"/>
              <a:t> </a:t>
            </a:r>
            <a:r>
              <a:rPr lang="cs-CZ" dirty="0" smtClean="0"/>
              <a:t>(1921)</a:t>
            </a:r>
            <a:endParaRPr lang="cs-CZ" sz="3600" dirty="0"/>
          </a:p>
          <a:p>
            <a:pPr lvl="0"/>
            <a:r>
              <a:rPr lang="cs-CZ" i="1" dirty="0"/>
              <a:t>Der Gang in </a:t>
            </a:r>
            <a:r>
              <a:rPr lang="cs-CZ" i="1" dirty="0" err="1"/>
              <a:t>die</a:t>
            </a:r>
            <a:r>
              <a:rPr lang="cs-CZ" i="1" dirty="0"/>
              <a:t> </a:t>
            </a:r>
            <a:r>
              <a:rPr lang="cs-CZ" i="1" dirty="0" err="1"/>
              <a:t>Nacht</a:t>
            </a:r>
            <a:r>
              <a:rPr lang="cs-CZ" dirty="0"/>
              <a:t> </a:t>
            </a:r>
            <a:r>
              <a:rPr lang="cs-CZ" dirty="0" smtClean="0"/>
              <a:t>(1921</a:t>
            </a:r>
            <a:r>
              <a:rPr lang="cs-CZ" dirty="0"/>
              <a:t>)</a:t>
            </a:r>
            <a:endParaRPr lang="cs-CZ" sz="3600" dirty="0"/>
          </a:p>
          <a:p>
            <a:pPr lvl="0"/>
            <a:r>
              <a:rPr lang="cs-CZ" i="1" dirty="0"/>
              <a:t>Schloß </a:t>
            </a:r>
            <a:r>
              <a:rPr lang="cs-CZ" i="1" dirty="0" err="1"/>
              <a:t>Vogelöd</a:t>
            </a:r>
            <a:r>
              <a:rPr lang="cs-CZ" dirty="0"/>
              <a:t> </a:t>
            </a:r>
            <a:r>
              <a:rPr lang="cs-CZ" dirty="0" smtClean="0"/>
              <a:t>(1921</a:t>
            </a:r>
            <a:r>
              <a:rPr lang="cs-CZ" dirty="0"/>
              <a:t>)</a:t>
            </a:r>
            <a:endParaRPr lang="cs-CZ" sz="3600" dirty="0"/>
          </a:p>
          <a:p>
            <a:pPr lvl="0"/>
            <a:r>
              <a:rPr lang="cs-CZ" i="1" dirty="0" err="1"/>
              <a:t>Marizza</a:t>
            </a:r>
            <a:r>
              <a:rPr lang="cs-CZ" i="1" dirty="0"/>
              <a:t>, </a:t>
            </a:r>
            <a:r>
              <a:rPr lang="cs-CZ" i="1" dirty="0" err="1"/>
              <a:t>genannt</a:t>
            </a:r>
            <a:r>
              <a:rPr lang="cs-CZ" i="1" dirty="0"/>
              <a:t> </a:t>
            </a:r>
            <a:r>
              <a:rPr lang="cs-CZ" i="1" dirty="0" err="1"/>
              <a:t>die</a:t>
            </a:r>
            <a:r>
              <a:rPr lang="cs-CZ" i="1" dirty="0"/>
              <a:t> Schmuggler-Madonna</a:t>
            </a:r>
            <a:r>
              <a:rPr lang="cs-CZ" dirty="0"/>
              <a:t> (1922</a:t>
            </a:r>
            <a:r>
              <a:rPr lang="cs-CZ" dirty="0" smtClean="0"/>
              <a:t>)</a:t>
            </a:r>
            <a:endParaRPr lang="cs-CZ" sz="3600" dirty="0"/>
          </a:p>
          <a:p>
            <a:pPr lvl="0"/>
            <a:r>
              <a:rPr lang="cs-CZ" i="1" dirty="0"/>
              <a:t>Der </a:t>
            </a:r>
            <a:r>
              <a:rPr lang="cs-CZ" i="1" dirty="0" err="1"/>
              <a:t>brennende</a:t>
            </a:r>
            <a:r>
              <a:rPr lang="cs-CZ" i="1" dirty="0"/>
              <a:t> </a:t>
            </a:r>
            <a:r>
              <a:rPr lang="cs-CZ" i="1" dirty="0" err="1"/>
              <a:t>Acker</a:t>
            </a:r>
            <a:r>
              <a:rPr lang="cs-CZ" dirty="0"/>
              <a:t> </a:t>
            </a:r>
            <a:r>
              <a:rPr lang="cs-CZ" dirty="0" smtClean="0"/>
              <a:t>(1922</a:t>
            </a:r>
            <a:r>
              <a:rPr lang="cs-CZ" dirty="0"/>
              <a:t>)</a:t>
            </a:r>
            <a:endParaRPr lang="cs-CZ" sz="3600" dirty="0"/>
          </a:p>
          <a:p>
            <a:pPr lvl="1"/>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52120" y="1600200"/>
            <a:ext cx="3385322" cy="4525963"/>
          </a:xfrm>
        </p:spPr>
      </p:pic>
    </p:spTree>
    <p:extLst>
      <p:ext uri="{BB962C8B-B14F-4D97-AF65-F5344CB8AC3E}">
        <p14:creationId xmlns:p14="http://schemas.microsoft.com/office/powerpoint/2010/main" val="35649376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78098"/>
          </a:xfrm>
        </p:spPr>
        <p:txBody>
          <a:bodyPr/>
          <a:lstStyle/>
          <a:p>
            <a:r>
              <a:rPr lang="cs-CZ" dirty="0" smtClean="0"/>
              <a:t>F. W. </a:t>
            </a:r>
            <a:r>
              <a:rPr lang="cs-CZ" dirty="0" err="1" smtClean="0"/>
              <a:t>Murnau</a:t>
            </a:r>
            <a:endParaRPr lang="cs-CZ" dirty="0"/>
          </a:p>
        </p:txBody>
      </p:sp>
      <p:sp>
        <p:nvSpPr>
          <p:cNvPr id="3" name="Zástupný symbol pro obsah 2"/>
          <p:cNvSpPr>
            <a:spLocks noGrp="1"/>
          </p:cNvSpPr>
          <p:nvPr>
            <p:ph sz="half" idx="1"/>
          </p:nvPr>
        </p:nvSpPr>
        <p:spPr>
          <a:xfrm>
            <a:off x="107504" y="1019869"/>
            <a:ext cx="5122912" cy="5649491"/>
          </a:xfrm>
        </p:spPr>
        <p:txBody>
          <a:bodyPr>
            <a:normAutofit fontScale="55000" lnSpcReduction="20000"/>
          </a:bodyPr>
          <a:lstStyle/>
          <a:p>
            <a:r>
              <a:rPr lang="cs-CZ" dirty="0"/>
              <a:t>1921 – </a:t>
            </a:r>
            <a:r>
              <a:rPr lang="cs-CZ" dirty="0" err="1"/>
              <a:t>Prana</a:t>
            </a:r>
            <a:r>
              <a:rPr lang="cs-CZ" dirty="0"/>
              <a:t>-Film</a:t>
            </a:r>
          </a:p>
          <a:p>
            <a:pPr lvl="1"/>
            <a:r>
              <a:rPr lang="cs-CZ" dirty="0" err="1"/>
              <a:t>Albin</a:t>
            </a:r>
            <a:r>
              <a:rPr lang="cs-CZ" dirty="0"/>
              <a:t> </a:t>
            </a:r>
            <a:r>
              <a:rPr lang="cs-CZ" dirty="0" err="1"/>
              <a:t>Grau</a:t>
            </a:r>
            <a:r>
              <a:rPr lang="cs-CZ" dirty="0"/>
              <a:t>, Henrik Galeen</a:t>
            </a:r>
          </a:p>
          <a:p>
            <a:pPr lvl="1"/>
            <a:r>
              <a:rPr lang="cs-CZ" dirty="0"/>
              <a:t>Natáčeno červenec-říjen 1921</a:t>
            </a:r>
          </a:p>
          <a:p>
            <a:pPr lvl="1"/>
            <a:r>
              <a:rPr lang="cs-CZ" dirty="0"/>
              <a:t>Exteriéry Výmar, Slovensko</a:t>
            </a:r>
          </a:p>
          <a:p>
            <a:r>
              <a:rPr lang="cs-CZ" dirty="0"/>
              <a:t>Expresionismus?</a:t>
            </a:r>
          </a:p>
          <a:p>
            <a:r>
              <a:rPr lang="cs-CZ" dirty="0"/>
              <a:t>Další verze</a:t>
            </a:r>
          </a:p>
          <a:p>
            <a:pPr lvl="1"/>
            <a:r>
              <a:rPr lang="cs-CZ" dirty="0"/>
              <a:t>1930 – </a:t>
            </a:r>
            <a:r>
              <a:rPr lang="cs-CZ" i="1" dirty="0" err="1"/>
              <a:t>Zwölfte</a:t>
            </a:r>
            <a:r>
              <a:rPr lang="cs-CZ" i="1" dirty="0"/>
              <a:t> </a:t>
            </a:r>
            <a:r>
              <a:rPr lang="cs-CZ" i="1" dirty="0" err="1"/>
              <a:t>stunde</a:t>
            </a:r>
            <a:endParaRPr lang="cs-CZ" i="1" dirty="0"/>
          </a:p>
          <a:p>
            <a:pPr lvl="1"/>
            <a:r>
              <a:rPr lang="cs-CZ" dirty="0"/>
              <a:t>1979 – Werner </a:t>
            </a:r>
            <a:r>
              <a:rPr lang="cs-CZ" dirty="0" err="1" smtClean="0"/>
              <a:t>Herzog</a:t>
            </a:r>
            <a:endParaRPr lang="cs-CZ" i="1" dirty="0" smtClean="0"/>
          </a:p>
          <a:p>
            <a:r>
              <a:rPr lang="cs-CZ" i="1" dirty="0" err="1" smtClean="0"/>
              <a:t>Phantom</a:t>
            </a:r>
            <a:r>
              <a:rPr lang="cs-CZ" dirty="0" smtClean="0"/>
              <a:t> (1922)</a:t>
            </a:r>
          </a:p>
          <a:p>
            <a:pPr lvl="1"/>
            <a:r>
              <a:rPr lang="cs-CZ" dirty="0" smtClean="0">
                <a:hlinkClick r:id="rId2"/>
              </a:rPr>
              <a:t>Ukázka</a:t>
            </a:r>
            <a:r>
              <a:rPr lang="cs-CZ" dirty="0" smtClean="0"/>
              <a:t> </a:t>
            </a:r>
          </a:p>
          <a:p>
            <a:r>
              <a:rPr lang="cs-CZ" i="1" dirty="0" smtClean="0"/>
              <a:t>Die </a:t>
            </a:r>
            <a:r>
              <a:rPr lang="cs-CZ" i="1" dirty="0" err="1" smtClean="0"/>
              <a:t>Austreibung</a:t>
            </a:r>
            <a:r>
              <a:rPr lang="cs-CZ" i="1" dirty="0" smtClean="0"/>
              <a:t> </a:t>
            </a:r>
            <a:r>
              <a:rPr lang="cs-CZ" dirty="0" smtClean="0"/>
              <a:t>(1923)</a:t>
            </a:r>
          </a:p>
          <a:p>
            <a:r>
              <a:rPr lang="cs-CZ" i="1" dirty="0" smtClean="0"/>
              <a:t>Die </a:t>
            </a:r>
            <a:r>
              <a:rPr lang="cs-CZ" i="1" dirty="0" err="1" smtClean="0"/>
              <a:t>Finanzen</a:t>
            </a:r>
            <a:r>
              <a:rPr lang="cs-CZ" i="1" dirty="0" smtClean="0"/>
              <a:t> des </a:t>
            </a:r>
            <a:r>
              <a:rPr lang="cs-CZ" i="1" dirty="0" err="1" smtClean="0"/>
              <a:t>Großherzogs</a:t>
            </a:r>
            <a:r>
              <a:rPr lang="cs-CZ" i="1" dirty="0" smtClean="0"/>
              <a:t> </a:t>
            </a:r>
            <a:r>
              <a:rPr lang="cs-CZ" dirty="0" smtClean="0"/>
              <a:t>(1924)</a:t>
            </a:r>
          </a:p>
          <a:p>
            <a:pPr lvl="1"/>
            <a:r>
              <a:rPr lang="cs-CZ" dirty="0" smtClean="0"/>
              <a:t>Jediná komedie – 34:27-39:00</a:t>
            </a:r>
          </a:p>
          <a:p>
            <a:r>
              <a:rPr lang="cs-CZ" i="1" dirty="0" smtClean="0"/>
              <a:t>Der </a:t>
            </a:r>
            <a:r>
              <a:rPr lang="cs-CZ" i="1" dirty="0" err="1" smtClean="0"/>
              <a:t>Letzte</a:t>
            </a:r>
            <a:r>
              <a:rPr lang="cs-CZ" i="1" dirty="0" smtClean="0"/>
              <a:t> </a:t>
            </a:r>
            <a:r>
              <a:rPr lang="cs-CZ" i="1" dirty="0" err="1" smtClean="0"/>
              <a:t>mann</a:t>
            </a:r>
            <a:r>
              <a:rPr lang="cs-CZ" i="1" dirty="0" smtClean="0"/>
              <a:t> </a:t>
            </a:r>
            <a:r>
              <a:rPr lang="cs-CZ" dirty="0" smtClean="0"/>
              <a:t>(1924)</a:t>
            </a:r>
          </a:p>
          <a:p>
            <a:pPr lvl="1"/>
            <a:r>
              <a:rPr lang="cs-CZ" dirty="0" smtClean="0">
                <a:hlinkClick r:id="rId3"/>
              </a:rPr>
              <a:t>Ukázka</a:t>
            </a:r>
            <a:endParaRPr lang="cs-CZ" dirty="0" smtClean="0"/>
          </a:p>
          <a:p>
            <a:pPr lvl="1"/>
            <a:r>
              <a:rPr lang="cs-CZ" dirty="0">
                <a:hlinkClick r:id="rId4"/>
              </a:rPr>
              <a:t>https://</a:t>
            </a:r>
            <a:r>
              <a:rPr lang="cs-CZ" dirty="0" smtClean="0">
                <a:hlinkClick r:id="rId4"/>
              </a:rPr>
              <a:t>www.youtube.com/watch?v=Vwva76CKlv8&amp;list=PLoA6qi0IPjdsayxvsuYqZ5tXjfc0camKx</a:t>
            </a:r>
            <a:r>
              <a:rPr lang="cs-CZ" dirty="0" smtClean="0"/>
              <a:t> </a:t>
            </a:r>
          </a:p>
          <a:p>
            <a:r>
              <a:rPr lang="cs-CZ" i="1" dirty="0" smtClean="0"/>
              <a:t>Tartuff </a:t>
            </a:r>
            <a:r>
              <a:rPr lang="cs-CZ" dirty="0" smtClean="0"/>
              <a:t>(1925) </a:t>
            </a:r>
          </a:p>
          <a:p>
            <a:pPr lvl="1"/>
            <a:r>
              <a:rPr lang="cs-CZ" dirty="0" smtClean="0"/>
              <a:t>Rámcový příběh</a:t>
            </a:r>
          </a:p>
          <a:p>
            <a:r>
              <a:rPr lang="cs-CZ" i="1" dirty="0" smtClean="0">
                <a:hlinkClick r:id="rId5"/>
              </a:rPr>
              <a:t>Faust </a:t>
            </a:r>
            <a:r>
              <a:rPr lang="cs-CZ" dirty="0" smtClean="0"/>
              <a:t>(1926)</a:t>
            </a:r>
          </a:p>
          <a:p>
            <a:pPr lvl="1"/>
            <a:r>
              <a:rPr lang="cs-CZ" dirty="0" smtClean="0"/>
              <a:t>Více verzí,  nejnákladnější před </a:t>
            </a:r>
            <a:r>
              <a:rPr lang="cs-CZ" i="1" dirty="0" err="1" smtClean="0"/>
              <a:t>Metropolis</a:t>
            </a:r>
            <a:endParaRPr lang="cs-CZ" i="1" dirty="0" smtClean="0"/>
          </a:p>
          <a:p>
            <a:r>
              <a:rPr lang="cs-CZ" i="1" dirty="0" err="1" smtClean="0"/>
              <a:t>Sunrise</a:t>
            </a:r>
            <a:r>
              <a:rPr lang="cs-CZ" i="1" dirty="0" smtClean="0"/>
              <a:t> </a:t>
            </a:r>
            <a:r>
              <a:rPr lang="cs-CZ" dirty="0" smtClean="0"/>
              <a:t>(1927)</a:t>
            </a:r>
          </a:p>
          <a:p>
            <a:pPr lvl="1"/>
            <a:r>
              <a:rPr lang="cs-CZ" dirty="0" smtClean="0"/>
              <a:t>První Oscar</a:t>
            </a:r>
          </a:p>
          <a:p>
            <a:r>
              <a:rPr lang="cs-CZ" i="1" dirty="0" smtClean="0"/>
              <a:t>4 </a:t>
            </a:r>
            <a:r>
              <a:rPr lang="cs-CZ" i="1" dirty="0" err="1" smtClean="0"/>
              <a:t>Devils</a:t>
            </a:r>
            <a:r>
              <a:rPr lang="cs-CZ" dirty="0" smtClean="0"/>
              <a:t> (1928)</a:t>
            </a:r>
          </a:p>
          <a:p>
            <a:r>
              <a:rPr lang="cs-CZ" i="1" dirty="0" smtClean="0"/>
              <a:t>City Girl</a:t>
            </a:r>
            <a:r>
              <a:rPr lang="cs-CZ" dirty="0" smtClean="0"/>
              <a:t> (1930)</a:t>
            </a:r>
          </a:p>
          <a:p>
            <a:r>
              <a:rPr lang="cs-CZ" i="1" dirty="0" smtClean="0"/>
              <a:t>Tabu </a:t>
            </a:r>
            <a:r>
              <a:rPr lang="cs-CZ" dirty="0" smtClean="0"/>
              <a:t>(1931)</a:t>
            </a:r>
            <a:endParaRPr lang="cs-CZ" dirty="0"/>
          </a:p>
        </p:txBody>
      </p:sp>
      <p:pic>
        <p:nvPicPr>
          <p:cNvPr id="5" name="Zástupný symbol pro obsah 4"/>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5446441" y="1019869"/>
            <a:ext cx="3518047" cy="5217443"/>
          </a:xfrm>
        </p:spPr>
      </p:pic>
    </p:spTree>
    <p:extLst>
      <p:ext uri="{BB962C8B-B14F-4D97-AF65-F5344CB8AC3E}">
        <p14:creationId xmlns:p14="http://schemas.microsoft.com/office/powerpoint/2010/main" val="10085771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44624"/>
            <a:ext cx="4114800" cy="778098"/>
          </a:xfrm>
        </p:spPr>
        <p:txBody>
          <a:bodyPr/>
          <a:lstStyle/>
          <a:p>
            <a:r>
              <a:rPr lang="cs-CZ" dirty="0" smtClean="0"/>
              <a:t>Fritz Lang</a:t>
            </a:r>
            <a:endParaRPr lang="cs-CZ" dirty="0"/>
          </a:p>
        </p:txBody>
      </p:sp>
      <p:sp>
        <p:nvSpPr>
          <p:cNvPr id="3" name="Zástupný symbol pro obsah 2"/>
          <p:cNvSpPr>
            <a:spLocks noGrp="1"/>
          </p:cNvSpPr>
          <p:nvPr>
            <p:ph sz="half" idx="1"/>
          </p:nvPr>
        </p:nvSpPr>
        <p:spPr>
          <a:xfrm>
            <a:off x="35496" y="908720"/>
            <a:ext cx="4244280" cy="5661248"/>
          </a:xfrm>
        </p:spPr>
        <p:txBody>
          <a:bodyPr>
            <a:normAutofit fontScale="92500" lnSpcReduction="20000"/>
          </a:bodyPr>
          <a:lstStyle/>
          <a:p>
            <a:r>
              <a:rPr lang="cs-CZ" dirty="0" smtClean="0"/>
              <a:t>5. prosinec 1890 – Vídeň</a:t>
            </a:r>
          </a:p>
          <a:p>
            <a:r>
              <a:rPr lang="cs-CZ" dirty="0" smtClean="0"/>
              <a:t>1910 – cestoval po světě</a:t>
            </a:r>
          </a:p>
          <a:p>
            <a:r>
              <a:rPr lang="cs-CZ" dirty="0" smtClean="0"/>
              <a:t>1913 – studium malířství</a:t>
            </a:r>
          </a:p>
          <a:p>
            <a:r>
              <a:rPr lang="cs-CZ" dirty="0" smtClean="0"/>
              <a:t>1914 – narukoval WWI</a:t>
            </a:r>
          </a:p>
          <a:p>
            <a:r>
              <a:rPr lang="cs-CZ" dirty="0" smtClean="0"/>
              <a:t>První scénáře za války</a:t>
            </a:r>
          </a:p>
          <a:p>
            <a:pPr lvl="1"/>
            <a:r>
              <a:rPr lang="cs-CZ" dirty="0" smtClean="0"/>
              <a:t>„vlkodlačí film“</a:t>
            </a:r>
          </a:p>
          <a:p>
            <a:pPr lvl="1"/>
            <a:r>
              <a:rPr lang="cs-CZ" dirty="0" smtClean="0"/>
              <a:t>2 scénáře prodal </a:t>
            </a:r>
            <a:r>
              <a:rPr lang="cs-CZ" dirty="0" err="1" smtClean="0"/>
              <a:t>Joe</a:t>
            </a:r>
            <a:r>
              <a:rPr lang="cs-CZ" dirty="0" smtClean="0"/>
              <a:t> Mayovi</a:t>
            </a:r>
          </a:p>
          <a:p>
            <a:r>
              <a:rPr lang="cs-CZ" dirty="0" smtClean="0"/>
              <a:t>1918 propuštěn z armády</a:t>
            </a:r>
          </a:p>
          <a:p>
            <a:pPr lvl="1"/>
            <a:r>
              <a:rPr lang="cs-CZ" dirty="0" smtClean="0"/>
              <a:t>&gt; herec ve Vídni</a:t>
            </a:r>
          </a:p>
          <a:p>
            <a:r>
              <a:rPr lang="cs-CZ" dirty="0" smtClean="0"/>
              <a:t>Najat Erichem </a:t>
            </a:r>
            <a:r>
              <a:rPr lang="cs-CZ" dirty="0" err="1" smtClean="0"/>
              <a:t>Pommerem</a:t>
            </a:r>
            <a:r>
              <a:rPr lang="cs-CZ" dirty="0" smtClean="0"/>
              <a:t> pro </a:t>
            </a:r>
            <a:r>
              <a:rPr lang="cs-CZ" dirty="0" err="1" smtClean="0"/>
              <a:t>Declu</a:t>
            </a:r>
            <a:endParaRPr lang="cs-CZ" dirty="0" smtClean="0"/>
          </a:p>
          <a:p>
            <a:r>
              <a:rPr lang="cs-CZ" dirty="0" smtClean="0"/>
              <a:t>1920 – </a:t>
            </a:r>
            <a:r>
              <a:rPr lang="cs-CZ" dirty="0" err="1" smtClean="0"/>
              <a:t>Thea</a:t>
            </a:r>
            <a:r>
              <a:rPr lang="cs-CZ" dirty="0" smtClean="0"/>
              <a:t> von </a:t>
            </a:r>
            <a:r>
              <a:rPr lang="cs-CZ" dirty="0" err="1" smtClean="0"/>
              <a:t>Harbou</a:t>
            </a:r>
            <a:endParaRPr lang="cs-CZ" dirty="0" smtClean="0"/>
          </a:p>
          <a:p>
            <a:pPr lvl="1"/>
            <a:r>
              <a:rPr lang="cs-CZ" dirty="0" smtClean="0"/>
              <a:t>&gt; německé občanství</a:t>
            </a:r>
          </a:p>
          <a:p>
            <a:r>
              <a:rPr lang="cs-CZ" dirty="0" smtClean="0"/>
              <a:t>Režie – </a:t>
            </a:r>
            <a:r>
              <a:rPr lang="cs-CZ" i="1" dirty="0" err="1" smtClean="0"/>
              <a:t>Spinnen</a:t>
            </a:r>
            <a:r>
              <a:rPr lang="cs-CZ" i="1" dirty="0" smtClean="0"/>
              <a:t> </a:t>
            </a:r>
            <a:r>
              <a:rPr lang="cs-CZ" dirty="0" smtClean="0"/>
              <a:t>(1919)</a:t>
            </a:r>
          </a:p>
          <a:p>
            <a:endParaRPr lang="cs-CZ" dirty="0" smtClean="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09864" y="291075"/>
            <a:ext cx="4038600" cy="2633869"/>
          </a:xfrm>
        </p:spPr>
      </p:pic>
      <p:pic>
        <p:nvPicPr>
          <p:cNvPr id="9" name="Zástupný symbol pro obsah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744227"/>
            <a:ext cx="3227456" cy="3914592"/>
          </a:xfrm>
          <a:prstGeom prst="rect">
            <a:avLst/>
          </a:prstGeom>
        </p:spPr>
      </p:pic>
    </p:spTree>
    <p:extLst>
      <p:ext uri="{BB962C8B-B14F-4D97-AF65-F5344CB8AC3E}">
        <p14:creationId xmlns:p14="http://schemas.microsoft.com/office/powerpoint/2010/main" val="13612707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Fritz Lang režisérem</a:t>
            </a:r>
            <a:endParaRPr lang="cs-CZ" dirty="0"/>
          </a:p>
        </p:txBody>
      </p:sp>
      <p:sp>
        <p:nvSpPr>
          <p:cNvPr id="3" name="Zástupný symbol pro obsah 2"/>
          <p:cNvSpPr>
            <a:spLocks noGrp="1"/>
          </p:cNvSpPr>
          <p:nvPr>
            <p:ph sz="half" idx="1"/>
          </p:nvPr>
        </p:nvSpPr>
        <p:spPr>
          <a:xfrm>
            <a:off x="251520" y="1124744"/>
            <a:ext cx="4536504" cy="5472608"/>
          </a:xfrm>
        </p:spPr>
        <p:txBody>
          <a:bodyPr>
            <a:normAutofit fontScale="92500" lnSpcReduction="20000"/>
          </a:bodyPr>
          <a:lstStyle/>
          <a:p>
            <a:r>
              <a:rPr lang="cs-CZ" dirty="0" smtClean="0"/>
              <a:t>Vliv výchovy, otec architekt -&gt; výtvarná stránka filmů</a:t>
            </a:r>
          </a:p>
          <a:p>
            <a:r>
              <a:rPr lang="cs-CZ" dirty="0" smtClean="0"/>
              <a:t>1921-1933 všechny filmy ve spolupráci s manželkou</a:t>
            </a:r>
          </a:p>
          <a:p>
            <a:r>
              <a:rPr lang="cs-CZ" dirty="0" smtClean="0"/>
              <a:t>1919 – </a:t>
            </a:r>
            <a:r>
              <a:rPr lang="cs-CZ" i="1" dirty="0" err="1" smtClean="0"/>
              <a:t>Spinnen</a:t>
            </a:r>
            <a:endParaRPr lang="cs-CZ" i="1" dirty="0"/>
          </a:p>
          <a:p>
            <a:r>
              <a:rPr lang="cs-CZ" dirty="0" smtClean="0"/>
              <a:t>1919 – </a:t>
            </a:r>
            <a:r>
              <a:rPr lang="cs-CZ" i="1" dirty="0" smtClean="0"/>
              <a:t>Harakiri</a:t>
            </a:r>
          </a:p>
          <a:p>
            <a:pPr lvl="1"/>
            <a:r>
              <a:rPr lang="cs-CZ" dirty="0" smtClean="0"/>
              <a:t>První film s japonskou tematikou</a:t>
            </a:r>
          </a:p>
          <a:p>
            <a:r>
              <a:rPr lang="cs-CZ" dirty="0" smtClean="0"/>
              <a:t>1921 – </a:t>
            </a:r>
            <a:r>
              <a:rPr lang="cs-CZ" i="1" dirty="0" smtClean="0"/>
              <a:t>Unavená smrt</a:t>
            </a:r>
          </a:p>
          <a:p>
            <a:pPr lvl="1"/>
            <a:r>
              <a:rPr lang="cs-CZ" dirty="0" smtClean="0"/>
              <a:t>Epizodická struktura</a:t>
            </a:r>
          </a:p>
          <a:p>
            <a:r>
              <a:rPr lang="cs-CZ" dirty="0" smtClean="0"/>
              <a:t>1922 – </a:t>
            </a:r>
            <a:r>
              <a:rPr lang="cs-CZ" i="1" dirty="0" smtClean="0">
                <a:hlinkClick r:id="rId2"/>
              </a:rPr>
              <a:t>Dr. </a:t>
            </a:r>
            <a:r>
              <a:rPr lang="cs-CZ" i="1" dirty="0" err="1" smtClean="0">
                <a:hlinkClick r:id="rId2"/>
              </a:rPr>
              <a:t>Mabuse</a:t>
            </a:r>
            <a:r>
              <a:rPr lang="cs-CZ" i="1" dirty="0" smtClean="0">
                <a:hlinkClick r:id="rId2"/>
              </a:rPr>
              <a:t> der </a:t>
            </a:r>
            <a:r>
              <a:rPr lang="cs-CZ" i="1" dirty="0" err="1" smtClean="0">
                <a:hlinkClick r:id="rId2"/>
              </a:rPr>
              <a:t>Spieler</a:t>
            </a:r>
            <a:r>
              <a:rPr lang="cs-CZ" i="1" dirty="0" smtClean="0">
                <a:hlinkClick r:id="rId2"/>
              </a:rPr>
              <a:t> </a:t>
            </a:r>
            <a:endParaRPr lang="cs-CZ" i="1" dirty="0" smtClean="0"/>
          </a:p>
          <a:p>
            <a:pPr lvl="1"/>
            <a:r>
              <a:rPr lang="cs-CZ" dirty="0" smtClean="0"/>
              <a:t>&gt; 2 díly, 297 minut </a:t>
            </a:r>
          </a:p>
          <a:p>
            <a:pPr lvl="1"/>
            <a:r>
              <a:rPr lang="cs-CZ" dirty="0"/>
              <a:t>&gt;</a:t>
            </a:r>
            <a:r>
              <a:rPr lang="cs-CZ" dirty="0" smtClean="0"/>
              <a:t>podle románu Norberta Jacquese</a:t>
            </a:r>
          </a:p>
          <a:p>
            <a:pPr lvl="2"/>
            <a:r>
              <a:rPr lang="cs-CZ" dirty="0" smtClean="0"/>
              <a:t>Vykreslení dobového podsvětí</a:t>
            </a:r>
            <a:endParaRPr lang="cs-CZ" dirty="0"/>
          </a:p>
        </p:txBody>
      </p:sp>
      <p:pic>
        <p:nvPicPr>
          <p:cNvPr id="8" name="Zástupný symbol pro obsah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63793" y="1124744"/>
            <a:ext cx="3784671" cy="5235461"/>
          </a:xfrm>
        </p:spPr>
      </p:pic>
    </p:spTree>
    <p:extLst>
      <p:ext uri="{BB962C8B-B14F-4D97-AF65-F5344CB8AC3E}">
        <p14:creationId xmlns:p14="http://schemas.microsoft.com/office/powerpoint/2010/main" val="28551670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4624"/>
            <a:ext cx="8229600" cy="778098"/>
          </a:xfrm>
        </p:spPr>
        <p:txBody>
          <a:bodyPr/>
          <a:lstStyle/>
          <a:p>
            <a:r>
              <a:rPr lang="cs-CZ" dirty="0" smtClean="0"/>
              <a:t>Fritz Lang - </a:t>
            </a:r>
            <a:r>
              <a:rPr lang="cs-CZ" dirty="0" err="1" smtClean="0"/>
              <a:t>Nibelungen</a:t>
            </a:r>
            <a:endParaRPr lang="cs-CZ" dirty="0"/>
          </a:p>
        </p:txBody>
      </p:sp>
      <p:sp>
        <p:nvSpPr>
          <p:cNvPr id="16" name="Zástupný symbol pro obsah 15"/>
          <p:cNvSpPr>
            <a:spLocks noGrp="1"/>
          </p:cNvSpPr>
          <p:nvPr>
            <p:ph sz="half" idx="1"/>
          </p:nvPr>
        </p:nvSpPr>
        <p:spPr>
          <a:xfrm>
            <a:off x="539552" y="4077072"/>
            <a:ext cx="8280920" cy="2304256"/>
          </a:xfrm>
        </p:spPr>
        <p:txBody>
          <a:bodyPr>
            <a:normAutofit fontScale="70000" lnSpcReduction="20000"/>
          </a:bodyPr>
          <a:lstStyle/>
          <a:p>
            <a:r>
              <a:rPr lang="cs-CZ" dirty="0" smtClean="0"/>
              <a:t>2 díly – Siegfried; </a:t>
            </a:r>
            <a:r>
              <a:rPr lang="cs-CZ" dirty="0" err="1" smtClean="0"/>
              <a:t>Kriemhildina</a:t>
            </a:r>
            <a:r>
              <a:rPr lang="cs-CZ" dirty="0" smtClean="0"/>
              <a:t> pomsta</a:t>
            </a:r>
          </a:p>
          <a:p>
            <a:r>
              <a:rPr lang="cs-CZ" dirty="0" smtClean="0"/>
              <a:t>Několik verzí – německá, </a:t>
            </a:r>
            <a:r>
              <a:rPr lang="cs-CZ" dirty="0" err="1" smtClean="0"/>
              <a:t>usa</a:t>
            </a:r>
            <a:r>
              <a:rPr lang="cs-CZ" dirty="0" smtClean="0"/>
              <a:t>, italská, fr</a:t>
            </a:r>
          </a:p>
          <a:p>
            <a:pPr lvl="1"/>
            <a:r>
              <a:rPr lang="cs-CZ" dirty="0" smtClean="0"/>
              <a:t>Natáčeno na několik kamer</a:t>
            </a:r>
          </a:p>
          <a:p>
            <a:r>
              <a:rPr lang="cs-CZ" dirty="0" smtClean="0"/>
              <a:t>Jeden z nejúspěšnějších exportních filmů UFA</a:t>
            </a:r>
          </a:p>
          <a:p>
            <a:r>
              <a:rPr lang="cs-CZ" dirty="0" smtClean="0"/>
              <a:t>Spolupráce Waltera </a:t>
            </a:r>
            <a:r>
              <a:rPr lang="cs-CZ" dirty="0" err="1" smtClean="0"/>
              <a:t>Ruttmana</a:t>
            </a:r>
            <a:r>
              <a:rPr lang="cs-CZ" dirty="0" smtClean="0"/>
              <a:t> na snové sekvenci</a:t>
            </a:r>
          </a:p>
          <a:p>
            <a:r>
              <a:rPr lang="cs-CZ" dirty="0" smtClean="0"/>
              <a:t>Monumentální geometrická architektura první části přejde v asymetrický chaos druhé</a:t>
            </a:r>
          </a:p>
          <a:p>
            <a:pPr marL="457200" lvl="1" indent="0">
              <a:buNone/>
            </a:pPr>
            <a:r>
              <a:rPr lang="cs-CZ" sz="1700" dirty="0" smtClean="0"/>
              <a:t>16:58	</a:t>
            </a:r>
          </a:p>
        </p:txBody>
      </p:sp>
      <p:pic>
        <p:nvPicPr>
          <p:cNvPr id="18" name="Zástupný symbol pro obsah 1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0032" y="855643"/>
            <a:ext cx="4038600" cy="3077413"/>
          </a:xfrm>
        </p:spPr>
      </p:pic>
      <p:pic>
        <p:nvPicPr>
          <p:cNvPr id="20" name="Obráze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836712"/>
            <a:ext cx="4224916" cy="3024336"/>
          </a:xfrm>
          <a:prstGeom prst="rect">
            <a:avLst/>
          </a:prstGeom>
        </p:spPr>
      </p:pic>
    </p:spTree>
    <p:extLst>
      <p:ext uri="{BB962C8B-B14F-4D97-AF65-F5344CB8AC3E}">
        <p14:creationId xmlns:p14="http://schemas.microsoft.com/office/powerpoint/2010/main" val="1650523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Bratři Max a Emil </a:t>
            </a:r>
            <a:r>
              <a:rPr lang="cs-CZ" dirty="0" err="1" smtClean="0"/>
              <a:t>Skladanowští</a:t>
            </a:r>
            <a:endParaRPr lang="cs-CZ" dirty="0"/>
          </a:p>
        </p:txBody>
      </p:sp>
      <p:sp>
        <p:nvSpPr>
          <p:cNvPr id="3" name="Zástupný symbol pro obsah 2"/>
          <p:cNvSpPr>
            <a:spLocks noGrp="1"/>
          </p:cNvSpPr>
          <p:nvPr>
            <p:ph sz="half" idx="1"/>
          </p:nvPr>
        </p:nvSpPr>
        <p:spPr/>
        <p:txBody>
          <a:bodyPr>
            <a:normAutofit fontScale="92500"/>
          </a:bodyPr>
          <a:lstStyle/>
          <a:p>
            <a:r>
              <a:rPr lang="cs-CZ" dirty="0" smtClean="0"/>
              <a:t>1. projekce 1. listopad 1895 Berlín, </a:t>
            </a:r>
            <a:r>
              <a:rPr lang="cs-CZ" dirty="0" err="1" smtClean="0"/>
              <a:t>Wintergarten</a:t>
            </a:r>
            <a:endParaRPr lang="cs-CZ" dirty="0" smtClean="0"/>
          </a:p>
          <a:p>
            <a:r>
              <a:rPr lang="cs-CZ" dirty="0" smtClean="0"/>
              <a:t>Začínali jako fotografové, malíři na sklo a majitelé dílny na výrobu optiky</a:t>
            </a:r>
          </a:p>
          <a:p>
            <a:r>
              <a:rPr lang="cs-CZ" dirty="0" smtClean="0"/>
              <a:t>1881-1890 – laterna magika</a:t>
            </a:r>
          </a:p>
          <a:p>
            <a:r>
              <a:rPr lang="cs-CZ" dirty="0" smtClean="0"/>
              <a:t>1890 – pojízdné mechanické divadlo</a:t>
            </a:r>
          </a:p>
          <a:p>
            <a:endParaRPr lang="cs-CZ" dirty="0" smtClean="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32400" y="1704181"/>
            <a:ext cx="2870200" cy="4318000"/>
          </a:xfrm>
        </p:spPr>
      </p:pic>
    </p:spTree>
    <p:extLst>
      <p:ext uri="{BB962C8B-B14F-4D97-AF65-F5344CB8AC3E}">
        <p14:creationId xmlns:p14="http://schemas.microsoft.com/office/powerpoint/2010/main" val="35807629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864096"/>
          </a:xfrm>
        </p:spPr>
        <p:txBody>
          <a:bodyPr>
            <a:normAutofit/>
          </a:bodyPr>
          <a:lstStyle/>
          <a:p>
            <a:r>
              <a:rPr lang="cs-CZ" dirty="0" smtClean="0"/>
              <a:t>Fritz Lang - </a:t>
            </a:r>
            <a:r>
              <a:rPr lang="cs-CZ" dirty="0" err="1" smtClean="0"/>
              <a:t>Metropolis</a:t>
            </a:r>
            <a:endParaRPr lang="cs-CZ" dirty="0"/>
          </a:p>
        </p:txBody>
      </p:sp>
      <p:sp>
        <p:nvSpPr>
          <p:cNvPr id="3" name="Zástupný symbol pro obsah 2"/>
          <p:cNvSpPr>
            <a:spLocks noGrp="1"/>
          </p:cNvSpPr>
          <p:nvPr>
            <p:ph sz="half" idx="1"/>
          </p:nvPr>
        </p:nvSpPr>
        <p:spPr>
          <a:xfrm>
            <a:off x="107504" y="764704"/>
            <a:ext cx="4464496" cy="5976664"/>
          </a:xfrm>
        </p:spPr>
        <p:txBody>
          <a:bodyPr>
            <a:normAutofit fontScale="62500" lnSpcReduction="20000"/>
          </a:bodyPr>
          <a:lstStyle/>
          <a:p>
            <a:r>
              <a:rPr lang="cs-CZ" dirty="0" smtClean="0"/>
              <a:t>Několikanásobně překročený rozpočet</a:t>
            </a:r>
          </a:p>
          <a:p>
            <a:pPr lvl="1"/>
            <a:r>
              <a:rPr lang="cs-CZ" dirty="0" smtClean="0"/>
              <a:t>Stál o 1,1 mil marek víc než čistý zisk UFA</a:t>
            </a:r>
          </a:p>
          <a:p>
            <a:r>
              <a:rPr lang="cs-CZ" dirty="0" smtClean="0"/>
              <a:t>310 filmovacích dní, 60 nocí</a:t>
            </a:r>
          </a:p>
          <a:p>
            <a:r>
              <a:rPr lang="cs-CZ" dirty="0" smtClean="0"/>
              <a:t>Architektura</a:t>
            </a:r>
          </a:p>
          <a:p>
            <a:r>
              <a:rPr lang="cs-CZ" dirty="0" smtClean="0"/>
              <a:t>Vliv expresionismu</a:t>
            </a:r>
          </a:p>
          <a:p>
            <a:r>
              <a:rPr lang="cs-CZ" dirty="0" smtClean="0"/>
              <a:t>Speciální efekty</a:t>
            </a:r>
          </a:p>
          <a:p>
            <a:r>
              <a:rPr lang="cs-CZ" dirty="0" smtClean="0"/>
              <a:t>Podle románu von </a:t>
            </a:r>
            <a:r>
              <a:rPr lang="cs-CZ" dirty="0" err="1" smtClean="0"/>
              <a:t>Harbou</a:t>
            </a:r>
            <a:endParaRPr lang="cs-CZ" dirty="0" smtClean="0"/>
          </a:p>
          <a:p>
            <a:r>
              <a:rPr lang="cs-CZ" dirty="0" smtClean="0"/>
              <a:t>Brigitte Helm: „Noční scény trvaly tři týdny, a o pokud přispívaly k většímu dramatickému momentu — i když jsme poslouchali příkazy Fritze Langa v transu, entuziasticky a očarováni současně  — nemohu zapomenout na neuvěřitelný stres, kterému jsme byli vystaveni. Práce nebyla snadná a autenticita </a:t>
            </a:r>
            <a:r>
              <a:rPr lang="cs-CZ" smtClean="0"/>
              <a:t>zobrazených skutečností </a:t>
            </a:r>
            <a:r>
              <a:rPr lang="cs-CZ" dirty="0" smtClean="0"/>
              <a:t>neustále zkoušela naše nervy. Například to nebylo příjemné, když mne Grot vzal za vlasy, aby mne upálil na hranici. Jednou jsem dokonce omdlela: při scéně přeměny, Maria jako Android, je uzavřena v jakési dřevěné truhle a protože natáčení trvalo příliš dlouho, tak mi došel vzduch.„</a:t>
            </a:r>
          </a:p>
          <a:p>
            <a:endParaRPr lang="cs-CZ" dirty="0" smtClean="0"/>
          </a:p>
          <a:p>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1872" y="908720"/>
            <a:ext cx="4170706" cy="2689707"/>
          </a:xfr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519" y="3789040"/>
            <a:ext cx="4171059" cy="2952328"/>
          </a:xfrm>
          <a:prstGeom prst="rect">
            <a:avLst/>
          </a:prstGeom>
        </p:spPr>
      </p:pic>
    </p:spTree>
    <p:extLst>
      <p:ext uri="{BB962C8B-B14F-4D97-AF65-F5344CB8AC3E}">
        <p14:creationId xmlns:p14="http://schemas.microsoft.com/office/powerpoint/2010/main" val="1978302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smtClean="0"/>
              <a:t>Fritz Lang</a:t>
            </a:r>
            <a:endParaRPr lang="cs-CZ" dirty="0"/>
          </a:p>
        </p:txBody>
      </p:sp>
      <p:sp>
        <p:nvSpPr>
          <p:cNvPr id="3" name="Zástupný symbol pro obsah 2"/>
          <p:cNvSpPr>
            <a:spLocks noGrp="1"/>
          </p:cNvSpPr>
          <p:nvPr>
            <p:ph sz="half" idx="1"/>
          </p:nvPr>
        </p:nvSpPr>
        <p:spPr>
          <a:xfrm>
            <a:off x="179512" y="1196752"/>
            <a:ext cx="4968552" cy="5472608"/>
          </a:xfrm>
        </p:spPr>
        <p:txBody>
          <a:bodyPr>
            <a:normAutofit fontScale="77500" lnSpcReduction="20000"/>
          </a:bodyPr>
          <a:lstStyle/>
          <a:p>
            <a:r>
              <a:rPr lang="cs-CZ" dirty="0" smtClean="0"/>
              <a:t>1928 – </a:t>
            </a:r>
            <a:r>
              <a:rPr lang="cs-CZ" i="1" dirty="0" err="1" smtClean="0"/>
              <a:t>Spione</a:t>
            </a:r>
            <a:endParaRPr lang="cs-CZ" i="1" dirty="0" smtClean="0"/>
          </a:p>
          <a:p>
            <a:r>
              <a:rPr lang="cs-CZ" dirty="0" smtClean="0"/>
              <a:t>1929 – </a:t>
            </a:r>
            <a:r>
              <a:rPr lang="cs-CZ" i="1" dirty="0" err="1" smtClean="0"/>
              <a:t>Frau</a:t>
            </a:r>
            <a:r>
              <a:rPr lang="cs-CZ" i="1" dirty="0" smtClean="0"/>
              <a:t> im Mond</a:t>
            </a:r>
          </a:p>
          <a:p>
            <a:pPr lvl="1"/>
            <a:r>
              <a:rPr lang="cs-CZ" dirty="0" smtClean="0"/>
              <a:t>Werner von Braun</a:t>
            </a:r>
          </a:p>
          <a:p>
            <a:r>
              <a:rPr lang="cs-CZ" dirty="0" smtClean="0"/>
              <a:t>1931 – </a:t>
            </a:r>
            <a:r>
              <a:rPr lang="cs-CZ" i="1" dirty="0" smtClean="0"/>
              <a:t>M – Vrah mezi námi</a:t>
            </a:r>
          </a:p>
          <a:p>
            <a:pPr lvl="1"/>
            <a:r>
              <a:rPr lang="cs-CZ" dirty="0" smtClean="0"/>
              <a:t>Předchůdce film-</a:t>
            </a:r>
            <a:r>
              <a:rPr lang="cs-CZ" dirty="0" err="1" smtClean="0"/>
              <a:t>noir</a:t>
            </a:r>
            <a:endParaRPr lang="cs-CZ" dirty="0" smtClean="0"/>
          </a:p>
          <a:p>
            <a:r>
              <a:rPr lang="cs-CZ" dirty="0" smtClean="0"/>
              <a:t>1933 – </a:t>
            </a:r>
            <a:r>
              <a:rPr lang="cs-CZ" i="1" dirty="0" smtClean="0"/>
              <a:t>Testament dr. </a:t>
            </a:r>
            <a:r>
              <a:rPr lang="cs-CZ" i="1" dirty="0" err="1" smtClean="0"/>
              <a:t>Mabuse</a:t>
            </a:r>
            <a:endParaRPr lang="cs-CZ" i="1" dirty="0" smtClean="0"/>
          </a:p>
          <a:p>
            <a:r>
              <a:rPr lang="cs-CZ" dirty="0" smtClean="0"/>
              <a:t>Odešel po nástupu nacistů</a:t>
            </a:r>
          </a:p>
          <a:p>
            <a:pPr lvl="1"/>
            <a:r>
              <a:rPr lang="cs-CZ" dirty="0" smtClean="0"/>
              <a:t>Rozhovor s Goebbelsem</a:t>
            </a:r>
          </a:p>
          <a:p>
            <a:r>
              <a:rPr lang="cs-CZ" dirty="0" smtClean="0"/>
              <a:t>Francie – </a:t>
            </a:r>
            <a:r>
              <a:rPr lang="cs-CZ" i="1" dirty="0" err="1" smtClean="0"/>
              <a:t>Liliom</a:t>
            </a:r>
            <a:r>
              <a:rPr lang="cs-CZ" i="1" dirty="0" smtClean="0"/>
              <a:t> </a:t>
            </a:r>
            <a:r>
              <a:rPr lang="cs-CZ" dirty="0" smtClean="0"/>
              <a:t>(1934)</a:t>
            </a:r>
          </a:p>
          <a:p>
            <a:r>
              <a:rPr lang="cs-CZ" dirty="0" smtClean="0"/>
              <a:t>Kariéra v USA</a:t>
            </a:r>
          </a:p>
          <a:p>
            <a:pPr lvl="1"/>
            <a:r>
              <a:rPr lang="cs-CZ" i="1" dirty="0" err="1" smtClean="0"/>
              <a:t>Fury</a:t>
            </a:r>
            <a:r>
              <a:rPr lang="cs-CZ" i="1" dirty="0" smtClean="0"/>
              <a:t> </a:t>
            </a:r>
            <a:r>
              <a:rPr lang="cs-CZ" dirty="0" smtClean="0"/>
              <a:t>(1936)</a:t>
            </a:r>
          </a:p>
          <a:p>
            <a:pPr lvl="1"/>
            <a:r>
              <a:rPr lang="cs-CZ" i="1" dirty="0" err="1" smtClean="0"/>
              <a:t>You</a:t>
            </a:r>
            <a:r>
              <a:rPr lang="cs-CZ" i="1" dirty="0" smtClean="0"/>
              <a:t> live </a:t>
            </a:r>
            <a:r>
              <a:rPr lang="cs-CZ" i="1" dirty="0" err="1" smtClean="0"/>
              <a:t>only</a:t>
            </a:r>
            <a:r>
              <a:rPr lang="cs-CZ" i="1" dirty="0" smtClean="0"/>
              <a:t> </a:t>
            </a:r>
            <a:r>
              <a:rPr lang="cs-CZ" i="1" dirty="0" err="1" smtClean="0"/>
              <a:t>once</a:t>
            </a:r>
            <a:r>
              <a:rPr lang="cs-CZ" dirty="0" smtClean="0"/>
              <a:t> (1937)</a:t>
            </a:r>
          </a:p>
          <a:p>
            <a:r>
              <a:rPr lang="cs-CZ" dirty="0" smtClean="0"/>
              <a:t>Poslední filmy</a:t>
            </a:r>
          </a:p>
          <a:p>
            <a:pPr lvl="1"/>
            <a:r>
              <a:rPr lang="cs-CZ" dirty="0" smtClean="0"/>
              <a:t>1959 – </a:t>
            </a:r>
            <a:r>
              <a:rPr lang="cs-CZ" i="1" dirty="0" smtClean="0">
                <a:hlinkClick r:id="rId2"/>
              </a:rPr>
              <a:t>Das </a:t>
            </a:r>
            <a:r>
              <a:rPr lang="cs-CZ" i="1" dirty="0" err="1" smtClean="0">
                <a:hlinkClick r:id="rId2"/>
              </a:rPr>
              <a:t>Indische</a:t>
            </a:r>
            <a:r>
              <a:rPr lang="cs-CZ" i="1" dirty="0" smtClean="0">
                <a:hlinkClick r:id="rId2"/>
              </a:rPr>
              <a:t> </a:t>
            </a:r>
            <a:r>
              <a:rPr lang="cs-CZ" i="1" dirty="0" err="1" smtClean="0">
                <a:hlinkClick r:id="rId2"/>
              </a:rPr>
              <a:t>Grabmal</a:t>
            </a:r>
            <a:r>
              <a:rPr lang="cs-CZ" dirty="0" smtClean="0"/>
              <a:t>, </a:t>
            </a:r>
            <a:r>
              <a:rPr lang="cs-CZ" i="1" dirty="0" smtClean="0"/>
              <a:t>Der </a:t>
            </a:r>
            <a:r>
              <a:rPr lang="cs-CZ" i="1" dirty="0" err="1" smtClean="0"/>
              <a:t>Tiger</a:t>
            </a:r>
            <a:r>
              <a:rPr lang="cs-CZ" i="1" dirty="0" smtClean="0"/>
              <a:t> von </a:t>
            </a:r>
            <a:r>
              <a:rPr lang="cs-CZ" i="1" dirty="0" err="1" smtClean="0"/>
              <a:t>Eschnapur</a:t>
            </a:r>
            <a:endParaRPr lang="cs-CZ" i="1" dirty="0" smtClean="0"/>
          </a:p>
          <a:p>
            <a:pPr lvl="1"/>
            <a:r>
              <a:rPr lang="cs-CZ" dirty="0" smtClean="0"/>
              <a:t>1960 - </a:t>
            </a:r>
            <a:r>
              <a:rPr lang="de-DE" i="1" dirty="0"/>
              <a:t>Die tausend Augen des Dr. </a:t>
            </a:r>
            <a:r>
              <a:rPr lang="de-DE" i="1" dirty="0" err="1"/>
              <a:t>Mabuse</a:t>
            </a:r>
            <a:endParaRPr lang="cs-CZ" i="1" dirty="0" smtClean="0"/>
          </a:p>
        </p:txBody>
      </p:sp>
      <p:pic>
        <p:nvPicPr>
          <p:cNvPr id="5" name="Zástupný symbol pro obsah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36096" y="1268760"/>
            <a:ext cx="3530239" cy="5251400"/>
          </a:xfrm>
        </p:spPr>
      </p:pic>
    </p:spTree>
    <p:extLst>
      <p:ext uri="{BB962C8B-B14F-4D97-AF65-F5344CB8AC3E}">
        <p14:creationId xmlns:p14="http://schemas.microsoft.com/office/powerpoint/2010/main" val="9078821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864" y="44624"/>
            <a:ext cx="8229600" cy="778098"/>
          </a:xfrm>
        </p:spPr>
        <p:txBody>
          <a:bodyPr/>
          <a:lstStyle/>
          <a:p>
            <a:r>
              <a:rPr lang="cs-CZ" dirty="0" smtClean="0"/>
              <a:t>Nová věcnost – </a:t>
            </a:r>
            <a:r>
              <a:rPr lang="cs-CZ" dirty="0" err="1" smtClean="0"/>
              <a:t>Neue</a:t>
            </a:r>
            <a:r>
              <a:rPr lang="cs-CZ" dirty="0" smtClean="0"/>
              <a:t> </a:t>
            </a:r>
            <a:r>
              <a:rPr lang="cs-CZ" dirty="0" err="1" smtClean="0"/>
              <a:t>Sachlichkeit</a:t>
            </a:r>
            <a:endParaRPr lang="cs-CZ" dirty="0"/>
          </a:p>
        </p:txBody>
      </p:sp>
      <p:sp>
        <p:nvSpPr>
          <p:cNvPr id="3" name="Zástupný symbol pro obsah 2"/>
          <p:cNvSpPr>
            <a:spLocks noGrp="1"/>
          </p:cNvSpPr>
          <p:nvPr>
            <p:ph sz="half" idx="1"/>
          </p:nvPr>
        </p:nvSpPr>
        <p:spPr>
          <a:xfrm>
            <a:off x="179512" y="980728"/>
            <a:ext cx="4316288" cy="5145435"/>
          </a:xfrm>
        </p:spPr>
        <p:txBody>
          <a:bodyPr>
            <a:normAutofit fontScale="92500" lnSpcReduction="20000"/>
          </a:bodyPr>
          <a:lstStyle/>
          <a:p>
            <a:r>
              <a:rPr lang="cs-CZ" dirty="0" smtClean="0"/>
              <a:t>1. pol. 20. let</a:t>
            </a:r>
          </a:p>
          <a:p>
            <a:r>
              <a:rPr lang="cs-CZ" dirty="0" smtClean="0"/>
              <a:t>Odklon od expresionismu</a:t>
            </a:r>
          </a:p>
          <a:p>
            <a:r>
              <a:rPr lang="cs-CZ" dirty="0" smtClean="0"/>
              <a:t>Důraz na zobrazení aktuálních společenských poměrů</a:t>
            </a:r>
          </a:p>
          <a:p>
            <a:r>
              <a:rPr lang="cs-CZ" dirty="0" smtClean="0"/>
              <a:t>Avantgardní divadlo</a:t>
            </a:r>
          </a:p>
          <a:p>
            <a:pPr lvl="1"/>
            <a:r>
              <a:rPr lang="cs-CZ" dirty="0" smtClean="0"/>
              <a:t>Bertold Brecht – zcizující efekt</a:t>
            </a:r>
          </a:p>
          <a:p>
            <a:r>
              <a:rPr lang="cs-CZ" dirty="0" smtClean="0"/>
              <a:t>„film ulice“</a:t>
            </a:r>
          </a:p>
          <a:p>
            <a:pPr lvl="1"/>
            <a:r>
              <a:rPr lang="cs-CZ" dirty="0" smtClean="0"/>
              <a:t>Karl </a:t>
            </a:r>
            <a:r>
              <a:rPr lang="cs-CZ" dirty="0" err="1" smtClean="0"/>
              <a:t>Grüne</a:t>
            </a:r>
            <a:r>
              <a:rPr lang="cs-CZ" dirty="0" smtClean="0"/>
              <a:t> – </a:t>
            </a:r>
            <a:r>
              <a:rPr lang="cs-CZ" i="1" dirty="0" smtClean="0"/>
              <a:t>Die </a:t>
            </a:r>
            <a:r>
              <a:rPr lang="cs-CZ" i="1" dirty="0" err="1" smtClean="0"/>
              <a:t>Straße</a:t>
            </a:r>
            <a:r>
              <a:rPr lang="cs-CZ" dirty="0" smtClean="0"/>
              <a:t> (1923)</a:t>
            </a:r>
          </a:p>
          <a:p>
            <a:pPr lvl="1"/>
            <a:r>
              <a:rPr lang="cs-CZ" dirty="0" smtClean="0"/>
              <a:t>G. W. </a:t>
            </a:r>
            <a:r>
              <a:rPr lang="cs-CZ" dirty="0" err="1" smtClean="0"/>
              <a:t>Pabst</a:t>
            </a:r>
            <a:r>
              <a:rPr lang="cs-CZ" dirty="0" smtClean="0"/>
              <a:t> – </a:t>
            </a:r>
            <a:r>
              <a:rPr lang="cs-CZ" i="1" dirty="0" smtClean="0"/>
              <a:t>Ulička, kde není radosti</a:t>
            </a:r>
            <a:r>
              <a:rPr lang="cs-CZ" dirty="0" smtClean="0"/>
              <a:t> (1925)</a:t>
            </a:r>
          </a:p>
          <a:p>
            <a:pPr lvl="1"/>
            <a:r>
              <a:rPr lang="cs-CZ" dirty="0" smtClean="0"/>
              <a:t>Bruno </a:t>
            </a:r>
            <a:r>
              <a:rPr lang="cs-CZ" dirty="0" err="1" smtClean="0"/>
              <a:t>Rahn</a:t>
            </a:r>
            <a:r>
              <a:rPr lang="cs-CZ" dirty="0" smtClean="0"/>
              <a:t> – </a:t>
            </a:r>
            <a:r>
              <a:rPr lang="cs-CZ" i="1" dirty="0" err="1" smtClean="0"/>
              <a:t>Dirnentragödie</a:t>
            </a:r>
            <a:r>
              <a:rPr lang="cs-CZ" i="1" dirty="0" smtClean="0"/>
              <a:t> </a:t>
            </a:r>
            <a:r>
              <a:rPr lang="cs-CZ" dirty="0" smtClean="0"/>
              <a:t>(1927)</a:t>
            </a:r>
          </a:p>
        </p:txBody>
      </p:sp>
      <p:pic>
        <p:nvPicPr>
          <p:cNvPr id="11" name="Zástupný symbol pro obsah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8024" y="4077072"/>
            <a:ext cx="4038600" cy="2272524"/>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996" y="980729"/>
            <a:ext cx="4121484"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1360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smtClean="0"/>
              <a:t>Georg Wilhelm </a:t>
            </a:r>
            <a:r>
              <a:rPr lang="cs-CZ" dirty="0" err="1" smtClean="0"/>
              <a:t>Pabst</a:t>
            </a:r>
            <a:endParaRPr lang="cs-CZ" dirty="0"/>
          </a:p>
        </p:txBody>
      </p:sp>
      <p:sp>
        <p:nvSpPr>
          <p:cNvPr id="3" name="Zástupný symbol pro obsah 2"/>
          <p:cNvSpPr>
            <a:spLocks noGrp="1"/>
          </p:cNvSpPr>
          <p:nvPr>
            <p:ph sz="half" idx="1"/>
          </p:nvPr>
        </p:nvSpPr>
        <p:spPr>
          <a:xfrm>
            <a:off x="179512" y="1268760"/>
            <a:ext cx="5256584" cy="5256584"/>
          </a:xfrm>
        </p:spPr>
        <p:txBody>
          <a:bodyPr>
            <a:normAutofit lnSpcReduction="10000"/>
          </a:bodyPr>
          <a:lstStyle/>
          <a:p>
            <a:r>
              <a:rPr lang="cs-CZ" dirty="0" smtClean="0"/>
              <a:t>28. 5. 1885 – Roudnice n/L, R-U</a:t>
            </a:r>
          </a:p>
          <a:p>
            <a:pPr lvl="1"/>
            <a:r>
              <a:rPr lang="cs-CZ" dirty="0" smtClean="0"/>
              <a:t>Syn zaměstnance na dráze</a:t>
            </a:r>
          </a:p>
          <a:p>
            <a:r>
              <a:rPr lang="cs-CZ" dirty="0" smtClean="0"/>
              <a:t>1901 - konzervatoř</a:t>
            </a:r>
          </a:p>
          <a:p>
            <a:r>
              <a:rPr lang="cs-CZ" dirty="0" smtClean="0"/>
              <a:t>Herec/Režie na divadle</a:t>
            </a:r>
          </a:p>
          <a:p>
            <a:pPr lvl="1"/>
            <a:r>
              <a:rPr lang="cs-CZ" dirty="0" smtClean="0"/>
              <a:t>Švýcarsko, New York</a:t>
            </a:r>
          </a:p>
          <a:p>
            <a:r>
              <a:rPr lang="cs-CZ" dirty="0" smtClean="0"/>
              <a:t>WWI – internován ve Francii</a:t>
            </a:r>
          </a:p>
          <a:p>
            <a:r>
              <a:rPr lang="cs-CZ" dirty="0" smtClean="0"/>
              <a:t>Po WWI – Vídeň</a:t>
            </a:r>
          </a:p>
          <a:p>
            <a:r>
              <a:rPr lang="cs-CZ" dirty="0" smtClean="0"/>
              <a:t>1921 – spolupráce s filmem</a:t>
            </a:r>
          </a:p>
          <a:p>
            <a:pPr lvl="1"/>
            <a:r>
              <a:rPr lang="cs-CZ" dirty="0" smtClean="0"/>
              <a:t>Carl </a:t>
            </a:r>
            <a:r>
              <a:rPr lang="cs-CZ" dirty="0" err="1" smtClean="0"/>
              <a:t>Froelich</a:t>
            </a:r>
            <a:endParaRPr lang="cs-CZ" dirty="0" smtClean="0"/>
          </a:p>
          <a:p>
            <a:pPr lvl="2"/>
            <a:r>
              <a:rPr lang="cs-CZ" i="1" dirty="0" smtClean="0"/>
              <a:t>Im </a:t>
            </a:r>
            <a:r>
              <a:rPr lang="cs-CZ" i="1" dirty="0" err="1" smtClean="0"/>
              <a:t>Banne</a:t>
            </a:r>
            <a:r>
              <a:rPr lang="cs-CZ" i="1" dirty="0" smtClean="0"/>
              <a:t> der </a:t>
            </a:r>
            <a:r>
              <a:rPr lang="cs-CZ" i="1" dirty="0" err="1" smtClean="0"/>
              <a:t>Kralle</a:t>
            </a:r>
            <a:r>
              <a:rPr lang="cs-CZ" i="1" dirty="0" smtClean="0"/>
              <a:t> </a:t>
            </a:r>
            <a:r>
              <a:rPr lang="cs-CZ" dirty="0" smtClean="0"/>
              <a:t>(1921)</a:t>
            </a:r>
          </a:p>
          <a:p>
            <a:pPr lvl="2"/>
            <a:r>
              <a:rPr lang="cs-CZ" i="1" dirty="0" smtClean="0"/>
              <a:t>Der </a:t>
            </a:r>
            <a:r>
              <a:rPr lang="cs-CZ" i="1" dirty="0" err="1" smtClean="0"/>
              <a:t>Taugenichts</a:t>
            </a:r>
            <a:r>
              <a:rPr lang="cs-CZ" i="1" dirty="0" smtClean="0"/>
              <a:t> </a:t>
            </a:r>
            <a:r>
              <a:rPr lang="cs-CZ" dirty="0" smtClean="0"/>
              <a:t>(1921)</a:t>
            </a:r>
          </a:p>
          <a:p>
            <a:pPr lvl="2"/>
            <a:r>
              <a:rPr lang="cs-CZ" i="1" dirty="0" smtClean="0"/>
              <a:t>Luise </a:t>
            </a:r>
            <a:r>
              <a:rPr lang="cs-CZ" i="1" dirty="0" err="1" smtClean="0"/>
              <a:t>Millerin</a:t>
            </a:r>
            <a:r>
              <a:rPr lang="cs-CZ" i="1" dirty="0" smtClean="0"/>
              <a:t> </a:t>
            </a:r>
            <a:r>
              <a:rPr lang="cs-CZ" dirty="0" smtClean="0"/>
              <a:t>(1922)</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10833" y="1628800"/>
            <a:ext cx="2981647" cy="4232568"/>
          </a:xfrm>
        </p:spPr>
      </p:pic>
    </p:spTree>
    <p:extLst>
      <p:ext uri="{BB962C8B-B14F-4D97-AF65-F5344CB8AC3E}">
        <p14:creationId xmlns:p14="http://schemas.microsoft.com/office/powerpoint/2010/main" val="14796808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78098"/>
          </a:xfrm>
        </p:spPr>
        <p:txBody>
          <a:bodyPr/>
          <a:lstStyle/>
          <a:p>
            <a:r>
              <a:rPr lang="cs-CZ" dirty="0" smtClean="0"/>
              <a:t>Georg Wilhelm </a:t>
            </a:r>
            <a:r>
              <a:rPr lang="cs-CZ" dirty="0" err="1" smtClean="0"/>
              <a:t>Pabst</a:t>
            </a:r>
            <a:r>
              <a:rPr lang="cs-CZ" dirty="0" smtClean="0"/>
              <a:t> – němá éra</a:t>
            </a:r>
            <a:endParaRPr lang="cs-CZ" dirty="0"/>
          </a:p>
        </p:txBody>
      </p:sp>
      <p:sp>
        <p:nvSpPr>
          <p:cNvPr id="3" name="Zástupný symbol pro obsah 2"/>
          <p:cNvSpPr>
            <a:spLocks noGrp="1"/>
          </p:cNvSpPr>
          <p:nvPr>
            <p:ph sz="half" idx="1"/>
          </p:nvPr>
        </p:nvSpPr>
        <p:spPr>
          <a:xfrm>
            <a:off x="179512" y="1052736"/>
            <a:ext cx="5040560" cy="5544616"/>
          </a:xfrm>
        </p:spPr>
        <p:txBody>
          <a:bodyPr>
            <a:normAutofit fontScale="85000" lnSpcReduction="20000"/>
          </a:bodyPr>
          <a:lstStyle/>
          <a:p>
            <a:r>
              <a:rPr lang="cs-CZ" i="1" dirty="0" smtClean="0"/>
              <a:t>Der </a:t>
            </a:r>
            <a:r>
              <a:rPr lang="cs-CZ" i="1" dirty="0" err="1" smtClean="0"/>
              <a:t>Schatz</a:t>
            </a:r>
            <a:r>
              <a:rPr lang="cs-CZ" i="1" dirty="0" smtClean="0"/>
              <a:t> </a:t>
            </a:r>
            <a:r>
              <a:rPr lang="cs-CZ" dirty="0" smtClean="0"/>
              <a:t>(1923)</a:t>
            </a:r>
          </a:p>
          <a:p>
            <a:pPr lvl="1"/>
            <a:r>
              <a:rPr lang="cs-CZ" dirty="0" smtClean="0"/>
              <a:t>1. režie</a:t>
            </a:r>
          </a:p>
          <a:p>
            <a:r>
              <a:rPr lang="cs-CZ" i="1" dirty="0" err="1" smtClean="0"/>
              <a:t>Gräfin</a:t>
            </a:r>
            <a:r>
              <a:rPr lang="cs-CZ" i="1" dirty="0" smtClean="0"/>
              <a:t> </a:t>
            </a:r>
            <a:r>
              <a:rPr lang="cs-CZ" i="1" dirty="0" err="1" smtClean="0"/>
              <a:t>Donelli</a:t>
            </a:r>
            <a:r>
              <a:rPr lang="cs-CZ" i="1" dirty="0" smtClean="0"/>
              <a:t> </a:t>
            </a:r>
            <a:r>
              <a:rPr lang="cs-CZ" dirty="0" smtClean="0"/>
              <a:t>(1924)</a:t>
            </a:r>
          </a:p>
          <a:p>
            <a:r>
              <a:rPr lang="cs-CZ" i="1" dirty="0" smtClean="0"/>
              <a:t>Die </a:t>
            </a:r>
            <a:r>
              <a:rPr lang="cs-CZ" i="1" dirty="0" err="1" smtClean="0"/>
              <a:t>Freudlosse</a:t>
            </a:r>
            <a:r>
              <a:rPr lang="cs-CZ" i="1" dirty="0" smtClean="0"/>
              <a:t> </a:t>
            </a:r>
            <a:r>
              <a:rPr lang="cs-CZ" i="1" dirty="0" err="1" smtClean="0"/>
              <a:t>Gasse</a:t>
            </a:r>
            <a:r>
              <a:rPr lang="cs-CZ" i="1" dirty="0" smtClean="0"/>
              <a:t> </a:t>
            </a:r>
            <a:r>
              <a:rPr lang="cs-CZ" dirty="0" smtClean="0"/>
              <a:t>(1925)</a:t>
            </a:r>
          </a:p>
          <a:p>
            <a:pPr lvl="1"/>
            <a:r>
              <a:rPr lang="cs-CZ" dirty="0" smtClean="0"/>
              <a:t>Greta </a:t>
            </a:r>
            <a:r>
              <a:rPr lang="cs-CZ" dirty="0" err="1" smtClean="0"/>
              <a:t>Garbo</a:t>
            </a:r>
            <a:r>
              <a:rPr lang="cs-CZ" dirty="0" smtClean="0"/>
              <a:t>, Asta </a:t>
            </a:r>
            <a:r>
              <a:rPr lang="cs-CZ" dirty="0" err="1" smtClean="0"/>
              <a:t>Nielsen</a:t>
            </a:r>
            <a:endParaRPr lang="cs-CZ" dirty="0" smtClean="0"/>
          </a:p>
          <a:p>
            <a:pPr lvl="1"/>
            <a:r>
              <a:rPr lang="cs-CZ" dirty="0" smtClean="0"/>
              <a:t>Nová věcnost</a:t>
            </a:r>
          </a:p>
          <a:p>
            <a:r>
              <a:rPr lang="cs-CZ" i="1" dirty="0" err="1"/>
              <a:t>Geheimnisse</a:t>
            </a:r>
            <a:r>
              <a:rPr lang="cs-CZ" i="1" dirty="0"/>
              <a:t> </a:t>
            </a:r>
            <a:r>
              <a:rPr lang="cs-CZ" i="1" dirty="0" err="1"/>
              <a:t>einer</a:t>
            </a:r>
            <a:r>
              <a:rPr lang="cs-CZ" i="1" dirty="0"/>
              <a:t> </a:t>
            </a:r>
            <a:r>
              <a:rPr lang="cs-CZ" i="1" dirty="0" err="1" smtClean="0"/>
              <a:t>Seele</a:t>
            </a:r>
            <a:r>
              <a:rPr lang="cs-CZ" dirty="0" smtClean="0"/>
              <a:t> (1926)</a:t>
            </a:r>
          </a:p>
          <a:p>
            <a:pPr lvl="1"/>
            <a:r>
              <a:rPr lang="cs-CZ" dirty="0" smtClean="0"/>
              <a:t>Psychoanalýza – Freud</a:t>
            </a:r>
          </a:p>
          <a:p>
            <a:r>
              <a:rPr lang="cs-CZ" i="1" dirty="0" smtClean="0"/>
              <a:t>Die </a:t>
            </a:r>
            <a:r>
              <a:rPr lang="cs-CZ" i="1" dirty="0" err="1" smtClean="0"/>
              <a:t>Liebe</a:t>
            </a:r>
            <a:r>
              <a:rPr lang="cs-CZ" i="1" dirty="0" smtClean="0"/>
              <a:t> </a:t>
            </a:r>
            <a:r>
              <a:rPr lang="cs-CZ" i="1" dirty="0"/>
              <a:t>der </a:t>
            </a:r>
            <a:r>
              <a:rPr lang="cs-CZ" i="1" dirty="0" err="1"/>
              <a:t>Jeanne</a:t>
            </a:r>
            <a:r>
              <a:rPr lang="cs-CZ" i="1" dirty="0"/>
              <a:t> </a:t>
            </a:r>
            <a:r>
              <a:rPr lang="cs-CZ" i="1" dirty="0" err="1" smtClean="0"/>
              <a:t>Ney</a:t>
            </a:r>
            <a:r>
              <a:rPr lang="cs-CZ" dirty="0" smtClean="0"/>
              <a:t> (1927)</a:t>
            </a:r>
          </a:p>
          <a:p>
            <a:r>
              <a:rPr lang="cs-CZ" i="1" dirty="0" err="1" smtClean="0">
                <a:hlinkClick r:id="rId2"/>
              </a:rPr>
              <a:t>Abwege</a:t>
            </a:r>
            <a:r>
              <a:rPr lang="cs-CZ" i="1" dirty="0" smtClean="0">
                <a:hlinkClick r:id="rId2"/>
              </a:rPr>
              <a:t> </a:t>
            </a:r>
            <a:r>
              <a:rPr lang="cs-CZ" dirty="0" smtClean="0"/>
              <a:t>(1928)</a:t>
            </a:r>
          </a:p>
          <a:p>
            <a:pPr lvl="1"/>
            <a:r>
              <a:rPr lang="cs-CZ" dirty="0" smtClean="0"/>
              <a:t>Konvenční melodrama</a:t>
            </a:r>
          </a:p>
          <a:p>
            <a:r>
              <a:rPr lang="cs-CZ" dirty="0" smtClean="0"/>
              <a:t>Louise </a:t>
            </a:r>
            <a:r>
              <a:rPr lang="cs-CZ" dirty="0" err="1" smtClean="0"/>
              <a:t>Brooks</a:t>
            </a:r>
            <a:endParaRPr lang="cs-CZ" dirty="0" smtClean="0"/>
          </a:p>
          <a:p>
            <a:pPr lvl="1"/>
            <a:r>
              <a:rPr lang="cs-CZ" i="1" dirty="0"/>
              <a:t>Die </a:t>
            </a:r>
            <a:r>
              <a:rPr lang="cs-CZ" i="1" dirty="0" err="1"/>
              <a:t>Büchse</a:t>
            </a:r>
            <a:r>
              <a:rPr lang="cs-CZ" i="1" dirty="0"/>
              <a:t> der </a:t>
            </a:r>
            <a:r>
              <a:rPr lang="cs-CZ" i="1" dirty="0" smtClean="0">
                <a:hlinkClick r:id="rId3"/>
              </a:rPr>
              <a:t>Pandora</a:t>
            </a:r>
            <a:r>
              <a:rPr lang="cs-CZ" i="1" dirty="0" smtClean="0"/>
              <a:t> </a:t>
            </a:r>
            <a:r>
              <a:rPr lang="cs-CZ" dirty="0" smtClean="0"/>
              <a:t>(1929)</a:t>
            </a:r>
          </a:p>
          <a:p>
            <a:pPr lvl="1"/>
            <a:r>
              <a:rPr lang="cs-CZ" i="1" dirty="0" err="1" smtClean="0"/>
              <a:t>Tagebuch</a:t>
            </a:r>
            <a:r>
              <a:rPr lang="cs-CZ" i="1" dirty="0" smtClean="0"/>
              <a:t> </a:t>
            </a:r>
            <a:r>
              <a:rPr lang="cs-CZ" i="1" dirty="0" err="1" smtClean="0"/>
              <a:t>einer</a:t>
            </a:r>
            <a:r>
              <a:rPr lang="cs-CZ" i="1" dirty="0" smtClean="0"/>
              <a:t> </a:t>
            </a:r>
            <a:r>
              <a:rPr lang="cs-CZ" i="1" dirty="0" err="1" smtClean="0"/>
              <a:t>Verlorenen</a:t>
            </a:r>
            <a:r>
              <a:rPr lang="cs-CZ" i="1" dirty="0" smtClean="0"/>
              <a:t> </a:t>
            </a:r>
            <a:r>
              <a:rPr lang="cs-CZ" dirty="0" smtClean="0"/>
              <a:t>(1929)</a:t>
            </a:r>
          </a:p>
          <a:p>
            <a:r>
              <a:rPr lang="cs-CZ" i="1" dirty="0" smtClean="0"/>
              <a:t>Die </a:t>
            </a:r>
            <a:r>
              <a:rPr lang="cs-CZ" i="1" dirty="0" err="1" smtClean="0"/>
              <a:t>weiße</a:t>
            </a:r>
            <a:r>
              <a:rPr lang="cs-CZ" i="1" dirty="0" smtClean="0"/>
              <a:t> </a:t>
            </a:r>
            <a:r>
              <a:rPr lang="cs-CZ" i="1" dirty="0" err="1" smtClean="0"/>
              <a:t>hölle</a:t>
            </a:r>
            <a:r>
              <a:rPr lang="cs-CZ" i="1" dirty="0"/>
              <a:t> </a:t>
            </a:r>
            <a:r>
              <a:rPr lang="cs-CZ" i="1" dirty="0" err="1" smtClean="0"/>
              <a:t>vom</a:t>
            </a:r>
            <a:r>
              <a:rPr lang="cs-CZ" i="1" dirty="0" smtClean="0"/>
              <a:t> </a:t>
            </a:r>
            <a:r>
              <a:rPr lang="cs-CZ" i="1" dirty="0" err="1" smtClean="0"/>
              <a:t>Piz</a:t>
            </a:r>
            <a:r>
              <a:rPr lang="cs-CZ" i="1" dirty="0" smtClean="0"/>
              <a:t> </a:t>
            </a:r>
            <a:r>
              <a:rPr lang="cs-CZ" i="1" dirty="0" err="1" smtClean="0"/>
              <a:t>Palü</a:t>
            </a:r>
            <a:r>
              <a:rPr lang="cs-CZ" i="1" dirty="0" smtClean="0"/>
              <a:t> </a:t>
            </a:r>
            <a:r>
              <a:rPr lang="cs-CZ" dirty="0" smtClean="0"/>
              <a:t>(1929)</a:t>
            </a:r>
          </a:p>
          <a:p>
            <a:pPr lvl="1"/>
            <a:r>
              <a:rPr lang="cs-CZ" dirty="0" smtClean="0"/>
              <a:t>Spolupráce s </a:t>
            </a:r>
            <a:r>
              <a:rPr lang="cs-CZ" dirty="0" smtClean="0">
                <a:hlinkClick r:id="rId4"/>
              </a:rPr>
              <a:t>A. </a:t>
            </a:r>
            <a:r>
              <a:rPr lang="cs-CZ" dirty="0" err="1" smtClean="0">
                <a:hlinkClick r:id="rId4"/>
              </a:rPr>
              <a:t>Fanckem</a:t>
            </a:r>
            <a:endParaRPr lang="cs-CZ" dirty="0" smtClean="0"/>
          </a:p>
          <a:p>
            <a:pPr lvl="1"/>
            <a:endParaRPr lang="cs-CZ" dirty="0"/>
          </a:p>
        </p:txBody>
      </p:sp>
      <p:pic>
        <p:nvPicPr>
          <p:cNvPr id="5" name="Zástupný symbol pro obsah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572000" y="836712"/>
            <a:ext cx="3072341" cy="2304256"/>
          </a:xfr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6096" y="2636912"/>
            <a:ext cx="3600399" cy="1980219"/>
          </a:xfrm>
          <a:prstGeom prst="rect">
            <a:avLst/>
          </a:prstGeom>
        </p:spPr>
      </p:pic>
      <p:pic>
        <p:nvPicPr>
          <p:cNvPr id="7" name="Obráze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6056" y="4380039"/>
            <a:ext cx="3346822" cy="2433337"/>
          </a:xfrm>
          <a:prstGeom prst="rect">
            <a:avLst/>
          </a:prstGeom>
        </p:spPr>
      </p:pic>
    </p:spTree>
    <p:extLst>
      <p:ext uri="{BB962C8B-B14F-4D97-AF65-F5344CB8AC3E}">
        <p14:creationId xmlns:p14="http://schemas.microsoft.com/office/powerpoint/2010/main" val="41263380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850106"/>
          </a:xfrm>
        </p:spPr>
        <p:txBody>
          <a:bodyPr/>
          <a:lstStyle/>
          <a:p>
            <a:r>
              <a:rPr lang="cs-CZ" dirty="0"/>
              <a:t>Georg Wilhelm </a:t>
            </a:r>
            <a:r>
              <a:rPr lang="cs-CZ" dirty="0" err="1"/>
              <a:t>Pabst</a:t>
            </a:r>
            <a:r>
              <a:rPr lang="cs-CZ" dirty="0"/>
              <a:t> – </a:t>
            </a:r>
            <a:r>
              <a:rPr lang="cs-CZ" dirty="0" smtClean="0"/>
              <a:t>zvuková </a:t>
            </a:r>
            <a:r>
              <a:rPr lang="cs-CZ" dirty="0"/>
              <a:t>éra</a:t>
            </a:r>
          </a:p>
        </p:txBody>
      </p:sp>
      <p:sp>
        <p:nvSpPr>
          <p:cNvPr id="3" name="Zástupný symbol pro obsah 2"/>
          <p:cNvSpPr>
            <a:spLocks noGrp="1"/>
          </p:cNvSpPr>
          <p:nvPr>
            <p:ph sz="half" idx="1"/>
          </p:nvPr>
        </p:nvSpPr>
        <p:spPr>
          <a:xfrm>
            <a:off x="0" y="1124744"/>
            <a:ext cx="4716016" cy="5472608"/>
          </a:xfrm>
        </p:spPr>
        <p:txBody>
          <a:bodyPr>
            <a:normAutofit fontScale="85000" lnSpcReduction="20000"/>
          </a:bodyPr>
          <a:lstStyle/>
          <a:p>
            <a:r>
              <a:rPr lang="cs-CZ" i="1" dirty="0" err="1" smtClean="0"/>
              <a:t>Westfront</a:t>
            </a:r>
            <a:r>
              <a:rPr lang="cs-CZ" i="1" dirty="0" smtClean="0"/>
              <a:t> 1918 </a:t>
            </a:r>
            <a:r>
              <a:rPr lang="cs-CZ" dirty="0" smtClean="0"/>
              <a:t>(1930)</a:t>
            </a:r>
          </a:p>
          <a:p>
            <a:r>
              <a:rPr lang="cs-CZ" i="1" dirty="0"/>
              <a:t>Die 3-Groschen-Oper </a:t>
            </a:r>
            <a:r>
              <a:rPr lang="cs-CZ" dirty="0"/>
              <a:t>(1931</a:t>
            </a:r>
            <a:r>
              <a:rPr lang="cs-CZ" dirty="0" smtClean="0"/>
              <a:t>)</a:t>
            </a:r>
          </a:p>
          <a:p>
            <a:r>
              <a:rPr lang="cs-CZ" i="1" dirty="0" err="1"/>
              <a:t>Kameradschaft</a:t>
            </a:r>
            <a:r>
              <a:rPr lang="cs-CZ" i="1" dirty="0"/>
              <a:t> </a:t>
            </a:r>
            <a:r>
              <a:rPr lang="cs-CZ" dirty="0"/>
              <a:t>(1931</a:t>
            </a:r>
            <a:r>
              <a:rPr lang="cs-CZ" dirty="0" smtClean="0"/>
              <a:t>)</a:t>
            </a:r>
          </a:p>
          <a:p>
            <a:pPr lvl="1"/>
            <a:r>
              <a:rPr lang="cs-CZ" dirty="0" smtClean="0"/>
              <a:t>Důlní neštěstí, použití zvuku a dialogů</a:t>
            </a:r>
            <a:endParaRPr lang="cs-CZ" dirty="0"/>
          </a:p>
          <a:p>
            <a:r>
              <a:rPr lang="cs-CZ" i="1" dirty="0" err="1"/>
              <a:t>L'Atlantide</a:t>
            </a:r>
            <a:r>
              <a:rPr lang="cs-CZ" i="1" dirty="0"/>
              <a:t> </a:t>
            </a:r>
            <a:r>
              <a:rPr lang="cs-CZ" dirty="0"/>
              <a:t>(1932</a:t>
            </a:r>
            <a:r>
              <a:rPr lang="cs-CZ" dirty="0" smtClean="0"/>
              <a:t>)</a:t>
            </a:r>
          </a:p>
          <a:p>
            <a:r>
              <a:rPr lang="en-US" i="1" dirty="0"/>
              <a:t>Adventures of Don Quixote </a:t>
            </a:r>
            <a:r>
              <a:rPr lang="en-US" dirty="0"/>
              <a:t>(1933</a:t>
            </a:r>
            <a:r>
              <a:rPr lang="en-US" dirty="0" smtClean="0"/>
              <a:t>)</a:t>
            </a:r>
            <a:endParaRPr lang="cs-CZ" dirty="0" smtClean="0"/>
          </a:p>
          <a:p>
            <a:r>
              <a:rPr lang="cs-CZ" dirty="0" smtClean="0"/>
              <a:t>1933-1939 – Francie</a:t>
            </a:r>
          </a:p>
          <a:p>
            <a:r>
              <a:rPr lang="cs-CZ" i="1" dirty="0" err="1" smtClean="0"/>
              <a:t>Komödianten</a:t>
            </a:r>
            <a:r>
              <a:rPr lang="cs-CZ" i="1" dirty="0" smtClean="0"/>
              <a:t> </a:t>
            </a:r>
            <a:r>
              <a:rPr lang="cs-CZ" dirty="0" smtClean="0"/>
              <a:t>(1941)</a:t>
            </a:r>
          </a:p>
          <a:p>
            <a:r>
              <a:rPr lang="cs-CZ" i="1" dirty="0" err="1" smtClean="0"/>
              <a:t>Paracelsus</a:t>
            </a:r>
            <a:r>
              <a:rPr lang="cs-CZ" i="1" dirty="0" smtClean="0"/>
              <a:t> </a:t>
            </a:r>
            <a:r>
              <a:rPr lang="cs-CZ" dirty="0" smtClean="0"/>
              <a:t>(1943)</a:t>
            </a:r>
          </a:p>
          <a:p>
            <a:r>
              <a:rPr lang="cs-CZ" i="1" dirty="0" err="1" smtClean="0"/>
              <a:t>Fall</a:t>
            </a:r>
            <a:r>
              <a:rPr lang="cs-CZ" i="1" dirty="0" smtClean="0"/>
              <a:t> </a:t>
            </a:r>
            <a:r>
              <a:rPr lang="cs-CZ" i="1" dirty="0" err="1" smtClean="0"/>
              <a:t>Molander</a:t>
            </a:r>
            <a:r>
              <a:rPr lang="cs-CZ" i="1" dirty="0" smtClean="0"/>
              <a:t> </a:t>
            </a:r>
            <a:r>
              <a:rPr lang="cs-CZ" dirty="0" smtClean="0"/>
              <a:t>(1945) – Barrandov</a:t>
            </a:r>
          </a:p>
          <a:p>
            <a:r>
              <a:rPr lang="cs-CZ" dirty="0" smtClean="0"/>
              <a:t>Poválečný</a:t>
            </a:r>
          </a:p>
          <a:p>
            <a:pPr lvl="1"/>
            <a:r>
              <a:rPr lang="it-IT" i="1" dirty="0"/>
              <a:t>La voce del silenzio </a:t>
            </a:r>
            <a:r>
              <a:rPr lang="it-IT" dirty="0"/>
              <a:t>(1953)</a:t>
            </a:r>
            <a:endParaRPr lang="cs-CZ" dirty="0" smtClean="0"/>
          </a:p>
          <a:p>
            <a:pPr lvl="1"/>
            <a:r>
              <a:rPr lang="de-DE" i="1" dirty="0" smtClean="0"/>
              <a:t>Es </a:t>
            </a:r>
            <a:r>
              <a:rPr lang="de-DE" i="1" dirty="0"/>
              <a:t>geschah am 20. Juli</a:t>
            </a:r>
            <a:r>
              <a:rPr lang="de-DE" dirty="0"/>
              <a:t> (1955</a:t>
            </a:r>
            <a:r>
              <a:rPr lang="de-DE" dirty="0" smtClean="0"/>
              <a:t>)</a:t>
            </a:r>
            <a:endParaRPr lang="cs-CZ" dirty="0" smtClean="0"/>
          </a:p>
          <a:p>
            <a:pPr lvl="2"/>
            <a:r>
              <a:rPr lang="cs-CZ" i="1" dirty="0" smtClean="0"/>
              <a:t>Valkýra </a:t>
            </a:r>
            <a:r>
              <a:rPr lang="cs-CZ" dirty="0" smtClean="0"/>
              <a:t>(2008)</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05184" y="836712"/>
            <a:ext cx="2099064" cy="2924696"/>
          </a:xfr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764704"/>
            <a:ext cx="2140431" cy="3017317"/>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3717032"/>
            <a:ext cx="1944216" cy="3009622"/>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232" y="3501008"/>
            <a:ext cx="2379467" cy="3244006"/>
          </a:xfrm>
          <a:prstGeom prst="rect">
            <a:avLst/>
          </a:prstGeom>
        </p:spPr>
      </p:pic>
    </p:spTree>
    <p:extLst>
      <p:ext uri="{BB962C8B-B14F-4D97-AF65-F5344CB8AC3E}">
        <p14:creationId xmlns:p14="http://schemas.microsoft.com/office/powerpoint/2010/main" val="21248946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850106"/>
          </a:xfrm>
        </p:spPr>
        <p:txBody>
          <a:bodyPr/>
          <a:lstStyle/>
          <a:p>
            <a:r>
              <a:rPr lang="cs-CZ" dirty="0" smtClean="0"/>
              <a:t>Levicové filmy</a:t>
            </a:r>
            <a:endParaRPr lang="cs-CZ" dirty="0"/>
          </a:p>
        </p:txBody>
      </p:sp>
      <p:sp>
        <p:nvSpPr>
          <p:cNvPr id="3" name="Zástupný symbol pro obsah 2"/>
          <p:cNvSpPr>
            <a:spLocks noGrp="1"/>
          </p:cNvSpPr>
          <p:nvPr>
            <p:ph sz="half" idx="1"/>
          </p:nvPr>
        </p:nvSpPr>
        <p:spPr>
          <a:xfrm>
            <a:off x="107504" y="1124744"/>
            <a:ext cx="4608512" cy="5400600"/>
          </a:xfrm>
        </p:spPr>
        <p:txBody>
          <a:bodyPr>
            <a:normAutofit/>
          </a:bodyPr>
          <a:lstStyle/>
          <a:p>
            <a:r>
              <a:rPr lang="cs-CZ" dirty="0" smtClean="0"/>
              <a:t>Vliv sovětských filmů v Německu</a:t>
            </a:r>
          </a:p>
          <a:p>
            <a:r>
              <a:rPr lang="cs-CZ" dirty="0" smtClean="0"/>
              <a:t>Mezinárodní dělnická charita -&gt; produkční společnost Prometheus</a:t>
            </a:r>
          </a:p>
          <a:p>
            <a:pPr lvl="1"/>
            <a:r>
              <a:rPr lang="cs-CZ" dirty="0" err="1" smtClean="0"/>
              <a:t>Piel</a:t>
            </a:r>
            <a:r>
              <a:rPr lang="cs-CZ" dirty="0" smtClean="0"/>
              <a:t> </a:t>
            </a:r>
            <a:r>
              <a:rPr lang="cs-CZ" dirty="0" err="1"/>
              <a:t>Jutzi</a:t>
            </a:r>
            <a:r>
              <a:rPr lang="cs-CZ" dirty="0"/>
              <a:t> – </a:t>
            </a:r>
            <a:r>
              <a:rPr lang="cs-CZ" i="1" dirty="0" err="1">
                <a:hlinkClick r:id="rId2"/>
              </a:rPr>
              <a:t>Mutter</a:t>
            </a:r>
            <a:r>
              <a:rPr lang="cs-CZ" i="1" dirty="0">
                <a:hlinkClick r:id="rId2"/>
              </a:rPr>
              <a:t> </a:t>
            </a:r>
            <a:r>
              <a:rPr lang="cs-CZ" i="1" dirty="0" err="1">
                <a:hlinkClick r:id="rId2"/>
              </a:rPr>
              <a:t>Krausens</a:t>
            </a:r>
            <a:r>
              <a:rPr lang="cs-CZ" i="1" dirty="0">
                <a:hlinkClick r:id="rId2"/>
              </a:rPr>
              <a:t> </a:t>
            </a:r>
            <a:r>
              <a:rPr lang="cs-CZ" i="1" dirty="0" err="1">
                <a:hlinkClick r:id="rId2"/>
              </a:rPr>
              <a:t>fahrt</a:t>
            </a:r>
            <a:r>
              <a:rPr lang="cs-CZ" i="1" dirty="0">
                <a:hlinkClick r:id="rId2"/>
              </a:rPr>
              <a:t> ins </a:t>
            </a:r>
            <a:r>
              <a:rPr lang="cs-CZ" i="1" dirty="0" err="1">
                <a:hlinkClick r:id="rId2"/>
              </a:rPr>
              <a:t>Glück</a:t>
            </a:r>
            <a:r>
              <a:rPr lang="cs-CZ" i="1" dirty="0"/>
              <a:t> </a:t>
            </a:r>
            <a:r>
              <a:rPr lang="cs-CZ" dirty="0"/>
              <a:t>(1929)</a:t>
            </a:r>
          </a:p>
          <a:p>
            <a:pPr lvl="1"/>
            <a:r>
              <a:rPr lang="cs-CZ" dirty="0" err="1"/>
              <a:t>Slatan</a:t>
            </a:r>
            <a:r>
              <a:rPr lang="cs-CZ" dirty="0"/>
              <a:t> </a:t>
            </a:r>
            <a:r>
              <a:rPr lang="cs-CZ" dirty="0" err="1"/>
              <a:t>Dudow</a:t>
            </a:r>
            <a:r>
              <a:rPr lang="cs-CZ" dirty="0"/>
              <a:t> – </a:t>
            </a:r>
            <a:r>
              <a:rPr lang="cs-CZ" i="1" dirty="0" err="1"/>
              <a:t>Kühle</a:t>
            </a:r>
            <a:r>
              <a:rPr lang="cs-CZ" i="1" dirty="0"/>
              <a:t> </a:t>
            </a:r>
            <a:r>
              <a:rPr lang="cs-CZ" i="1" dirty="0" err="1"/>
              <a:t>Wampe</a:t>
            </a:r>
            <a:r>
              <a:rPr lang="cs-CZ" dirty="0"/>
              <a:t> (1932</a:t>
            </a:r>
            <a:r>
              <a:rPr lang="cs-CZ" dirty="0" smtClean="0"/>
              <a:t>)</a:t>
            </a:r>
          </a:p>
          <a:p>
            <a:r>
              <a:rPr lang="cs-CZ" dirty="0" smtClean="0"/>
              <a:t>Prometheus skončil 1932</a:t>
            </a:r>
          </a:p>
          <a:p>
            <a:r>
              <a:rPr lang="cs-CZ" dirty="0" smtClean="0"/>
              <a:t>Konec levicově zaměřených filmů 1933</a:t>
            </a:r>
            <a:endParaRPr lang="cs-CZ" dirty="0"/>
          </a:p>
          <a:p>
            <a:endParaRPr lang="cs-CZ" dirty="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30987" y="3970995"/>
            <a:ext cx="2005509" cy="2770373"/>
          </a:xfr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980728"/>
            <a:ext cx="2257425" cy="3381375"/>
          </a:xfrm>
          <a:prstGeom prst="rect">
            <a:avLst/>
          </a:prstGeom>
        </p:spPr>
      </p:pic>
    </p:spTree>
    <p:extLst>
      <p:ext uri="{BB962C8B-B14F-4D97-AF65-F5344CB8AC3E}">
        <p14:creationId xmlns:p14="http://schemas.microsoft.com/office/powerpoint/2010/main" val="24507947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8614"/>
            <a:ext cx="8229600" cy="778098"/>
          </a:xfrm>
        </p:spPr>
        <p:txBody>
          <a:bodyPr/>
          <a:lstStyle/>
          <a:p>
            <a:r>
              <a:rPr lang="cs-CZ" dirty="0" smtClean="0"/>
              <a:t>Horské filmy</a:t>
            </a:r>
            <a:endParaRPr lang="cs-CZ" dirty="0"/>
          </a:p>
        </p:txBody>
      </p:sp>
      <p:sp>
        <p:nvSpPr>
          <p:cNvPr id="3" name="Zástupný symbol pro obsah 2"/>
          <p:cNvSpPr>
            <a:spLocks noGrp="1"/>
          </p:cNvSpPr>
          <p:nvPr>
            <p:ph sz="half" idx="1"/>
          </p:nvPr>
        </p:nvSpPr>
        <p:spPr>
          <a:xfrm>
            <a:off x="107504" y="980728"/>
            <a:ext cx="4608512" cy="5688632"/>
          </a:xfrm>
        </p:spPr>
        <p:txBody>
          <a:bodyPr>
            <a:normAutofit fontScale="92500" lnSpcReduction="20000"/>
          </a:bodyPr>
          <a:lstStyle/>
          <a:p>
            <a:r>
              <a:rPr lang="cs-CZ" dirty="0" smtClean="0"/>
              <a:t>První horské filmy poč. 20. st.</a:t>
            </a:r>
          </a:p>
          <a:p>
            <a:pPr lvl="1"/>
            <a:r>
              <a:rPr lang="cs-CZ" dirty="0" smtClean="0"/>
              <a:t>Výstup na </a:t>
            </a:r>
            <a:r>
              <a:rPr lang="cs-CZ" dirty="0" err="1" smtClean="0"/>
              <a:t>Mont</a:t>
            </a:r>
            <a:r>
              <a:rPr lang="cs-CZ" dirty="0" smtClean="0"/>
              <a:t> </a:t>
            </a:r>
            <a:r>
              <a:rPr lang="cs-CZ" dirty="0" err="1" smtClean="0"/>
              <a:t>Blanc</a:t>
            </a:r>
            <a:r>
              <a:rPr lang="cs-CZ" dirty="0" smtClean="0"/>
              <a:t> (1902)</a:t>
            </a:r>
          </a:p>
          <a:p>
            <a:pPr lvl="2"/>
            <a:r>
              <a:rPr lang="cs-CZ" dirty="0" smtClean="0"/>
              <a:t>Frank </a:t>
            </a:r>
            <a:r>
              <a:rPr lang="cs-CZ" dirty="0" err="1" smtClean="0"/>
              <a:t>Ormiston</a:t>
            </a:r>
            <a:r>
              <a:rPr lang="cs-CZ" dirty="0" smtClean="0"/>
              <a:t>-Smith</a:t>
            </a:r>
          </a:p>
          <a:p>
            <a:pPr lvl="1"/>
            <a:r>
              <a:rPr lang="cs-CZ" dirty="0" smtClean="0"/>
              <a:t>Bratři Abrahamové – </a:t>
            </a:r>
            <a:r>
              <a:rPr lang="cs-CZ" dirty="0" err="1" smtClean="0"/>
              <a:t>Lake</a:t>
            </a:r>
            <a:r>
              <a:rPr lang="cs-CZ" dirty="0" smtClean="0"/>
              <a:t> </a:t>
            </a:r>
            <a:r>
              <a:rPr lang="cs-CZ" dirty="0" err="1" smtClean="0"/>
              <a:t>district</a:t>
            </a:r>
            <a:endParaRPr lang="cs-CZ" dirty="0" smtClean="0"/>
          </a:p>
          <a:p>
            <a:pPr lvl="2"/>
            <a:r>
              <a:rPr lang="cs-CZ" dirty="0" smtClean="0"/>
              <a:t>Nenarativní – </a:t>
            </a:r>
            <a:r>
              <a:rPr lang="cs-CZ" dirty="0" err="1" smtClean="0"/>
              <a:t>atletičnost</a:t>
            </a:r>
            <a:r>
              <a:rPr lang="cs-CZ" dirty="0" smtClean="0"/>
              <a:t> tvůrců</a:t>
            </a:r>
          </a:p>
          <a:p>
            <a:r>
              <a:rPr lang="cs-CZ" dirty="0" smtClean="0"/>
              <a:t>První propracované horské filmy </a:t>
            </a:r>
          </a:p>
          <a:p>
            <a:pPr lvl="1"/>
            <a:r>
              <a:rPr lang="cs-CZ" dirty="0" smtClean="0"/>
              <a:t>Německo</a:t>
            </a:r>
          </a:p>
          <a:p>
            <a:pPr lvl="1"/>
            <a:r>
              <a:rPr lang="cs-CZ" i="1" dirty="0" smtClean="0"/>
              <a:t>Die </a:t>
            </a:r>
            <a:r>
              <a:rPr lang="cs-CZ" i="1" dirty="0" err="1" smtClean="0"/>
              <a:t>Geierwally</a:t>
            </a:r>
            <a:r>
              <a:rPr lang="cs-CZ" i="1" dirty="0" smtClean="0"/>
              <a:t> </a:t>
            </a:r>
            <a:r>
              <a:rPr lang="cs-CZ" dirty="0" smtClean="0"/>
              <a:t>(1921)</a:t>
            </a:r>
          </a:p>
          <a:p>
            <a:pPr lvl="1"/>
            <a:r>
              <a:rPr lang="cs-CZ" dirty="0" err="1" smtClean="0"/>
              <a:t>Nejvýznamnejší</a:t>
            </a:r>
            <a:r>
              <a:rPr lang="cs-CZ" dirty="0" smtClean="0"/>
              <a:t> tvůrci</a:t>
            </a:r>
          </a:p>
          <a:p>
            <a:pPr lvl="2"/>
            <a:r>
              <a:rPr lang="cs-CZ" dirty="0" smtClean="0"/>
              <a:t>Arnold </a:t>
            </a:r>
            <a:r>
              <a:rPr lang="cs-CZ" dirty="0" err="1" smtClean="0"/>
              <a:t>Fanck</a:t>
            </a:r>
            <a:endParaRPr lang="cs-CZ" dirty="0"/>
          </a:p>
          <a:p>
            <a:pPr lvl="2"/>
            <a:r>
              <a:rPr lang="cs-CZ" dirty="0" err="1" smtClean="0"/>
              <a:t>Leni</a:t>
            </a:r>
            <a:r>
              <a:rPr lang="cs-CZ" dirty="0" smtClean="0"/>
              <a:t> </a:t>
            </a:r>
            <a:r>
              <a:rPr lang="cs-CZ" dirty="0" err="1" smtClean="0"/>
              <a:t>Riefenstahl</a:t>
            </a:r>
            <a:r>
              <a:rPr lang="cs-CZ" dirty="0" smtClean="0"/>
              <a:t> – </a:t>
            </a:r>
            <a:r>
              <a:rPr lang="cs-CZ" i="1" dirty="0" smtClean="0">
                <a:hlinkClick r:id="rId2"/>
              </a:rPr>
              <a:t>Das blaue </a:t>
            </a:r>
            <a:r>
              <a:rPr lang="cs-CZ" i="1" dirty="0" err="1" smtClean="0">
                <a:hlinkClick r:id="rId2"/>
              </a:rPr>
              <a:t>licht</a:t>
            </a:r>
            <a:r>
              <a:rPr lang="cs-CZ" i="1" dirty="0" smtClean="0">
                <a:hlinkClick r:id="rId2"/>
              </a:rPr>
              <a:t> </a:t>
            </a:r>
            <a:r>
              <a:rPr lang="cs-CZ" dirty="0" smtClean="0"/>
              <a:t>(1932)</a:t>
            </a:r>
          </a:p>
          <a:p>
            <a:pPr lvl="2"/>
            <a:r>
              <a:rPr lang="cs-CZ" dirty="0" smtClean="0"/>
              <a:t>Luis </a:t>
            </a:r>
            <a:r>
              <a:rPr lang="cs-CZ" dirty="0" err="1" smtClean="0"/>
              <a:t>Trenker</a:t>
            </a:r>
            <a:r>
              <a:rPr lang="cs-CZ" dirty="0" smtClean="0"/>
              <a:t> - herec</a:t>
            </a:r>
          </a:p>
          <a:p>
            <a:pPr lvl="1"/>
            <a:r>
              <a:rPr lang="cs-CZ" dirty="0" smtClean="0"/>
              <a:t>Od 20. až do 40. let</a:t>
            </a:r>
          </a:p>
          <a:p>
            <a:pPr lvl="1"/>
            <a:r>
              <a:rPr lang="cs-CZ" dirty="0" smtClean="0"/>
              <a:t>Dramatické příběhy zasazené do horského prostředí</a:t>
            </a:r>
          </a:p>
          <a:p>
            <a:pPr marL="457200" lvl="1" indent="0">
              <a:buNone/>
            </a:pPr>
            <a:endParaRPr lang="cs-CZ" dirty="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60032" y="1076962"/>
            <a:ext cx="4104456" cy="5651576"/>
          </a:xfrm>
        </p:spPr>
      </p:pic>
    </p:spTree>
    <p:extLst>
      <p:ext uri="{BB962C8B-B14F-4D97-AF65-F5344CB8AC3E}">
        <p14:creationId xmlns:p14="http://schemas.microsoft.com/office/powerpoint/2010/main" val="18619488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06090"/>
          </a:xfrm>
        </p:spPr>
        <p:txBody>
          <a:bodyPr>
            <a:normAutofit fontScale="90000"/>
          </a:bodyPr>
          <a:lstStyle/>
          <a:p>
            <a:r>
              <a:rPr lang="cs-CZ" dirty="0" smtClean="0"/>
              <a:t>Arnold </a:t>
            </a:r>
            <a:r>
              <a:rPr lang="cs-CZ" dirty="0" err="1" smtClean="0"/>
              <a:t>Fanck</a:t>
            </a:r>
            <a:endParaRPr lang="cs-CZ" dirty="0"/>
          </a:p>
        </p:txBody>
      </p:sp>
      <p:sp>
        <p:nvSpPr>
          <p:cNvPr id="3" name="Zástupný symbol pro obsah 2"/>
          <p:cNvSpPr>
            <a:spLocks noGrp="1"/>
          </p:cNvSpPr>
          <p:nvPr>
            <p:ph sz="half" idx="1"/>
          </p:nvPr>
        </p:nvSpPr>
        <p:spPr>
          <a:xfrm>
            <a:off x="107504" y="980728"/>
            <a:ext cx="4536504" cy="5544616"/>
          </a:xfrm>
        </p:spPr>
        <p:txBody>
          <a:bodyPr>
            <a:normAutofit fontScale="85000" lnSpcReduction="20000"/>
          </a:bodyPr>
          <a:lstStyle/>
          <a:p>
            <a:r>
              <a:rPr lang="cs-CZ" dirty="0" smtClean="0"/>
              <a:t>6. březen 1889 – </a:t>
            </a:r>
            <a:r>
              <a:rPr lang="cs-CZ" dirty="0" err="1" smtClean="0"/>
              <a:t>Frankenthal</a:t>
            </a:r>
            <a:r>
              <a:rPr lang="cs-CZ" dirty="0" smtClean="0"/>
              <a:t>, Německo</a:t>
            </a:r>
          </a:p>
          <a:p>
            <a:r>
              <a:rPr lang="cs-CZ" dirty="0" smtClean="0"/>
              <a:t>Průkopník „</a:t>
            </a:r>
            <a:r>
              <a:rPr lang="cs-CZ" dirty="0" err="1" smtClean="0"/>
              <a:t>bergfilm</a:t>
            </a:r>
            <a:r>
              <a:rPr lang="cs-CZ" dirty="0" smtClean="0"/>
              <a:t>“</a:t>
            </a:r>
          </a:p>
          <a:p>
            <a:r>
              <a:rPr lang="cs-CZ" dirty="0" smtClean="0"/>
              <a:t>Doktorát z geologie – disertace (1926)</a:t>
            </a:r>
          </a:p>
          <a:p>
            <a:pPr lvl="1"/>
            <a:r>
              <a:rPr lang="cs-CZ" i="1" dirty="0" err="1"/>
              <a:t>Fossilien</a:t>
            </a:r>
            <a:r>
              <a:rPr lang="cs-CZ" i="1" dirty="0"/>
              <a:t> der St. </a:t>
            </a:r>
            <a:r>
              <a:rPr lang="cs-CZ" i="1" dirty="0" err="1"/>
              <a:t>Galler</a:t>
            </a:r>
            <a:r>
              <a:rPr lang="cs-CZ" i="1" dirty="0"/>
              <a:t> </a:t>
            </a:r>
            <a:r>
              <a:rPr lang="cs-CZ" i="1" dirty="0" err="1" smtClean="0"/>
              <a:t>Meeresmolasse</a:t>
            </a:r>
            <a:endParaRPr lang="cs-CZ" i="1" dirty="0" smtClean="0"/>
          </a:p>
          <a:p>
            <a:r>
              <a:rPr lang="cs-CZ" dirty="0" smtClean="0"/>
              <a:t>Učitel lyžování</a:t>
            </a:r>
          </a:p>
          <a:p>
            <a:r>
              <a:rPr lang="cs-CZ" dirty="0" smtClean="0"/>
              <a:t>1920 - </a:t>
            </a:r>
            <a:r>
              <a:rPr lang="de-DE" dirty="0"/>
              <a:t>Berg- und Sportfilm GmbH </a:t>
            </a:r>
            <a:r>
              <a:rPr lang="de-DE" dirty="0" smtClean="0"/>
              <a:t>Freiburg</a:t>
            </a:r>
            <a:endParaRPr lang="cs-CZ" dirty="0" smtClean="0"/>
          </a:p>
          <a:p>
            <a:pPr lvl="1"/>
            <a:r>
              <a:rPr lang="cs-CZ" dirty="0" smtClean="0"/>
              <a:t>Společně </a:t>
            </a:r>
            <a:r>
              <a:rPr lang="de-DE" dirty="0" smtClean="0"/>
              <a:t>Odo </a:t>
            </a:r>
            <a:r>
              <a:rPr lang="de-DE" dirty="0" err="1" smtClean="0"/>
              <a:t>Deodat</a:t>
            </a:r>
            <a:r>
              <a:rPr lang="cs-CZ" dirty="0" err="1" smtClean="0"/>
              <a:t>em</a:t>
            </a:r>
            <a:r>
              <a:rPr lang="de-DE" dirty="0" smtClean="0"/>
              <a:t> Tauern</a:t>
            </a:r>
            <a:r>
              <a:rPr lang="cs-CZ" dirty="0" err="1" smtClean="0"/>
              <a:t>em</a:t>
            </a:r>
            <a:r>
              <a:rPr lang="de-DE" dirty="0" smtClean="0"/>
              <a:t>, Bernhard</a:t>
            </a:r>
            <a:r>
              <a:rPr lang="cs-CZ" dirty="0" err="1" smtClean="0"/>
              <a:t>em</a:t>
            </a:r>
            <a:r>
              <a:rPr lang="de-DE" dirty="0" smtClean="0"/>
              <a:t> </a:t>
            </a:r>
            <a:r>
              <a:rPr lang="de-DE" dirty="0" err="1" smtClean="0"/>
              <a:t>Villinger</a:t>
            </a:r>
            <a:r>
              <a:rPr lang="cs-CZ" dirty="0" err="1" smtClean="0"/>
              <a:t>em</a:t>
            </a:r>
            <a:r>
              <a:rPr lang="de-DE" dirty="0" smtClean="0"/>
              <a:t> a Rolf</a:t>
            </a:r>
            <a:r>
              <a:rPr lang="cs-CZ" dirty="0" err="1" smtClean="0"/>
              <a:t>em</a:t>
            </a:r>
            <a:r>
              <a:rPr lang="de-DE" dirty="0" smtClean="0"/>
              <a:t> Bauer</a:t>
            </a:r>
            <a:r>
              <a:rPr lang="cs-CZ" dirty="0" err="1" smtClean="0"/>
              <a:t>em</a:t>
            </a:r>
            <a:endParaRPr lang="cs-CZ" dirty="0" smtClean="0"/>
          </a:p>
          <a:p>
            <a:pPr lvl="1"/>
            <a:r>
              <a:rPr lang="cs-CZ" dirty="0" smtClean="0"/>
              <a:t>Spolupráce s </a:t>
            </a:r>
            <a:r>
              <a:rPr lang="cs-CZ" dirty="0" err="1" smtClean="0"/>
              <a:t>Leni</a:t>
            </a:r>
            <a:r>
              <a:rPr lang="cs-CZ" dirty="0" smtClean="0"/>
              <a:t> Riefenstahlovou</a:t>
            </a:r>
          </a:p>
          <a:p>
            <a:pPr lvl="1"/>
            <a:r>
              <a:rPr lang="cs-CZ" dirty="0" smtClean="0"/>
              <a:t>Spolupráce s pozdějším kameramanem Riefenstahlové </a:t>
            </a:r>
            <a:r>
              <a:rPr lang="cs-CZ" dirty="0" err="1" smtClean="0"/>
              <a:t>Seppem</a:t>
            </a:r>
            <a:r>
              <a:rPr lang="cs-CZ" dirty="0" smtClean="0"/>
              <a:t> </a:t>
            </a:r>
            <a:r>
              <a:rPr lang="cs-CZ" dirty="0" err="1" smtClean="0"/>
              <a:t>Allgeierem</a:t>
            </a:r>
            <a:endParaRPr lang="cs-CZ"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0248" y="3645024"/>
            <a:ext cx="3684240" cy="2903181"/>
          </a:xfrm>
          <a:prstGeom prst="rect">
            <a:avLst/>
          </a:prstGeom>
        </p:spPr>
      </p:pic>
      <p:pic>
        <p:nvPicPr>
          <p:cNvPr id="7" name="Zástupný symbol pro obsah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63988" y="1117476"/>
            <a:ext cx="4000500" cy="2095500"/>
          </a:xfrm>
        </p:spPr>
      </p:pic>
    </p:spTree>
    <p:extLst>
      <p:ext uri="{BB962C8B-B14F-4D97-AF65-F5344CB8AC3E}">
        <p14:creationId xmlns:p14="http://schemas.microsoft.com/office/powerpoint/2010/main" val="8033842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92088"/>
          </a:xfrm>
        </p:spPr>
        <p:txBody>
          <a:bodyPr>
            <a:normAutofit/>
          </a:bodyPr>
          <a:lstStyle/>
          <a:p>
            <a:r>
              <a:rPr lang="cs-CZ" dirty="0" smtClean="0"/>
              <a:t>Arnold </a:t>
            </a:r>
            <a:r>
              <a:rPr lang="cs-CZ" dirty="0" err="1" smtClean="0"/>
              <a:t>Fanck</a:t>
            </a:r>
            <a:endParaRPr lang="cs-CZ" dirty="0"/>
          </a:p>
        </p:txBody>
      </p:sp>
      <p:sp>
        <p:nvSpPr>
          <p:cNvPr id="3" name="Zástupný symbol pro obsah 2"/>
          <p:cNvSpPr>
            <a:spLocks noGrp="1"/>
          </p:cNvSpPr>
          <p:nvPr>
            <p:ph sz="half" idx="1"/>
          </p:nvPr>
        </p:nvSpPr>
        <p:spPr>
          <a:xfrm>
            <a:off x="179512" y="908720"/>
            <a:ext cx="4316288" cy="5217443"/>
          </a:xfrm>
        </p:spPr>
        <p:txBody>
          <a:bodyPr>
            <a:normAutofit fontScale="92500" lnSpcReduction="20000"/>
          </a:bodyPr>
          <a:lstStyle/>
          <a:p>
            <a:r>
              <a:rPr lang="cs-CZ" dirty="0" smtClean="0"/>
              <a:t>První spolupráce na filmu</a:t>
            </a:r>
          </a:p>
          <a:p>
            <a:pPr lvl="1"/>
            <a:r>
              <a:rPr lang="de-DE" i="1" dirty="0"/>
              <a:t>4628 Meter hoch auf Skiern - Besteigung des Monte </a:t>
            </a:r>
            <a:r>
              <a:rPr lang="de-DE" i="1" dirty="0" smtClean="0"/>
              <a:t>Rosa</a:t>
            </a:r>
            <a:r>
              <a:rPr lang="cs-CZ" dirty="0" smtClean="0"/>
              <a:t> (1913)</a:t>
            </a:r>
          </a:p>
          <a:p>
            <a:r>
              <a:rPr lang="cs-CZ" dirty="0" smtClean="0"/>
              <a:t>Počátky nonfikční</a:t>
            </a:r>
          </a:p>
          <a:p>
            <a:pPr lvl="1"/>
            <a:r>
              <a:rPr lang="cs-CZ" i="1" dirty="0"/>
              <a:t>Das </a:t>
            </a:r>
            <a:r>
              <a:rPr lang="cs-CZ" i="1" dirty="0" err="1"/>
              <a:t>Wunder</a:t>
            </a:r>
            <a:r>
              <a:rPr lang="cs-CZ" i="1" dirty="0"/>
              <a:t> des </a:t>
            </a:r>
            <a:r>
              <a:rPr lang="cs-CZ" i="1" dirty="0" err="1" smtClean="0"/>
              <a:t>Schneeschuhs</a:t>
            </a:r>
            <a:r>
              <a:rPr lang="cs-CZ" dirty="0" smtClean="0"/>
              <a:t> (1920/1921)</a:t>
            </a:r>
          </a:p>
          <a:p>
            <a:pPr lvl="1"/>
            <a:r>
              <a:rPr lang="de-DE" i="1" dirty="0"/>
              <a:t>Im Kampf mit dem Berge - 1. Teil: In Sturm und Eis - Eine Alpensymphonie in </a:t>
            </a:r>
            <a:r>
              <a:rPr lang="de-DE" i="1" dirty="0" smtClean="0"/>
              <a:t>Bildern</a:t>
            </a:r>
            <a:r>
              <a:rPr lang="cs-CZ" dirty="0" smtClean="0"/>
              <a:t> (1921)</a:t>
            </a:r>
          </a:p>
          <a:p>
            <a:pPr lvl="1"/>
            <a:r>
              <a:rPr lang="cs-CZ" i="1" dirty="0" smtClean="0"/>
              <a:t>Das </a:t>
            </a:r>
            <a:r>
              <a:rPr lang="cs-CZ" i="1" dirty="0" err="1" smtClean="0"/>
              <a:t>Wolkenphänomen</a:t>
            </a:r>
            <a:r>
              <a:rPr lang="cs-CZ" i="1" dirty="0" smtClean="0"/>
              <a:t> </a:t>
            </a:r>
            <a:r>
              <a:rPr lang="cs-CZ" i="1" dirty="0"/>
              <a:t>von </a:t>
            </a:r>
            <a:r>
              <a:rPr lang="cs-CZ" i="1" dirty="0" err="1" smtClean="0"/>
              <a:t>Maloja</a:t>
            </a:r>
            <a:r>
              <a:rPr lang="cs-CZ" dirty="0" smtClean="0"/>
              <a:t> (1924)</a:t>
            </a:r>
          </a:p>
          <a:p>
            <a:r>
              <a:rPr lang="cs-CZ" dirty="0" smtClean="0"/>
              <a:t>První hraný</a:t>
            </a:r>
          </a:p>
          <a:p>
            <a:pPr lvl="1"/>
            <a:r>
              <a:rPr lang="de-DE" i="1" dirty="0"/>
              <a:t>Berg des </a:t>
            </a:r>
            <a:r>
              <a:rPr lang="de-DE" i="1" dirty="0" smtClean="0"/>
              <a:t>Schicksals</a:t>
            </a:r>
            <a:r>
              <a:rPr lang="cs-CZ" i="1" dirty="0" smtClean="0"/>
              <a:t> </a:t>
            </a:r>
            <a:r>
              <a:rPr lang="cs-CZ" dirty="0" smtClean="0"/>
              <a:t>(1924)</a:t>
            </a:r>
          </a:p>
          <a:p>
            <a:pPr lvl="1"/>
            <a:r>
              <a:rPr lang="cs-CZ" dirty="0" smtClean="0"/>
              <a:t>Luis </a:t>
            </a:r>
            <a:r>
              <a:rPr lang="cs-CZ" dirty="0" err="1" smtClean="0"/>
              <a:t>Trenker</a:t>
            </a:r>
            <a:r>
              <a:rPr lang="cs-CZ" dirty="0" smtClean="0"/>
              <a:t> &amp; Erna </a:t>
            </a:r>
            <a:r>
              <a:rPr lang="cs-CZ" dirty="0" err="1" smtClean="0"/>
              <a:t>Morena</a:t>
            </a:r>
            <a:endParaRPr lang="cs-CZ" dirty="0"/>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6016" y="836712"/>
            <a:ext cx="4176464" cy="3015497"/>
          </a:xfr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3933056"/>
            <a:ext cx="4006224" cy="2636709"/>
          </a:xfrm>
          <a:prstGeom prst="rect">
            <a:avLst/>
          </a:prstGeom>
        </p:spPr>
      </p:pic>
    </p:spTree>
    <p:extLst>
      <p:ext uri="{BB962C8B-B14F-4D97-AF65-F5344CB8AC3E}">
        <p14:creationId xmlns:p14="http://schemas.microsoft.com/office/powerpoint/2010/main" val="1296905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73050"/>
            <a:ext cx="3008313" cy="635670"/>
          </a:xfrm>
        </p:spPr>
        <p:txBody>
          <a:bodyPr>
            <a:normAutofit fontScale="90000"/>
          </a:bodyPr>
          <a:lstStyle/>
          <a:p>
            <a:pPr algn="ctr"/>
            <a:r>
              <a:rPr lang="cs-CZ" sz="3600" dirty="0" smtClean="0"/>
              <a:t>BIOSKOP</a:t>
            </a:r>
            <a:endParaRPr lang="cs-CZ" sz="3600" dirty="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2160" y="404663"/>
            <a:ext cx="2792332" cy="5967287"/>
          </a:xfrm>
        </p:spPr>
      </p:pic>
      <p:sp>
        <p:nvSpPr>
          <p:cNvPr id="4" name="Zástupný symbol pro text 3"/>
          <p:cNvSpPr>
            <a:spLocks noGrp="1"/>
          </p:cNvSpPr>
          <p:nvPr>
            <p:ph type="body" sz="half" idx="2"/>
          </p:nvPr>
        </p:nvSpPr>
        <p:spPr>
          <a:xfrm>
            <a:off x="457200" y="908720"/>
            <a:ext cx="5266928" cy="5217443"/>
          </a:xfrm>
        </p:spPr>
        <p:txBody>
          <a:bodyPr/>
          <a:lstStyle/>
          <a:p>
            <a:r>
              <a:rPr lang="cs-CZ" dirty="0"/>
              <a:t>1892 – první chronofotografická </a:t>
            </a:r>
            <a:r>
              <a:rPr lang="cs-CZ" dirty="0" smtClean="0"/>
              <a:t>kamera neperforovaný </a:t>
            </a:r>
            <a:r>
              <a:rPr lang="cs-CZ" dirty="0"/>
              <a:t>Kodak </a:t>
            </a:r>
            <a:r>
              <a:rPr lang="cs-CZ" dirty="0" smtClean="0"/>
              <a:t>60mm</a:t>
            </a:r>
          </a:p>
          <a:p>
            <a:r>
              <a:rPr lang="cs-CZ" dirty="0" smtClean="0"/>
              <a:t>1895- vyvinutí projektoru Bioskop</a:t>
            </a:r>
          </a:p>
          <a:p>
            <a:r>
              <a:rPr lang="cs-CZ" dirty="0"/>
              <a:t>	</a:t>
            </a:r>
            <a:r>
              <a:rPr lang="cs-CZ" dirty="0" smtClean="0"/>
              <a:t>- 54mm pás – kruhová perforace po stranách</a:t>
            </a:r>
          </a:p>
          <a:p>
            <a:r>
              <a:rPr lang="cs-CZ" dirty="0"/>
              <a:t>	</a:t>
            </a:r>
            <a:r>
              <a:rPr lang="cs-CZ" dirty="0" smtClean="0"/>
              <a:t>- Maximální rychlost projektoru 8fps</a:t>
            </a:r>
          </a:p>
          <a:p>
            <a:pPr lvl="1"/>
            <a:r>
              <a:rPr lang="cs-CZ" dirty="0" smtClean="0"/>
              <a:t>-&gt; neadekvátní pro projekci – řešení?</a:t>
            </a:r>
          </a:p>
          <a:p>
            <a:pPr lvl="1"/>
            <a:r>
              <a:rPr lang="cs-CZ" dirty="0" smtClean="0"/>
              <a:t>Rozstříhání vyvolaného pásu zvlášť na liché a zvlášť na sudé obrázky, které se střídavě promítají </a:t>
            </a:r>
          </a:p>
          <a:p>
            <a:pPr marL="628650" lvl="1" indent="-171450">
              <a:buFontTx/>
              <a:buChar char="-"/>
            </a:pPr>
            <a:r>
              <a:rPr lang="cs-CZ" dirty="0" smtClean="0"/>
              <a:t>Použití dvou pásů bylo technologicky komplikované a zastaralé</a:t>
            </a:r>
          </a:p>
          <a:p>
            <a:pPr marL="628650" lvl="1" indent="-171450">
              <a:buFontTx/>
              <a:buChar char="-"/>
            </a:pPr>
            <a:r>
              <a:rPr lang="cs-CZ" dirty="0" smtClean="0"/>
              <a:t>Na podzim 1895 zdokonalení kamery – maltézský kříž</a:t>
            </a:r>
            <a:endParaRPr lang="cs-CZ" dirty="0"/>
          </a:p>
          <a:p>
            <a:endParaRPr lang="cs-CZ"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140968"/>
            <a:ext cx="2921000" cy="3302000"/>
          </a:xfrm>
          <a:prstGeom prst="rect">
            <a:avLst/>
          </a:prstGeom>
        </p:spPr>
      </p:pic>
    </p:spTree>
    <p:extLst>
      <p:ext uri="{BB962C8B-B14F-4D97-AF65-F5344CB8AC3E}">
        <p14:creationId xmlns:p14="http://schemas.microsoft.com/office/powerpoint/2010/main" val="23358627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78098"/>
          </a:xfrm>
        </p:spPr>
        <p:txBody>
          <a:bodyPr/>
          <a:lstStyle/>
          <a:p>
            <a:r>
              <a:rPr lang="cs-CZ" dirty="0" smtClean="0"/>
              <a:t>Arnold </a:t>
            </a:r>
            <a:r>
              <a:rPr lang="cs-CZ" dirty="0" err="1" smtClean="0"/>
              <a:t>Fanck</a:t>
            </a:r>
            <a:r>
              <a:rPr lang="cs-CZ" dirty="0" smtClean="0"/>
              <a:t> – horské filmy</a:t>
            </a:r>
            <a:endParaRPr lang="cs-CZ" dirty="0"/>
          </a:p>
        </p:txBody>
      </p:sp>
      <p:sp>
        <p:nvSpPr>
          <p:cNvPr id="3" name="Zástupný symbol pro obsah 2"/>
          <p:cNvSpPr>
            <a:spLocks noGrp="1"/>
          </p:cNvSpPr>
          <p:nvPr>
            <p:ph sz="half" idx="1"/>
          </p:nvPr>
        </p:nvSpPr>
        <p:spPr>
          <a:xfrm>
            <a:off x="107504" y="836712"/>
            <a:ext cx="4254624" cy="5856130"/>
          </a:xfrm>
        </p:spPr>
        <p:txBody>
          <a:bodyPr/>
          <a:lstStyle/>
          <a:p>
            <a:r>
              <a:rPr lang="cs-CZ" i="1" dirty="0" smtClean="0"/>
              <a:t>Der </a:t>
            </a:r>
            <a:r>
              <a:rPr lang="cs-CZ" i="1" dirty="0" err="1" smtClean="0"/>
              <a:t>Heilige</a:t>
            </a:r>
            <a:r>
              <a:rPr lang="cs-CZ" i="1" dirty="0" smtClean="0"/>
              <a:t> </a:t>
            </a:r>
            <a:r>
              <a:rPr lang="cs-CZ" i="1" dirty="0" err="1" smtClean="0"/>
              <a:t>Berg</a:t>
            </a:r>
            <a:r>
              <a:rPr lang="cs-CZ" dirty="0" smtClean="0"/>
              <a:t> (1926)</a:t>
            </a:r>
          </a:p>
          <a:p>
            <a:pPr lvl="1"/>
            <a:r>
              <a:rPr lang="cs-CZ" dirty="0" err="1" smtClean="0"/>
              <a:t>Leni</a:t>
            </a:r>
            <a:r>
              <a:rPr lang="cs-CZ" dirty="0" smtClean="0"/>
              <a:t> </a:t>
            </a:r>
            <a:r>
              <a:rPr lang="cs-CZ" dirty="0" err="1" smtClean="0"/>
              <a:t>Riefenstahl</a:t>
            </a:r>
            <a:endParaRPr lang="cs-CZ" dirty="0" smtClean="0"/>
          </a:p>
          <a:p>
            <a:pPr lvl="0"/>
            <a:r>
              <a:rPr lang="cs-CZ" i="1" dirty="0"/>
              <a:t>Der Grosse </a:t>
            </a:r>
            <a:r>
              <a:rPr lang="cs-CZ" i="1" dirty="0" err="1" smtClean="0"/>
              <a:t>Sprung</a:t>
            </a:r>
            <a:r>
              <a:rPr lang="cs-CZ" i="1" dirty="0" smtClean="0"/>
              <a:t> </a:t>
            </a:r>
            <a:r>
              <a:rPr lang="cs-CZ" dirty="0" smtClean="0"/>
              <a:t>(1927)</a:t>
            </a:r>
            <a:endParaRPr lang="cs-CZ" dirty="0"/>
          </a:p>
          <a:p>
            <a:r>
              <a:rPr lang="cs-CZ" i="1" dirty="0"/>
              <a:t>Der Kampf </a:t>
            </a:r>
            <a:r>
              <a:rPr lang="cs-CZ" i="1" dirty="0" err="1"/>
              <a:t>ums</a:t>
            </a:r>
            <a:r>
              <a:rPr lang="cs-CZ" i="1" dirty="0"/>
              <a:t> </a:t>
            </a:r>
            <a:r>
              <a:rPr lang="cs-CZ" i="1" dirty="0" smtClean="0"/>
              <a:t>Matterhorn </a:t>
            </a:r>
            <a:r>
              <a:rPr lang="cs-CZ" dirty="0" smtClean="0"/>
              <a:t>(1928)</a:t>
            </a:r>
          </a:p>
          <a:p>
            <a:pPr lvl="0"/>
            <a:r>
              <a:rPr lang="cs-CZ" i="1" dirty="0"/>
              <a:t>Die </a:t>
            </a:r>
            <a:r>
              <a:rPr lang="cs-CZ" i="1" dirty="0">
                <a:hlinkClick r:id="rId2"/>
              </a:rPr>
              <a:t>Weiße </a:t>
            </a:r>
            <a:r>
              <a:rPr lang="cs-CZ" i="1" dirty="0" err="1">
                <a:hlinkClick r:id="rId2"/>
              </a:rPr>
              <a:t>Hölle</a:t>
            </a:r>
            <a:r>
              <a:rPr lang="cs-CZ" i="1" dirty="0">
                <a:hlinkClick r:id="rId2"/>
              </a:rPr>
              <a:t> </a:t>
            </a:r>
            <a:r>
              <a:rPr lang="cs-CZ" i="1" dirty="0" err="1">
                <a:hlinkClick r:id="rId2"/>
              </a:rPr>
              <a:t>vom</a:t>
            </a:r>
            <a:r>
              <a:rPr lang="cs-CZ" i="1" dirty="0">
                <a:hlinkClick r:id="rId2"/>
              </a:rPr>
              <a:t> </a:t>
            </a:r>
            <a:r>
              <a:rPr lang="cs-CZ" i="1" dirty="0" err="1">
                <a:hlinkClick r:id="rId2"/>
              </a:rPr>
              <a:t>Piz</a:t>
            </a:r>
            <a:r>
              <a:rPr lang="cs-CZ" i="1" dirty="0">
                <a:hlinkClick r:id="rId2"/>
              </a:rPr>
              <a:t> </a:t>
            </a:r>
            <a:r>
              <a:rPr lang="cs-CZ" i="1" dirty="0" err="1" smtClean="0">
                <a:hlinkClick r:id="rId2"/>
              </a:rPr>
              <a:t>Palü</a:t>
            </a:r>
            <a:r>
              <a:rPr lang="cs-CZ" i="1" dirty="0" smtClean="0"/>
              <a:t> </a:t>
            </a:r>
            <a:r>
              <a:rPr lang="cs-CZ" dirty="0" smtClean="0"/>
              <a:t>(1929)</a:t>
            </a:r>
          </a:p>
          <a:p>
            <a:pPr lvl="1"/>
            <a:r>
              <a:rPr lang="cs-CZ" dirty="0" err="1" smtClean="0"/>
              <a:t>Spolurežie</a:t>
            </a:r>
            <a:r>
              <a:rPr lang="cs-CZ" dirty="0" smtClean="0"/>
              <a:t> G. W. </a:t>
            </a:r>
            <a:r>
              <a:rPr lang="cs-CZ" dirty="0" err="1" smtClean="0"/>
              <a:t>Pabst</a:t>
            </a:r>
            <a:endParaRPr lang="cs-CZ" dirty="0" smtClean="0"/>
          </a:p>
          <a:p>
            <a:r>
              <a:rPr lang="cs-CZ" i="1" dirty="0" err="1"/>
              <a:t>Stürme</a:t>
            </a:r>
            <a:r>
              <a:rPr lang="cs-CZ" i="1" dirty="0"/>
              <a:t> </a:t>
            </a:r>
            <a:r>
              <a:rPr lang="cs-CZ" i="1" dirty="0" err="1"/>
              <a:t>über</a:t>
            </a:r>
            <a:r>
              <a:rPr lang="cs-CZ" i="1" dirty="0"/>
              <a:t> dem </a:t>
            </a:r>
            <a:r>
              <a:rPr lang="cs-CZ" i="1" dirty="0" err="1" smtClean="0"/>
              <a:t>Montblanc</a:t>
            </a:r>
            <a:r>
              <a:rPr lang="cs-CZ" i="1" dirty="0" smtClean="0"/>
              <a:t> </a:t>
            </a:r>
            <a:r>
              <a:rPr lang="cs-CZ" dirty="0" smtClean="0"/>
              <a:t>(1930)</a:t>
            </a:r>
          </a:p>
          <a:p>
            <a:r>
              <a:rPr lang="de-DE" i="1" dirty="0" smtClean="0"/>
              <a:t>Der </a:t>
            </a:r>
            <a:r>
              <a:rPr lang="de-DE" i="1" dirty="0" err="1"/>
              <a:t>weisse</a:t>
            </a:r>
            <a:r>
              <a:rPr lang="de-DE" i="1" dirty="0"/>
              <a:t> Rausch </a:t>
            </a:r>
            <a:r>
              <a:rPr lang="de-DE" dirty="0"/>
              <a:t>(1931)</a:t>
            </a:r>
          </a:p>
          <a:p>
            <a:r>
              <a:rPr lang="de-DE" i="1" dirty="0" smtClean="0">
                <a:hlinkClick r:id="rId3"/>
              </a:rPr>
              <a:t>S.O.S</a:t>
            </a:r>
            <a:r>
              <a:rPr lang="de-DE" i="1" dirty="0">
                <a:hlinkClick r:id="rId3"/>
              </a:rPr>
              <a:t>. Eisberg</a:t>
            </a:r>
            <a:r>
              <a:rPr lang="de-DE" i="1" dirty="0"/>
              <a:t> </a:t>
            </a:r>
            <a:r>
              <a:rPr lang="de-DE" dirty="0"/>
              <a:t>(1933)</a:t>
            </a:r>
          </a:p>
          <a:p>
            <a:endParaRPr lang="cs-CZ" dirty="0" smtClean="0"/>
          </a:p>
          <a:p>
            <a:endParaRPr lang="cs-CZ" dirty="0"/>
          </a:p>
        </p:txBody>
      </p:sp>
      <p:pic>
        <p:nvPicPr>
          <p:cNvPr id="7" name="Zástupný symbol pro obsah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421832" y="836712"/>
            <a:ext cx="4182616" cy="3040186"/>
          </a:xfr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3515098"/>
            <a:ext cx="4176464" cy="3177744"/>
          </a:xfrm>
          <a:prstGeom prst="rect">
            <a:avLst/>
          </a:prstGeom>
        </p:spPr>
      </p:pic>
    </p:spTree>
    <p:extLst>
      <p:ext uri="{BB962C8B-B14F-4D97-AF65-F5344CB8AC3E}">
        <p14:creationId xmlns:p14="http://schemas.microsoft.com/office/powerpoint/2010/main" val="10275546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44624"/>
            <a:ext cx="8712968" cy="850106"/>
          </a:xfrm>
        </p:spPr>
        <p:txBody>
          <a:bodyPr>
            <a:normAutofit/>
          </a:bodyPr>
          <a:lstStyle/>
          <a:p>
            <a:r>
              <a:rPr lang="cs-CZ" dirty="0" smtClean="0"/>
              <a:t>Příchod zvukového filmu do Německa</a:t>
            </a:r>
            <a:endParaRPr lang="cs-CZ" dirty="0"/>
          </a:p>
        </p:txBody>
      </p:sp>
      <p:sp>
        <p:nvSpPr>
          <p:cNvPr id="5" name="Zástupný symbol pro obsah 4"/>
          <p:cNvSpPr>
            <a:spLocks noGrp="1"/>
          </p:cNvSpPr>
          <p:nvPr>
            <p:ph idx="1"/>
          </p:nvPr>
        </p:nvSpPr>
        <p:spPr>
          <a:xfrm>
            <a:off x="107504" y="1052736"/>
            <a:ext cx="8856984" cy="5616624"/>
          </a:xfrm>
        </p:spPr>
        <p:txBody>
          <a:bodyPr>
            <a:normAutofit fontScale="47500" lnSpcReduction="20000"/>
          </a:bodyPr>
          <a:lstStyle/>
          <a:p>
            <a:r>
              <a:rPr lang="cs-CZ" dirty="0" smtClean="0"/>
              <a:t>USA – 1927 -&gt; Německo 1929 – </a:t>
            </a:r>
            <a:r>
              <a:rPr lang="cs-CZ" i="1" dirty="0" err="1" smtClean="0"/>
              <a:t>Singing</a:t>
            </a:r>
            <a:r>
              <a:rPr lang="cs-CZ" i="1" dirty="0" smtClean="0"/>
              <a:t> </a:t>
            </a:r>
            <a:r>
              <a:rPr lang="cs-CZ" i="1" dirty="0" err="1" smtClean="0"/>
              <a:t>Fool</a:t>
            </a:r>
            <a:r>
              <a:rPr lang="cs-CZ" i="1" dirty="0" smtClean="0"/>
              <a:t> </a:t>
            </a:r>
            <a:r>
              <a:rPr lang="cs-CZ" dirty="0" smtClean="0"/>
              <a:t>(1929)</a:t>
            </a:r>
          </a:p>
          <a:p>
            <a:pPr lvl="1"/>
            <a:r>
              <a:rPr lang="cs-CZ" dirty="0" smtClean="0"/>
              <a:t>Spory mezi USA (AT&amp;T; General Electric) a Německem (</a:t>
            </a:r>
            <a:r>
              <a:rPr lang="cs-CZ" dirty="0" err="1" smtClean="0"/>
              <a:t>Tobis</a:t>
            </a:r>
            <a:r>
              <a:rPr lang="cs-CZ" dirty="0" smtClean="0"/>
              <a:t>; Siemens &amp; </a:t>
            </a:r>
            <a:r>
              <a:rPr lang="cs-CZ" dirty="0" err="1" smtClean="0"/>
              <a:t>Halske</a:t>
            </a:r>
            <a:r>
              <a:rPr lang="cs-CZ" dirty="0" smtClean="0"/>
              <a:t>; A.E.G.)</a:t>
            </a:r>
          </a:p>
          <a:p>
            <a:pPr lvl="1"/>
            <a:r>
              <a:rPr lang="cs-CZ" dirty="0" smtClean="0"/>
              <a:t>Do června 1930</a:t>
            </a:r>
          </a:p>
          <a:p>
            <a:r>
              <a:rPr lang="cs-CZ" dirty="0" smtClean="0"/>
              <a:t>Německá produkce</a:t>
            </a:r>
          </a:p>
          <a:p>
            <a:pPr lvl="1"/>
            <a:r>
              <a:rPr lang="cs-CZ" dirty="0" smtClean="0"/>
              <a:t>1928 – 224 filmů (0 zvuk)</a:t>
            </a:r>
          </a:p>
          <a:p>
            <a:pPr lvl="1"/>
            <a:r>
              <a:rPr lang="cs-CZ" dirty="0" smtClean="0"/>
              <a:t>1929 – 183 filmů (8 zvuk)</a:t>
            </a:r>
          </a:p>
          <a:p>
            <a:pPr lvl="1"/>
            <a:r>
              <a:rPr lang="cs-CZ" dirty="0" smtClean="0"/>
              <a:t>1930 – 146 filmů (100 zvuk)</a:t>
            </a:r>
          </a:p>
          <a:p>
            <a:pPr lvl="1"/>
            <a:r>
              <a:rPr lang="cs-CZ" dirty="0" smtClean="0"/>
              <a:t>1931 – 144 filmů (142 zvuk)</a:t>
            </a:r>
          </a:p>
          <a:p>
            <a:r>
              <a:rPr lang="cs-CZ" dirty="0" smtClean="0"/>
              <a:t>1932 – 3800 zvukových kin</a:t>
            </a:r>
          </a:p>
          <a:p>
            <a:r>
              <a:rPr lang="cs-CZ" dirty="0" smtClean="0"/>
              <a:t>Problémy s jazykem </a:t>
            </a:r>
          </a:p>
          <a:p>
            <a:pPr lvl="1"/>
            <a:r>
              <a:rPr lang="cs-CZ" dirty="0" smtClean="0"/>
              <a:t>Film přestal být čistě vizuální – přiblížil se divadlu, pomalý střih, znesnadnění pohybů kamery</a:t>
            </a:r>
          </a:p>
          <a:p>
            <a:pPr lvl="1"/>
            <a:r>
              <a:rPr lang="cs-CZ" dirty="0" smtClean="0"/>
              <a:t>Jazykové verze</a:t>
            </a:r>
          </a:p>
          <a:p>
            <a:pPr lvl="1"/>
            <a:r>
              <a:rPr lang="cs-CZ" dirty="0" smtClean="0"/>
              <a:t>Titulkování</a:t>
            </a:r>
          </a:p>
          <a:p>
            <a:pPr lvl="1"/>
            <a:r>
              <a:rPr lang="cs-CZ" dirty="0" smtClean="0"/>
              <a:t>Snižování popularity amerických filmů</a:t>
            </a:r>
          </a:p>
          <a:p>
            <a:r>
              <a:rPr lang="cs-CZ" dirty="0"/>
              <a:t>1. </a:t>
            </a:r>
            <a:r>
              <a:rPr lang="cs-CZ" dirty="0" smtClean="0"/>
              <a:t>mluvený film </a:t>
            </a:r>
            <a:r>
              <a:rPr lang="cs-CZ" i="1" dirty="0" smtClean="0"/>
              <a:t>Land ohne </a:t>
            </a:r>
            <a:r>
              <a:rPr lang="cs-CZ" i="1" dirty="0" err="1" smtClean="0"/>
              <a:t>Frauen</a:t>
            </a:r>
            <a:r>
              <a:rPr lang="cs-CZ" i="1" dirty="0" smtClean="0"/>
              <a:t> </a:t>
            </a:r>
            <a:r>
              <a:rPr lang="cs-CZ" dirty="0" smtClean="0"/>
              <a:t>(1930) </a:t>
            </a:r>
          </a:p>
          <a:p>
            <a:r>
              <a:rPr lang="cs-CZ" dirty="0" smtClean="0"/>
              <a:t>Počátek zvuku – období rozkvětu před nástupem nacistů</a:t>
            </a:r>
          </a:p>
          <a:p>
            <a:pPr lvl="1"/>
            <a:r>
              <a:rPr lang="cs-CZ" dirty="0" smtClean="0"/>
              <a:t>Odchod filmařů do exilu</a:t>
            </a:r>
          </a:p>
          <a:p>
            <a:r>
              <a:rPr lang="cs-CZ" dirty="0" smtClean="0"/>
              <a:t>Experimentování se zvukem</a:t>
            </a:r>
          </a:p>
          <a:p>
            <a:pPr lvl="1"/>
            <a:r>
              <a:rPr lang="cs-CZ" dirty="0" smtClean="0"/>
              <a:t>Fritz Lang – zvukové přesahy mezi scénami – </a:t>
            </a:r>
            <a:r>
              <a:rPr lang="cs-CZ" i="1" dirty="0" smtClean="0"/>
              <a:t>M </a:t>
            </a:r>
            <a:r>
              <a:rPr lang="cs-CZ" dirty="0" smtClean="0"/>
              <a:t>(1931)</a:t>
            </a:r>
          </a:p>
          <a:p>
            <a:pPr lvl="1"/>
            <a:r>
              <a:rPr lang="cs-CZ" dirty="0" err="1" smtClean="0"/>
              <a:t>Pabst</a:t>
            </a:r>
            <a:r>
              <a:rPr lang="cs-CZ" dirty="0"/>
              <a:t> </a:t>
            </a:r>
            <a:r>
              <a:rPr lang="cs-CZ" dirty="0" smtClean="0"/>
              <a:t>– </a:t>
            </a:r>
            <a:r>
              <a:rPr lang="cs-CZ" i="1" dirty="0" err="1" smtClean="0"/>
              <a:t>Westfront</a:t>
            </a:r>
            <a:r>
              <a:rPr lang="cs-CZ" i="1" dirty="0"/>
              <a:t> </a:t>
            </a:r>
            <a:r>
              <a:rPr lang="cs-CZ" i="1" dirty="0" smtClean="0"/>
              <a:t>1918 </a:t>
            </a:r>
            <a:r>
              <a:rPr lang="cs-CZ" dirty="0" smtClean="0"/>
              <a:t>(1930), </a:t>
            </a:r>
            <a:r>
              <a:rPr lang="cs-CZ" i="1" dirty="0" err="1" smtClean="0"/>
              <a:t>Kameradschaft</a:t>
            </a:r>
            <a:r>
              <a:rPr lang="cs-CZ" i="1" dirty="0" smtClean="0"/>
              <a:t> </a:t>
            </a:r>
            <a:r>
              <a:rPr lang="cs-CZ" dirty="0" smtClean="0"/>
              <a:t>(1931)</a:t>
            </a:r>
          </a:p>
          <a:p>
            <a:pPr lvl="1"/>
            <a:r>
              <a:rPr lang="cs-CZ" dirty="0" smtClean="0"/>
              <a:t>Max </a:t>
            </a:r>
            <a:r>
              <a:rPr lang="cs-CZ" dirty="0" err="1" smtClean="0"/>
              <a:t>Ophüls</a:t>
            </a:r>
            <a:r>
              <a:rPr lang="cs-CZ" dirty="0" smtClean="0"/>
              <a:t> – </a:t>
            </a:r>
            <a:r>
              <a:rPr lang="cs-CZ" i="1" dirty="0" smtClean="0"/>
              <a:t>Die </a:t>
            </a:r>
            <a:r>
              <a:rPr lang="cs-CZ" i="1" dirty="0" err="1" smtClean="0"/>
              <a:t>verkaufte</a:t>
            </a:r>
            <a:r>
              <a:rPr lang="cs-CZ" i="1" dirty="0" smtClean="0"/>
              <a:t> </a:t>
            </a:r>
            <a:r>
              <a:rPr lang="cs-CZ" i="1" dirty="0" err="1" smtClean="0"/>
              <a:t>braut</a:t>
            </a:r>
            <a:r>
              <a:rPr lang="cs-CZ" i="1" dirty="0" smtClean="0"/>
              <a:t> </a:t>
            </a:r>
            <a:r>
              <a:rPr lang="cs-CZ" dirty="0" smtClean="0"/>
              <a:t>(1932), </a:t>
            </a:r>
            <a:r>
              <a:rPr lang="cs-CZ" dirty="0" err="1" smtClean="0"/>
              <a:t>Liebelei</a:t>
            </a:r>
            <a:r>
              <a:rPr lang="cs-CZ" dirty="0" smtClean="0"/>
              <a:t> </a:t>
            </a:r>
          </a:p>
          <a:p>
            <a:pPr lvl="1"/>
            <a:r>
              <a:rPr lang="cs-CZ" dirty="0" smtClean="0"/>
              <a:t>Leontine </a:t>
            </a:r>
            <a:r>
              <a:rPr lang="cs-CZ" dirty="0" err="1" smtClean="0"/>
              <a:t>Sagan</a:t>
            </a:r>
            <a:r>
              <a:rPr lang="cs-CZ" dirty="0" smtClean="0"/>
              <a:t> – </a:t>
            </a:r>
            <a:r>
              <a:rPr lang="cs-CZ" i="1" dirty="0" smtClean="0"/>
              <a:t>Mädchen in </a:t>
            </a:r>
            <a:r>
              <a:rPr lang="cs-CZ" i="1" dirty="0" err="1" smtClean="0"/>
              <a:t>Uniform</a:t>
            </a:r>
            <a:r>
              <a:rPr lang="cs-CZ" i="1" dirty="0" smtClean="0"/>
              <a:t> </a:t>
            </a:r>
            <a:r>
              <a:rPr lang="cs-CZ" dirty="0" smtClean="0"/>
              <a:t>(1931)</a:t>
            </a:r>
          </a:p>
          <a:p>
            <a:pPr lvl="1"/>
            <a:r>
              <a:rPr lang="cs-CZ" dirty="0" smtClean="0"/>
              <a:t>Nejúspěšnější muzikály, historická dramata</a:t>
            </a:r>
          </a:p>
          <a:p>
            <a:pPr lvl="2"/>
            <a:r>
              <a:rPr lang="cs-CZ" dirty="0"/>
              <a:t>Erik </a:t>
            </a:r>
            <a:r>
              <a:rPr lang="cs-CZ" dirty="0" err="1"/>
              <a:t>Charrell</a:t>
            </a:r>
            <a:r>
              <a:rPr lang="cs-CZ" dirty="0"/>
              <a:t> – </a:t>
            </a:r>
            <a:r>
              <a:rPr lang="cs-CZ" i="1" dirty="0"/>
              <a:t>Der </a:t>
            </a:r>
            <a:r>
              <a:rPr lang="cs-CZ" i="1" dirty="0" err="1"/>
              <a:t>Kongreß</a:t>
            </a:r>
            <a:r>
              <a:rPr lang="cs-CZ" i="1" dirty="0"/>
              <a:t> </a:t>
            </a:r>
            <a:r>
              <a:rPr lang="cs-CZ" i="1" dirty="0" err="1"/>
              <a:t>tanzt</a:t>
            </a:r>
            <a:r>
              <a:rPr lang="cs-CZ" i="1" dirty="0"/>
              <a:t> </a:t>
            </a:r>
            <a:r>
              <a:rPr lang="cs-CZ" dirty="0"/>
              <a:t>(1931), </a:t>
            </a:r>
            <a:endParaRPr lang="cs-CZ" dirty="0" smtClean="0"/>
          </a:p>
          <a:p>
            <a:pPr lvl="2"/>
            <a:r>
              <a:rPr lang="cs-CZ" dirty="0" smtClean="0"/>
              <a:t>Wilhelm </a:t>
            </a:r>
            <a:r>
              <a:rPr lang="cs-CZ" dirty="0" err="1" smtClean="0"/>
              <a:t>Thiele</a:t>
            </a:r>
            <a:r>
              <a:rPr lang="cs-CZ" dirty="0" smtClean="0"/>
              <a:t> </a:t>
            </a:r>
            <a:r>
              <a:rPr lang="cs-CZ" i="1" dirty="0" smtClean="0"/>
              <a:t>– Die </a:t>
            </a:r>
            <a:r>
              <a:rPr lang="cs-CZ" i="1" dirty="0" err="1"/>
              <a:t>Drei</a:t>
            </a:r>
            <a:r>
              <a:rPr lang="cs-CZ" i="1" dirty="0"/>
              <a:t> von </a:t>
            </a:r>
            <a:r>
              <a:rPr lang="cs-CZ" i="1" dirty="0" err="1"/>
              <a:t>Tankstelle</a:t>
            </a:r>
            <a:r>
              <a:rPr lang="cs-CZ" i="1" dirty="0"/>
              <a:t> </a:t>
            </a:r>
            <a:r>
              <a:rPr lang="cs-CZ" dirty="0"/>
              <a:t>(1931)</a:t>
            </a:r>
          </a:p>
          <a:p>
            <a:pPr lvl="1"/>
            <a:r>
              <a:rPr lang="cs-CZ" dirty="0" smtClean="0"/>
              <a:t>Josef von </a:t>
            </a:r>
            <a:r>
              <a:rPr lang="cs-CZ" dirty="0" err="1" smtClean="0"/>
              <a:t>Sternberg</a:t>
            </a:r>
            <a:r>
              <a:rPr lang="cs-CZ" dirty="0" smtClean="0"/>
              <a:t> – </a:t>
            </a:r>
            <a:r>
              <a:rPr lang="cs-CZ" i="1" dirty="0" smtClean="0"/>
              <a:t>Der blaue </a:t>
            </a:r>
            <a:r>
              <a:rPr lang="cs-CZ" i="1" dirty="0" err="1" smtClean="0"/>
              <a:t>Engel</a:t>
            </a:r>
            <a:r>
              <a:rPr lang="cs-CZ" i="1" dirty="0" smtClean="0"/>
              <a:t> </a:t>
            </a:r>
            <a:r>
              <a:rPr lang="cs-CZ" dirty="0" smtClean="0"/>
              <a:t>(1930)</a:t>
            </a:r>
          </a:p>
          <a:p>
            <a:pPr lvl="1"/>
            <a:r>
              <a:rPr lang="cs-CZ" dirty="0" smtClean="0"/>
              <a:t>Všichni tito jmenovaní odešli do exilu</a:t>
            </a:r>
            <a:endParaRPr lang="cs-CZ" dirty="0"/>
          </a:p>
          <a:p>
            <a:pPr lvl="1"/>
            <a:endParaRPr lang="cs-CZ" dirty="0"/>
          </a:p>
        </p:txBody>
      </p:sp>
    </p:spTree>
    <p:extLst>
      <p:ext uri="{BB962C8B-B14F-4D97-AF65-F5344CB8AC3E}">
        <p14:creationId xmlns:p14="http://schemas.microsoft.com/office/powerpoint/2010/main" val="31283766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8614"/>
            <a:ext cx="8229600" cy="778098"/>
          </a:xfrm>
        </p:spPr>
        <p:txBody>
          <a:bodyPr/>
          <a:lstStyle/>
          <a:p>
            <a:r>
              <a:rPr lang="cs-CZ" i="1" dirty="0" smtClean="0"/>
              <a:t>Modrý Anděl </a:t>
            </a:r>
            <a:r>
              <a:rPr lang="cs-CZ" dirty="0" smtClean="0"/>
              <a:t>(1930)</a:t>
            </a:r>
            <a:endParaRPr lang="cs-CZ" dirty="0"/>
          </a:p>
        </p:txBody>
      </p:sp>
      <p:sp>
        <p:nvSpPr>
          <p:cNvPr id="4" name="Zástupný symbol pro obsah 3"/>
          <p:cNvSpPr>
            <a:spLocks noGrp="1"/>
          </p:cNvSpPr>
          <p:nvPr>
            <p:ph sz="half" idx="1"/>
          </p:nvPr>
        </p:nvSpPr>
        <p:spPr>
          <a:xfrm>
            <a:off x="251520" y="908720"/>
            <a:ext cx="4896544" cy="5472608"/>
          </a:xfrm>
        </p:spPr>
        <p:txBody>
          <a:bodyPr>
            <a:normAutofit fontScale="92500" lnSpcReduction="20000"/>
          </a:bodyPr>
          <a:lstStyle/>
          <a:p>
            <a:r>
              <a:rPr lang="cs-CZ" dirty="0" smtClean="0"/>
              <a:t>J. von </a:t>
            </a:r>
            <a:r>
              <a:rPr lang="cs-CZ" dirty="0" err="1" smtClean="0"/>
              <a:t>Sternberg</a:t>
            </a:r>
            <a:r>
              <a:rPr lang="cs-CZ" dirty="0" smtClean="0"/>
              <a:t>, </a:t>
            </a:r>
            <a:r>
              <a:rPr lang="cs-CZ" dirty="0" err="1" smtClean="0"/>
              <a:t>Marlene</a:t>
            </a:r>
            <a:r>
              <a:rPr lang="cs-CZ" dirty="0" smtClean="0"/>
              <a:t> Dietrich, Emil </a:t>
            </a:r>
            <a:r>
              <a:rPr lang="cs-CZ" dirty="0" err="1" smtClean="0"/>
              <a:t>Jannings</a:t>
            </a:r>
            <a:endParaRPr lang="cs-CZ" dirty="0" smtClean="0"/>
          </a:p>
          <a:p>
            <a:r>
              <a:rPr lang="cs-CZ" dirty="0" err="1" smtClean="0"/>
              <a:t>Paramount</a:t>
            </a:r>
            <a:r>
              <a:rPr lang="cs-CZ" dirty="0" smtClean="0"/>
              <a:t>/UFA</a:t>
            </a:r>
          </a:p>
          <a:p>
            <a:r>
              <a:rPr lang="cs-CZ" dirty="0" smtClean="0"/>
              <a:t>2 verze – něm., angl.</a:t>
            </a:r>
          </a:p>
          <a:p>
            <a:r>
              <a:rPr lang="cs-CZ" dirty="0" smtClean="0"/>
              <a:t>Podle Heinricha Manna </a:t>
            </a:r>
          </a:p>
          <a:p>
            <a:pPr lvl="1"/>
            <a:r>
              <a:rPr lang="cs-CZ" i="1" dirty="0" smtClean="0"/>
              <a:t>Profesor Neřád</a:t>
            </a:r>
          </a:p>
          <a:p>
            <a:r>
              <a:rPr lang="cs-CZ" dirty="0" smtClean="0"/>
              <a:t>Natáčeno jednou kamerou</a:t>
            </a:r>
          </a:p>
          <a:p>
            <a:r>
              <a:rPr lang="cs-CZ" dirty="0" smtClean="0"/>
              <a:t>Synchronní snímání zvuku</a:t>
            </a:r>
          </a:p>
          <a:p>
            <a:r>
              <a:rPr lang="cs-CZ" dirty="0" smtClean="0"/>
              <a:t>Zakázáno po nástupu nacistů</a:t>
            </a:r>
          </a:p>
          <a:p>
            <a:r>
              <a:rPr lang="cs-CZ" dirty="0" smtClean="0"/>
              <a:t>Angažmá </a:t>
            </a:r>
            <a:r>
              <a:rPr lang="cs-CZ" dirty="0" err="1" smtClean="0"/>
              <a:t>Paramountem</a:t>
            </a:r>
            <a:r>
              <a:rPr lang="cs-CZ" dirty="0" smtClean="0"/>
              <a:t> pro Dietrichovou a von </a:t>
            </a:r>
            <a:r>
              <a:rPr lang="cs-CZ" dirty="0" err="1" smtClean="0"/>
              <a:t>Sternberga</a:t>
            </a:r>
            <a:endParaRPr lang="cs-CZ" dirty="0" smtClean="0"/>
          </a:p>
          <a:p>
            <a:pPr lvl="1"/>
            <a:r>
              <a:rPr lang="cs-CZ" dirty="0" smtClean="0"/>
              <a:t>Natočili další 4 filmy v USA</a:t>
            </a:r>
          </a:p>
          <a:p>
            <a:r>
              <a:rPr lang="cs-CZ" dirty="0" smtClean="0">
                <a:hlinkClick r:id="rId2"/>
              </a:rPr>
              <a:t>Ukázka</a:t>
            </a:r>
            <a:r>
              <a:rPr lang="cs-CZ" dirty="0" smtClean="0"/>
              <a:t> </a:t>
            </a:r>
          </a:p>
          <a:p>
            <a:r>
              <a:rPr lang="cs-CZ" dirty="0" smtClean="0">
                <a:hlinkClick r:id="rId3"/>
              </a:rPr>
              <a:t>Ukázka</a:t>
            </a:r>
            <a:endParaRPr lang="cs-CZ" dirty="0" smtClean="0"/>
          </a:p>
        </p:txBody>
      </p:sp>
      <p:pic>
        <p:nvPicPr>
          <p:cNvPr id="6" name="Zástupný symbol pro obsah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64088" y="1124744"/>
            <a:ext cx="3528392" cy="5066059"/>
          </a:xfrm>
        </p:spPr>
      </p:pic>
    </p:spTree>
    <p:extLst>
      <p:ext uri="{BB962C8B-B14F-4D97-AF65-F5344CB8AC3E}">
        <p14:creationId xmlns:p14="http://schemas.microsoft.com/office/powerpoint/2010/main" val="41680247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764704"/>
          </a:xfrm>
        </p:spPr>
        <p:txBody>
          <a:bodyPr/>
          <a:lstStyle/>
          <a:p>
            <a:r>
              <a:rPr lang="cs-CZ" dirty="0" smtClean="0"/>
              <a:t>Max </a:t>
            </a:r>
            <a:r>
              <a:rPr lang="cs-CZ" dirty="0" err="1" smtClean="0"/>
              <a:t>Ophüls</a:t>
            </a:r>
            <a:endParaRPr lang="cs-CZ" dirty="0"/>
          </a:p>
        </p:txBody>
      </p:sp>
      <p:sp>
        <p:nvSpPr>
          <p:cNvPr id="3" name="Zástupný symbol pro obsah 2"/>
          <p:cNvSpPr>
            <a:spLocks noGrp="1"/>
          </p:cNvSpPr>
          <p:nvPr>
            <p:ph sz="half" idx="1"/>
          </p:nvPr>
        </p:nvSpPr>
        <p:spPr>
          <a:xfrm>
            <a:off x="179512" y="836712"/>
            <a:ext cx="4680520" cy="5760640"/>
          </a:xfrm>
        </p:spPr>
        <p:txBody>
          <a:bodyPr>
            <a:normAutofit fontScale="92500" lnSpcReduction="20000"/>
          </a:bodyPr>
          <a:lstStyle/>
          <a:p>
            <a:r>
              <a:rPr lang="cs-CZ" dirty="0" smtClean="0"/>
              <a:t>Původně divadelní herec a režisér</a:t>
            </a:r>
          </a:p>
          <a:p>
            <a:r>
              <a:rPr lang="cs-CZ" dirty="0" smtClean="0"/>
              <a:t>První filmy </a:t>
            </a:r>
          </a:p>
          <a:p>
            <a:pPr lvl="1"/>
            <a:r>
              <a:rPr lang="cs-CZ" i="1" dirty="0" err="1"/>
              <a:t>Dann</a:t>
            </a:r>
            <a:r>
              <a:rPr lang="cs-CZ" i="1" dirty="0"/>
              <a:t> </a:t>
            </a:r>
            <a:r>
              <a:rPr lang="cs-CZ" i="1" dirty="0" err="1"/>
              <a:t>schon</a:t>
            </a:r>
            <a:r>
              <a:rPr lang="cs-CZ" i="1" dirty="0"/>
              <a:t> </a:t>
            </a:r>
            <a:r>
              <a:rPr lang="cs-CZ" i="1" dirty="0" err="1"/>
              <a:t>lieber</a:t>
            </a:r>
            <a:r>
              <a:rPr lang="cs-CZ" i="1" dirty="0"/>
              <a:t> </a:t>
            </a:r>
            <a:r>
              <a:rPr lang="cs-CZ" i="1" dirty="0" err="1" smtClean="0"/>
              <a:t>Lebertran</a:t>
            </a:r>
            <a:endParaRPr lang="cs-CZ" i="1" dirty="0" smtClean="0"/>
          </a:p>
          <a:p>
            <a:pPr lvl="1"/>
            <a:r>
              <a:rPr lang="cs-CZ" i="1" dirty="0"/>
              <a:t>Die </a:t>
            </a:r>
            <a:r>
              <a:rPr lang="cs-CZ" i="1" dirty="0" err="1"/>
              <a:t>verliebte</a:t>
            </a:r>
            <a:r>
              <a:rPr lang="cs-CZ" i="1" dirty="0"/>
              <a:t> Firma</a:t>
            </a:r>
          </a:p>
          <a:p>
            <a:r>
              <a:rPr lang="cs-CZ" dirty="0" smtClean="0">
                <a:hlinkClick r:id="rId2"/>
              </a:rPr>
              <a:t>Prodaná nevěsta</a:t>
            </a:r>
            <a:r>
              <a:rPr lang="cs-CZ" dirty="0" smtClean="0"/>
              <a:t> (</a:t>
            </a:r>
            <a:r>
              <a:rPr lang="cs-CZ" dirty="0" smtClean="0">
                <a:hlinkClick r:id="rId3"/>
              </a:rPr>
              <a:t>1932</a:t>
            </a:r>
            <a:r>
              <a:rPr lang="cs-CZ" dirty="0" smtClean="0"/>
              <a:t>)</a:t>
            </a:r>
          </a:p>
          <a:p>
            <a:pPr lvl="1"/>
            <a:r>
              <a:rPr lang="cs-CZ" dirty="0" smtClean="0"/>
              <a:t>Bedřich Smetana</a:t>
            </a:r>
          </a:p>
          <a:p>
            <a:r>
              <a:rPr lang="cs-CZ" dirty="0" err="1" smtClean="0"/>
              <a:t>Liebelei</a:t>
            </a:r>
            <a:r>
              <a:rPr lang="cs-CZ" dirty="0" smtClean="0"/>
              <a:t> (1933)</a:t>
            </a:r>
          </a:p>
          <a:p>
            <a:pPr lvl="1"/>
            <a:r>
              <a:rPr lang="cs-CZ" dirty="0" smtClean="0"/>
              <a:t>Luxusní prostředí, feministický přístup, spor mezi mladým a starým mužem</a:t>
            </a:r>
          </a:p>
          <a:p>
            <a:r>
              <a:rPr lang="cs-CZ" dirty="0" smtClean="0"/>
              <a:t>1933-1940 – Francie</a:t>
            </a:r>
          </a:p>
          <a:p>
            <a:r>
              <a:rPr lang="cs-CZ" dirty="0" smtClean="0"/>
              <a:t>WWII – USA</a:t>
            </a:r>
          </a:p>
          <a:p>
            <a:pPr lvl="1"/>
            <a:r>
              <a:rPr lang="cs-CZ" dirty="0" smtClean="0"/>
              <a:t>Film až 1946 – </a:t>
            </a:r>
          </a:p>
          <a:p>
            <a:r>
              <a:rPr lang="cs-CZ" dirty="0" smtClean="0"/>
              <a:t>1950 – znovu natáčel ve Francii</a:t>
            </a:r>
            <a:endParaRPr lang="cs-CZ" dirty="0"/>
          </a:p>
        </p:txBody>
      </p:sp>
      <p:pic>
        <p:nvPicPr>
          <p:cNvPr id="5" name="Zástupný symbol pro obsah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94728" y="885335"/>
            <a:ext cx="3869760" cy="5568001"/>
          </a:xfrm>
        </p:spPr>
      </p:pic>
    </p:spTree>
    <p:extLst>
      <p:ext uri="{BB962C8B-B14F-4D97-AF65-F5344CB8AC3E}">
        <p14:creationId xmlns:p14="http://schemas.microsoft.com/office/powerpoint/2010/main" val="7549395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778098"/>
          </a:xfrm>
        </p:spPr>
        <p:txBody>
          <a:bodyPr>
            <a:normAutofit/>
          </a:bodyPr>
          <a:lstStyle/>
          <a:p>
            <a:r>
              <a:rPr lang="cs-CZ" dirty="0" smtClean="0"/>
              <a:t>Leontine </a:t>
            </a:r>
            <a:r>
              <a:rPr lang="cs-CZ" dirty="0" err="1" smtClean="0"/>
              <a:t>Sagan</a:t>
            </a:r>
            <a:endParaRPr lang="cs-CZ" dirty="0"/>
          </a:p>
        </p:txBody>
      </p:sp>
      <p:sp>
        <p:nvSpPr>
          <p:cNvPr id="3" name="Zástupný symbol pro obsah 2"/>
          <p:cNvSpPr>
            <a:spLocks noGrp="1"/>
          </p:cNvSpPr>
          <p:nvPr>
            <p:ph sz="half" idx="1"/>
          </p:nvPr>
        </p:nvSpPr>
        <p:spPr>
          <a:xfrm>
            <a:off x="457200" y="1124744"/>
            <a:ext cx="4978896" cy="5256584"/>
          </a:xfrm>
        </p:spPr>
        <p:txBody>
          <a:bodyPr>
            <a:normAutofit fontScale="92500"/>
          </a:bodyPr>
          <a:lstStyle/>
          <a:p>
            <a:r>
              <a:rPr lang="cs-CZ" dirty="0" smtClean="0"/>
              <a:t>Rakousko-Uhersko</a:t>
            </a:r>
          </a:p>
          <a:p>
            <a:r>
              <a:rPr lang="cs-CZ" dirty="0" smtClean="0"/>
              <a:t>Max Reinhardt</a:t>
            </a:r>
          </a:p>
          <a:p>
            <a:r>
              <a:rPr lang="cs-CZ" dirty="0" smtClean="0"/>
              <a:t>2 hl. filmy</a:t>
            </a:r>
          </a:p>
          <a:p>
            <a:r>
              <a:rPr lang="cs-CZ" i="1" dirty="0" smtClean="0">
                <a:hlinkClick r:id="rId2"/>
              </a:rPr>
              <a:t>Mädchen in </a:t>
            </a:r>
            <a:r>
              <a:rPr lang="cs-CZ" i="1" dirty="0" err="1" smtClean="0">
                <a:hlinkClick r:id="rId2"/>
              </a:rPr>
              <a:t>Uniform</a:t>
            </a:r>
            <a:r>
              <a:rPr lang="cs-CZ" i="1" dirty="0" smtClean="0">
                <a:hlinkClick r:id="rId2"/>
              </a:rPr>
              <a:t> </a:t>
            </a:r>
            <a:r>
              <a:rPr lang="cs-CZ" dirty="0" smtClean="0"/>
              <a:t>(1931)</a:t>
            </a:r>
          </a:p>
          <a:p>
            <a:pPr lvl="1"/>
            <a:r>
              <a:rPr lang="cs-CZ" dirty="0" smtClean="0"/>
              <a:t>Podle divadelní hry Christy </a:t>
            </a:r>
            <a:r>
              <a:rPr lang="cs-CZ" dirty="0" err="1" smtClean="0"/>
              <a:t>Winsloe</a:t>
            </a:r>
            <a:endParaRPr lang="cs-CZ" dirty="0" smtClean="0"/>
          </a:p>
          <a:p>
            <a:pPr lvl="1"/>
            <a:r>
              <a:rPr lang="cs-CZ" dirty="0" smtClean="0"/>
              <a:t>Čistě ženské obsazení herců</a:t>
            </a:r>
          </a:p>
          <a:p>
            <a:pPr lvl="2"/>
            <a:r>
              <a:rPr lang="cs-CZ" dirty="0" smtClean="0"/>
              <a:t>Herci hrály to samé na divadle</a:t>
            </a:r>
          </a:p>
          <a:p>
            <a:pPr lvl="1"/>
            <a:r>
              <a:rPr lang="cs-CZ" dirty="0" smtClean="0"/>
              <a:t>Rozpočet 55 000 RM</a:t>
            </a:r>
          </a:p>
          <a:p>
            <a:pPr lvl="1"/>
            <a:r>
              <a:rPr lang="cs-CZ" dirty="0" smtClean="0"/>
              <a:t>Tematika lesbické lásky</a:t>
            </a:r>
          </a:p>
          <a:p>
            <a:r>
              <a:rPr lang="cs-CZ" dirty="0" smtClean="0"/>
              <a:t>Druhý film v Británii</a:t>
            </a:r>
          </a:p>
          <a:p>
            <a:pPr lvl="1"/>
            <a:r>
              <a:rPr lang="cs-CZ" i="1" dirty="0" err="1" smtClean="0"/>
              <a:t>Men</a:t>
            </a:r>
            <a:r>
              <a:rPr lang="cs-CZ" i="1" dirty="0" smtClean="0"/>
              <a:t> of </a:t>
            </a:r>
            <a:r>
              <a:rPr lang="cs-CZ" i="1" dirty="0" err="1" smtClean="0"/>
              <a:t>Tomorrow</a:t>
            </a:r>
            <a:r>
              <a:rPr lang="cs-CZ" i="1" dirty="0" smtClean="0"/>
              <a:t> </a:t>
            </a:r>
            <a:r>
              <a:rPr lang="cs-CZ" dirty="0" smtClean="0"/>
              <a:t>(1932)</a:t>
            </a:r>
          </a:p>
          <a:p>
            <a:r>
              <a:rPr lang="cs-CZ" dirty="0" smtClean="0"/>
              <a:t>Poté Jižní Afrika</a:t>
            </a:r>
          </a:p>
          <a:p>
            <a:pPr marL="914400" lvl="2" indent="0">
              <a:buNone/>
            </a:pPr>
            <a:endParaRPr lang="cs-CZ" dirty="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50178" y="1412776"/>
            <a:ext cx="3214310" cy="4564321"/>
          </a:xfrm>
        </p:spPr>
      </p:pic>
    </p:spTree>
    <p:extLst>
      <p:ext uri="{BB962C8B-B14F-4D97-AF65-F5344CB8AC3E}">
        <p14:creationId xmlns:p14="http://schemas.microsoft.com/office/powerpoint/2010/main" val="110104329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Švédská kinematografie</a:t>
            </a:r>
            <a:endParaRPr lang="cs-CZ" dirty="0"/>
          </a:p>
        </p:txBody>
      </p:sp>
      <p:sp>
        <p:nvSpPr>
          <p:cNvPr id="6" name="Zástupný symbol pro obsah 5"/>
          <p:cNvSpPr>
            <a:spLocks noGrp="1"/>
          </p:cNvSpPr>
          <p:nvPr>
            <p:ph idx="1"/>
          </p:nvPr>
        </p:nvSpPr>
        <p:spPr>
          <a:xfrm>
            <a:off x="457200" y="1600200"/>
            <a:ext cx="4330824" cy="4525963"/>
          </a:xfrm>
        </p:spPr>
        <p:txBody>
          <a:bodyPr>
            <a:normAutofit fontScale="92500" lnSpcReduction="20000"/>
          </a:bodyPr>
          <a:lstStyle/>
          <a:p>
            <a:r>
              <a:rPr lang="cs-CZ" dirty="0" smtClean="0"/>
              <a:t>Severské kinematografie</a:t>
            </a:r>
          </a:p>
          <a:p>
            <a:pPr lvl="1"/>
            <a:r>
              <a:rPr lang="cs-CZ" dirty="0" smtClean="0">
                <a:hlinkClick r:id="rId2"/>
              </a:rPr>
              <a:t>Typická témata</a:t>
            </a:r>
            <a:endParaRPr lang="cs-CZ" dirty="0" smtClean="0"/>
          </a:p>
          <a:p>
            <a:r>
              <a:rPr lang="cs-CZ" dirty="0" err="1" smtClean="0"/>
              <a:t>Svenska</a:t>
            </a:r>
            <a:r>
              <a:rPr lang="cs-CZ" dirty="0" smtClean="0"/>
              <a:t> </a:t>
            </a:r>
            <a:r>
              <a:rPr lang="cs-CZ" dirty="0" err="1" smtClean="0"/>
              <a:t>filmindustri</a:t>
            </a:r>
            <a:r>
              <a:rPr lang="cs-CZ" dirty="0" smtClean="0"/>
              <a:t> – 1907</a:t>
            </a:r>
          </a:p>
          <a:p>
            <a:pPr lvl="1"/>
            <a:r>
              <a:rPr lang="cs-CZ" dirty="0" smtClean="0"/>
              <a:t>1909 – Charles </a:t>
            </a:r>
            <a:r>
              <a:rPr lang="cs-CZ" dirty="0" err="1" smtClean="0"/>
              <a:t>Magnusson</a:t>
            </a:r>
            <a:endParaRPr lang="cs-CZ" dirty="0" smtClean="0"/>
          </a:p>
          <a:p>
            <a:pPr lvl="1"/>
            <a:r>
              <a:rPr lang="cs-CZ" dirty="0" smtClean="0"/>
              <a:t>1912 – stěhování do Stockholmu</a:t>
            </a:r>
          </a:p>
          <a:p>
            <a:pPr lvl="1"/>
            <a:r>
              <a:rPr lang="cs-CZ" dirty="0" smtClean="0"/>
              <a:t>Georg </a:t>
            </a:r>
            <a:r>
              <a:rPr lang="cs-CZ" dirty="0" err="1" smtClean="0"/>
              <a:t>af</a:t>
            </a:r>
            <a:r>
              <a:rPr lang="cs-CZ" dirty="0" smtClean="0"/>
              <a:t> </a:t>
            </a:r>
            <a:r>
              <a:rPr lang="cs-CZ" dirty="0" err="1" smtClean="0"/>
              <a:t>Klercker</a:t>
            </a:r>
            <a:endParaRPr lang="cs-CZ" dirty="0" smtClean="0"/>
          </a:p>
          <a:p>
            <a:pPr lvl="1"/>
            <a:r>
              <a:rPr lang="cs-CZ" dirty="0" err="1" smtClean="0"/>
              <a:t>Mauritz</a:t>
            </a:r>
            <a:r>
              <a:rPr lang="cs-CZ" dirty="0" smtClean="0"/>
              <a:t> </a:t>
            </a:r>
            <a:r>
              <a:rPr lang="cs-CZ" dirty="0" err="1" smtClean="0"/>
              <a:t>Stiller</a:t>
            </a:r>
            <a:endParaRPr lang="cs-CZ" dirty="0" smtClean="0"/>
          </a:p>
          <a:p>
            <a:pPr lvl="1"/>
            <a:r>
              <a:rPr lang="cs-CZ" dirty="0" smtClean="0"/>
              <a:t>Victor </a:t>
            </a:r>
            <a:r>
              <a:rPr lang="cs-CZ" dirty="0" err="1" smtClean="0"/>
              <a:t>Sjöström</a:t>
            </a:r>
            <a:endParaRPr lang="cs-CZ" dirty="0"/>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368" y="1698972"/>
            <a:ext cx="3175000" cy="4178300"/>
          </a:xfrm>
          <a:prstGeom prst="rect">
            <a:avLst/>
          </a:prstGeom>
        </p:spPr>
      </p:pic>
    </p:spTree>
    <p:extLst>
      <p:ext uri="{BB962C8B-B14F-4D97-AF65-F5344CB8AC3E}">
        <p14:creationId xmlns:p14="http://schemas.microsoft.com/office/powerpoint/2010/main" val="9543083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smtClean="0"/>
              <a:t>Georg </a:t>
            </a:r>
            <a:r>
              <a:rPr lang="cs-CZ" dirty="0" err="1" smtClean="0"/>
              <a:t>af</a:t>
            </a:r>
            <a:r>
              <a:rPr lang="cs-CZ" dirty="0" smtClean="0"/>
              <a:t> </a:t>
            </a:r>
            <a:r>
              <a:rPr lang="cs-CZ" dirty="0" err="1" smtClean="0"/>
              <a:t>Klercker</a:t>
            </a:r>
            <a:endParaRPr lang="cs-CZ" dirty="0"/>
          </a:p>
        </p:txBody>
      </p:sp>
      <p:sp>
        <p:nvSpPr>
          <p:cNvPr id="3" name="Zástupný symbol pro obsah 2"/>
          <p:cNvSpPr>
            <a:spLocks noGrp="1"/>
          </p:cNvSpPr>
          <p:nvPr>
            <p:ph idx="1"/>
          </p:nvPr>
        </p:nvSpPr>
        <p:spPr>
          <a:xfrm>
            <a:off x="457200" y="1600200"/>
            <a:ext cx="4114800" cy="4525963"/>
          </a:xfrm>
        </p:spPr>
        <p:txBody>
          <a:bodyPr>
            <a:normAutofit fontScale="85000" lnSpcReduction="20000"/>
          </a:bodyPr>
          <a:lstStyle/>
          <a:p>
            <a:r>
              <a:rPr lang="cs-CZ" dirty="0" smtClean="0"/>
              <a:t>syn z bohaté rodiny</a:t>
            </a:r>
          </a:p>
          <a:p>
            <a:r>
              <a:rPr lang="cs-CZ" dirty="0" smtClean="0"/>
              <a:t>1912 – šéfem produkce u </a:t>
            </a:r>
            <a:r>
              <a:rPr lang="cs-CZ" dirty="0" err="1" smtClean="0"/>
              <a:t>Svenska</a:t>
            </a:r>
            <a:r>
              <a:rPr lang="cs-CZ" dirty="0" smtClean="0"/>
              <a:t> Bio</a:t>
            </a:r>
          </a:p>
          <a:p>
            <a:r>
              <a:rPr lang="cs-CZ" dirty="0" smtClean="0"/>
              <a:t>Žánrově různorodá tvorba</a:t>
            </a:r>
          </a:p>
          <a:p>
            <a:r>
              <a:rPr lang="cs-CZ" dirty="0" smtClean="0"/>
              <a:t>Využívání </a:t>
            </a:r>
            <a:r>
              <a:rPr lang="cs-CZ" dirty="0" err="1" smtClean="0"/>
              <a:t>mimoobrazového</a:t>
            </a:r>
            <a:r>
              <a:rPr lang="cs-CZ" dirty="0" smtClean="0"/>
              <a:t> prostoru </a:t>
            </a:r>
          </a:p>
          <a:p>
            <a:r>
              <a:rPr lang="cs-CZ" dirty="0" smtClean="0"/>
              <a:t>Zrcadla – odrazové plochy</a:t>
            </a:r>
          </a:p>
          <a:p>
            <a:r>
              <a:rPr lang="cs-CZ" dirty="0" smtClean="0"/>
              <a:t>1915 – přechod ke konkurenci - </a:t>
            </a:r>
            <a:r>
              <a:rPr lang="cs-CZ" dirty="0" err="1" smtClean="0"/>
              <a:t>Hasselblad</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268760"/>
            <a:ext cx="3456384" cy="5077081"/>
          </a:xfrm>
          <a:prstGeom prst="rect">
            <a:avLst/>
          </a:prstGeom>
        </p:spPr>
      </p:pic>
    </p:spTree>
    <p:extLst>
      <p:ext uri="{BB962C8B-B14F-4D97-AF65-F5344CB8AC3E}">
        <p14:creationId xmlns:p14="http://schemas.microsoft.com/office/powerpoint/2010/main" val="20784375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err="1" smtClean="0"/>
              <a:t>Mauritz</a:t>
            </a:r>
            <a:r>
              <a:rPr lang="cs-CZ" dirty="0" smtClean="0"/>
              <a:t> </a:t>
            </a:r>
            <a:r>
              <a:rPr lang="cs-CZ" dirty="0" err="1" smtClean="0"/>
              <a:t>Stiller</a:t>
            </a:r>
            <a:r>
              <a:rPr lang="cs-CZ" dirty="0" smtClean="0"/>
              <a:t> 1883-1928</a:t>
            </a:r>
            <a:endParaRPr lang="cs-CZ" dirty="0"/>
          </a:p>
        </p:txBody>
      </p:sp>
      <p:sp>
        <p:nvSpPr>
          <p:cNvPr id="3" name="Zástupný symbol pro obsah 2"/>
          <p:cNvSpPr>
            <a:spLocks noGrp="1"/>
          </p:cNvSpPr>
          <p:nvPr>
            <p:ph idx="1"/>
          </p:nvPr>
        </p:nvSpPr>
        <p:spPr>
          <a:xfrm>
            <a:off x="457200" y="1412776"/>
            <a:ext cx="4258816" cy="4713387"/>
          </a:xfrm>
        </p:spPr>
        <p:txBody>
          <a:bodyPr>
            <a:normAutofit fontScale="92500"/>
          </a:bodyPr>
          <a:lstStyle/>
          <a:p>
            <a:r>
              <a:rPr lang="cs-CZ" dirty="0" smtClean="0"/>
              <a:t>Od 1912 u </a:t>
            </a:r>
            <a:r>
              <a:rPr lang="cs-CZ" dirty="0" err="1" smtClean="0"/>
              <a:t>Svenska</a:t>
            </a:r>
            <a:r>
              <a:rPr lang="cs-CZ" dirty="0" smtClean="0"/>
              <a:t> Bio</a:t>
            </a:r>
          </a:p>
          <a:p>
            <a:r>
              <a:rPr lang="cs-CZ" dirty="0" smtClean="0"/>
              <a:t>Vlna populárních filmů mezi lety 1916 a 1920</a:t>
            </a:r>
          </a:p>
          <a:p>
            <a:r>
              <a:rPr lang="cs-CZ" dirty="0" smtClean="0"/>
              <a:t>Adaptace Selmy </a:t>
            </a:r>
            <a:r>
              <a:rPr lang="cs-CZ" dirty="0" err="1" smtClean="0"/>
              <a:t>Lagerlöfové</a:t>
            </a:r>
            <a:endParaRPr lang="cs-CZ" dirty="0" smtClean="0"/>
          </a:p>
          <a:p>
            <a:pPr lvl="1"/>
            <a:r>
              <a:rPr lang="cs-CZ" i="1" dirty="0" smtClean="0">
                <a:hlinkClick r:id="rId2"/>
              </a:rPr>
              <a:t>Poklad pana Arna </a:t>
            </a:r>
            <a:r>
              <a:rPr lang="cs-CZ" dirty="0" smtClean="0"/>
              <a:t>(1919)</a:t>
            </a:r>
          </a:p>
          <a:p>
            <a:r>
              <a:rPr lang="cs-CZ" dirty="0" smtClean="0"/>
              <a:t>1922 – odchod do USA</a:t>
            </a:r>
          </a:p>
          <a:p>
            <a:r>
              <a:rPr lang="cs-CZ" dirty="0" smtClean="0"/>
              <a:t>1928 umírá</a:t>
            </a:r>
            <a:endParaRPr lang="cs-CZ"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588" y="1412776"/>
            <a:ext cx="3829876" cy="4752528"/>
          </a:xfrm>
          <a:prstGeom prst="rect">
            <a:avLst/>
          </a:prstGeom>
        </p:spPr>
      </p:pic>
    </p:spTree>
    <p:extLst>
      <p:ext uri="{BB962C8B-B14F-4D97-AF65-F5344CB8AC3E}">
        <p14:creationId xmlns:p14="http://schemas.microsoft.com/office/powerpoint/2010/main" val="27168840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Victor </a:t>
            </a:r>
            <a:r>
              <a:rPr lang="cs-CZ" dirty="0" err="1" smtClean="0"/>
              <a:t>Sjöström</a:t>
            </a:r>
            <a:endParaRPr lang="cs-CZ" dirty="0"/>
          </a:p>
        </p:txBody>
      </p:sp>
      <p:sp>
        <p:nvSpPr>
          <p:cNvPr id="3" name="Zástupný symbol pro obsah 2"/>
          <p:cNvSpPr>
            <a:spLocks noGrp="1"/>
          </p:cNvSpPr>
          <p:nvPr>
            <p:ph idx="1"/>
          </p:nvPr>
        </p:nvSpPr>
        <p:spPr>
          <a:xfrm>
            <a:off x="457200" y="1600200"/>
            <a:ext cx="3826768" cy="4525963"/>
          </a:xfrm>
        </p:spPr>
        <p:txBody>
          <a:bodyPr>
            <a:normAutofit lnSpcReduction="10000"/>
          </a:bodyPr>
          <a:lstStyle/>
          <a:p>
            <a:r>
              <a:rPr lang="cs-CZ" dirty="0" smtClean="0"/>
              <a:t>1879-1960</a:t>
            </a:r>
          </a:p>
          <a:p>
            <a:r>
              <a:rPr lang="cs-CZ" i="1" dirty="0" err="1" smtClean="0">
                <a:hlinkClick r:id="rId2"/>
              </a:rPr>
              <a:t>Ingerborg</a:t>
            </a:r>
            <a:r>
              <a:rPr lang="cs-CZ" i="1" dirty="0" smtClean="0">
                <a:hlinkClick r:id="rId2"/>
              </a:rPr>
              <a:t> </a:t>
            </a:r>
            <a:r>
              <a:rPr lang="cs-CZ" i="1" dirty="0" err="1" smtClean="0">
                <a:hlinkClick r:id="rId2"/>
              </a:rPr>
              <a:t>Holm</a:t>
            </a:r>
            <a:r>
              <a:rPr lang="cs-CZ" i="1" dirty="0" smtClean="0">
                <a:hlinkClick r:id="rId2"/>
              </a:rPr>
              <a:t> </a:t>
            </a:r>
            <a:r>
              <a:rPr lang="cs-CZ" dirty="0" smtClean="0"/>
              <a:t>(1913)</a:t>
            </a:r>
          </a:p>
          <a:p>
            <a:r>
              <a:rPr lang="cs-CZ" i="1" dirty="0" err="1" smtClean="0"/>
              <a:t>Terje</a:t>
            </a:r>
            <a:r>
              <a:rPr lang="cs-CZ" i="1" dirty="0" smtClean="0"/>
              <a:t> </a:t>
            </a:r>
            <a:r>
              <a:rPr lang="cs-CZ" i="1" dirty="0" err="1" smtClean="0"/>
              <a:t>Vigen</a:t>
            </a:r>
            <a:r>
              <a:rPr lang="cs-CZ" i="1" dirty="0" smtClean="0"/>
              <a:t> </a:t>
            </a:r>
            <a:r>
              <a:rPr lang="cs-CZ" dirty="0" smtClean="0"/>
              <a:t>(1916)</a:t>
            </a:r>
          </a:p>
          <a:p>
            <a:r>
              <a:rPr lang="cs-CZ" i="1" dirty="0" smtClean="0"/>
              <a:t>Psanci </a:t>
            </a:r>
            <a:r>
              <a:rPr lang="cs-CZ" dirty="0" smtClean="0"/>
              <a:t>(1917)</a:t>
            </a:r>
          </a:p>
          <a:p>
            <a:r>
              <a:rPr lang="cs-CZ" i="1" dirty="0" smtClean="0"/>
              <a:t>Vozka smrti </a:t>
            </a:r>
            <a:r>
              <a:rPr lang="cs-CZ" dirty="0" smtClean="0"/>
              <a:t>(1920)</a:t>
            </a:r>
          </a:p>
          <a:p>
            <a:r>
              <a:rPr lang="cs-CZ" dirty="0" smtClean="0"/>
              <a:t>1924 – USA</a:t>
            </a:r>
          </a:p>
          <a:p>
            <a:r>
              <a:rPr lang="cs-CZ" i="1" dirty="0" smtClean="0"/>
              <a:t>The </a:t>
            </a:r>
            <a:r>
              <a:rPr lang="cs-CZ" i="1" dirty="0" err="1" smtClean="0"/>
              <a:t>Wind</a:t>
            </a:r>
            <a:r>
              <a:rPr lang="cs-CZ" i="1" dirty="0" smtClean="0"/>
              <a:t> </a:t>
            </a:r>
            <a:r>
              <a:rPr lang="cs-CZ" dirty="0" smtClean="0"/>
              <a:t>(1928)</a:t>
            </a:r>
            <a:endParaRPr lang="cs-CZ"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1484784"/>
            <a:ext cx="3207129" cy="5157192"/>
          </a:xfrm>
          <a:prstGeom prst="rect">
            <a:avLst/>
          </a:prstGeom>
        </p:spPr>
      </p:pic>
    </p:spTree>
    <p:extLst>
      <p:ext uri="{BB962C8B-B14F-4D97-AF65-F5344CB8AC3E}">
        <p14:creationId xmlns:p14="http://schemas.microsoft.com/office/powerpoint/2010/main" val="34072288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smtClean="0"/>
              <a:t>Greta </a:t>
            </a:r>
            <a:r>
              <a:rPr lang="cs-CZ" dirty="0" err="1" smtClean="0"/>
              <a:t>Garbo</a:t>
            </a:r>
            <a:endParaRPr lang="cs-CZ" dirty="0"/>
          </a:p>
        </p:txBody>
      </p:sp>
      <p:sp>
        <p:nvSpPr>
          <p:cNvPr id="3" name="Zástupný symbol pro obsah 2"/>
          <p:cNvSpPr>
            <a:spLocks noGrp="1"/>
          </p:cNvSpPr>
          <p:nvPr>
            <p:ph idx="1"/>
          </p:nvPr>
        </p:nvSpPr>
        <p:spPr>
          <a:xfrm>
            <a:off x="323528" y="1268760"/>
            <a:ext cx="4896544" cy="5153663"/>
          </a:xfrm>
        </p:spPr>
        <p:txBody>
          <a:bodyPr/>
          <a:lstStyle/>
          <a:p>
            <a:r>
              <a:rPr lang="cs-CZ" dirty="0" smtClean="0"/>
              <a:t>1905 – Stockholm</a:t>
            </a:r>
          </a:p>
          <a:p>
            <a:r>
              <a:rPr lang="cs-CZ" i="1" dirty="0" err="1" smtClean="0">
                <a:hlinkClick r:id="rId2"/>
              </a:rPr>
              <a:t>Gösta</a:t>
            </a:r>
            <a:r>
              <a:rPr lang="cs-CZ" i="1" dirty="0" smtClean="0">
                <a:hlinkClick r:id="rId2"/>
              </a:rPr>
              <a:t> </a:t>
            </a:r>
            <a:r>
              <a:rPr lang="cs-CZ" i="1" dirty="0" err="1" smtClean="0">
                <a:hlinkClick r:id="rId2"/>
              </a:rPr>
              <a:t>Berling</a:t>
            </a:r>
            <a:r>
              <a:rPr lang="cs-CZ" i="1" dirty="0" smtClean="0">
                <a:hlinkClick r:id="rId2"/>
              </a:rPr>
              <a:t> </a:t>
            </a:r>
            <a:r>
              <a:rPr lang="cs-CZ" i="1" dirty="0" err="1" smtClean="0">
                <a:hlinkClick r:id="rId2"/>
              </a:rPr>
              <a:t>Saga</a:t>
            </a:r>
            <a:r>
              <a:rPr lang="cs-CZ" dirty="0" smtClean="0"/>
              <a:t> (1924)</a:t>
            </a:r>
          </a:p>
          <a:p>
            <a:r>
              <a:rPr lang="cs-CZ" i="1" dirty="0" smtClean="0"/>
              <a:t>Ulička, kde není radosti </a:t>
            </a:r>
            <a:r>
              <a:rPr lang="cs-CZ" dirty="0" smtClean="0"/>
              <a:t>(1925)</a:t>
            </a:r>
          </a:p>
          <a:p>
            <a:r>
              <a:rPr lang="cs-CZ" dirty="0" smtClean="0"/>
              <a:t>Odchod do USA</a:t>
            </a:r>
          </a:p>
          <a:p>
            <a:r>
              <a:rPr lang="cs-CZ" dirty="0" smtClean="0"/>
              <a:t>Femme fatale</a:t>
            </a:r>
          </a:p>
          <a:p>
            <a:r>
              <a:rPr lang="cs-CZ" dirty="0" smtClean="0"/>
              <a:t>Zvuková éra</a:t>
            </a:r>
          </a:p>
          <a:p>
            <a:pPr lvl="1"/>
            <a:r>
              <a:rPr lang="cs-CZ" i="1" dirty="0" smtClean="0"/>
              <a:t>Anna Karenina </a:t>
            </a:r>
            <a:r>
              <a:rPr lang="cs-CZ" dirty="0" smtClean="0"/>
              <a:t>(1935)</a:t>
            </a:r>
          </a:p>
          <a:p>
            <a:pPr lvl="1"/>
            <a:r>
              <a:rPr lang="cs-CZ" i="1" dirty="0" smtClean="0"/>
              <a:t>Ninočka </a:t>
            </a:r>
            <a:r>
              <a:rPr lang="cs-CZ" dirty="0" smtClean="0"/>
              <a:t>(1939)</a:t>
            </a:r>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048" y="1268760"/>
            <a:ext cx="3343416" cy="5153663"/>
          </a:xfrm>
          <a:prstGeom prst="rect">
            <a:avLst/>
          </a:prstGeom>
        </p:spPr>
      </p:pic>
    </p:spTree>
    <p:extLst>
      <p:ext uri="{BB962C8B-B14F-4D97-AF65-F5344CB8AC3E}">
        <p14:creationId xmlns:p14="http://schemas.microsoft.com/office/powerpoint/2010/main" val="1703558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13841</TotalTime>
  <Words>12937</Words>
  <Application>Microsoft Office PowerPoint</Application>
  <PresentationFormat>Předvádění na obrazovce (4:3)</PresentationFormat>
  <Paragraphs>2342</Paragraphs>
  <Slides>237</Slides>
  <Notes>0</Notes>
  <HiddenSlides>0</HiddenSlides>
  <MMClips>0</MMClips>
  <ScaleCrop>false</ScaleCrop>
  <HeadingPairs>
    <vt:vector size="4" baseType="variant">
      <vt:variant>
        <vt:lpstr>Motiv</vt:lpstr>
      </vt:variant>
      <vt:variant>
        <vt:i4>1</vt:i4>
      </vt:variant>
      <vt:variant>
        <vt:lpstr>Nadpisy snímků</vt:lpstr>
      </vt:variant>
      <vt:variant>
        <vt:i4>237</vt:i4>
      </vt:variant>
    </vt:vector>
  </HeadingPairs>
  <TitlesOfParts>
    <vt:vector size="238" baseType="lpstr">
      <vt:lpstr>Motiv systému Office</vt:lpstr>
      <vt:lpstr>Dějiny světové kinematografie před rokem 1945</vt:lpstr>
      <vt:lpstr>Předpoklady pro vznik kinematografie</vt:lpstr>
      <vt:lpstr>Předpoklady pro vznik kinematografie</vt:lpstr>
      <vt:lpstr>Předchůdci kinematografu</vt:lpstr>
      <vt:lpstr>Vznik kinematografie USA</vt:lpstr>
      <vt:lpstr>Vznik kinematografie USA</vt:lpstr>
      <vt:lpstr>První filmové projekce</vt:lpstr>
      <vt:lpstr>Bratři Max a Emil Skladanowští</vt:lpstr>
      <vt:lpstr>BIOSKOP</vt:lpstr>
      <vt:lpstr>Max Skladanowsky</vt:lpstr>
      <vt:lpstr>Louis &amp; Auguste Lumiere</vt:lpstr>
      <vt:lpstr>Prezentace aplikace PowerPoint</vt:lpstr>
      <vt:lpstr>Rozvoj kinematografie ve Francii</vt:lpstr>
      <vt:lpstr>Anglie a Brightonská škola</vt:lpstr>
      <vt:lpstr>USA – Edison vs. AM&amp;B + Vitagraph</vt:lpstr>
      <vt:lpstr>Raný film a promítání</vt:lpstr>
      <vt:lpstr>Kinematografie atrakcí – Tom Gunning</vt:lpstr>
      <vt:lpstr>Film a filmová technika</vt:lpstr>
      <vt:lpstr>Film a filmová technika</vt:lpstr>
      <vt:lpstr>Film a filmová technika</vt:lpstr>
      <vt:lpstr>Film a filmová technika</vt:lpstr>
      <vt:lpstr>Doplňující literatura</vt:lpstr>
      <vt:lpstr>Evropský film 1905-1919</vt:lpstr>
      <vt:lpstr>Francie</vt:lpstr>
      <vt:lpstr>Itálie</vt:lpstr>
      <vt:lpstr>Dánsko - Nordisk</vt:lpstr>
      <vt:lpstr>Dánské filmy</vt:lpstr>
      <vt:lpstr>Počátky německé produkce</vt:lpstr>
      <vt:lpstr>Oskar Messter</vt:lpstr>
      <vt:lpstr>Oskar Messter</vt:lpstr>
      <vt:lpstr>Paul Davidson – P.A.G.U.</vt:lpstr>
      <vt:lpstr>Paul Davidson a ti druzí</vt:lpstr>
      <vt:lpstr>10. léta </vt:lpstr>
      <vt:lpstr>Ateliéry</vt:lpstr>
      <vt:lpstr>Žánry filmů v předválečném Německu</vt:lpstr>
      <vt:lpstr>Autorenfilm</vt:lpstr>
      <vt:lpstr>Kořeny expresionismu</vt:lpstr>
      <vt:lpstr>Výroba filmů za 1. sv. války</vt:lpstr>
      <vt:lpstr>Výroba za první světové války</vt:lpstr>
      <vt:lpstr>Universum-Film AG</vt:lpstr>
      <vt:lpstr>Universum-Film AG</vt:lpstr>
      <vt:lpstr>Universum-film AG</vt:lpstr>
      <vt:lpstr>Prodlužování filmů</vt:lpstr>
      <vt:lpstr>Seriály</vt:lpstr>
      <vt:lpstr>Homunculus (1916)</vt:lpstr>
      <vt:lpstr>Barvení filmu</vt:lpstr>
      <vt:lpstr>Doplňující četba</vt:lpstr>
      <vt:lpstr>Kinematografie Výmarské republiky – 1919-1932</vt:lpstr>
      <vt:lpstr>Kinematografie Výmarské republiky</vt:lpstr>
      <vt:lpstr>Kinematografie Výmarské republiky</vt:lpstr>
      <vt:lpstr>Žánry a styly německého filmu po WWI</vt:lpstr>
      <vt:lpstr>Ernst Lubitsch</vt:lpstr>
      <vt:lpstr>Ernst Lubitsch 1918-1921</vt:lpstr>
      <vt:lpstr>Lubitsch – kostýmní drama vs. komedie</vt:lpstr>
      <vt:lpstr>Lubitsch – Ti druzí</vt:lpstr>
      <vt:lpstr>UFA – korporátní struktura 1. pol. 20. let </vt:lpstr>
      <vt:lpstr>Erich Pommer</vt:lpstr>
      <vt:lpstr>Případ studia UFA – 2. pol. 20. let</vt:lpstr>
      <vt:lpstr>Případ studia UFA – 2. pol. 20. let</vt:lpstr>
      <vt:lpstr>Finanční problémy studia UFA</vt:lpstr>
      <vt:lpstr>Ufa – 20. léta – pod Hugenbergem</vt:lpstr>
      <vt:lpstr>Hvězdný systém výmarské republiky</vt:lpstr>
      <vt:lpstr>Hvězdný systém výmarské republiky</vt:lpstr>
      <vt:lpstr>Hvězdný systém výmarské republiky</vt:lpstr>
      <vt:lpstr>Americké filmy v Německu</vt:lpstr>
      <vt:lpstr>Expresionismus</vt:lpstr>
      <vt:lpstr>Jak vypadá expresionistický film?</vt:lpstr>
      <vt:lpstr>Robert Wiene &amp; Caligari</vt:lpstr>
      <vt:lpstr>Robert Wiene po Caligarim před 1933</vt:lpstr>
      <vt:lpstr>Kabinet doktora Caligariho</vt:lpstr>
      <vt:lpstr>Von Morgens bis Mitternachts (1920)</vt:lpstr>
      <vt:lpstr>Vliv expresionismu</vt:lpstr>
      <vt:lpstr>Kammerspiel</vt:lpstr>
      <vt:lpstr>Friedrich Wilhelm Murnau</vt:lpstr>
      <vt:lpstr>Murnau – počátky tvorby</vt:lpstr>
      <vt:lpstr>F. W. Murnau</vt:lpstr>
      <vt:lpstr>Fritz Lang</vt:lpstr>
      <vt:lpstr>Fritz Lang režisérem</vt:lpstr>
      <vt:lpstr>Fritz Lang - Nibelungen</vt:lpstr>
      <vt:lpstr>Fritz Lang - Metropolis</vt:lpstr>
      <vt:lpstr>Fritz Lang</vt:lpstr>
      <vt:lpstr>Nová věcnost – Neue Sachlichkeit</vt:lpstr>
      <vt:lpstr>Georg Wilhelm Pabst</vt:lpstr>
      <vt:lpstr>Georg Wilhelm Pabst – němá éra</vt:lpstr>
      <vt:lpstr>Georg Wilhelm Pabst – zvuková éra</vt:lpstr>
      <vt:lpstr>Levicové filmy</vt:lpstr>
      <vt:lpstr>Horské filmy</vt:lpstr>
      <vt:lpstr>Arnold Fanck</vt:lpstr>
      <vt:lpstr>Arnold Fanck</vt:lpstr>
      <vt:lpstr>Arnold Fanck – horské filmy</vt:lpstr>
      <vt:lpstr>Příchod zvukového filmu do Německa</vt:lpstr>
      <vt:lpstr>Modrý Anděl (1930)</vt:lpstr>
      <vt:lpstr>Max Ophüls</vt:lpstr>
      <vt:lpstr>Leontine Sagan</vt:lpstr>
      <vt:lpstr>Švédská kinematografie</vt:lpstr>
      <vt:lpstr>Georg af Klercker</vt:lpstr>
      <vt:lpstr>Mauritz Stiller 1883-1928</vt:lpstr>
      <vt:lpstr>Victor Sjöström</vt:lpstr>
      <vt:lpstr>Greta Garbo</vt:lpstr>
      <vt:lpstr>Film Europe</vt:lpstr>
      <vt:lpstr>Problémy se zvukovým filmem</vt:lpstr>
      <vt:lpstr>Mezinárodní filmový styl</vt:lpstr>
      <vt:lpstr>Dánsko – Carl Theodor Dreyer</vt:lpstr>
      <vt:lpstr>Velká Británie – 1919-1945</vt:lpstr>
      <vt:lpstr>20. léta</vt:lpstr>
      <vt:lpstr>Cinematograph Films Act of 1927</vt:lpstr>
      <vt:lpstr>Alfred Hitchcock – 1899-1980</vt:lpstr>
      <vt:lpstr>Alexandr Korda – úspěšný exportér </vt:lpstr>
      <vt:lpstr>Británie vs. USA</vt:lpstr>
      <vt:lpstr>Británie vs. USA</vt:lpstr>
      <vt:lpstr>Velká Británie - WWII</vt:lpstr>
      <vt:lpstr>Dokumentární filmy</vt:lpstr>
      <vt:lpstr>Přírodní, cestopisy</vt:lpstr>
      <vt:lpstr>Kinematografie carského Ruska a RSFSR</vt:lpstr>
      <vt:lpstr>Periodizace ruské kinematografie</vt:lpstr>
      <vt:lpstr>První projekce a počátky ruského filmu</vt:lpstr>
      <vt:lpstr>Pozdní start </vt:lpstr>
      <vt:lpstr>Tematika vs. Cenzurní zásahy</vt:lpstr>
      <vt:lpstr>Kinofikace</vt:lpstr>
      <vt:lpstr>Konec kinematografie pod carským režimem</vt:lpstr>
      <vt:lpstr>Počátky domácí produkce</vt:lpstr>
      <vt:lpstr>Počátky domácí produkce</vt:lpstr>
      <vt:lpstr>Joseph N. Ermolieff</vt:lpstr>
      <vt:lpstr>„Ruské konce“</vt:lpstr>
      <vt:lpstr>Domácí hvězdy - Ivan Mozžuchin</vt:lpstr>
      <vt:lpstr>Domácí hvězdy</vt:lpstr>
      <vt:lpstr>Režiséři a tvůrci</vt:lpstr>
      <vt:lpstr>Literární adaptace počátku 10. let</vt:lpstr>
      <vt:lpstr>Jevgenij Bauer</vt:lpstr>
      <vt:lpstr>Jakov Protazanov</vt:lpstr>
      <vt:lpstr>Wladyslaw Starewicz</vt:lpstr>
      <vt:lpstr>Kino Sovětského svazu</vt:lpstr>
      <vt:lpstr>Sovětská kinematografie 20. let</vt:lpstr>
      <vt:lpstr>Éra válečného komunismu (1918-1920)</vt:lpstr>
      <vt:lpstr>Prezentace aplikace PowerPoint</vt:lpstr>
      <vt:lpstr>Prezentace aplikace PowerPoint</vt:lpstr>
      <vt:lpstr>Nová ekonomická politika (1921-1928)</vt:lpstr>
      <vt:lpstr>Ivan Perestiani</vt:lpstr>
      <vt:lpstr>Nová ekonomická politika</vt:lpstr>
      <vt:lpstr>První pětiletka a konec montážní školy </vt:lpstr>
      <vt:lpstr>Kulturní revoluce a konec montážní školy</vt:lpstr>
      <vt:lpstr>Montážní škola</vt:lpstr>
      <vt:lpstr>Lev Kulešov</vt:lpstr>
      <vt:lpstr>Sergej M. Ejzenštejn</vt:lpstr>
      <vt:lpstr>Sergej M. Ejzenštejn</vt:lpstr>
      <vt:lpstr>Vsevolod Pudovkin</vt:lpstr>
      <vt:lpstr>Kozincev &amp; Trauberg</vt:lpstr>
      <vt:lpstr>Dziga Vertov</vt:lpstr>
      <vt:lpstr>Dziga Vertov</vt:lpstr>
      <vt:lpstr>Esfir Šub</vt:lpstr>
      <vt:lpstr>Alexandr Dovženko</vt:lpstr>
      <vt:lpstr>Michail Kalatozov</vt:lpstr>
      <vt:lpstr>Konvenční filmy</vt:lpstr>
      <vt:lpstr>Boris Barnet</vt:lpstr>
      <vt:lpstr>Fridrich Ermler</vt:lpstr>
      <vt:lpstr>Abram Room</vt:lpstr>
      <vt:lpstr>Jakov Protazanov</vt:lpstr>
      <vt:lpstr>Kino Sovětského svazu</vt:lpstr>
      <vt:lpstr>SSSR – 1929-1945</vt:lpstr>
      <vt:lpstr>Boris Šumjackij</vt:lpstr>
      <vt:lpstr>30. léta</vt:lpstr>
      <vt:lpstr>První zvukové filmy</vt:lpstr>
      <vt:lpstr>Sergej Vasiljev &amp; Georgij Vasiljev</vt:lpstr>
      <vt:lpstr>Socialistické muzikály</vt:lpstr>
      <vt:lpstr>Životopisné filmy</vt:lpstr>
      <vt:lpstr>Hrdinové z lidu</vt:lpstr>
      <vt:lpstr>SSSR za války</vt:lpstr>
      <vt:lpstr>Eastern </vt:lpstr>
      <vt:lpstr>Pohádky</vt:lpstr>
      <vt:lpstr>Sovětský animovaný film</vt:lpstr>
      <vt:lpstr>Francouzská kinematografie</vt:lpstr>
      <vt:lpstr>Francie 1919-1945</vt:lpstr>
      <vt:lpstr>1919-1929</vt:lpstr>
      <vt:lpstr>Podíl premiér ve Francii</vt:lpstr>
      <vt:lpstr>Po 1. sv. válce</vt:lpstr>
      <vt:lpstr>Poválečné žánry</vt:lpstr>
      <vt:lpstr>Francouzský impresionismus</vt:lpstr>
      <vt:lpstr>Formální znaky impresionismu</vt:lpstr>
      <vt:lpstr>Impresionističtí filmaři</vt:lpstr>
      <vt:lpstr>Jean Epstein</vt:lpstr>
      <vt:lpstr>Abel Gance </vt:lpstr>
      <vt:lpstr>Impresionismus a ruská emigrace</vt:lpstr>
      <vt:lpstr>Konec impresionismu</vt:lpstr>
      <vt:lpstr>30. léta</vt:lpstr>
      <vt:lpstr>Studiové filmy</vt:lpstr>
      <vt:lpstr>Realismus</vt:lpstr>
      <vt:lpstr>Poetický realismus</vt:lpstr>
      <vt:lpstr>Lidová fronta</vt:lpstr>
      <vt:lpstr>Jean Renoir</vt:lpstr>
      <vt:lpstr>Marcel Carné</vt:lpstr>
      <vt:lpstr>Julien Duvivier</vt:lpstr>
      <vt:lpstr>René Clair</vt:lpstr>
      <vt:lpstr>Jean Vigo</vt:lpstr>
      <vt:lpstr>2. sv. válka a okupace</vt:lpstr>
      <vt:lpstr>Okupovaná Francie – sever</vt:lpstr>
      <vt:lpstr>Filmy z doby okupace</vt:lpstr>
      <vt:lpstr>Kinematografie Třetí říše</vt:lpstr>
      <vt:lpstr>Německo</vt:lpstr>
      <vt:lpstr>Film a rok 1933 – Nástup nacistů</vt:lpstr>
      <vt:lpstr>Struktura kinematografie</vt:lpstr>
      <vt:lpstr>Filmová produkce</vt:lpstr>
      <vt:lpstr>Filmová distribuce</vt:lpstr>
      <vt:lpstr>Síť kin</vt:lpstr>
      <vt:lpstr>Stát a filmová propaganda</vt:lpstr>
      <vt:lpstr>Stát a filmová propaganda</vt:lpstr>
      <vt:lpstr>Fritz Hippler</vt:lpstr>
      <vt:lpstr>Fritz Hippler - filmy</vt:lpstr>
      <vt:lpstr>Natáčení v Ghettu Terezín</vt:lpstr>
      <vt:lpstr>Leni Riefenstahl – počátky tvorby</vt:lpstr>
      <vt:lpstr>Leni Riefenstahl – Třetí říše</vt:lpstr>
      <vt:lpstr>Riefenstahl – Olympia</vt:lpstr>
      <vt:lpstr>Leni Riefenstahl – poválečná „kariéra“</vt:lpstr>
      <vt:lpstr>Wunschkonzert (1940)</vt:lpstr>
      <vt:lpstr>Star system</vt:lpstr>
      <vt:lpstr>Marika Rökk (&amp; Georg Jacoby)</vt:lpstr>
      <vt:lpstr>Johannes Heesters</vt:lpstr>
      <vt:lpstr>Kristian Söderbaum (&amp;Veit Harlan)</vt:lpstr>
      <vt:lpstr>Veit Harlan (&amp; Söderbaum &amp; Žid Süß)</vt:lpstr>
      <vt:lpstr>Zarah Leander</vt:lpstr>
      <vt:lpstr>Militärfilme</vt:lpstr>
      <vt:lpstr>Historické/Životopisné</vt:lpstr>
      <vt:lpstr>Karl Ritter</vt:lpstr>
      <vt:lpstr>Karl Ritter</vt:lpstr>
      <vt:lpstr>Karl Hartl</vt:lpstr>
      <vt:lpstr>Herbert Selpin</vt:lpstr>
      <vt:lpstr>Herbert Selpin – propagandistické filmy</vt:lpstr>
      <vt:lpstr>Agfacolor</vt:lpstr>
      <vt:lpstr>Agfacolor – barevný film</vt:lpstr>
      <vt:lpstr>Agfacolor po WWII</vt:lpstr>
      <vt:lpstr>Animovaný film</vt:lpstr>
      <vt:lpstr>Julius Pinschewer</vt:lpstr>
      <vt:lpstr>Animace v období Třetí říše</vt:lpstr>
      <vt:lpstr>Gerhard Fieber</vt:lpstr>
      <vt:lpstr>Heinz Tischmeyer </vt:lpstr>
      <vt:lpstr>Hans Fischerkosen</vt:lpstr>
      <vt:lpstr>Filmová avantgarda</vt:lpstr>
      <vt:lpstr>Walter Ruttmann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Dějiny světové kinematografie před rokem 1945</dc:title>
  <dc:creator>Michal</dc:creator>
  <cp:lastModifiedBy>Michal Večeřa</cp:lastModifiedBy>
  <cp:revision>346</cp:revision>
  <dcterms:created xsi:type="dcterms:W3CDTF">2015-02-16T09:48:26Z</dcterms:created>
  <dcterms:modified xsi:type="dcterms:W3CDTF">2015-05-13T12:43:58Z</dcterms:modified>
</cp:coreProperties>
</file>