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QidFlpYlDw" TargetMode="External"/><Relationship Id="rId2" Type="http://schemas.openxmlformats.org/officeDocument/2006/relationships/hyperlink" Target="http://www.youtube.com/watch?v=F9JJc7TEsZ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iffmiller.com/artworks/smaller_works/playhouse.html" TargetMode="External"/><Relationship Id="rId2" Type="http://schemas.openxmlformats.org/officeDocument/2006/relationships/hyperlink" Target="http://www.jeffrey-shaw.net/html_main/frameset-works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naimark.net/projects/benowher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poree.org/equator/" TargetMode="External"/><Relationship Id="rId2" Type="http://schemas.openxmlformats.org/officeDocument/2006/relationships/hyperlink" Target="https://vimeo.com/80340143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km.de/futurecinema/beth_werk_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cap="all" dirty="0" smtClean="0"/>
              <a:t>Mediálně-archeologické přístupy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sz="2800" cap="all" dirty="0" smtClean="0"/>
          </a:p>
          <a:p>
            <a:pPr eaLnBrk="1" hangingPunct="1">
              <a:buFont typeface="Arial" charset="0"/>
              <a:buNone/>
            </a:pPr>
            <a:endParaRPr lang="cs-CZ" sz="2800" cap="all" dirty="0" smtClean="0"/>
          </a:p>
          <a:p>
            <a:pPr eaLnBrk="1" hangingPunct="1">
              <a:buFont typeface="Arial" charset="0"/>
              <a:buNone/>
            </a:pPr>
            <a:r>
              <a:rPr lang="cs-CZ" sz="2800" cap="all" dirty="0" smtClean="0"/>
              <a:t>Sociálně-psychologický přístup</a:t>
            </a:r>
          </a:p>
          <a:p>
            <a:pPr eaLnBrk="1" hangingPunct="1">
              <a:buFont typeface="Arial" charset="0"/>
              <a:buNone/>
            </a:pPr>
            <a:r>
              <a:rPr lang="cs-CZ" sz="2800" cap="all" dirty="0" smtClean="0"/>
              <a:t>Ekonomicko-ideologický přístup</a:t>
            </a:r>
          </a:p>
          <a:p>
            <a:pPr eaLnBrk="1" hangingPunct="1">
              <a:buFont typeface="Arial" charset="0"/>
              <a:buNone/>
            </a:pPr>
            <a:r>
              <a:rPr lang="cs-CZ" sz="2800" cap="all" dirty="0" smtClean="0"/>
              <a:t>Technologické determinanty</a:t>
            </a:r>
          </a:p>
          <a:p>
            <a:pPr eaLnBrk="1" hangingPunct="1">
              <a:buFont typeface="Arial" charset="0"/>
              <a:buNone/>
            </a:pPr>
            <a:r>
              <a:rPr lang="cs-CZ" sz="2800" cap="all" dirty="0" smtClean="0"/>
              <a:t>Umělecko-estetický přístup</a:t>
            </a:r>
          </a:p>
          <a:p>
            <a:pPr eaLnBrk="1" hangingPunct="1">
              <a:buFont typeface="Arial" charset="0"/>
              <a:buNone/>
            </a:pPr>
            <a:endParaRPr lang="cs-CZ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6477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611188" y="549275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Calibri" pitchFamily="34" charset="0"/>
              </a:rPr>
              <a:t>1.intermedialita vs. </a:t>
            </a:r>
          </a:p>
          <a:p>
            <a:r>
              <a:rPr lang="cs-CZ" sz="2400">
                <a:latin typeface="Calibri" pitchFamily="34" charset="0"/>
              </a:rPr>
              <a:t>2.transmediální relace vs. </a:t>
            </a:r>
          </a:p>
          <a:p>
            <a:r>
              <a:rPr lang="cs-CZ" sz="2400">
                <a:latin typeface="Calibri" pitchFamily="34" charset="0"/>
              </a:rPr>
              <a:t>3. multimediální relace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/>
          <p:cNvSpPr txBox="1">
            <a:spLocks noChangeArrowheads="1"/>
          </p:cNvSpPr>
          <p:nvPr/>
        </p:nvSpPr>
        <p:spPr bwMode="auto">
          <a:xfrm>
            <a:off x="827088" y="836613"/>
            <a:ext cx="345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4. hypermedialita</a:t>
            </a:r>
          </a:p>
        </p:txBody>
      </p:sp>
      <p:pic>
        <p:nvPicPr>
          <p:cNvPr id="6147" name="Obrázek 3" descr="Bez názvu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09771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1"/>
          <p:cNvSpPr txBox="1">
            <a:spLocks noChangeArrowheads="1"/>
          </p:cNvSpPr>
          <p:nvPr/>
        </p:nvSpPr>
        <p:spPr bwMode="auto">
          <a:xfrm>
            <a:off x="755650" y="69215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5. mixed-media</a:t>
            </a:r>
          </a:p>
        </p:txBody>
      </p:sp>
      <p:pic>
        <p:nvPicPr>
          <p:cNvPr id="7171" name="Obrázek 2" descr="Le_bouquet-Guillame_Apollinaire-visual_poetry-19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33639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Obrázek 3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052513"/>
            <a:ext cx="3952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539750" y="2636838"/>
            <a:ext cx="66246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libri" pitchFamily="34" charset="0"/>
              </a:rPr>
              <a:t>„Vývojová důležitost takových překročení hranic je v tom, že se</a:t>
            </a:r>
          </a:p>
          <a:p>
            <a:r>
              <a:rPr lang="cs-CZ" i="1">
                <a:latin typeface="Calibri" pitchFamily="34" charset="0"/>
              </a:rPr>
              <a:t>umění učí pociťovat nově své tvárné prostředky a viděti svůj materiál z nezvyklé strany; přitom však vždy zůstává samo sebou, nesplývá s uměním sousedním, nýbrž dosahuje toliko stejným postupem různých efektů nebo různým postupem efektů stejných.“</a:t>
            </a:r>
            <a:endParaRPr lang="cs-CZ">
              <a:latin typeface="Calibri" pitchFamily="34" charset="0"/>
            </a:endParaRP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84213" y="765175"/>
            <a:ext cx="3167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TEORETICI K INTERMEDIALITĚ</a:t>
            </a: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684213" y="1341438"/>
            <a:ext cx="417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Ricciotto Canudo: Teorie sedmi umění </a:t>
            </a:r>
          </a:p>
        </p:txBody>
      </p:sp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755650" y="20605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Jan Mukařovský: K estetice filmu</a:t>
            </a: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684213" y="4797425"/>
            <a:ext cx="6264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Dick Higgins – pojem intermedia – 1965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Christian Metz – mnohokódovost filmu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0825" y="188913"/>
            <a:ext cx="8137525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FILM PO FILMU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b="1" dirty="0">
                <a:latin typeface="+mn-lt"/>
                <a:cs typeface="+mn-cs"/>
              </a:rPr>
              <a:t>PŘESTRUKTUROVÁNÍ POVRCHU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starší filmy a již známý materiál jsou </a:t>
            </a:r>
            <a:r>
              <a:rPr lang="cs-CZ" dirty="0" err="1">
                <a:latin typeface="+mn-lt"/>
                <a:cs typeface="+mn-cs"/>
              </a:rPr>
              <a:t>znovupřetvořené</a:t>
            </a:r>
            <a:r>
              <a:rPr lang="cs-CZ" dirty="0">
                <a:latin typeface="+mn-lt"/>
                <a:cs typeface="+mn-cs"/>
              </a:rPr>
              <a:t> do nové struktury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2"/>
              </a:rPr>
              <a:t>Martin Arnold, Piece </a:t>
            </a:r>
            <a:r>
              <a:rPr lang="en-US" dirty="0" err="1">
                <a:latin typeface="+mn-lt"/>
                <a:cs typeface="+mn-cs"/>
                <a:hlinkClick r:id="rId2"/>
              </a:rPr>
              <a:t>Touchee</a:t>
            </a:r>
            <a:r>
              <a:rPr lang="en-US" dirty="0">
                <a:latin typeface="+mn-lt"/>
                <a:cs typeface="+mn-cs"/>
                <a:hlinkClick r:id="rId2"/>
              </a:rPr>
              <a:t>, 1989</a:t>
            </a: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základem 18vteřinový záběr z filmu</a:t>
            </a:r>
            <a:r>
              <a:rPr lang="en-US" dirty="0">
                <a:latin typeface="+mn-lt"/>
                <a:cs typeface="+mn-cs"/>
              </a:rPr>
              <a:t>The Human Jungle (Joseph M. Newman, 1954)</a:t>
            </a: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2. PŘEPISOVÁNÍ</a:t>
            </a:r>
            <a:r>
              <a:rPr lang="en-US" b="1" dirty="0">
                <a:latin typeface="+mn-lt"/>
                <a:cs typeface="+mn-cs"/>
              </a:rPr>
              <a:t> </a:t>
            </a:r>
            <a:endParaRPr lang="cs-CZ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dílo je vyjmuto z kina a </a:t>
            </a:r>
            <a:r>
              <a:rPr lang="cs-CZ" dirty="0">
                <a:latin typeface="+mn-lt"/>
                <a:cs typeface="+mn-cs"/>
              </a:rPr>
              <a:t>umístěno do prostoru galerie =  otevřená časoprostorová proměna a užití odlišných struktur v</a:t>
            </a:r>
            <a:r>
              <a:rPr lang="pl-PL" dirty="0">
                <a:latin typeface="+mn-lt"/>
                <a:cs typeface="+mn-cs"/>
              </a:rPr>
              <a:t>yprávění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  <a:hlinkClick r:id="rId3"/>
              </a:rPr>
              <a:t>Mike </a:t>
            </a:r>
            <a:r>
              <a:rPr lang="en-US" dirty="0" err="1">
                <a:latin typeface="+mn-lt"/>
                <a:cs typeface="+mn-cs"/>
                <a:hlinkClick r:id="rId3"/>
              </a:rPr>
              <a:t>Figgis</a:t>
            </a:r>
            <a:r>
              <a:rPr lang="en-US" dirty="0">
                <a:latin typeface="+mn-lt"/>
                <a:cs typeface="+mn-cs"/>
                <a:hlinkClick r:id="rId3"/>
              </a:rPr>
              <a:t>, Time Code, 2000</a:t>
            </a: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3. PŘEKOMBINOVÁNÍ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interaktivní používání audiovizuálního materiálu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odhalování narativního potenciálu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 smtClean="0">
                <a:latin typeface="+mn-lt"/>
                <a:cs typeface="+mn-cs"/>
              </a:rPr>
              <a:t>Ian</a:t>
            </a:r>
            <a:r>
              <a:rPr lang="cs-CZ" dirty="0" smtClean="0">
                <a:latin typeface="+mn-lt"/>
                <a:cs typeface="+mn-cs"/>
              </a:rPr>
              <a:t> </a:t>
            </a:r>
            <a:r>
              <a:rPr lang="cs-CZ" dirty="0" err="1" smtClean="0">
                <a:latin typeface="+mn-lt"/>
                <a:cs typeface="+mn-cs"/>
              </a:rPr>
              <a:t>Howard</a:t>
            </a:r>
            <a:r>
              <a:rPr lang="cs-CZ" dirty="0" smtClean="0">
                <a:latin typeface="+mn-lt"/>
                <a:cs typeface="+mn-cs"/>
              </a:rPr>
              <a:t> – </a:t>
            </a:r>
            <a:r>
              <a:rPr lang="cs-CZ" dirty="0" err="1" smtClean="0">
                <a:latin typeface="+mn-lt"/>
                <a:cs typeface="+mn-cs"/>
              </a:rPr>
              <a:t>Sweet</a:t>
            </a:r>
            <a:r>
              <a:rPr lang="cs-CZ" dirty="0" err="1" smtClean="0"/>
              <a:t>S</a:t>
            </a:r>
            <a:r>
              <a:rPr lang="cs-CZ" dirty="0" err="1" smtClean="0">
                <a:latin typeface="+mn-lt"/>
                <a:cs typeface="+mn-cs"/>
              </a:rPr>
              <a:t>talking</a:t>
            </a:r>
            <a:r>
              <a:rPr lang="cs-CZ" smtClean="0">
                <a:latin typeface="+mn-lt"/>
                <a:cs typeface="+mn-cs"/>
              </a:rPr>
              <a:t> – 2001 </a:t>
            </a:r>
            <a:endParaRPr lang="cs-CZ" dirty="0">
              <a:latin typeface="+mn-lt"/>
              <a:cs typeface="+mn-cs"/>
            </a:endParaRPr>
          </a:p>
        </p:txBody>
      </p:sp>
      <p:pic>
        <p:nvPicPr>
          <p:cNvPr id="9219" name="Obrázek 3" descr="5525-13814-1-P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14750"/>
            <a:ext cx="3962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468313" y="692150"/>
            <a:ext cx="8280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4. ŘIDITELNÝ OBRAZ</a:t>
            </a:r>
          </a:p>
          <a:p>
            <a:r>
              <a:rPr lang="cs-CZ" dirty="0">
                <a:latin typeface="Calibri" pitchFamily="34" charset="0"/>
              </a:rPr>
              <a:t>vytvoření konstrukce k řízení narativního prostoru divákem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  <a:hlinkClick r:id="rId2"/>
              </a:rPr>
              <a:t>Jeffrey</a:t>
            </a:r>
            <a:r>
              <a:rPr lang="cs-CZ" dirty="0" smtClean="0">
                <a:latin typeface="Calibri" pitchFamily="34" charset="0"/>
                <a:hlinkClick r:id="rId2"/>
              </a:rPr>
              <a:t> Shaw, </a:t>
            </a:r>
            <a:r>
              <a:rPr lang="cs-CZ" dirty="0" err="1" smtClean="0">
                <a:latin typeface="Calibri" pitchFamily="34" charset="0"/>
                <a:hlinkClick r:id="rId2"/>
              </a:rPr>
              <a:t>Place</a:t>
            </a:r>
            <a:r>
              <a:rPr lang="cs-CZ" dirty="0" smtClean="0">
                <a:latin typeface="Calibri" pitchFamily="34" charset="0"/>
                <a:hlinkClick r:id="rId2"/>
              </a:rPr>
              <a:t>, 1995</a:t>
            </a:r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5. INTERPOLOVÁNÍ</a:t>
            </a:r>
          </a:p>
          <a:p>
            <a:r>
              <a:rPr lang="cs-CZ" dirty="0">
                <a:latin typeface="Calibri" pitchFamily="34" charset="0"/>
              </a:rPr>
              <a:t>-spojování oddělených a vzdálených prvků do jednoho komplexního díla</a:t>
            </a:r>
          </a:p>
          <a:p>
            <a:r>
              <a:rPr lang="cs-CZ" dirty="0">
                <a:latin typeface="Calibri" pitchFamily="34" charset="0"/>
              </a:rPr>
              <a:t>- mizí hranice mezi fikcí a fakty, mezi aktuálním a virtuálním světem</a:t>
            </a:r>
          </a:p>
          <a:p>
            <a:pPr>
              <a:buFontTx/>
              <a:buChar char="-"/>
            </a:pPr>
            <a:r>
              <a:rPr lang="cs-CZ" dirty="0">
                <a:latin typeface="Calibri" pitchFamily="34" charset="0"/>
              </a:rPr>
              <a:t>vzniká mixovaná realita – prostorové, časové, </a:t>
            </a:r>
            <a:r>
              <a:rPr lang="cs-CZ" dirty="0" err="1">
                <a:latin typeface="Calibri" pitchFamily="34" charset="0"/>
              </a:rPr>
              <a:t>audovizuální</a:t>
            </a:r>
            <a:r>
              <a:rPr lang="cs-CZ" dirty="0">
                <a:latin typeface="Calibri" pitchFamily="34" charset="0"/>
              </a:rPr>
              <a:t> vztahy se spojují do neočekávaných formací</a:t>
            </a:r>
          </a:p>
          <a:p>
            <a:pPr>
              <a:buFontTx/>
              <a:buChar char="-"/>
            </a:pPr>
            <a:endParaRPr lang="cs-CZ" dirty="0">
              <a:latin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  <a:hlinkClick r:id="rId3"/>
              </a:rPr>
              <a:t>Janet</a:t>
            </a:r>
            <a:r>
              <a:rPr lang="cs-CZ" dirty="0" smtClean="0">
                <a:latin typeface="Calibri" pitchFamily="34" charset="0"/>
                <a:hlinkClick r:id="rId3"/>
              </a:rPr>
              <a:t> </a:t>
            </a:r>
            <a:r>
              <a:rPr lang="cs-CZ" dirty="0" err="1" smtClean="0">
                <a:latin typeface="Calibri" pitchFamily="34" charset="0"/>
                <a:hlinkClick r:id="rId3"/>
              </a:rPr>
              <a:t>Cardiff</a:t>
            </a:r>
            <a:r>
              <a:rPr lang="cs-CZ" dirty="0" smtClean="0">
                <a:latin typeface="Calibri" pitchFamily="34" charset="0"/>
                <a:hlinkClick r:id="rId3"/>
              </a:rPr>
              <a:t>, </a:t>
            </a:r>
            <a:r>
              <a:rPr lang="cs-CZ" dirty="0" err="1" smtClean="0">
                <a:latin typeface="Calibri" pitchFamily="34" charset="0"/>
                <a:hlinkClick r:id="rId3"/>
              </a:rPr>
              <a:t>Playhouse</a:t>
            </a:r>
            <a:r>
              <a:rPr lang="cs-CZ" dirty="0" smtClean="0">
                <a:latin typeface="Calibri" pitchFamily="34" charset="0"/>
                <a:hlinkClick r:id="rId3"/>
              </a:rPr>
              <a:t>, 1997</a:t>
            </a:r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 6. IMERZE – VNOŘENÍ </a:t>
            </a:r>
          </a:p>
          <a:p>
            <a:r>
              <a:rPr lang="cs-CZ" dirty="0">
                <a:latin typeface="Calibri" pitchFamily="34" charset="0"/>
              </a:rPr>
              <a:t>stejný princip jako umění,která obklopují diváka a</a:t>
            </a:r>
          </a:p>
          <a:p>
            <a:r>
              <a:rPr lang="pt-BR" dirty="0">
                <a:latin typeface="Calibri" pitchFamily="34" charset="0"/>
              </a:rPr>
              <a:t>vthaují ho do virtuálního světa</a:t>
            </a:r>
            <a:r>
              <a:rPr lang="cs-CZ" dirty="0">
                <a:latin typeface="Calibri" pitchFamily="34" charset="0"/>
              </a:rPr>
              <a:t>(</a:t>
            </a:r>
            <a:r>
              <a:rPr lang="cs-CZ" dirty="0" err="1">
                <a:latin typeface="Calibri" pitchFamily="34" charset="0"/>
              </a:rPr>
              <a:t>Omnimax</a:t>
            </a:r>
            <a:r>
              <a:rPr lang="cs-CZ" dirty="0">
                <a:latin typeface="Calibri" pitchFamily="34" charset="0"/>
              </a:rPr>
              <a:t>, IMAX, PC</a:t>
            </a:r>
          </a:p>
          <a:p>
            <a:r>
              <a:rPr lang="cs-CZ" dirty="0">
                <a:latin typeface="Calibri" pitchFamily="34" charset="0"/>
              </a:rPr>
              <a:t>rozhraní jako CAVE, HDM)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hlinkClick r:id="rId4"/>
              </a:rPr>
              <a:t>Michael </a:t>
            </a:r>
            <a:r>
              <a:rPr lang="en-US" dirty="0" err="1" smtClean="0">
                <a:latin typeface="Calibri" pitchFamily="34" charset="0"/>
                <a:hlinkClick r:id="rId4"/>
              </a:rPr>
              <a:t>Naimark</a:t>
            </a:r>
            <a:r>
              <a:rPr lang="en-US" dirty="0" smtClean="0">
                <a:latin typeface="Calibri" pitchFamily="34" charset="0"/>
                <a:hlinkClick r:id="rId4"/>
              </a:rPr>
              <a:t>, Be Now Here, 1995-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43" name="Obrázek 2" descr="vr_a_mnaimark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429000"/>
            <a:ext cx="230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/>
          <p:cNvSpPr txBox="1">
            <a:spLocks noChangeArrowheads="1"/>
          </p:cNvSpPr>
          <p:nvPr/>
        </p:nvSpPr>
        <p:spPr bwMode="auto">
          <a:xfrm>
            <a:off x="684213" y="836613"/>
            <a:ext cx="73437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7. VYPOČÍTÁNÍ</a:t>
            </a:r>
          </a:p>
          <a:p>
            <a:r>
              <a:rPr lang="cs-CZ" dirty="0">
                <a:latin typeface="Calibri" pitchFamily="34" charset="0"/>
              </a:rPr>
              <a:t>obrazy z reality jsou generované počítačem, potřeba užití softwarových nástrojů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 err="1" smtClean="0">
                <a:latin typeface="Calibri" pitchFamily="34" charset="0"/>
                <a:hlinkClick r:id="rId2"/>
              </a:rPr>
              <a:t>Shelley</a:t>
            </a:r>
            <a:r>
              <a:rPr lang="cs-CZ" b="1" dirty="0" smtClean="0">
                <a:latin typeface="Calibri" pitchFamily="34" charset="0"/>
                <a:hlinkClick r:id="rId2"/>
              </a:rPr>
              <a:t> </a:t>
            </a:r>
            <a:r>
              <a:rPr lang="cs-CZ" b="1" dirty="0" err="1" smtClean="0">
                <a:latin typeface="Calibri" pitchFamily="34" charset="0"/>
                <a:hlinkClick r:id="rId2"/>
              </a:rPr>
              <a:t>Eshkar</a:t>
            </a:r>
            <a:r>
              <a:rPr lang="cs-CZ" b="1" dirty="0" smtClean="0">
                <a:latin typeface="Calibri" pitchFamily="34" charset="0"/>
                <a:hlinkClick r:id="rId2"/>
              </a:rPr>
              <a:t>, Paul </a:t>
            </a:r>
            <a:r>
              <a:rPr lang="cs-CZ" b="1" dirty="0" err="1" smtClean="0">
                <a:latin typeface="Calibri" pitchFamily="34" charset="0"/>
                <a:hlinkClick r:id="rId2"/>
              </a:rPr>
              <a:t>Kaiser</a:t>
            </a:r>
            <a:r>
              <a:rPr lang="cs-CZ" b="1" dirty="0" smtClean="0">
                <a:latin typeface="Calibri" pitchFamily="34" charset="0"/>
                <a:hlinkClick r:id="rId2"/>
              </a:rPr>
              <a:t>: </a:t>
            </a:r>
            <a:r>
              <a:rPr lang="cs-CZ" b="1" dirty="0" err="1" smtClean="0">
                <a:latin typeface="Calibri" pitchFamily="34" charset="0"/>
                <a:hlinkClick r:id="rId2"/>
              </a:rPr>
              <a:t>Pedestrian</a:t>
            </a:r>
            <a:r>
              <a:rPr lang="cs-CZ" b="1" dirty="0" smtClean="0">
                <a:latin typeface="Calibri" pitchFamily="34" charset="0"/>
                <a:hlinkClick r:id="rId2"/>
              </a:rPr>
              <a:t>, 2001</a:t>
            </a:r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8. PROPOJENÍ SÍTÍ</a:t>
            </a:r>
          </a:p>
          <a:p>
            <a:r>
              <a:rPr lang="cs-CZ" b="1" dirty="0">
                <a:latin typeface="Calibri" pitchFamily="34" charset="0"/>
              </a:rPr>
              <a:t>nové sociální prostory, sítě umožňující komunikaci a interakci, virtuální procházky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hlinkClick r:id="rId3"/>
              </a:rPr>
              <a:t>A Description of the Equator and Some </a:t>
            </a:r>
            <a:r>
              <a:rPr lang="en-US" b="1" dirty="0" err="1" smtClean="0">
                <a:latin typeface="Calibri" pitchFamily="34" charset="0"/>
                <a:hlinkClick r:id="rId3"/>
              </a:rPr>
              <a:t>ØtherLands</a:t>
            </a:r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9. BEZPROJEKČNÍ PLOCHY (</a:t>
            </a:r>
            <a:r>
              <a:rPr lang="cs-CZ" b="1" dirty="0" err="1">
                <a:latin typeface="Calibri" pitchFamily="34" charset="0"/>
              </a:rPr>
              <a:t>Screenless</a:t>
            </a:r>
            <a:r>
              <a:rPr lang="cs-CZ" b="1" dirty="0">
                <a:latin typeface="Calibri" pitchFamily="34" charset="0"/>
              </a:rPr>
              <a:t>)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  <a:hlinkClick r:id="rId4"/>
              </a:rPr>
              <a:t>Michael </a:t>
            </a:r>
            <a:r>
              <a:rPr lang="cs-CZ" b="1" dirty="0" err="1">
                <a:latin typeface="Calibri" pitchFamily="34" charset="0"/>
                <a:hlinkClick r:id="rId4"/>
              </a:rPr>
              <a:t>Schmid</a:t>
            </a:r>
            <a:r>
              <a:rPr lang="cs-CZ" b="1" dirty="0">
                <a:latin typeface="Calibri" pitchFamily="34" charset="0"/>
                <a:hlinkClick r:id="rId4"/>
              </a:rPr>
              <a:t>, Thomas </a:t>
            </a:r>
            <a:r>
              <a:rPr lang="cs-CZ" b="1" dirty="0" err="1">
                <a:latin typeface="Calibri" pitchFamily="34" charset="0"/>
                <a:hlinkClick r:id="rId4"/>
              </a:rPr>
              <a:t>Beth</a:t>
            </a:r>
            <a:r>
              <a:rPr lang="cs-CZ" b="1" dirty="0">
                <a:latin typeface="Calibri" pitchFamily="34" charset="0"/>
                <a:hlinkClick r:id="rId4"/>
              </a:rPr>
              <a:t>, </a:t>
            </a:r>
            <a:r>
              <a:rPr lang="cs-CZ" b="1" dirty="0" err="1">
                <a:latin typeface="Calibri" pitchFamily="34" charset="0"/>
                <a:hlinkClick r:id="rId4"/>
              </a:rPr>
              <a:t>Jörn</a:t>
            </a:r>
            <a:r>
              <a:rPr lang="cs-CZ" b="1" dirty="0">
                <a:latin typeface="Calibri" pitchFamily="34" charset="0"/>
                <a:hlinkClick r:id="rId4"/>
              </a:rPr>
              <a:t> </a:t>
            </a:r>
            <a:r>
              <a:rPr lang="cs-CZ" b="1" dirty="0" err="1">
                <a:latin typeface="Calibri" pitchFamily="34" charset="0"/>
                <a:hlinkClick r:id="rId4"/>
              </a:rPr>
              <a:t>Müller</a:t>
            </a:r>
            <a:r>
              <a:rPr lang="cs-CZ" b="1" dirty="0">
                <a:latin typeface="Calibri" pitchFamily="34" charset="0"/>
                <a:hlinkClick r:id="rId4"/>
              </a:rPr>
              <a:t>-</a:t>
            </a:r>
            <a:r>
              <a:rPr lang="cs-CZ" b="1" dirty="0" err="1">
                <a:latin typeface="Calibri" pitchFamily="34" charset="0"/>
                <a:hlinkClick r:id="rId4"/>
              </a:rPr>
              <a:t>Quade</a:t>
            </a:r>
            <a:r>
              <a:rPr lang="cs-CZ" b="1" dirty="0">
                <a:latin typeface="Calibri" pitchFamily="34" charset="0"/>
                <a:hlinkClick r:id="rId4"/>
              </a:rPr>
              <a:t>, </a:t>
            </a:r>
            <a:r>
              <a:rPr lang="cs-CZ" b="1" dirty="0" err="1">
                <a:latin typeface="Calibri" pitchFamily="34" charset="0"/>
                <a:hlinkClick r:id="rId4"/>
              </a:rPr>
              <a:t>LaserFilm</a:t>
            </a:r>
            <a:r>
              <a:rPr lang="cs-CZ" b="1" dirty="0">
                <a:latin typeface="Calibri" pitchFamily="34" charset="0"/>
                <a:hlinkClick r:id="rId4"/>
              </a:rPr>
              <a:t> 2002</a:t>
            </a:r>
            <a:endParaRPr lang="cs-CZ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Blízké přístupy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b="1" cap="all" dirty="0" smtClean="0"/>
          </a:p>
          <a:p>
            <a:pPr eaLnBrk="1" hangingPunct="1">
              <a:buFont typeface="Arial" charset="0"/>
              <a:buNone/>
            </a:pPr>
            <a:endParaRPr lang="cs-CZ" b="1" cap="all" dirty="0" smtClean="0"/>
          </a:p>
          <a:p>
            <a:pPr eaLnBrk="1" hangingPunct="1">
              <a:buFont typeface="Arial" charset="0"/>
              <a:buNone/>
            </a:pPr>
            <a:endParaRPr lang="cs-CZ" b="1" cap="all" dirty="0" smtClean="0"/>
          </a:p>
          <a:p>
            <a:pPr algn="ctr" eaLnBrk="1" hangingPunct="1">
              <a:buFont typeface="Arial" charset="0"/>
              <a:buNone/>
            </a:pPr>
            <a:r>
              <a:rPr lang="cs-CZ" b="1" cap="all" dirty="0" smtClean="0"/>
              <a:t>Kulturní materialismus </a:t>
            </a:r>
            <a:endParaRPr lang="cs-CZ" cap="all" dirty="0" smtClean="0"/>
          </a:p>
          <a:p>
            <a:pPr algn="ctr" eaLnBrk="1" hangingPunct="1">
              <a:buFont typeface="Arial" charset="0"/>
              <a:buNone/>
            </a:pPr>
            <a:r>
              <a:rPr lang="cs-CZ" sz="2000" cap="all" dirty="0" smtClean="0"/>
              <a:t>směr v kulturní antropologii </a:t>
            </a:r>
          </a:p>
          <a:p>
            <a:pPr algn="ctr" eaLnBrk="1" hangingPunct="1">
              <a:buFont typeface="Arial" charset="0"/>
              <a:buNone/>
            </a:pPr>
            <a:r>
              <a:rPr lang="cs-CZ" sz="2000" cap="all" dirty="0" smtClean="0"/>
              <a:t>výzkum demografických, ekonomických, ekologických a technologických faktorů jako </a:t>
            </a:r>
            <a:r>
              <a:rPr lang="cs-CZ" sz="2000" b="1" cap="all" dirty="0" smtClean="0"/>
              <a:t>základních determinant</a:t>
            </a:r>
            <a:r>
              <a:rPr lang="cs-CZ" sz="2000" cap="all" dirty="0" smtClean="0"/>
              <a:t> fungování a vývoje kulturních systémů</a:t>
            </a:r>
          </a:p>
          <a:p>
            <a:pPr algn="ctr" eaLnBrk="1" hangingPunct="1">
              <a:buFont typeface="Arial" charset="0"/>
              <a:buNone/>
            </a:pPr>
            <a:r>
              <a:rPr lang="cs-CZ" sz="2000" cap="all" dirty="0" smtClean="0"/>
              <a:t>proponentem </a:t>
            </a:r>
            <a:r>
              <a:rPr lang="cs-CZ" sz="2000" cap="all" dirty="0" err="1" smtClean="0"/>
              <a:t>Marvin</a:t>
            </a:r>
            <a:r>
              <a:rPr lang="cs-CZ" sz="2000" cap="all" dirty="0" smtClean="0"/>
              <a:t> </a:t>
            </a:r>
            <a:r>
              <a:rPr lang="cs-CZ" sz="2000" cap="all" dirty="0" err="1" smtClean="0"/>
              <a:t>Harris</a:t>
            </a:r>
            <a:endParaRPr lang="cs-CZ" sz="2000" cap="all" dirty="0" smtClean="0"/>
          </a:p>
          <a:p>
            <a:pPr algn="ctr" eaLnBrk="1" hangingPunct="1">
              <a:buFont typeface="Arial" charset="0"/>
              <a:buNone/>
            </a:pPr>
            <a:r>
              <a:rPr lang="cs-CZ" sz="2000" cap="all" dirty="0" err="1" smtClean="0"/>
              <a:t>východika</a:t>
            </a:r>
            <a:r>
              <a:rPr lang="cs-CZ" sz="2000" cap="all" dirty="0" smtClean="0"/>
              <a:t> v </a:t>
            </a:r>
            <a:r>
              <a:rPr lang="cs-CZ" sz="2000" cap="all" dirty="0" err="1" smtClean="0"/>
              <a:t>neovolucionismu</a:t>
            </a:r>
            <a:r>
              <a:rPr lang="cs-CZ" sz="2000" cap="all" dirty="0" smtClean="0"/>
              <a:t> (</a:t>
            </a:r>
            <a:r>
              <a:rPr lang="cs-CZ" sz="2000" cap="all" dirty="0" err="1" smtClean="0"/>
              <a:t>Leslie</a:t>
            </a:r>
            <a:r>
              <a:rPr lang="cs-CZ" sz="2000" cap="all" dirty="0" smtClean="0"/>
              <a:t> </a:t>
            </a:r>
            <a:r>
              <a:rPr lang="cs-CZ" sz="2000" cap="all" dirty="0" err="1" smtClean="0"/>
              <a:t>Elvin</a:t>
            </a:r>
            <a:r>
              <a:rPr lang="cs-CZ" sz="2000" cap="all" dirty="0" smtClean="0"/>
              <a:t> </a:t>
            </a:r>
            <a:r>
              <a:rPr lang="cs-CZ" sz="2000" cap="all" dirty="0" err="1" smtClean="0"/>
              <a:t>White</a:t>
            </a:r>
            <a:r>
              <a:rPr lang="cs-CZ" sz="2000" cap="all" dirty="0" smtClean="0"/>
              <a:t>)</a:t>
            </a:r>
          </a:p>
          <a:p>
            <a:pPr algn="ctr" eaLnBrk="1" hangingPunct="1">
              <a:buFont typeface="Arial" charset="0"/>
              <a:buNone/>
            </a:pPr>
            <a:r>
              <a:rPr lang="cs-CZ" sz="2000" cap="all" dirty="0" smtClean="0"/>
              <a:t>kulturní ekologii (</a:t>
            </a:r>
            <a:r>
              <a:rPr lang="cs-CZ" sz="2000" cap="all" dirty="0" err="1" smtClean="0"/>
              <a:t>Julian</a:t>
            </a:r>
            <a:r>
              <a:rPr lang="cs-CZ" sz="2000" cap="all" dirty="0" smtClean="0"/>
              <a:t> H. Steward)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  <p:pic>
        <p:nvPicPr>
          <p:cNvPr id="25604" name="Obrázek 3" descr="lif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2400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cap="all" dirty="0" smtClean="0"/>
              <a:t>Užitečné metodologické koncepty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cap="all" dirty="0" err="1" smtClean="0"/>
              <a:t>Diskurzivní</a:t>
            </a:r>
            <a:r>
              <a:rPr lang="cs-CZ" b="1" cap="all" dirty="0" smtClean="0"/>
              <a:t> analýza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cap="all" dirty="0" smtClean="0"/>
              <a:t>diskurs jako </a:t>
            </a:r>
            <a:r>
              <a:rPr lang="cs-CZ" sz="2800" cap="all" dirty="0" err="1" smtClean="0"/>
              <a:t>specifick</a:t>
            </a:r>
            <a:r>
              <a:rPr lang="en-US" sz="2800" cap="all" dirty="0" smtClean="0"/>
              <a:t>ý </a:t>
            </a:r>
            <a:r>
              <a:rPr lang="en-US" sz="2800" cap="all" dirty="0" err="1" smtClean="0"/>
              <a:t>zp</a:t>
            </a:r>
            <a:r>
              <a:rPr lang="cs-CZ" sz="2800" cap="all" dirty="0" err="1" smtClean="0"/>
              <a:t>ůsob</a:t>
            </a:r>
            <a:r>
              <a:rPr lang="cs-CZ" sz="2800" cap="all" dirty="0" smtClean="0"/>
              <a:t> mluvení a rozumění světu (nebo jeho aspektům)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cap="all" dirty="0" smtClean="0"/>
              <a:t>užívání jazyka, </a:t>
            </a:r>
            <a:r>
              <a:rPr lang="cs-CZ" sz="2800" cap="all" dirty="0" err="1" smtClean="0"/>
              <a:t>event</a:t>
            </a:r>
            <a:r>
              <a:rPr lang="cs-CZ" sz="2800" cap="all" dirty="0" smtClean="0"/>
              <a:t>. dalších znakových systémů – členy dané společnosti, resp. jejich jistou skupinou (teoreticky i  jednotlivce) a/nebo v určité oblasti společenského života a/nebo v  komunikaci o určitém tématu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Norman </a:t>
            </a:r>
            <a:r>
              <a:rPr lang="cs-CZ" b="1" dirty="0" err="1" smtClean="0"/>
              <a:t>Fairclough</a:t>
            </a:r>
            <a:r>
              <a:rPr lang="cs-CZ" b="1" dirty="0" smtClean="0"/>
              <a:t> (Media </a:t>
            </a:r>
            <a:r>
              <a:rPr lang="cs-CZ" b="1" dirty="0" err="1" smtClean="0"/>
              <a:t>Discourse</a:t>
            </a:r>
            <a:r>
              <a:rPr lang="cs-CZ" b="1" dirty="0" smtClean="0"/>
              <a:t>, 1995)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diskurs jako trojdimenzionální struktura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text, diskursivní praxe a </a:t>
            </a:r>
            <a:r>
              <a:rPr lang="cs-CZ" dirty="0" err="1" smtClean="0"/>
              <a:t>socio</a:t>
            </a:r>
            <a:r>
              <a:rPr lang="cs-CZ" dirty="0" smtClean="0"/>
              <a:t>-kulturní praxe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Kritická diskursivní analýza: techniky a postupy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deskripce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interpretace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explanace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DISKURSIVNÍ ANALÝZA</a:t>
            </a:r>
          </a:p>
          <a:p>
            <a:pPr>
              <a:buNone/>
            </a:pPr>
            <a:r>
              <a:rPr lang="cs-CZ" dirty="0" smtClean="0"/>
              <a:t>DOBOVÝ TISK</a:t>
            </a:r>
          </a:p>
          <a:p>
            <a:pPr>
              <a:buNone/>
            </a:pPr>
            <a:r>
              <a:rPr lang="cs-CZ" dirty="0" smtClean="0"/>
              <a:t>DOBOVÁ PROPAGACE</a:t>
            </a:r>
          </a:p>
          <a:p>
            <a:pPr>
              <a:buNone/>
            </a:pPr>
            <a:r>
              <a:rPr lang="cs-CZ" dirty="0" smtClean="0"/>
              <a:t>DOBOVÉ PATENTY</a:t>
            </a:r>
          </a:p>
          <a:p>
            <a:pPr>
              <a:buNone/>
            </a:pPr>
            <a:r>
              <a:rPr lang="cs-CZ" dirty="0" smtClean="0"/>
              <a:t>DOBOVÁ LITERÁRNÍ FIKCE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World's_First_TV_Remote_Control_By_Zen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25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kidfilm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707904" cy="3662686"/>
          </a:xfrm>
          <a:prstGeom prst="rect">
            <a:avLst/>
          </a:prstGeom>
        </p:spPr>
      </p:pic>
      <p:pic>
        <p:nvPicPr>
          <p:cNvPr id="4" name="Obrázek 3" descr="il_340x270.407796548_2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745072"/>
          </a:xfrm>
          <a:prstGeom prst="rect">
            <a:avLst/>
          </a:prstGeom>
        </p:spPr>
      </p:pic>
      <p:pic>
        <p:nvPicPr>
          <p:cNvPr id="5" name="Obrázek 4" descr="20050727_f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70026"/>
            <a:ext cx="2846090" cy="2687974"/>
          </a:xfrm>
          <a:prstGeom prst="rect">
            <a:avLst/>
          </a:prstGeom>
        </p:spPr>
      </p:pic>
      <p:pic>
        <p:nvPicPr>
          <p:cNvPr id="6" name="Obrázek 5" descr="kodakBcamad19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769907"/>
            <a:ext cx="2217812" cy="30880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971550" y="333375"/>
            <a:ext cx="7127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latin typeface="Calibri" pitchFamily="34" charset="0"/>
              </a:rPr>
              <a:t>VIZUÁLNÍ KULTURA A CROSS-MEDIACE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755650" y="1052513"/>
            <a:ext cx="78486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latin typeface="Calibri" pitchFamily="34" charset="0"/>
              </a:rPr>
              <a:t>zkušenost vizuálního obsahu - v mnoha formách, vizuálních obsazích a kódech, které migrují mezi sebou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-tištěné obrazy a grafický design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-TV a kabelová TV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-film a video ve všech interfacech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-počítačový interface a softwarový design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-web jako vizuální platforma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-digitální multimédia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-reklama ve všech médiích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-užité umění a fotografie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-móda</a:t>
            </a:r>
          </a:p>
          <a:p>
            <a:pPr algn="ctr">
              <a:defRPr/>
            </a:pPr>
            <a:r>
              <a:rPr lang="cs-CZ" sz="2000" cap="all" dirty="0">
                <a:latin typeface="Calibri" pitchFamily="34" charset="0"/>
              </a:rPr>
              <a:t>-architektura, design a městský design</a:t>
            </a: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defRPr/>
            </a:pPr>
            <a:endParaRPr lang="cs-CZ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cs-CZ" sz="2000" dirty="0">
                <a:latin typeface="Calibri" pitchFamily="34" charset="0"/>
              </a:rPr>
              <a:t>kódy</a:t>
            </a:r>
          </a:p>
          <a:p>
            <a:pPr algn="ctr">
              <a:defRPr/>
            </a:pPr>
            <a:endParaRPr lang="cs-CZ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cs-CZ" sz="2000" dirty="0">
                <a:latin typeface="Calibri" pitchFamily="34" charset="0"/>
              </a:rPr>
              <a:t>instituce významu</a:t>
            </a:r>
          </a:p>
          <a:p>
            <a:pPr>
              <a:defRPr/>
            </a:pPr>
            <a:r>
              <a:rPr lang="cs-CZ" dirty="0">
                <a:latin typeface="Calibri" pitchFamily="34" charset="0"/>
              </a:rPr>
              <a:t> 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/>
          <p:cNvSpPr txBox="1">
            <a:spLocks noChangeArrowheads="1"/>
          </p:cNvSpPr>
          <p:nvPr/>
        </p:nvSpPr>
        <p:spPr bwMode="auto">
          <a:xfrm>
            <a:off x="395536" y="476673"/>
            <a:ext cx="828092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cap="all" dirty="0">
                <a:latin typeface="Calibri" pitchFamily="34" charset="0"/>
              </a:rPr>
              <a:t>intertextualita + </a:t>
            </a:r>
            <a:r>
              <a:rPr lang="cs-CZ" sz="2400" b="1" cap="all" smtClean="0">
                <a:latin typeface="Calibri" pitchFamily="34" charset="0"/>
              </a:rPr>
              <a:t>intermedialita</a:t>
            </a:r>
            <a:endParaRPr lang="cs-CZ" sz="2400" b="1" cap="all" dirty="0">
              <a:latin typeface="Calibri" pitchFamily="34" charset="0"/>
            </a:endParaRPr>
          </a:p>
          <a:p>
            <a:pPr algn="ctr"/>
            <a:endParaRPr lang="cs-CZ" sz="2400" b="1" cap="all" dirty="0">
              <a:latin typeface="Calibri" pitchFamily="34" charset="0"/>
            </a:endParaRPr>
          </a:p>
          <a:p>
            <a:pPr algn="ctr"/>
            <a:r>
              <a:rPr lang="cs-CZ" sz="2400" cap="all" dirty="0">
                <a:latin typeface="Calibri" pitchFamily="34" charset="0"/>
              </a:rPr>
              <a:t>dle Julie </a:t>
            </a:r>
            <a:r>
              <a:rPr lang="cs-CZ" sz="2400" cap="all" dirty="0" err="1">
                <a:latin typeface="Calibri" pitchFamily="34" charset="0"/>
              </a:rPr>
              <a:t>Kristevy</a:t>
            </a:r>
            <a:r>
              <a:rPr lang="cs-CZ" sz="2400" cap="all" dirty="0">
                <a:latin typeface="Calibri" pitchFamily="34" charset="0"/>
              </a:rPr>
              <a:t> (v návaznosti na </a:t>
            </a:r>
            <a:r>
              <a:rPr lang="cs-CZ" sz="2400" cap="all" dirty="0" err="1">
                <a:latin typeface="Calibri" pitchFamily="34" charset="0"/>
              </a:rPr>
              <a:t>Bachtina</a:t>
            </a:r>
            <a:r>
              <a:rPr lang="cs-CZ" sz="2400" cap="all" dirty="0">
                <a:latin typeface="Calibri" pitchFamily="34" charset="0"/>
              </a:rPr>
              <a:t> a jeho </a:t>
            </a:r>
            <a:r>
              <a:rPr lang="cs-CZ" sz="2400" cap="all" dirty="0" err="1">
                <a:latin typeface="Calibri" pitchFamily="34" charset="0"/>
              </a:rPr>
              <a:t>dialogismus</a:t>
            </a:r>
            <a:r>
              <a:rPr lang="cs-CZ" sz="2400" cap="all" dirty="0">
                <a:latin typeface="Calibri" pitchFamily="34" charset="0"/>
              </a:rPr>
              <a:t>):</a:t>
            </a:r>
          </a:p>
          <a:p>
            <a:pPr algn="ctr"/>
            <a:r>
              <a:rPr lang="cs-CZ" sz="2400" cap="all" dirty="0">
                <a:latin typeface="Calibri" pitchFamily="34" charset="0"/>
              </a:rPr>
              <a:t>- význam a srozumitelnost </a:t>
            </a:r>
            <a:r>
              <a:rPr lang="cs-CZ" sz="2400" cap="all" dirty="0" err="1">
                <a:latin typeface="Calibri" pitchFamily="34" charset="0"/>
              </a:rPr>
              <a:t>diskurzu</a:t>
            </a:r>
            <a:r>
              <a:rPr lang="cs-CZ" sz="2400" cap="all" dirty="0">
                <a:latin typeface="Calibri" pitchFamily="34" charset="0"/>
              </a:rPr>
              <a:t> a textů je založen na síti předchozích </a:t>
            </a:r>
            <a:r>
              <a:rPr lang="cs-CZ" sz="2400" cap="all" dirty="0" err="1">
                <a:latin typeface="Calibri" pitchFamily="34" charset="0"/>
              </a:rPr>
              <a:t>diskurzů</a:t>
            </a:r>
            <a:r>
              <a:rPr lang="cs-CZ" sz="2400" cap="all" dirty="0">
                <a:latin typeface="Calibri" pitchFamily="34" charset="0"/>
              </a:rPr>
              <a:t> a textů</a:t>
            </a:r>
          </a:p>
          <a:p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T.S. </a:t>
            </a:r>
            <a:r>
              <a:rPr lang="cs-CZ" sz="2400" dirty="0" err="1">
                <a:latin typeface="Calibri" pitchFamily="34" charset="0"/>
              </a:rPr>
              <a:t>Eliot</a:t>
            </a:r>
            <a:r>
              <a:rPr lang="cs-CZ" sz="2400" dirty="0">
                <a:latin typeface="Calibri" pitchFamily="34" charset="0"/>
              </a:rPr>
              <a:t> o básnících:</a:t>
            </a:r>
          </a:p>
          <a:p>
            <a:r>
              <a:rPr lang="cs-CZ" sz="2400" i="1" dirty="0">
                <a:latin typeface="Calibri" pitchFamily="34" charset="0"/>
              </a:rPr>
              <a:t>Žádný básník, žádný umělec jakéhokoli umění, nenese svůj vlastní význam sám o sobě. Jeho důležitost, jeho hodnota, je hodnotou jeho vztahu k mrtvým básníkům a umělcům. Nelze jej soudit samotného, musíme ho vidět, v kontrastu a srovnání, mezi mrtvými. Chápu to jako klíčový princip estetické, nejen historické kritiky.</a:t>
            </a:r>
          </a:p>
          <a:p>
            <a:endParaRPr lang="cs-CZ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latin typeface="Calibri" pitchFamily="34" charset="0"/>
              </a:rPr>
              <a:t>3 </a:t>
            </a:r>
            <a:r>
              <a:rPr lang="cs-CZ" sz="2400" dirty="0">
                <a:latin typeface="Calibri" pitchFamily="34" charset="0"/>
              </a:rPr>
              <a:t>jednotky dialogu: </a:t>
            </a:r>
            <a:endParaRPr lang="cs-CZ" sz="2400" dirty="0" smtClean="0">
              <a:latin typeface="Calibri" pitchFamily="34" charset="0"/>
            </a:endParaRPr>
          </a:p>
          <a:p>
            <a:r>
              <a:rPr lang="cs-CZ" sz="2400" b="1" dirty="0" smtClean="0">
                <a:latin typeface="Calibri" pitchFamily="34" charset="0"/>
              </a:rPr>
              <a:t>pisatel/tvůrce</a:t>
            </a:r>
            <a:r>
              <a:rPr lang="cs-CZ" sz="2400" dirty="0" smtClean="0">
                <a:latin typeface="Calibri" pitchFamily="34" charset="0"/>
              </a:rPr>
              <a:t>; </a:t>
            </a:r>
            <a:r>
              <a:rPr lang="cs-CZ" sz="2400" b="1" dirty="0" smtClean="0">
                <a:latin typeface="Calibri" pitchFamily="34" charset="0"/>
              </a:rPr>
              <a:t>čtenář/recipient; vnější </a:t>
            </a:r>
            <a:r>
              <a:rPr lang="cs-CZ" sz="2400" b="1" dirty="0">
                <a:latin typeface="Calibri" pitchFamily="34" charset="0"/>
              </a:rPr>
              <a:t>texty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541</Words>
  <Application>Microsoft Office PowerPoint</Application>
  <PresentationFormat>Předvádění na obrazovce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Mediálně-archeologické přístupy</vt:lpstr>
      <vt:lpstr>Blízké přístupy</vt:lpstr>
      <vt:lpstr>Užitečné metodologické koncepty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Mediálně-archeologické přístupy</dc:title>
  <dc:creator>luc</dc:creator>
  <cp:lastModifiedBy>lu</cp:lastModifiedBy>
  <cp:revision>13</cp:revision>
  <dcterms:created xsi:type="dcterms:W3CDTF">2015-02-12T17:28:03Z</dcterms:created>
  <dcterms:modified xsi:type="dcterms:W3CDTF">2015-05-07T06:31:11Z</dcterms:modified>
</cp:coreProperties>
</file>