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6" r:id="rId13"/>
    <p:sldId id="278" r:id="rId14"/>
    <p:sldId id="267" r:id="rId15"/>
    <p:sldId id="269" r:id="rId16"/>
    <p:sldId id="270" r:id="rId17"/>
    <p:sldId id="272"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A2D49B5-5492-A948-8D66-478B37DC7674}"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340625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2D49B5-5492-A948-8D66-478B37DC7674}"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171209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2D49B5-5492-A948-8D66-478B37DC7674}"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409604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A2D49B5-5492-A948-8D66-478B37DC7674}"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75168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A2D49B5-5492-A948-8D66-478B37DC7674}"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275368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A2D49B5-5492-A948-8D66-478B37DC7674}"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55101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A2D49B5-5492-A948-8D66-478B37DC7674}" type="datetimeFigureOut">
              <a:rPr lang="en-US" smtClean="0"/>
              <a:t>4/29/2015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108083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A2D49B5-5492-A948-8D66-478B37DC7674}" type="datetimeFigureOut">
              <a:rPr lang="en-US" smtClean="0"/>
              <a:t>4/29/2015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20941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D49B5-5492-A948-8D66-478B37DC7674}" type="datetimeFigureOut">
              <a:rPr lang="en-US" smtClean="0"/>
              <a:t>4/29/2015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406340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A2D49B5-5492-A948-8D66-478B37DC7674}"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42742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A2D49B5-5492-A948-8D66-478B37DC7674}"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2386-5FEE-DF4E-9640-4AB689F112A7}" type="slidenum">
              <a:rPr lang="en-US" smtClean="0"/>
              <a:t>‹#›</a:t>
            </a:fld>
            <a:endParaRPr lang="en-US"/>
          </a:p>
        </p:txBody>
      </p:sp>
    </p:spTree>
    <p:extLst>
      <p:ext uri="{BB962C8B-B14F-4D97-AF65-F5344CB8AC3E}">
        <p14:creationId xmlns:p14="http://schemas.microsoft.com/office/powerpoint/2010/main" val="234375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49B5-5492-A948-8D66-478B37DC7674}" type="datetimeFigureOut">
              <a:rPr lang="en-US" smtClean="0"/>
              <a:t>4/29/2015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52386-5FEE-DF4E-9640-4AB689F112A7}" type="slidenum">
              <a:rPr lang="en-US" smtClean="0"/>
              <a:t>‹#›</a:t>
            </a:fld>
            <a:endParaRPr lang="en-US"/>
          </a:p>
        </p:txBody>
      </p:sp>
    </p:spTree>
    <p:extLst>
      <p:ext uri="{BB962C8B-B14F-4D97-AF65-F5344CB8AC3E}">
        <p14:creationId xmlns:p14="http://schemas.microsoft.com/office/powerpoint/2010/main" val="3528965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4	</a:t>
            </a:r>
            <a:endParaRPr lang="en-US" dirty="0"/>
          </a:p>
        </p:txBody>
      </p:sp>
      <p:sp>
        <p:nvSpPr>
          <p:cNvPr id="3" name="Subtitle 2"/>
          <p:cNvSpPr>
            <a:spLocks noGrp="1"/>
          </p:cNvSpPr>
          <p:nvPr>
            <p:ph type="subTitle" idx="1"/>
          </p:nvPr>
        </p:nvSpPr>
        <p:spPr/>
        <p:txBody>
          <a:bodyPr/>
          <a:lstStyle/>
          <a:p>
            <a:r>
              <a:rPr lang="en-US" dirty="0" smtClean="0"/>
              <a:t>The Uncanny </a:t>
            </a:r>
            <a:r>
              <a:rPr lang="en-US" dirty="0" err="1" smtClean="0"/>
              <a:t>etc</a:t>
            </a:r>
            <a:r>
              <a:rPr lang="en-US" dirty="0" smtClean="0"/>
              <a:t>,</a:t>
            </a:r>
          </a:p>
          <a:p>
            <a:r>
              <a:rPr lang="en-US" dirty="0" smtClean="0"/>
              <a:t>Additional notes and questions</a:t>
            </a:r>
            <a:endParaRPr lang="en-US" dirty="0"/>
          </a:p>
        </p:txBody>
      </p:sp>
    </p:spTree>
    <p:extLst>
      <p:ext uri="{BB962C8B-B14F-4D97-AF65-F5344CB8AC3E}">
        <p14:creationId xmlns:p14="http://schemas.microsoft.com/office/powerpoint/2010/main" val="796598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a:t>
            </a:r>
            <a:endParaRPr lang="en-US" dirty="0"/>
          </a:p>
        </p:txBody>
      </p:sp>
      <p:sp>
        <p:nvSpPr>
          <p:cNvPr id="3" name="Content Placeholder 2"/>
          <p:cNvSpPr>
            <a:spLocks noGrp="1"/>
          </p:cNvSpPr>
          <p:nvPr>
            <p:ph idx="1"/>
          </p:nvPr>
        </p:nvSpPr>
        <p:spPr/>
        <p:txBody>
          <a:bodyPr/>
          <a:lstStyle/>
          <a:p>
            <a:pPr marL="0" indent="0">
              <a:buNone/>
            </a:pPr>
            <a:r>
              <a:rPr lang="en-US" dirty="0" smtClean="0"/>
              <a:t>‘It may be true that the uncanny (</a:t>
            </a:r>
            <a:r>
              <a:rPr lang="en-US" i="1" dirty="0" err="1" smtClean="0"/>
              <a:t>unheimlich</a:t>
            </a:r>
            <a:r>
              <a:rPr lang="en-US" dirty="0" smtClean="0"/>
              <a:t>) is something that is secretly familiar [</a:t>
            </a:r>
            <a:r>
              <a:rPr lang="en-US" i="1" dirty="0" err="1" smtClean="0"/>
              <a:t>heimlich</a:t>
            </a:r>
            <a:r>
              <a:rPr lang="en-US" i="1" dirty="0" smtClean="0"/>
              <a:t>—</a:t>
            </a:r>
            <a:r>
              <a:rPr lang="en-US" i="1" dirty="0" err="1" smtClean="0"/>
              <a:t>heimisch</a:t>
            </a:r>
            <a:r>
              <a:rPr lang="en-US" dirty="0" smtClean="0"/>
              <a:t>], which has undergone repression and then returned from it, and that everything that is uncanny fulfills this condition. But the selection of material on this basis does not enable us to solve the problem of the uncanny …</a:t>
            </a:r>
            <a:endParaRPr lang="en-US" dirty="0"/>
          </a:p>
        </p:txBody>
      </p:sp>
    </p:spTree>
    <p:extLst>
      <p:ext uri="{BB962C8B-B14F-4D97-AF65-F5344CB8AC3E}">
        <p14:creationId xmlns:p14="http://schemas.microsoft.com/office/powerpoint/2010/main" val="4207821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p:txBody>
          <a:bodyPr/>
          <a:lstStyle/>
          <a:p>
            <a:pPr marL="0" indent="0">
              <a:buNone/>
            </a:pPr>
            <a:r>
              <a:rPr lang="en-US" dirty="0" smtClean="0"/>
              <a:t>Relating some of these ideas about the UNCANNY to RE-ENACTMENT, let’s think about some of the ways in which re-enactments are different from their original</a:t>
            </a:r>
          </a:p>
          <a:p>
            <a:pPr marL="0" indent="0">
              <a:buNone/>
            </a:pPr>
            <a:r>
              <a:rPr lang="en-US" dirty="0" smtClean="0">
                <a:sym typeface="Wingdings"/>
              </a:rPr>
              <a:t> For example: the JFK assassination and its repetition</a:t>
            </a:r>
            <a:endParaRPr lang="en-US" dirty="0"/>
          </a:p>
        </p:txBody>
      </p:sp>
    </p:spTree>
    <p:extLst>
      <p:ext uri="{BB962C8B-B14F-4D97-AF65-F5344CB8AC3E}">
        <p14:creationId xmlns:p14="http://schemas.microsoft.com/office/powerpoint/2010/main" val="1097331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1: </a:t>
            </a:r>
            <a:r>
              <a:rPr lang="en-US" i="1" dirty="0" smtClean="0"/>
              <a:t>The Eternal Frame</a:t>
            </a:r>
            <a:endParaRPr lang="en-US" dirty="0"/>
          </a:p>
        </p:txBody>
      </p:sp>
      <p:pic>
        <p:nvPicPr>
          <p:cNvPr id="4" name="Eternal Frame, final reenactment montage.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8163" y="1600200"/>
            <a:ext cx="8066087" cy="4525963"/>
          </a:xfrm>
        </p:spPr>
      </p:pic>
    </p:spTree>
    <p:extLst>
      <p:ext uri="{BB962C8B-B14F-4D97-AF65-F5344CB8AC3E}">
        <p14:creationId xmlns:p14="http://schemas.microsoft.com/office/powerpoint/2010/main" val="1333486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t>What does this – or any later version – do to the notion of the original? </a:t>
            </a:r>
          </a:p>
          <a:p>
            <a:pPr marL="0" indent="0">
              <a:buNone/>
            </a:pPr>
            <a:endParaRPr lang="en-US" dirty="0" smtClean="0"/>
          </a:p>
          <a:p>
            <a:pPr marL="0" indent="0">
              <a:buNone/>
            </a:pPr>
            <a:r>
              <a:rPr lang="en-US" dirty="0" smtClean="0"/>
              <a:t>Can the original remain simple and authentic?</a:t>
            </a:r>
          </a:p>
          <a:p>
            <a:pPr marL="0" indent="0">
              <a:buNone/>
            </a:pPr>
            <a:endParaRPr lang="en-US" dirty="0"/>
          </a:p>
          <a:p>
            <a:pPr marL="0" indent="0">
              <a:buNone/>
            </a:pPr>
            <a:r>
              <a:rPr lang="en-US" dirty="0" smtClean="0"/>
              <a:t>Or is it always going to feel UNCANNY, because it’s become so familiar through having been re-enacted so many times?</a:t>
            </a:r>
          </a:p>
          <a:p>
            <a:pPr marL="0" indent="0">
              <a:buNone/>
            </a:pPr>
            <a:endParaRPr lang="en-US" dirty="0"/>
          </a:p>
        </p:txBody>
      </p:sp>
    </p:spTree>
    <p:extLst>
      <p:ext uri="{BB962C8B-B14F-4D97-AF65-F5344CB8AC3E}">
        <p14:creationId xmlns:p14="http://schemas.microsoft.com/office/powerpoint/2010/main" val="2209967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And how do these ideas relate to some of the interpretations of 9/11 I’ve mentioned? Here’s </a:t>
            </a:r>
            <a:r>
              <a:rPr lang="en-US" dirty="0" err="1" smtClean="0"/>
              <a:t>Zizek’s</a:t>
            </a:r>
            <a:r>
              <a:rPr lang="en-US" dirty="0" smtClean="0"/>
              <a:t> again: </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849717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Slavoj</a:t>
            </a:r>
            <a:r>
              <a:rPr lang="en-US" dirty="0" smtClean="0"/>
              <a:t> </a:t>
            </a:r>
            <a:r>
              <a:rPr lang="en-US" dirty="0" err="1" smtClean="0"/>
              <a:t>Zizek</a:t>
            </a:r>
            <a:r>
              <a:rPr lang="en-US" dirty="0" smtClean="0"/>
              <a:t> ‘Welcome to the Desert of the Real’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For the great majority of the public, the WTC explosions were events on the TV screen, and when we watched the oft-repeated shot of frightened people running towards the camera ahead of the giant cloud of dust from the collapsing tower, was not the framing of the shot itself reminiscent of spectacular shots in catastrophe movies, a special effect which outdid all others, since – as Jeremy Bentham knew – reality is the best appearance of itself?’ (11)</a:t>
            </a:r>
            <a:endParaRPr lang="en-US" dirty="0"/>
          </a:p>
        </p:txBody>
      </p:sp>
    </p:spTree>
    <p:extLst>
      <p:ext uri="{BB962C8B-B14F-4D97-AF65-F5344CB8AC3E}">
        <p14:creationId xmlns:p14="http://schemas.microsoft.com/office/powerpoint/2010/main" val="3873120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	</a:t>
            </a:r>
            <a:endParaRPr lang="en-US" dirty="0"/>
          </a:p>
        </p:txBody>
      </p:sp>
      <p:sp>
        <p:nvSpPr>
          <p:cNvPr id="3" name="Content Placeholder 2"/>
          <p:cNvSpPr>
            <a:spLocks noGrp="1"/>
          </p:cNvSpPr>
          <p:nvPr>
            <p:ph idx="1"/>
          </p:nvPr>
        </p:nvSpPr>
        <p:spPr/>
        <p:txBody>
          <a:bodyPr/>
          <a:lstStyle/>
          <a:p>
            <a:pPr marL="0" indent="0">
              <a:buNone/>
            </a:pPr>
            <a:r>
              <a:rPr lang="en-US" dirty="0" smtClean="0"/>
              <a:t>How would you begin to discuss </a:t>
            </a:r>
            <a:r>
              <a:rPr lang="en-US" i="1" dirty="0" smtClean="0"/>
              <a:t>Man on Wire</a:t>
            </a:r>
            <a:r>
              <a:rPr lang="en-US" dirty="0" smtClean="0"/>
              <a:t> in terms of the uncanny?</a:t>
            </a:r>
          </a:p>
          <a:p>
            <a:pPr marL="0" indent="0">
              <a:buNone/>
            </a:pPr>
            <a:endParaRPr lang="en-US" dirty="0"/>
          </a:p>
          <a:p>
            <a:pPr marL="0" indent="0">
              <a:buNone/>
            </a:pPr>
            <a:r>
              <a:rPr lang="en-US" dirty="0" smtClean="0"/>
              <a:t>What are some of the ways in which this image is ‘uncanny’? (next slide)</a:t>
            </a:r>
            <a:endParaRPr lang="en-US" dirty="0"/>
          </a:p>
        </p:txBody>
      </p:sp>
    </p:spTree>
    <p:extLst>
      <p:ext uri="{BB962C8B-B14F-4D97-AF65-F5344CB8AC3E}">
        <p14:creationId xmlns:p14="http://schemas.microsoft.com/office/powerpoint/2010/main" val="1268964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 from 1974, used in </a:t>
            </a:r>
            <a:r>
              <a:rPr lang="en-US" i="1" dirty="0" smtClean="0"/>
              <a:t>Man on Wire</a:t>
            </a:r>
            <a:r>
              <a:rPr lang="en-US" dirty="0" smtClean="0"/>
              <a:t>, James Marsh 2008</a:t>
            </a:r>
            <a:endParaRPr lang="en-US" i="1" dirty="0"/>
          </a:p>
        </p:txBody>
      </p:sp>
      <p:pic>
        <p:nvPicPr>
          <p:cNvPr id="4" name="Content Placeholder 3" descr="an-on-wire"/>
          <p:cNvPicPr>
            <a:picLocks noGrp="1"/>
          </p:cNvPicPr>
          <p:nvPr>
            <p:ph idx="1"/>
          </p:nvPr>
        </p:nvPicPr>
        <p:blipFill>
          <a:blip r:embed="rId2">
            <a:extLst>
              <a:ext uri="{28A0092B-C50C-407E-A947-70E740481C1C}">
                <a14:useLocalDpi xmlns:a14="http://schemas.microsoft.com/office/drawing/2010/main" val="0"/>
              </a:ext>
            </a:extLst>
          </a:blip>
          <a:srcRect l="-48071" r="-48071"/>
          <a:stretch>
            <a:fillRect/>
          </a:stretch>
        </p:blipFill>
        <p:spPr bwMode="auto">
          <a:xfrm>
            <a:off x="457200" y="1600200"/>
            <a:ext cx="8229600" cy="4525963"/>
          </a:xfrm>
          <a:prstGeom prst="rect">
            <a:avLst/>
          </a:prstGeom>
          <a:noFill/>
          <a:ln>
            <a:noFill/>
          </a:ln>
        </p:spPr>
      </p:pic>
    </p:spTree>
    <p:extLst>
      <p:ext uri="{BB962C8B-B14F-4D97-AF65-F5344CB8AC3E}">
        <p14:creationId xmlns:p14="http://schemas.microsoft.com/office/powerpoint/2010/main" val="3108422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t>Can – as I suggested in my lecture may be the case – one actually view </a:t>
            </a:r>
            <a:r>
              <a:rPr lang="en-US" i="1" dirty="0" smtClean="0"/>
              <a:t>Man on Wire</a:t>
            </a:r>
            <a:r>
              <a:rPr lang="en-US" dirty="0" smtClean="0"/>
              <a:t> as if it is NOT ‘uncanny’? </a:t>
            </a:r>
            <a:endParaRPr lang="en-US" dirty="0"/>
          </a:p>
          <a:p>
            <a:pPr marL="0" indent="0">
              <a:buNone/>
            </a:pPr>
            <a:endParaRPr lang="en-US" dirty="0" smtClean="0"/>
          </a:p>
          <a:p>
            <a:pPr marL="0" indent="0">
              <a:buNone/>
            </a:pPr>
            <a:r>
              <a:rPr lang="en-US" dirty="0" smtClean="0"/>
              <a:t>Can we – in the present, as we watch the film – temporarily repress the knowledge that makes it uncanny? </a:t>
            </a:r>
            <a:endParaRPr lang="en-US" dirty="0"/>
          </a:p>
        </p:txBody>
      </p:sp>
    </p:spTree>
    <p:extLst>
      <p:ext uri="{BB962C8B-B14F-4D97-AF65-F5344CB8AC3E}">
        <p14:creationId xmlns:p14="http://schemas.microsoft.com/office/powerpoint/2010/main" val="3464696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Freud ‘The Uncanny’ (1919)</a:t>
            </a:r>
            <a:endParaRPr lang="en-US" dirty="0"/>
          </a:p>
        </p:txBody>
      </p:sp>
      <p:sp>
        <p:nvSpPr>
          <p:cNvPr id="3" name="Content Placeholder 2"/>
          <p:cNvSpPr>
            <a:spLocks noGrp="1"/>
          </p:cNvSpPr>
          <p:nvPr>
            <p:ph idx="1"/>
          </p:nvPr>
        </p:nvSpPr>
        <p:spPr/>
        <p:txBody>
          <a:bodyPr/>
          <a:lstStyle/>
          <a:p>
            <a:pPr marL="0" indent="0">
              <a:buNone/>
            </a:pPr>
            <a:r>
              <a:rPr lang="en-US" b="1" dirty="0" smtClean="0"/>
              <a:t>Homely (‘</a:t>
            </a:r>
            <a:r>
              <a:rPr lang="en-US" b="1" dirty="0" err="1" smtClean="0"/>
              <a:t>heimlich</a:t>
            </a:r>
            <a:r>
              <a:rPr lang="en-US" b="1" dirty="0" smtClean="0"/>
              <a:t>’) + </a:t>
            </a:r>
            <a:r>
              <a:rPr lang="en-US" b="1" dirty="0" err="1" smtClean="0"/>
              <a:t>unhomely</a:t>
            </a:r>
            <a:r>
              <a:rPr lang="en-US" b="1" dirty="0" smtClean="0"/>
              <a:t> (‘</a:t>
            </a:r>
            <a:r>
              <a:rPr lang="en-US" b="1" dirty="0" err="1" smtClean="0"/>
              <a:t>unheimlich</a:t>
            </a:r>
            <a:r>
              <a:rPr lang="en-US" b="1" dirty="0" smtClean="0"/>
              <a:t>’)</a:t>
            </a:r>
            <a:endParaRPr lang="en-US" dirty="0" smtClean="0"/>
          </a:p>
          <a:p>
            <a:pPr marL="0" indent="0">
              <a:buNone/>
            </a:pPr>
            <a:endParaRPr lang="en-US" b="1" dirty="0"/>
          </a:p>
          <a:p>
            <a:pPr marL="0" indent="0">
              <a:buNone/>
            </a:pPr>
            <a:r>
              <a:rPr lang="en-US" dirty="0" smtClean="0"/>
              <a:t>Thus </a:t>
            </a:r>
            <a:r>
              <a:rPr lang="en-US" i="1" dirty="0" err="1" smtClean="0"/>
              <a:t>heimlich</a:t>
            </a:r>
            <a:r>
              <a:rPr lang="en-US" dirty="0" smtClean="0"/>
              <a:t> is a word the meaning of which develops in the direction of ambivalence, until it finally coincides with its opposite, </a:t>
            </a:r>
            <a:r>
              <a:rPr lang="en-US" i="1" dirty="0" err="1" smtClean="0"/>
              <a:t>unheimlich</a:t>
            </a:r>
            <a:r>
              <a:rPr lang="en-US" i="1" dirty="0" smtClean="0"/>
              <a:t>.  </a:t>
            </a:r>
            <a:r>
              <a:rPr lang="en-US" i="1" dirty="0" err="1" smtClean="0"/>
              <a:t>Unheimlich</a:t>
            </a:r>
            <a:r>
              <a:rPr lang="en-US" i="1" dirty="0" smtClean="0"/>
              <a:t> </a:t>
            </a:r>
            <a:r>
              <a:rPr lang="en-US" dirty="0" smtClean="0"/>
              <a:t>is in some way or other a sub-species of </a:t>
            </a:r>
            <a:r>
              <a:rPr lang="en-US" i="1" dirty="0" err="1" smtClean="0"/>
              <a:t>heimlich</a:t>
            </a:r>
            <a:r>
              <a:rPr lang="en-US" dirty="0" smtClean="0"/>
              <a:t>. Let us bear this discovery in mind … (347)</a:t>
            </a:r>
            <a:endParaRPr lang="en-US" dirty="0"/>
          </a:p>
        </p:txBody>
      </p:sp>
    </p:spTree>
    <p:extLst>
      <p:ext uri="{BB962C8B-B14F-4D97-AF65-F5344CB8AC3E}">
        <p14:creationId xmlns:p14="http://schemas.microsoft.com/office/powerpoint/2010/main" val="3605660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Can you think of fiction film examples, scenarios in which the HEIMLICH becomes UNHEIMLICH</a:t>
            </a:r>
            <a:r>
              <a:rPr lang="en-US" b="1" dirty="0" smtClean="0"/>
              <a:t>?</a:t>
            </a:r>
            <a:endParaRPr lang="cs-CZ" b="1" dirty="0" smtClean="0"/>
          </a:p>
          <a:p>
            <a:pPr marL="0" indent="0">
              <a:buNone/>
            </a:pPr>
            <a:r>
              <a:rPr lang="cs-CZ" b="1" dirty="0" smtClean="0"/>
              <a:t>HOME ALONE</a:t>
            </a:r>
          </a:p>
          <a:p>
            <a:pPr marL="0" indent="0">
              <a:buNone/>
            </a:pPr>
            <a:r>
              <a:rPr lang="cs-CZ" b="1" dirty="0" smtClean="0"/>
              <a:t>CAPE FEAR</a:t>
            </a:r>
          </a:p>
          <a:p>
            <a:pPr marL="0" indent="0">
              <a:buNone/>
            </a:pPr>
            <a:r>
              <a:rPr lang="cs-CZ" b="1" dirty="0" smtClean="0"/>
              <a:t>FACE-OFF</a:t>
            </a:r>
          </a:p>
          <a:p>
            <a:pPr marL="0" indent="0">
              <a:buNone/>
            </a:pPr>
            <a:r>
              <a:rPr lang="cs-CZ" b="1" dirty="0" smtClean="0"/>
              <a:t>FATAL ATTRACTION</a:t>
            </a:r>
            <a:endParaRPr lang="en-US" b="1" dirty="0" smtClean="0"/>
          </a:p>
          <a:p>
            <a:pPr marL="0" indent="0">
              <a:buNone/>
            </a:pPr>
            <a:endParaRPr lang="en-US" b="1" dirty="0"/>
          </a:p>
          <a:p>
            <a:pPr marL="0" indent="0">
              <a:buNone/>
            </a:pPr>
            <a:r>
              <a:rPr lang="en-US" b="1" dirty="0" smtClean="0"/>
              <a:t>How is this ambivalence – or the characters’ fears – resolved?</a:t>
            </a:r>
            <a:endParaRPr lang="en-US" b="1" dirty="0"/>
          </a:p>
        </p:txBody>
      </p:sp>
    </p:spTree>
    <p:extLst>
      <p:ext uri="{BB962C8B-B14F-4D97-AF65-F5344CB8AC3E}">
        <p14:creationId xmlns:p14="http://schemas.microsoft.com/office/powerpoint/2010/main" val="4279183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a:t>
            </a:r>
            <a:endParaRPr lang="en-US" dirty="0"/>
          </a:p>
        </p:txBody>
      </p:sp>
      <p:sp>
        <p:nvSpPr>
          <p:cNvPr id="3" name="Content Placeholder 2"/>
          <p:cNvSpPr>
            <a:spLocks noGrp="1"/>
          </p:cNvSpPr>
          <p:nvPr>
            <p:ph idx="1"/>
          </p:nvPr>
        </p:nvSpPr>
        <p:spPr/>
        <p:txBody>
          <a:bodyPr/>
          <a:lstStyle/>
          <a:p>
            <a:pPr marL="0" indent="0">
              <a:buNone/>
            </a:pPr>
            <a:r>
              <a:rPr lang="en-US" dirty="0" smtClean="0"/>
              <a:t>‘As I was walking, one hot summer afternoon, through the deserted streets of a provincial town in Italy which was unknown to me, I found myself in a quarter of whose character I could no longer remain in doubt. Nothing but painted women were to be seen at the windows of the narrow houses, and I hastened to leave the narrow street at the next turning ….’</a:t>
            </a:r>
            <a:endParaRPr lang="en-US" dirty="0"/>
          </a:p>
        </p:txBody>
      </p:sp>
    </p:spTree>
    <p:extLst>
      <p:ext uri="{BB962C8B-B14F-4D97-AF65-F5344CB8AC3E}">
        <p14:creationId xmlns:p14="http://schemas.microsoft.com/office/powerpoint/2010/main" val="261175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But after having wandered about for a time without inquiring my way, I suddenly found myself back in the same street, where my presence was now beginning to excite attention. I hurried away once more, only to arrive by another </a:t>
            </a:r>
            <a:r>
              <a:rPr lang="en-US" i="1" dirty="0" smtClean="0"/>
              <a:t>detour</a:t>
            </a:r>
            <a:r>
              <a:rPr lang="en-US" dirty="0" smtClean="0"/>
              <a:t> at the same place yet a third time. Now, however, a feeling overcame me which I can only describe as UNCANNY, and I was glad enough to find myself back in the piazza I had left a short while before …’</a:t>
            </a:r>
            <a:endParaRPr lang="en-US" dirty="0"/>
          </a:p>
        </p:txBody>
      </p:sp>
    </p:spTree>
    <p:extLst>
      <p:ext uri="{BB962C8B-B14F-4D97-AF65-F5344CB8AC3E}">
        <p14:creationId xmlns:p14="http://schemas.microsoft.com/office/powerpoint/2010/main" val="199076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pPr marL="0" indent="0">
              <a:buNone/>
            </a:pPr>
            <a:r>
              <a:rPr lang="en-US" dirty="0" smtClean="0"/>
              <a:t>How do you understand Freud’s UNCANNY feelings the third time </a:t>
            </a:r>
            <a:r>
              <a:rPr lang="cs-CZ" dirty="0" smtClean="0"/>
              <a:t>H</a:t>
            </a:r>
            <a:r>
              <a:rPr lang="en-US" dirty="0" smtClean="0"/>
              <a:t>e </a:t>
            </a:r>
            <a:r>
              <a:rPr lang="en-US" dirty="0" smtClean="0"/>
              <a:t>finds himself in the same place?</a:t>
            </a:r>
          </a:p>
          <a:p>
            <a:pPr marL="0" indent="0">
              <a:buNone/>
            </a:pPr>
            <a:endParaRPr lang="en-US" dirty="0"/>
          </a:p>
          <a:p>
            <a:pPr marL="0" indent="0">
              <a:buNone/>
            </a:pPr>
            <a:r>
              <a:rPr lang="en-US" dirty="0" smtClean="0"/>
              <a:t>Do you have similar memories?</a:t>
            </a:r>
            <a:endParaRPr lang="en-US" dirty="0"/>
          </a:p>
        </p:txBody>
      </p:sp>
    </p:spTree>
    <p:extLst>
      <p:ext uri="{BB962C8B-B14F-4D97-AF65-F5344CB8AC3E}">
        <p14:creationId xmlns:p14="http://schemas.microsoft.com/office/powerpoint/2010/main" val="2587280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	</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Freud goes on to discuss REPETITION and its relationship to the uncanny:</a:t>
            </a:r>
          </a:p>
          <a:p>
            <a:pPr marL="0" indent="0">
              <a:buNone/>
            </a:pPr>
            <a:r>
              <a:rPr lang="en-US" dirty="0" smtClean="0"/>
              <a:t>‘ … we naturally attach no importance to the event (‘chance’) when we hand in an overcoat and get a ticket with the number , let us say, 62 … But the impression is altered if two such events, each in itself indifferent, happen close together – if we cross the number 62 several times in a single day, or if we notice that everything which has a number – addresses, hotel rooms, compartments in railway trains, invariably has the same one </a:t>
            </a:r>
            <a:r>
              <a:rPr lang="en-US" b="1" dirty="0" smtClean="0"/>
              <a:t>… We do feel this to be uncanny</a:t>
            </a:r>
            <a:r>
              <a:rPr lang="en-US" dirty="0" smtClean="0"/>
              <a:t>’. </a:t>
            </a:r>
            <a:endParaRPr lang="en-US" dirty="0"/>
          </a:p>
        </p:txBody>
      </p:sp>
    </p:spTree>
    <p:extLst>
      <p:ext uri="{BB962C8B-B14F-4D97-AF65-F5344CB8AC3E}">
        <p14:creationId xmlns:p14="http://schemas.microsoft.com/office/powerpoint/2010/main" val="1362923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a:t>
            </a:r>
            <a:endParaRPr lang="en-US" dirty="0"/>
          </a:p>
        </p:txBody>
      </p:sp>
      <p:sp>
        <p:nvSpPr>
          <p:cNvPr id="3" name="Content Placeholder 2"/>
          <p:cNvSpPr>
            <a:spLocks noGrp="1"/>
          </p:cNvSpPr>
          <p:nvPr>
            <p:ph idx="1"/>
          </p:nvPr>
        </p:nvSpPr>
        <p:spPr/>
        <p:txBody>
          <a:bodyPr/>
          <a:lstStyle/>
          <a:p>
            <a:pPr marL="0" indent="0">
              <a:buNone/>
            </a:pPr>
            <a:r>
              <a:rPr lang="en-US" dirty="0" smtClean="0"/>
              <a:t>‘ … if psychoanalytic theory is correct in maintaining that every affect belonging to an emotional impulse, whatever its kind, is transformed, if it is repressed, into anxiety, then among instances of frightening things there must be one class in which the frightening element can be shown to be something repressed which </a:t>
            </a:r>
            <a:r>
              <a:rPr lang="en-US" i="1" dirty="0" smtClean="0"/>
              <a:t>recurs</a:t>
            </a:r>
            <a:r>
              <a:rPr lang="en-US" dirty="0" smtClean="0"/>
              <a:t>. This class of frightening things would then constitute the uncanny …’</a:t>
            </a:r>
            <a:endParaRPr lang="en-US" dirty="0"/>
          </a:p>
        </p:txBody>
      </p:sp>
    </p:spTree>
    <p:extLst>
      <p:ext uri="{BB962C8B-B14F-4D97-AF65-F5344CB8AC3E}">
        <p14:creationId xmlns:p14="http://schemas.microsoft.com/office/powerpoint/2010/main" val="3974503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Uncanny</a:t>
            </a:r>
            <a:endParaRPr lang="en-US" dirty="0"/>
          </a:p>
        </p:txBody>
      </p:sp>
      <p:sp>
        <p:nvSpPr>
          <p:cNvPr id="3" name="Content Placeholder 2"/>
          <p:cNvSpPr>
            <a:spLocks noGrp="1"/>
          </p:cNvSpPr>
          <p:nvPr>
            <p:ph idx="1"/>
          </p:nvPr>
        </p:nvSpPr>
        <p:spPr/>
        <p:txBody>
          <a:bodyPr/>
          <a:lstStyle/>
          <a:p>
            <a:pPr marL="0" indent="0">
              <a:buNone/>
            </a:pPr>
            <a:r>
              <a:rPr lang="en-US" dirty="0" smtClean="0"/>
              <a:t>‘ … an uncanny effect is often and easily produced when the distinction between imagination and reality is effaced, as when something that we have hitherto regarded as imaginary appears before us in reality …’</a:t>
            </a:r>
            <a:endParaRPr lang="en-US" dirty="0"/>
          </a:p>
        </p:txBody>
      </p:sp>
    </p:spTree>
    <p:extLst>
      <p:ext uri="{BB962C8B-B14F-4D97-AF65-F5344CB8AC3E}">
        <p14:creationId xmlns:p14="http://schemas.microsoft.com/office/powerpoint/2010/main" val="2814915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TotalTime>
  <Words>905</Words>
  <Application>Microsoft Office PowerPoint</Application>
  <PresentationFormat>Předvádění na obrazovce (4:3)</PresentationFormat>
  <Paragraphs>55</Paragraphs>
  <Slides>18</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18</vt:i4>
      </vt:variant>
    </vt:vector>
  </HeadingPairs>
  <TitlesOfParts>
    <vt:vector size="22" baseType="lpstr">
      <vt:lpstr>Arial</vt:lpstr>
      <vt:lpstr>Calibri</vt:lpstr>
      <vt:lpstr>Wingdings</vt:lpstr>
      <vt:lpstr>Office Theme</vt:lpstr>
      <vt:lpstr>Topic 4 </vt:lpstr>
      <vt:lpstr>Freud ‘The Uncanny’ (1919)</vt:lpstr>
      <vt:lpstr>Question 1</vt:lpstr>
      <vt:lpstr>The Uncanny</vt:lpstr>
      <vt:lpstr>The Uncanny</vt:lpstr>
      <vt:lpstr>Question 2</vt:lpstr>
      <vt:lpstr>The Uncanny </vt:lpstr>
      <vt:lpstr>The Uncanny</vt:lpstr>
      <vt:lpstr>The Uncanny</vt:lpstr>
      <vt:lpstr>The Uncanny</vt:lpstr>
      <vt:lpstr>Question 3</vt:lpstr>
      <vt:lpstr>Clip  1: The Eternal Frame</vt:lpstr>
      <vt:lpstr>Questions</vt:lpstr>
      <vt:lpstr>Question 4</vt:lpstr>
      <vt:lpstr>Slavoj Zizek ‘Welcome to the Desert of the Real’</vt:lpstr>
      <vt:lpstr>Question 5 </vt:lpstr>
      <vt:lpstr>Photo from 1974, used in Man on Wire, James Marsh 2008</vt:lpstr>
      <vt:lpstr>Questions</vt:lpstr>
    </vt:vector>
  </TitlesOfParts>
  <Company>WARWICK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 </dc:title>
  <dc:creator>Stella Bruzzi</dc:creator>
  <cp:lastModifiedBy>Petr Szczepanik</cp:lastModifiedBy>
  <cp:revision>9</cp:revision>
  <dcterms:created xsi:type="dcterms:W3CDTF">2015-04-29T08:53:47Z</dcterms:created>
  <dcterms:modified xsi:type="dcterms:W3CDTF">2015-04-29T13:18:28Z</dcterms:modified>
</cp:coreProperties>
</file>