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70" r:id="rId4"/>
    <p:sldId id="265" r:id="rId5"/>
    <p:sldId id="269" r:id="rId6"/>
    <p:sldId id="272" r:id="rId7"/>
    <p:sldId id="273" r:id="rId8"/>
    <p:sldId id="267" r:id="rId9"/>
    <p:sldId id="268" r:id="rId10"/>
    <p:sldId id="266" r:id="rId11"/>
    <p:sldId id="263" r:id="rId12"/>
    <p:sldId id="257" r:id="rId13"/>
    <p:sldId id="264" r:id="rId14"/>
    <p:sldId id="271" r:id="rId1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70DA0-961F-4EAD-9523-4FC27713C6FF}" type="datetimeFigureOut">
              <a:rPr lang="cs-CZ" smtClean="0"/>
              <a:pPr/>
              <a:t>21.4.2015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8165A-7CFB-4A5B-A981-CCB0B837FCF7}" type="slidenum">
              <a:rPr lang="cs-CZ" smtClean="0"/>
              <a:pPr/>
              <a:t>‹#›</a:t>
            </a:fld>
            <a:endParaRPr lang="cs-CZ"/>
          </a:p>
        </p:txBody>
      </p:sp>
    </p:spTree>
    <p:extLst>
      <p:ext uri="{BB962C8B-B14F-4D97-AF65-F5344CB8AC3E}">
        <p14:creationId xmlns="" xmlns:p14="http://schemas.microsoft.com/office/powerpoint/2010/main" val="404933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810E1-3043-4D7A-8F0A-36A15CC2CEB9}" type="slidenum">
              <a:rPr lang="cs-CZ"/>
              <a:pPr/>
              <a:t>2</a:t>
            </a:fld>
            <a:endParaRPr lang="cs-CZ"/>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cs-CZ"/>
          </a:p>
        </p:txBody>
      </p:sp>
    </p:spTree>
    <p:extLst>
      <p:ext uri="{BB962C8B-B14F-4D97-AF65-F5344CB8AC3E}">
        <p14:creationId xmlns="" xmlns:p14="http://schemas.microsoft.com/office/powerpoint/2010/main" val="278670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F9232-875F-4CB8-9D83-DE114431B069}" type="slidenum">
              <a:rPr lang="cs-CZ"/>
              <a:pPr/>
              <a:t>11</a:t>
            </a:fld>
            <a:endParaRPr lang="cs-CZ"/>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cs-CZ"/>
          </a:p>
        </p:txBody>
      </p:sp>
    </p:spTree>
    <p:extLst>
      <p:ext uri="{BB962C8B-B14F-4D97-AF65-F5344CB8AC3E}">
        <p14:creationId xmlns="" xmlns:p14="http://schemas.microsoft.com/office/powerpoint/2010/main" val="33006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C2BEB3F-1A77-45CF-A0B7-DA2624F3F0A1}" type="slidenum">
              <a:rPr lang="cs-CZ"/>
              <a:pPr/>
              <a:t>12</a:t>
            </a:fld>
            <a:endParaRPr lang="cs-CZ"/>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cs-CZ" smtClean="0"/>
          </a:p>
        </p:txBody>
      </p:sp>
    </p:spTree>
    <p:extLst>
      <p:ext uri="{BB962C8B-B14F-4D97-AF65-F5344CB8AC3E}">
        <p14:creationId xmlns="" xmlns:p14="http://schemas.microsoft.com/office/powerpoint/2010/main" val="4152291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F4BC6D-7C96-4F62-8326-4CA8183FE29A}" type="slidenum">
              <a:rPr lang="cs-CZ"/>
              <a:pPr/>
              <a:t>13</a:t>
            </a:fld>
            <a:endParaRPr lang="cs-CZ"/>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cs-CZ"/>
          </a:p>
        </p:txBody>
      </p:sp>
    </p:spTree>
    <p:extLst>
      <p:ext uri="{BB962C8B-B14F-4D97-AF65-F5344CB8AC3E}">
        <p14:creationId xmlns="" xmlns:p14="http://schemas.microsoft.com/office/powerpoint/2010/main" val="4278091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685800" y="1981200"/>
            <a:ext cx="3810000" cy="4114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981200"/>
            <a:ext cx="3810000" cy="198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4114800"/>
            <a:ext cx="3810000" cy="198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685800" y="6248400"/>
            <a:ext cx="1905000" cy="457200"/>
          </a:xfrm>
        </p:spPr>
        <p:txBody>
          <a:bodyPr/>
          <a:lstStyle>
            <a:lvl1pPr>
              <a:defRPr/>
            </a:lvl1pPr>
          </a:lstStyle>
          <a:p>
            <a:endParaRPr lang="cs-CZ"/>
          </a:p>
        </p:txBody>
      </p:sp>
      <p:sp>
        <p:nvSpPr>
          <p:cNvPr id="7" name="Zástupný symbol pro zápatí 6"/>
          <p:cNvSpPr>
            <a:spLocks noGrp="1"/>
          </p:cNvSpPr>
          <p:nvPr>
            <p:ph type="ftr" sz="quarter" idx="11"/>
          </p:nvPr>
        </p:nvSpPr>
        <p:spPr>
          <a:xfrm>
            <a:off x="3124200" y="6248400"/>
            <a:ext cx="2895600" cy="457200"/>
          </a:xfrm>
        </p:spPr>
        <p:txBody>
          <a:bodyPr/>
          <a:lstStyle>
            <a:lvl1pPr>
              <a:defRPr/>
            </a:lvl1pPr>
          </a:lstStyle>
          <a:p>
            <a:endParaRPr lang="cs-CZ"/>
          </a:p>
        </p:txBody>
      </p:sp>
      <p:sp>
        <p:nvSpPr>
          <p:cNvPr id="8" name="Zástupný symbol pro číslo snímku 7"/>
          <p:cNvSpPr>
            <a:spLocks noGrp="1"/>
          </p:cNvSpPr>
          <p:nvPr>
            <p:ph type="sldNum" sz="quarter" idx="12"/>
          </p:nvPr>
        </p:nvSpPr>
        <p:spPr>
          <a:xfrm>
            <a:off x="6553200" y="6248400"/>
            <a:ext cx="1905000" cy="457200"/>
          </a:xfrm>
        </p:spPr>
        <p:txBody>
          <a:bodyPr/>
          <a:lstStyle>
            <a:lvl1pPr>
              <a:defRPr/>
            </a:lvl1pPr>
          </a:lstStyle>
          <a:p>
            <a:fld id="{07C6CEC6-2B62-4194-AC5B-BD68D00D6B8F}"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21.4.2015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21.4.2015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21.4.2015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21.4.2015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21.4.2015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21.4.2015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21.4.2015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21.4.2015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hyperlink" Target="http://www2.iim.cz/wiki/images/5/52/Manovich2-02i.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1412776"/>
            <a:ext cx="7772400" cy="794519"/>
          </a:xfrm>
        </p:spPr>
        <p:txBody>
          <a:bodyPr>
            <a:noAutofit/>
          </a:bodyPr>
          <a:lstStyle/>
          <a:p>
            <a:pPr lvl="1" algn="ctr"/>
            <a:r>
              <a:rPr lang="cs-CZ" sz="4400" dirty="0">
                <a:solidFill>
                  <a:srgbClr val="7030A0"/>
                </a:solidFill>
              </a:rPr>
              <a:t>Virtuální realita a </a:t>
            </a:r>
            <a:r>
              <a:rPr lang="cs-CZ" sz="4400" dirty="0" err="1" smtClean="0">
                <a:solidFill>
                  <a:srgbClr val="7030A0"/>
                </a:solidFill>
              </a:rPr>
              <a:t>simulakra</a:t>
            </a:r>
            <a:r>
              <a:rPr lang="cs-CZ" sz="4000" dirty="0"/>
              <a:t/>
            </a:r>
            <a:br>
              <a:rPr lang="cs-CZ" sz="4000" dirty="0"/>
            </a:br>
            <a:r>
              <a:rPr lang="cs-CZ" sz="4000" dirty="0"/>
              <a:t/>
            </a:r>
            <a:br>
              <a:rPr lang="cs-CZ" sz="4000" dirty="0"/>
            </a:br>
            <a:endParaRPr lang="cs-CZ" sz="4000" dirty="0"/>
          </a:p>
        </p:txBody>
      </p:sp>
      <p:pic>
        <p:nvPicPr>
          <p:cNvPr id="4" name="Picture 6" descr="n2cvb8"/>
          <p:cNvPicPr>
            <a:picLocks noChangeAspect="1" noChangeArrowheads="1"/>
          </p:cNvPicPr>
          <p:nvPr/>
        </p:nvPicPr>
        <p:blipFill>
          <a:blip r:embed="rId2" cstate="print"/>
          <a:srcRect/>
          <a:stretch>
            <a:fillRect/>
          </a:stretch>
        </p:blipFill>
        <p:spPr bwMode="auto">
          <a:xfrm>
            <a:off x="1023034" y="1971870"/>
            <a:ext cx="7005350" cy="408645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1143000"/>
          </a:xfrm>
        </p:spPr>
        <p:txBody>
          <a:bodyPr>
            <a:normAutofit/>
          </a:bodyPr>
          <a:lstStyle/>
          <a:p>
            <a:r>
              <a:rPr lang="cs-CZ" sz="4000" dirty="0" smtClean="0">
                <a:solidFill>
                  <a:srgbClr val="7030A0"/>
                </a:solidFill>
              </a:rPr>
              <a:t>Kritika televize</a:t>
            </a:r>
            <a:endParaRPr lang="cs-CZ" sz="4000" dirty="0">
              <a:solidFill>
                <a:srgbClr val="7030A0"/>
              </a:solidFill>
            </a:endParaRPr>
          </a:p>
        </p:txBody>
      </p:sp>
      <p:sp>
        <p:nvSpPr>
          <p:cNvPr id="3" name="Zástupný symbol pro obsah 2"/>
          <p:cNvSpPr>
            <a:spLocks noGrp="1"/>
          </p:cNvSpPr>
          <p:nvPr>
            <p:ph idx="1"/>
          </p:nvPr>
        </p:nvSpPr>
        <p:spPr>
          <a:xfrm>
            <a:off x="467544" y="1268760"/>
            <a:ext cx="8229600" cy="4968552"/>
          </a:xfrm>
        </p:spPr>
        <p:txBody>
          <a:bodyPr>
            <a:noAutofit/>
          </a:bodyPr>
          <a:lstStyle/>
          <a:p>
            <a:pPr>
              <a:buNone/>
            </a:pPr>
            <a:r>
              <a:rPr lang="cs-CZ" sz="1750" dirty="0" err="1" smtClean="0"/>
              <a:t>Günther</a:t>
            </a:r>
            <a:r>
              <a:rPr lang="cs-CZ" sz="1750" dirty="0" smtClean="0"/>
              <a:t> </a:t>
            </a:r>
            <a:r>
              <a:rPr lang="cs-CZ" sz="1750" dirty="0" err="1" smtClean="0"/>
              <a:t>Anders</a:t>
            </a:r>
            <a:r>
              <a:rPr lang="cs-CZ" sz="1750" dirty="0" smtClean="0"/>
              <a:t>, </a:t>
            </a:r>
            <a:r>
              <a:rPr lang="cs-CZ" sz="1750" i="1" dirty="0" smtClean="0"/>
              <a:t>Die </a:t>
            </a:r>
            <a:r>
              <a:rPr lang="cs-CZ" sz="1750" i="1" dirty="0" err="1" smtClean="0"/>
              <a:t>Welt</a:t>
            </a:r>
            <a:r>
              <a:rPr lang="cs-CZ" sz="1750" i="1" dirty="0" smtClean="0"/>
              <a:t> </a:t>
            </a:r>
            <a:r>
              <a:rPr lang="cs-CZ" sz="1750" i="1" dirty="0" err="1" smtClean="0"/>
              <a:t>als</a:t>
            </a:r>
            <a:r>
              <a:rPr lang="cs-CZ" sz="1750" i="1" dirty="0" smtClean="0"/>
              <a:t> </a:t>
            </a:r>
            <a:r>
              <a:rPr lang="cs-CZ" sz="1750" i="1" dirty="0" err="1" smtClean="0"/>
              <a:t>Phantom</a:t>
            </a:r>
            <a:r>
              <a:rPr lang="cs-CZ" sz="1750" i="1" dirty="0" smtClean="0"/>
              <a:t> </a:t>
            </a:r>
            <a:r>
              <a:rPr lang="cs-CZ" sz="1750" i="1" dirty="0" err="1" smtClean="0"/>
              <a:t>und</a:t>
            </a:r>
            <a:r>
              <a:rPr lang="cs-CZ" sz="1750" i="1" dirty="0" smtClean="0"/>
              <a:t> </a:t>
            </a:r>
            <a:r>
              <a:rPr lang="cs-CZ" sz="1750" i="1" dirty="0" err="1" smtClean="0"/>
              <a:t>Matrize</a:t>
            </a:r>
            <a:r>
              <a:rPr lang="cs-CZ" sz="1750" i="1" dirty="0" smtClean="0"/>
              <a:t> </a:t>
            </a:r>
            <a:r>
              <a:rPr lang="cs-CZ" sz="1750" dirty="0" smtClean="0"/>
              <a:t>(1956). Navázal na </a:t>
            </a:r>
            <a:r>
              <a:rPr lang="cs-CZ" sz="1750" dirty="0" err="1" smtClean="0"/>
              <a:t>Waltera</a:t>
            </a:r>
            <a:r>
              <a:rPr lang="cs-CZ" sz="1750" dirty="0" smtClean="0"/>
              <a:t> </a:t>
            </a:r>
            <a:r>
              <a:rPr lang="cs-CZ" sz="1750" dirty="0" err="1" smtClean="0"/>
              <a:t>Benja</a:t>
            </a:r>
            <a:r>
              <a:rPr lang="cs-CZ" sz="1750" dirty="0" smtClean="0"/>
              <a:t>-mina a Theodora </a:t>
            </a:r>
            <a:r>
              <a:rPr lang="cs-CZ" sz="1750" dirty="0" err="1" smtClean="0"/>
              <a:t>Adorna</a:t>
            </a:r>
            <a:r>
              <a:rPr lang="cs-CZ" sz="1750" dirty="0" smtClean="0"/>
              <a:t>.</a:t>
            </a:r>
          </a:p>
          <a:p>
            <a:r>
              <a:rPr lang="cs-CZ" sz="1750" dirty="0" smtClean="0"/>
              <a:t>„To specifické v této situaci vytvořené přenášením spočívá v její </a:t>
            </a:r>
            <a:r>
              <a:rPr lang="cs-CZ" sz="1750" i="1" dirty="0" smtClean="0"/>
              <a:t>ontologické dvojznačnosti</a:t>
            </a:r>
            <a:r>
              <a:rPr lang="cs-CZ" sz="1750" dirty="0" smtClean="0"/>
              <a:t>.“ Vysílané události jsou fantomy. „Neboť fantomy nejsou ničím jiným než formami, které vystupují jako věci.“</a:t>
            </a:r>
          </a:p>
          <a:p>
            <a:r>
              <a:rPr lang="cs-CZ" sz="1750" dirty="0" smtClean="0"/>
              <a:t>Televize je stroj, který produkuje zcela určitý typ člověka, „masového poustevníka“. „Modelem smyslového vnímání dnes není jako v řecké tradici vidění; ani jako v židovsko-křesťanské tradici slyšení, nýbrž </a:t>
            </a:r>
            <a:r>
              <a:rPr lang="cs-CZ" sz="1750" dirty="0" err="1" smtClean="0"/>
              <a:t>jezení</a:t>
            </a:r>
            <a:r>
              <a:rPr lang="cs-CZ" sz="1750" dirty="0" smtClean="0"/>
              <a:t>. Byli jsme </a:t>
            </a:r>
            <a:r>
              <a:rPr lang="cs-CZ" sz="1750" dirty="0" err="1" smtClean="0"/>
              <a:t>vlavírováni</a:t>
            </a:r>
            <a:r>
              <a:rPr lang="cs-CZ" sz="1750" dirty="0" smtClean="0"/>
              <a:t> do industriální orální fáze, v níž kulturní kaše klouže hladce do žaludku.“</a:t>
            </a:r>
          </a:p>
          <a:p>
            <a:pPr>
              <a:buNone/>
            </a:pPr>
            <a:endParaRPr lang="cs-CZ" sz="1200" dirty="0" smtClean="0"/>
          </a:p>
          <a:p>
            <a:pPr>
              <a:buNone/>
            </a:pPr>
            <a:r>
              <a:rPr lang="cs-CZ" sz="1750" dirty="0" err="1" smtClean="0"/>
              <a:t>Neil</a:t>
            </a:r>
            <a:r>
              <a:rPr lang="cs-CZ" sz="1750" dirty="0" smtClean="0"/>
              <a:t> </a:t>
            </a:r>
            <a:r>
              <a:rPr lang="cs-CZ" sz="1750" dirty="0" err="1" smtClean="0"/>
              <a:t>Postman</a:t>
            </a:r>
            <a:r>
              <a:rPr lang="cs-CZ" sz="1750" dirty="0" smtClean="0"/>
              <a:t>, </a:t>
            </a:r>
            <a:r>
              <a:rPr lang="cs-CZ" sz="1750" i="1" dirty="0" err="1" smtClean="0"/>
              <a:t>Amusing</a:t>
            </a:r>
            <a:r>
              <a:rPr lang="cs-CZ" sz="1750" i="1" dirty="0" smtClean="0"/>
              <a:t> </a:t>
            </a:r>
            <a:r>
              <a:rPr lang="cs-CZ" sz="1750" i="1" dirty="0" err="1" smtClean="0"/>
              <a:t>Ourselves</a:t>
            </a:r>
            <a:r>
              <a:rPr lang="cs-CZ" sz="1750" i="1" dirty="0" smtClean="0"/>
              <a:t> to </a:t>
            </a:r>
            <a:r>
              <a:rPr lang="cs-CZ" sz="1750" i="1" dirty="0" err="1" smtClean="0"/>
              <a:t>Death</a:t>
            </a:r>
            <a:r>
              <a:rPr lang="cs-CZ" sz="1750" i="1" dirty="0" smtClean="0"/>
              <a:t>, </a:t>
            </a:r>
            <a:r>
              <a:rPr lang="cs-CZ" sz="1750" dirty="0" smtClean="0"/>
              <a:t>1985 (česky 1999, 2010)</a:t>
            </a:r>
          </a:p>
          <a:p>
            <a:r>
              <a:rPr lang="cs-CZ" sz="1750" dirty="0" smtClean="0"/>
              <a:t>„Americká televize je krásné představení, každodenní chrlení tisícovek obrazů, oko si ani na chvíli neodpočine, neustále je k vidění nového. Široká paleta témat s </a:t>
            </a:r>
            <a:r>
              <a:rPr lang="cs-CZ" sz="1750" dirty="0" err="1" smtClean="0"/>
              <a:t>minimál</a:t>
            </a:r>
            <a:r>
              <a:rPr lang="cs-CZ" sz="1750" dirty="0" smtClean="0"/>
              <a:t>-</a:t>
            </a:r>
            <a:r>
              <a:rPr lang="cs-CZ" sz="1750" dirty="0" err="1" smtClean="0"/>
              <a:t>ními</a:t>
            </a:r>
            <a:r>
              <a:rPr lang="cs-CZ" sz="1750" dirty="0" smtClean="0"/>
              <a:t> nároky na porozumění. Je plně oddána poslání zásobovat publikum zábavou.“</a:t>
            </a:r>
          </a:p>
          <a:p>
            <a:r>
              <a:rPr lang="cs-CZ" sz="1750" dirty="0" smtClean="0"/>
              <a:t>„Mnohokrát se ukázalo, že daná kultura je schopná přežít dezinformace a falešná mínění. Nikdo však dosud nedoložil, že může přežít i tehdy, dokáže-li obsáhnout celý svět ve dvaadvaceti minutách. Nebo určuje-li hodnotu zpráv podle toho, kolik lidí rozesmály.“</a:t>
            </a:r>
            <a:endParaRPr lang="cs-CZ" sz="175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3568" y="764704"/>
            <a:ext cx="7772400" cy="1143000"/>
          </a:xfrm>
        </p:spPr>
        <p:txBody>
          <a:bodyPr>
            <a:normAutofit fontScale="90000"/>
          </a:bodyPr>
          <a:lstStyle/>
          <a:p>
            <a:r>
              <a:rPr lang="cs-CZ" sz="3600" dirty="0">
                <a:solidFill>
                  <a:srgbClr val="7030A0"/>
                </a:solidFill>
              </a:rPr>
              <a:t>Teorie </a:t>
            </a:r>
            <a:r>
              <a:rPr lang="cs-CZ" sz="3600" dirty="0" smtClean="0">
                <a:solidFill>
                  <a:srgbClr val="7030A0"/>
                </a:solidFill>
              </a:rPr>
              <a:t>médií</a:t>
            </a:r>
            <a:br>
              <a:rPr lang="cs-CZ" sz="3600" dirty="0" smtClean="0">
                <a:solidFill>
                  <a:srgbClr val="7030A0"/>
                </a:solidFill>
              </a:rPr>
            </a:br>
            <a:r>
              <a:rPr lang="cs-CZ" sz="3600" dirty="0">
                <a:solidFill>
                  <a:srgbClr val="7030A0"/>
                </a:solidFill>
              </a:rPr>
              <a:t/>
            </a:r>
            <a:br>
              <a:rPr lang="cs-CZ" sz="3600" dirty="0">
                <a:solidFill>
                  <a:srgbClr val="7030A0"/>
                </a:solidFill>
              </a:rPr>
            </a:br>
            <a:r>
              <a:rPr lang="cs-CZ" sz="3600" dirty="0" err="1">
                <a:solidFill>
                  <a:srgbClr val="7030A0"/>
                </a:solidFill>
              </a:rPr>
              <a:t>Marshal</a:t>
            </a:r>
            <a:r>
              <a:rPr lang="cs-CZ" sz="3600" dirty="0">
                <a:solidFill>
                  <a:srgbClr val="7030A0"/>
                </a:solidFill>
              </a:rPr>
              <a:t> </a:t>
            </a:r>
            <a:r>
              <a:rPr lang="cs-CZ" sz="3600" dirty="0" err="1">
                <a:solidFill>
                  <a:srgbClr val="7030A0"/>
                </a:solidFill>
              </a:rPr>
              <a:t>McLuhan</a:t>
            </a:r>
            <a:r>
              <a:rPr lang="cs-CZ" sz="3600" dirty="0">
                <a:solidFill>
                  <a:srgbClr val="7030A0"/>
                </a:solidFill>
              </a:rPr>
              <a:t>		</a:t>
            </a:r>
            <a:r>
              <a:rPr lang="cs-CZ" sz="3600" dirty="0" err="1">
                <a:solidFill>
                  <a:srgbClr val="7030A0"/>
                </a:solidFill>
              </a:rPr>
              <a:t>Neil</a:t>
            </a:r>
            <a:r>
              <a:rPr lang="cs-CZ" sz="3600" dirty="0">
                <a:solidFill>
                  <a:srgbClr val="7030A0"/>
                </a:solidFill>
              </a:rPr>
              <a:t> </a:t>
            </a:r>
            <a:r>
              <a:rPr lang="cs-CZ" sz="3600" dirty="0" err="1">
                <a:solidFill>
                  <a:srgbClr val="7030A0"/>
                </a:solidFill>
              </a:rPr>
              <a:t>Postman</a:t>
            </a:r>
            <a:endParaRPr lang="cs-CZ" sz="3600" dirty="0">
              <a:solidFill>
                <a:srgbClr val="7030A0"/>
              </a:solidFill>
            </a:endParaRPr>
          </a:p>
        </p:txBody>
      </p:sp>
      <p:pic>
        <p:nvPicPr>
          <p:cNvPr id="7171" name="Picture 3" descr="mcluhan 1967"/>
          <p:cNvPicPr>
            <a:picLocks noGrp="1" noChangeAspect="1" noChangeArrowheads="1"/>
          </p:cNvPicPr>
          <p:nvPr>
            <p:ph sz="half" idx="1"/>
          </p:nvPr>
        </p:nvPicPr>
        <p:blipFill>
          <a:blip r:embed="rId3" cstate="print"/>
          <a:srcRect/>
          <a:stretch>
            <a:fillRect/>
          </a:stretch>
        </p:blipFill>
        <p:spPr>
          <a:xfrm>
            <a:off x="684213" y="2349500"/>
            <a:ext cx="2333625" cy="3816350"/>
          </a:xfrm>
          <a:noFill/>
          <a:ln/>
        </p:spPr>
      </p:pic>
      <p:pic>
        <p:nvPicPr>
          <p:cNvPr id="7172" name="Picture 4" descr="McLuhan"/>
          <p:cNvPicPr>
            <a:picLocks noGrp="1" noChangeAspect="1" noChangeArrowheads="1"/>
          </p:cNvPicPr>
          <p:nvPr>
            <p:ph sz="quarter" idx="2"/>
          </p:nvPr>
        </p:nvPicPr>
        <p:blipFill>
          <a:blip r:embed="rId4" cstate="print"/>
          <a:srcRect/>
          <a:stretch>
            <a:fillRect/>
          </a:stretch>
        </p:blipFill>
        <p:spPr>
          <a:xfrm>
            <a:off x="3492500" y="2492375"/>
            <a:ext cx="2025650" cy="2197100"/>
          </a:xfrm>
          <a:noFill/>
          <a:ln/>
        </p:spPr>
      </p:pic>
      <p:pic>
        <p:nvPicPr>
          <p:cNvPr id="7173" name="Picture 5" descr="0413404404"/>
          <p:cNvPicPr>
            <a:picLocks noGrp="1" noChangeAspect="1" noChangeArrowheads="1"/>
          </p:cNvPicPr>
          <p:nvPr>
            <p:ph sz="quarter" idx="3"/>
          </p:nvPr>
        </p:nvPicPr>
        <p:blipFill>
          <a:blip r:embed="rId5" cstate="print"/>
          <a:srcRect/>
          <a:stretch>
            <a:fillRect/>
          </a:stretch>
        </p:blipFill>
        <p:spPr>
          <a:xfrm>
            <a:off x="6084888" y="2349500"/>
            <a:ext cx="2443162" cy="3816350"/>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552" y="404664"/>
            <a:ext cx="8229600" cy="954087"/>
          </a:xfrm>
        </p:spPr>
        <p:txBody>
          <a:bodyPr>
            <a:normAutofit fontScale="90000"/>
          </a:bodyPr>
          <a:lstStyle/>
          <a:p>
            <a:pPr eaLnBrk="1" hangingPunct="1"/>
            <a:r>
              <a:rPr lang="cs-CZ" sz="4000" dirty="0" smtClean="0">
                <a:solidFill>
                  <a:srgbClr val="7030A0"/>
                </a:solidFill>
              </a:rPr>
              <a:t>Současná polemika proti obrazům</a:t>
            </a:r>
            <a:br>
              <a:rPr lang="cs-CZ" sz="4000" dirty="0" smtClean="0">
                <a:solidFill>
                  <a:srgbClr val="7030A0"/>
                </a:solidFill>
              </a:rPr>
            </a:br>
            <a:r>
              <a:rPr lang="cs-CZ" sz="4000" dirty="0" smtClean="0">
                <a:solidFill>
                  <a:srgbClr val="7030A0"/>
                </a:solidFill>
              </a:rPr>
              <a:t>podle </a:t>
            </a:r>
            <a:r>
              <a:rPr lang="cs-CZ" sz="4000" i="1" dirty="0" err="1" smtClean="0">
                <a:solidFill>
                  <a:srgbClr val="7030A0"/>
                </a:solidFill>
              </a:rPr>
              <a:t>Bild</a:t>
            </a:r>
            <a:r>
              <a:rPr lang="cs-CZ" sz="4000" i="1" dirty="0" smtClean="0">
                <a:solidFill>
                  <a:srgbClr val="7030A0"/>
                </a:solidFill>
              </a:rPr>
              <a:t>-</a:t>
            </a:r>
            <a:r>
              <a:rPr lang="cs-CZ" sz="4000" i="1" dirty="0" err="1" smtClean="0">
                <a:solidFill>
                  <a:srgbClr val="7030A0"/>
                </a:solidFill>
              </a:rPr>
              <a:t>Anthropologie</a:t>
            </a:r>
            <a:r>
              <a:rPr lang="cs-CZ" sz="4000" dirty="0" smtClean="0">
                <a:solidFill>
                  <a:srgbClr val="7030A0"/>
                </a:solidFill>
              </a:rPr>
              <a:t> Hanse </a:t>
            </a:r>
            <a:r>
              <a:rPr lang="cs-CZ" sz="4000" dirty="0" err="1" smtClean="0">
                <a:solidFill>
                  <a:srgbClr val="7030A0"/>
                </a:solidFill>
              </a:rPr>
              <a:t>Beltimga</a:t>
            </a:r>
            <a:endParaRPr lang="cs-CZ" sz="4000" dirty="0" smtClean="0">
              <a:solidFill>
                <a:srgbClr val="7030A0"/>
              </a:solidFill>
            </a:endParaRPr>
          </a:p>
        </p:txBody>
      </p:sp>
      <p:sp>
        <p:nvSpPr>
          <p:cNvPr id="6147" name="Rectangle 3"/>
          <p:cNvSpPr>
            <a:spLocks noGrp="1" noChangeArrowheads="1"/>
          </p:cNvSpPr>
          <p:nvPr>
            <p:ph type="body" idx="1"/>
          </p:nvPr>
        </p:nvSpPr>
        <p:spPr>
          <a:xfrm>
            <a:off x="467544" y="1556792"/>
            <a:ext cx="8352928" cy="4968552"/>
          </a:xfrm>
        </p:spPr>
        <p:txBody>
          <a:bodyPr>
            <a:normAutofit fontScale="92500"/>
          </a:bodyPr>
          <a:lstStyle/>
          <a:p>
            <a:pPr eaLnBrk="1" hangingPunct="1">
              <a:lnSpc>
                <a:spcPct val="80000"/>
              </a:lnSpc>
            </a:pPr>
            <a:r>
              <a:rPr lang="cs-CZ" sz="2500" dirty="0" err="1" smtClean="0"/>
              <a:t>Michel</a:t>
            </a:r>
            <a:r>
              <a:rPr lang="cs-CZ" sz="2500" dirty="0" smtClean="0"/>
              <a:t> </a:t>
            </a:r>
            <a:r>
              <a:rPr lang="cs-CZ" sz="2500" dirty="0" err="1" smtClean="0"/>
              <a:t>Foucalt</a:t>
            </a:r>
            <a:r>
              <a:rPr lang="cs-CZ" sz="2500" dirty="0" smtClean="0"/>
              <a:t> „</a:t>
            </a:r>
            <a:r>
              <a:rPr lang="cs-CZ" sz="2500" i="1" dirty="0" smtClean="0"/>
              <a:t>Krize reprezentace</a:t>
            </a:r>
            <a:r>
              <a:rPr lang="cs-CZ" sz="2500" dirty="0" smtClean="0"/>
              <a:t>“: Obrazy jsou zodpovědné za to, že reprezentace světa se ocitla v krizi. Jean </a:t>
            </a:r>
            <a:r>
              <a:rPr lang="cs-CZ" sz="2500" dirty="0" err="1" smtClean="0"/>
              <a:t>Baudrillard</a:t>
            </a:r>
            <a:r>
              <a:rPr lang="cs-CZ" sz="2500" dirty="0" smtClean="0"/>
              <a:t> nazývá obrazy „</a:t>
            </a:r>
            <a:r>
              <a:rPr lang="cs-CZ" sz="2500" i="1" dirty="0" smtClean="0"/>
              <a:t>vrahy reálného</a:t>
            </a:r>
            <a:r>
              <a:rPr lang="cs-CZ" sz="2500" dirty="0" smtClean="0"/>
              <a:t>“. Krize je způsobena pochybnostmi o re-</a:t>
            </a:r>
            <a:r>
              <a:rPr lang="cs-CZ" sz="2500" dirty="0" err="1" smtClean="0"/>
              <a:t>ferenční</a:t>
            </a:r>
            <a:r>
              <a:rPr lang="cs-CZ" sz="2500" dirty="0" smtClean="0"/>
              <a:t> schopnosti obrazů vůči realitě.</a:t>
            </a:r>
          </a:p>
          <a:p>
            <a:pPr eaLnBrk="1" hangingPunct="1">
              <a:lnSpc>
                <a:spcPct val="80000"/>
              </a:lnSpc>
            </a:pPr>
            <a:r>
              <a:rPr lang="cs-CZ" sz="2500" dirty="0" smtClean="0"/>
              <a:t>Ke </a:t>
            </a:r>
            <a:r>
              <a:rPr lang="cs-CZ" sz="2500" i="1" dirty="0" smtClean="0"/>
              <a:t>krizi analogie</a:t>
            </a:r>
            <a:r>
              <a:rPr lang="cs-CZ" sz="2500" dirty="0" smtClean="0"/>
              <a:t> přispěl také digitální obraz, jehož ontologie se zdá být nahrazena logikou jeho produkce. Snad začala krize obra-</a:t>
            </a:r>
            <a:r>
              <a:rPr lang="cs-CZ" sz="2500" dirty="0" err="1" smtClean="0"/>
              <a:t>zu</a:t>
            </a:r>
            <a:r>
              <a:rPr lang="cs-CZ" sz="2500" dirty="0" smtClean="0"/>
              <a:t> již ve stavu </a:t>
            </a:r>
            <a:r>
              <a:rPr lang="cs-CZ" sz="2500" i="1" dirty="0" smtClean="0"/>
              <a:t>totální analogie</a:t>
            </a:r>
            <a:r>
              <a:rPr lang="cs-CZ" sz="2500" dirty="0" smtClean="0"/>
              <a:t>, když se obrazy ve filmu a videu spojily se zvukem a pohybem, tedy se starými výsadami života. Teprve poté, co obrazy postupně ztratily téměř všechny registry, které se zdály být vyhrazeny životu, přistoupili producenti obrazů na novou taktiku. Začali se zobrazováním virtuálních světů, které triumfují nad nutností analogie a existují jen v obraze. Jiná ten-</a:t>
            </a:r>
            <a:r>
              <a:rPr lang="cs-CZ" sz="2500" dirty="0" err="1" smtClean="0"/>
              <a:t>dence</a:t>
            </a:r>
            <a:r>
              <a:rPr lang="cs-CZ" sz="2500" dirty="0" smtClean="0"/>
              <a:t> je přesně opačná: </a:t>
            </a:r>
            <a:r>
              <a:rPr lang="cs-CZ" sz="2500" i="1" dirty="0" smtClean="0"/>
              <a:t>reality show</a:t>
            </a:r>
            <a:r>
              <a:rPr lang="cs-CZ" sz="2500" dirty="0" smtClean="0"/>
              <a:t>. </a:t>
            </a:r>
          </a:p>
          <a:p>
            <a:pPr eaLnBrk="1" hangingPunct="1">
              <a:lnSpc>
                <a:spcPct val="80000"/>
              </a:lnSpc>
            </a:pPr>
            <a:r>
              <a:rPr lang="cs-CZ" sz="2500" dirty="0" err="1" smtClean="0"/>
              <a:t>Belting</a:t>
            </a:r>
            <a:r>
              <a:rPr lang="cs-CZ" sz="2500" dirty="0" smtClean="0"/>
              <a:t> hledá východisko z „krize reprezentace“ skrze kulturní antropologii, obnovením vztahu médium-obraz-tělo (</a:t>
            </a:r>
            <a:r>
              <a:rPr lang="cs-CZ" sz="2500" dirty="0" err="1" smtClean="0"/>
              <a:t>prez</a:t>
            </a:r>
            <a:r>
              <a:rPr lang="cs-CZ" sz="2500" dirty="0" smtClean="0"/>
              <a:t>. VK02, 7. část).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552" y="692696"/>
            <a:ext cx="8229600" cy="1143000"/>
          </a:xfrm>
        </p:spPr>
        <p:txBody>
          <a:bodyPr>
            <a:normAutofit fontScale="90000"/>
          </a:bodyPr>
          <a:lstStyle/>
          <a:p>
            <a:r>
              <a:rPr lang="cs-CZ" sz="3600" dirty="0" smtClean="0"/>
              <a:t>První TV reality show: seriál </a:t>
            </a:r>
            <a:r>
              <a:rPr lang="cs-CZ" sz="3600" i="1" dirty="0" err="1" smtClean="0"/>
              <a:t>American</a:t>
            </a:r>
            <a:r>
              <a:rPr lang="cs-CZ" sz="3600" i="1" dirty="0" smtClean="0"/>
              <a:t> </a:t>
            </a:r>
            <a:r>
              <a:rPr lang="cs-CZ" sz="3600" i="1" dirty="0" err="1" smtClean="0"/>
              <a:t>Family</a:t>
            </a:r>
            <a:r>
              <a:rPr lang="cs-CZ" sz="3600" dirty="0" smtClean="0"/>
              <a:t> (od 1973), v Británii </a:t>
            </a:r>
            <a:r>
              <a:rPr lang="cs-CZ" sz="3600" i="1" dirty="0" err="1" smtClean="0"/>
              <a:t>Family</a:t>
            </a:r>
            <a:r>
              <a:rPr lang="cs-CZ" sz="3600" dirty="0" smtClean="0"/>
              <a:t> (od 1974)</a:t>
            </a:r>
            <a:br>
              <a:rPr lang="cs-CZ" sz="3600" dirty="0" smtClean="0"/>
            </a:br>
            <a:r>
              <a:rPr lang="cs-CZ" sz="2200" dirty="0" smtClean="0"/>
              <a:t>Zpočátku předváděly scény z každodenního života jakoby z pohledu „mouchy na stěně“, později více prvků exhibicionismu, jako v seriálu </a:t>
            </a:r>
            <a:r>
              <a:rPr lang="cs-CZ" sz="2200" i="1" dirty="0" err="1" smtClean="0"/>
              <a:t>The</a:t>
            </a:r>
            <a:r>
              <a:rPr lang="cs-CZ" sz="2200" i="1" dirty="0" smtClean="0"/>
              <a:t> Real </a:t>
            </a:r>
            <a:r>
              <a:rPr lang="cs-CZ" sz="2200" i="1" dirty="0" err="1" smtClean="0"/>
              <a:t>World</a:t>
            </a:r>
            <a:r>
              <a:rPr lang="cs-CZ" sz="2200" i="1" dirty="0" smtClean="0"/>
              <a:t> </a:t>
            </a:r>
            <a:r>
              <a:rPr lang="cs-CZ" sz="2200" dirty="0" smtClean="0"/>
              <a:t>(od r. 1992), v němž jsou aktéři, mladí lidé, soustředěni v pronajatém domě.</a:t>
            </a:r>
            <a:endParaRPr lang="cs-CZ" sz="2200" dirty="0"/>
          </a:p>
        </p:txBody>
      </p:sp>
      <p:pic>
        <p:nvPicPr>
          <p:cNvPr id="8195" name="Picture 3" descr="newsweek"/>
          <p:cNvPicPr>
            <a:picLocks noGrp="1" noChangeAspect="1" noChangeArrowheads="1"/>
          </p:cNvPicPr>
          <p:nvPr>
            <p:ph idx="1"/>
          </p:nvPr>
        </p:nvPicPr>
        <p:blipFill>
          <a:blip r:embed="rId3" cstate="print"/>
          <a:srcRect/>
          <a:stretch>
            <a:fillRect/>
          </a:stretch>
        </p:blipFill>
        <p:spPr>
          <a:xfrm>
            <a:off x="5220072" y="2276872"/>
            <a:ext cx="2232248" cy="1987316"/>
          </a:xfrm>
          <a:noFill/>
          <a:ln/>
        </p:spPr>
      </p:pic>
      <p:sp>
        <p:nvSpPr>
          <p:cNvPr id="4" name="Obdélník 3"/>
          <p:cNvSpPr/>
          <p:nvPr/>
        </p:nvSpPr>
        <p:spPr>
          <a:xfrm>
            <a:off x="5148064" y="4365104"/>
            <a:ext cx="3456384" cy="2308324"/>
          </a:xfrm>
          <a:prstGeom prst="rect">
            <a:avLst/>
          </a:prstGeom>
        </p:spPr>
        <p:txBody>
          <a:bodyPr wrap="square">
            <a:spAutoFit/>
          </a:bodyPr>
          <a:lstStyle/>
          <a:p>
            <a:r>
              <a:rPr lang="cs-CZ" dirty="0" err="1" smtClean="0"/>
              <a:t>The</a:t>
            </a:r>
            <a:r>
              <a:rPr lang="cs-CZ" dirty="0" smtClean="0"/>
              <a:t> </a:t>
            </a:r>
            <a:r>
              <a:rPr lang="cs-CZ" dirty="0" err="1" smtClean="0"/>
              <a:t>Broken</a:t>
            </a:r>
            <a:r>
              <a:rPr lang="cs-CZ" dirty="0" smtClean="0"/>
              <a:t> </a:t>
            </a:r>
            <a:r>
              <a:rPr lang="cs-CZ" dirty="0" err="1" smtClean="0"/>
              <a:t>Family</a:t>
            </a:r>
            <a:r>
              <a:rPr lang="cs-CZ" dirty="0" smtClean="0"/>
              <a:t>, rodina </a:t>
            </a:r>
            <a:r>
              <a:rPr lang="cs-CZ" dirty="0" smtClean="0"/>
              <a:t>Loudových z Kalifornie se </a:t>
            </a:r>
            <a:r>
              <a:rPr lang="cs-CZ" dirty="0" smtClean="0"/>
              <a:t>rozpadla během natáčení seriálu – komentář J. </a:t>
            </a:r>
            <a:r>
              <a:rPr lang="cs-CZ" dirty="0" err="1" smtClean="0"/>
              <a:t>Baudrillarda</a:t>
            </a:r>
            <a:r>
              <a:rPr lang="cs-CZ" dirty="0" smtClean="0"/>
              <a:t> (1984): „odehrává se zde obětní špektákl předkládaný dvaceti miliónům Američanů. Liturgické drama masové společnosti.“</a:t>
            </a:r>
            <a:endParaRPr lang="cs-CZ" dirty="0"/>
          </a:p>
        </p:txBody>
      </p:sp>
      <p:pic>
        <p:nvPicPr>
          <p:cNvPr id="5" name="Obrázek 4" descr="The_Loud_Family_1973.jpg"/>
          <p:cNvPicPr>
            <a:picLocks noChangeAspect="1"/>
          </p:cNvPicPr>
          <p:nvPr/>
        </p:nvPicPr>
        <p:blipFill>
          <a:blip r:embed="rId4" cstate="print"/>
          <a:stretch>
            <a:fillRect/>
          </a:stretch>
        </p:blipFill>
        <p:spPr>
          <a:xfrm>
            <a:off x="971600" y="2276872"/>
            <a:ext cx="3669905" cy="429309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solidFill>
                  <a:srgbClr val="7030A0"/>
                </a:solidFill>
              </a:rPr>
              <a:t>Média v postindustriální společnosti</a:t>
            </a:r>
            <a:endParaRPr lang="cs-CZ" dirty="0">
              <a:solidFill>
                <a:srgbClr val="7030A0"/>
              </a:solidFill>
            </a:endParaRPr>
          </a:p>
        </p:txBody>
      </p:sp>
      <p:sp>
        <p:nvSpPr>
          <p:cNvPr id="3" name="Zástupný symbol pro obsah 2"/>
          <p:cNvSpPr>
            <a:spLocks noGrp="1"/>
          </p:cNvSpPr>
          <p:nvPr>
            <p:ph idx="1"/>
          </p:nvPr>
        </p:nvSpPr>
        <p:spPr>
          <a:xfrm>
            <a:off x="467544" y="1412776"/>
            <a:ext cx="8229600" cy="4896544"/>
          </a:xfrm>
        </p:spPr>
        <p:txBody>
          <a:bodyPr>
            <a:normAutofit fontScale="70000" lnSpcReduction="20000"/>
          </a:bodyPr>
          <a:lstStyle/>
          <a:p>
            <a:r>
              <a:rPr lang="cs-CZ" dirty="0" smtClean="0"/>
              <a:t>Obvyklé kategorie zkoumané u nových médií: </a:t>
            </a:r>
            <a:r>
              <a:rPr lang="cs-CZ" dirty="0" err="1" smtClean="0"/>
              <a:t>interaktivita</a:t>
            </a:r>
            <a:r>
              <a:rPr lang="cs-CZ" dirty="0" smtClean="0"/>
              <a:t>, </a:t>
            </a:r>
            <a:r>
              <a:rPr lang="cs-CZ" dirty="0" err="1" smtClean="0"/>
              <a:t>hypermédia</a:t>
            </a:r>
            <a:r>
              <a:rPr lang="cs-CZ" dirty="0" smtClean="0"/>
              <a:t>. Lev </a:t>
            </a:r>
            <a:r>
              <a:rPr lang="cs-CZ" dirty="0" err="1" smtClean="0"/>
              <a:t>Manovich</a:t>
            </a:r>
            <a:r>
              <a:rPr lang="cs-CZ" dirty="0" smtClean="0"/>
              <a:t> uplatňuje následujících pět: číselná reprezentace, modularita, automatizace, variabilita, kulturní překódování.</a:t>
            </a:r>
          </a:p>
          <a:p>
            <a:r>
              <a:rPr lang="cs-CZ" dirty="0" smtClean="0"/>
              <a:t>Logika starých médií odpovídá logice industriální masové </a:t>
            </a:r>
            <a:r>
              <a:rPr lang="cs-CZ" dirty="0" err="1" smtClean="0"/>
              <a:t>společ</a:t>
            </a:r>
            <a:r>
              <a:rPr lang="cs-CZ" dirty="0" smtClean="0"/>
              <a:t>-</a:t>
            </a:r>
            <a:r>
              <a:rPr lang="cs-CZ" dirty="0" err="1" smtClean="0"/>
              <a:t>nosti</a:t>
            </a:r>
            <a:r>
              <a:rPr lang="cs-CZ" dirty="0" smtClean="0"/>
              <a:t> – ta sledovala film, rozhlas, televizi i tištěná média. Logika postindustriální společnosti je založena na individuální objednávce, ne na masové standardizaci. V této společnosti „si každý občan může zkonstruovat svůj vlastní životní styl“. Z toho vyplývá: „přechod od konstant k proměnným, od zvyku k volbě, provází ve všech oblastech života současné společnosti morální úzkost“. Viz Lev </a:t>
            </a:r>
            <a:r>
              <a:rPr lang="cs-CZ" dirty="0" err="1" smtClean="0"/>
              <a:t>Manovich</a:t>
            </a:r>
            <a:r>
              <a:rPr lang="cs-CZ" dirty="0" smtClean="0"/>
              <a:t>, Principy nových médií, online: </a:t>
            </a:r>
            <a:r>
              <a:rPr lang="cs-CZ" dirty="0" smtClean="0">
                <a:hlinkClick r:id="rId2"/>
              </a:rPr>
              <a:t>http://www2.iim.cz/</a:t>
            </a:r>
            <a:r>
              <a:rPr lang="cs-CZ" dirty="0" err="1" smtClean="0">
                <a:hlinkClick r:id="rId2"/>
              </a:rPr>
              <a:t>wiki</a:t>
            </a:r>
            <a:r>
              <a:rPr lang="cs-CZ" dirty="0" smtClean="0">
                <a:hlinkClick r:id="rId2"/>
              </a:rPr>
              <a:t>/</a:t>
            </a:r>
            <a:r>
              <a:rPr lang="cs-CZ" dirty="0" err="1" smtClean="0">
                <a:hlinkClick r:id="rId2"/>
              </a:rPr>
              <a:t>images</a:t>
            </a:r>
            <a:r>
              <a:rPr lang="cs-CZ" dirty="0" smtClean="0">
                <a:hlinkClick r:id="rId2"/>
              </a:rPr>
              <a:t>/5/52/Manovich2-02i.pdf</a:t>
            </a:r>
            <a:r>
              <a:rPr lang="cs-CZ" dirty="0" smtClean="0"/>
              <a:t>.</a:t>
            </a:r>
          </a:p>
          <a:p>
            <a:r>
              <a:rPr lang="cs-CZ" dirty="0" smtClean="0"/>
              <a:t>I v postindustriální společnosti však převažující kulturní formou zůstává „masová konzumace“, proto např. </a:t>
            </a:r>
            <a:r>
              <a:rPr lang="cs-CZ" dirty="0" err="1" smtClean="0"/>
              <a:t>Andersovy</a:t>
            </a:r>
            <a:r>
              <a:rPr lang="cs-CZ" dirty="0" smtClean="0"/>
              <a:t> a </a:t>
            </a:r>
            <a:r>
              <a:rPr lang="cs-CZ" dirty="0" err="1" smtClean="0"/>
              <a:t>Postmanovy</a:t>
            </a:r>
            <a:r>
              <a:rPr lang="cs-CZ" dirty="0" smtClean="0"/>
              <a:t> kritiky média televize nepozbývají na aktuálnosti, byť došlo ke změně.</a:t>
            </a:r>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3568" y="188640"/>
            <a:ext cx="7772400" cy="1143000"/>
          </a:xfrm>
        </p:spPr>
        <p:txBody>
          <a:bodyPr>
            <a:normAutofit/>
          </a:bodyPr>
          <a:lstStyle/>
          <a:p>
            <a:r>
              <a:rPr lang="cs-CZ" sz="4000" dirty="0" smtClean="0">
                <a:solidFill>
                  <a:srgbClr val="7030A0"/>
                </a:solidFill>
              </a:rPr>
              <a:t>Virtualita</a:t>
            </a:r>
            <a:endParaRPr lang="cs-CZ" sz="4000" dirty="0">
              <a:solidFill>
                <a:srgbClr val="7030A0"/>
              </a:solidFill>
            </a:endParaRPr>
          </a:p>
        </p:txBody>
      </p:sp>
      <p:sp>
        <p:nvSpPr>
          <p:cNvPr id="5123" name="Rectangle 3"/>
          <p:cNvSpPr>
            <a:spLocks noGrp="1" noChangeArrowheads="1"/>
          </p:cNvSpPr>
          <p:nvPr>
            <p:ph type="body" idx="1"/>
          </p:nvPr>
        </p:nvSpPr>
        <p:spPr>
          <a:xfrm>
            <a:off x="467544" y="1340768"/>
            <a:ext cx="8281169" cy="5328592"/>
          </a:xfrm>
        </p:spPr>
        <p:txBody>
          <a:bodyPr>
            <a:normAutofit fontScale="70000" lnSpcReduction="20000"/>
          </a:bodyPr>
          <a:lstStyle/>
          <a:p>
            <a:r>
              <a:rPr lang="cs-CZ" dirty="0"/>
              <a:t>Definice virtuality dle </a:t>
            </a:r>
            <a:r>
              <a:rPr lang="cs-CZ" dirty="0" err="1" smtClean="0"/>
              <a:t>Nicholase</a:t>
            </a:r>
            <a:r>
              <a:rPr lang="cs-CZ" dirty="0" smtClean="0"/>
              <a:t> </a:t>
            </a:r>
            <a:r>
              <a:rPr lang="cs-CZ" dirty="0" err="1" smtClean="0"/>
              <a:t>Mirzoeffa</a:t>
            </a:r>
            <a:r>
              <a:rPr lang="cs-CZ" dirty="0" smtClean="0"/>
              <a:t> (</a:t>
            </a:r>
            <a:r>
              <a:rPr lang="cs-CZ" i="1" dirty="0" smtClean="0"/>
              <a:t>Úvod do vizuální kultury</a:t>
            </a:r>
            <a:r>
              <a:rPr lang="cs-CZ" dirty="0" smtClean="0"/>
              <a:t>): </a:t>
            </a:r>
            <a:r>
              <a:rPr lang="cs-CZ" dirty="0"/>
              <a:t>obraz nebo prostor, který není reálný, ale jeví se, jako by </a:t>
            </a:r>
            <a:r>
              <a:rPr lang="cs-CZ" dirty="0" smtClean="0"/>
              <a:t>byl. Virtualitu si můžeme představit „jako prostor vznikající při telefonování: není ani na místě, z něhož voláme, ani tam, kam telefonujeme, ale rozkládá se někde mezi“.</a:t>
            </a:r>
            <a:endParaRPr lang="cs-CZ" dirty="0"/>
          </a:p>
          <a:p>
            <a:r>
              <a:rPr lang="cs-CZ" dirty="0" smtClean="0"/>
              <a:t>Virtualita v současnosti: kyberprostor, </a:t>
            </a:r>
            <a:r>
              <a:rPr lang="cs-CZ" dirty="0"/>
              <a:t>internet, telefon, TV, </a:t>
            </a:r>
            <a:r>
              <a:rPr lang="cs-CZ" dirty="0" smtClean="0"/>
              <a:t>virtuální </a:t>
            </a:r>
            <a:r>
              <a:rPr lang="cs-CZ" dirty="0"/>
              <a:t>realita</a:t>
            </a:r>
          </a:p>
          <a:p>
            <a:r>
              <a:rPr lang="cs-CZ" dirty="0"/>
              <a:t>První příklady „virtuality</a:t>
            </a:r>
            <a:r>
              <a:rPr lang="cs-CZ" dirty="0" smtClean="0"/>
              <a:t>“ zaznamenané na konci 18. stol.: zkušenost s antickým a klasicistním uměním - J. W. </a:t>
            </a:r>
            <a:r>
              <a:rPr lang="cs-CZ" dirty="0" err="1" smtClean="0"/>
              <a:t>Goethe</a:t>
            </a:r>
            <a:r>
              <a:rPr lang="cs-CZ" dirty="0" smtClean="0"/>
              <a:t> (při spatření sochy Apollóna </a:t>
            </a:r>
            <a:r>
              <a:rPr lang="cs-CZ" dirty="0" err="1" smtClean="0"/>
              <a:t>Belvederského</a:t>
            </a:r>
            <a:r>
              <a:rPr lang="cs-CZ" dirty="0" smtClean="0"/>
              <a:t>), Thomas </a:t>
            </a:r>
            <a:r>
              <a:rPr lang="cs-CZ" dirty="0" err="1" smtClean="0"/>
              <a:t>Jefferson</a:t>
            </a:r>
            <a:r>
              <a:rPr lang="cs-CZ" dirty="0" smtClean="0"/>
              <a:t> (když byl fascinován obrazem J. G. </a:t>
            </a:r>
            <a:r>
              <a:rPr lang="cs-CZ" dirty="0" err="1" smtClean="0"/>
              <a:t>Drouaise</a:t>
            </a:r>
            <a:r>
              <a:rPr lang="cs-CZ" dirty="0" smtClean="0"/>
              <a:t> </a:t>
            </a:r>
            <a:r>
              <a:rPr lang="cs-CZ" dirty="0" err="1" smtClean="0"/>
              <a:t>Marius</a:t>
            </a:r>
            <a:r>
              <a:rPr lang="cs-CZ" dirty="0" smtClean="0"/>
              <a:t> a Gal). Soustředěné vnímání umění, na něž tehdy začal být kladen důraz, umožnilo proniknout do „virtuálního dávnověku“.</a:t>
            </a:r>
            <a:endParaRPr lang="cs-CZ" dirty="0"/>
          </a:p>
          <a:p>
            <a:r>
              <a:rPr lang="cs-CZ" dirty="0"/>
              <a:t>„Virtuální starověk“: iluzivně působící </a:t>
            </a:r>
            <a:r>
              <a:rPr lang="cs-CZ" dirty="0" smtClean="0"/>
              <a:t>historické a/nebo krajinářské motivy – </a:t>
            </a:r>
            <a:r>
              <a:rPr lang="cs-CZ" dirty="0" err="1" smtClean="0"/>
              <a:t>velkoformátové</a:t>
            </a:r>
            <a:r>
              <a:rPr lang="cs-CZ" dirty="0" smtClean="0"/>
              <a:t> obrazy (</a:t>
            </a:r>
            <a:r>
              <a:rPr lang="cs-CZ" dirty="0" err="1" smtClean="0"/>
              <a:t>ambiente</a:t>
            </a:r>
            <a:r>
              <a:rPr lang="cs-CZ" dirty="0" smtClean="0"/>
              <a:t>), malovaná a </a:t>
            </a:r>
            <a:r>
              <a:rPr lang="cs-CZ" dirty="0" err="1" smtClean="0"/>
              <a:t>insceno</a:t>
            </a:r>
            <a:r>
              <a:rPr lang="cs-CZ" dirty="0" smtClean="0"/>
              <a:t>-</a:t>
            </a:r>
            <a:r>
              <a:rPr lang="cs-CZ" dirty="0" err="1" smtClean="0"/>
              <a:t>vaná</a:t>
            </a:r>
            <a:r>
              <a:rPr lang="cs-CZ" dirty="0" smtClean="0"/>
              <a:t> panoramata</a:t>
            </a:r>
            <a:r>
              <a:rPr lang="cs-CZ" dirty="0"/>
              <a:t>, </a:t>
            </a:r>
            <a:r>
              <a:rPr lang="cs-CZ" dirty="0" smtClean="0"/>
              <a:t>stereoskop… film. K tomu i </a:t>
            </a:r>
            <a:r>
              <a:rPr lang="cs-CZ" dirty="0" err="1" smtClean="0"/>
              <a:t>prez</a:t>
            </a:r>
            <a:r>
              <a:rPr lang="cs-CZ" dirty="0" smtClean="0"/>
              <a:t>. VK02, 6. část.</a:t>
            </a:r>
          </a:p>
          <a:p>
            <a:pPr>
              <a:buNone/>
            </a:pPr>
            <a:endParaRPr lang="cs-CZ" sz="1700" dirty="0" smtClean="0"/>
          </a:p>
          <a:p>
            <a:pPr>
              <a:buNone/>
            </a:pPr>
            <a:r>
              <a:rPr lang="cs-CZ" dirty="0" smtClean="0"/>
              <a:t>Další snímek: detail z panoramatu bitvy u Lipan (Luděk </a:t>
            </a:r>
            <a:r>
              <a:rPr lang="cs-CZ" dirty="0" err="1" smtClean="0"/>
              <a:t>Marold</a:t>
            </a:r>
            <a:r>
              <a:rPr lang="cs-CZ" dirty="0" smtClean="0"/>
              <a:t>, 1898)</a:t>
            </a:r>
            <a:endParaRPr lang="cs-CZ" dirty="0"/>
          </a:p>
          <a:p>
            <a:pPr>
              <a:buFontTx/>
              <a:buNone/>
            </a:pPr>
            <a:endParaRPr lang="cs-CZ"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Maroldovo_panorama_-_bitva_u_Lipan.jpg"/>
          <p:cNvPicPr>
            <a:picLocks noChangeAspect="1"/>
          </p:cNvPicPr>
          <p:nvPr/>
        </p:nvPicPr>
        <p:blipFill>
          <a:blip r:embed="rId2" cstate="print"/>
          <a:stretch>
            <a:fillRect/>
          </a:stretch>
        </p:blipFill>
        <p:spPr>
          <a:xfrm>
            <a:off x="347531" y="260648"/>
            <a:ext cx="8472942" cy="635470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1143000"/>
          </a:xfrm>
        </p:spPr>
        <p:txBody>
          <a:bodyPr>
            <a:noAutofit/>
          </a:bodyPr>
          <a:lstStyle/>
          <a:p>
            <a:r>
              <a:rPr lang="cs-CZ" sz="3600" dirty="0" smtClean="0">
                <a:solidFill>
                  <a:srgbClr val="7030A0"/>
                </a:solidFill>
              </a:rPr>
              <a:t>Simulace/</a:t>
            </a:r>
            <a:r>
              <a:rPr lang="cs-CZ" sz="3600" dirty="0" err="1" smtClean="0">
                <a:solidFill>
                  <a:srgbClr val="7030A0"/>
                </a:solidFill>
              </a:rPr>
              <a:t>simulakra</a:t>
            </a:r>
            <a:r>
              <a:rPr lang="cs-CZ" sz="3600" dirty="0" smtClean="0">
                <a:solidFill>
                  <a:srgbClr val="7030A0"/>
                </a:solidFill>
              </a:rPr>
              <a:t> dle Jeana </a:t>
            </a:r>
            <a:r>
              <a:rPr lang="cs-CZ" sz="3600" dirty="0" err="1" smtClean="0">
                <a:solidFill>
                  <a:srgbClr val="7030A0"/>
                </a:solidFill>
              </a:rPr>
              <a:t>Baudrillarda</a:t>
            </a:r>
            <a:endParaRPr lang="cs-CZ" sz="3600" dirty="0">
              <a:solidFill>
                <a:srgbClr val="7030A0"/>
              </a:solidFill>
            </a:endParaRPr>
          </a:p>
        </p:txBody>
      </p:sp>
      <p:sp>
        <p:nvSpPr>
          <p:cNvPr id="3" name="Zástupný symbol pro obsah 2"/>
          <p:cNvSpPr>
            <a:spLocks noGrp="1"/>
          </p:cNvSpPr>
          <p:nvPr>
            <p:ph idx="1"/>
          </p:nvPr>
        </p:nvSpPr>
        <p:spPr>
          <a:xfrm>
            <a:off x="467544" y="1268760"/>
            <a:ext cx="8208912" cy="5400600"/>
          </a:xfrm>
        </p:spPr>
        <p:txBody>
          <a:bodyPr>
            <a:noAutofit/>
          </a:bodyPr>
          <a:lstStyle/>
          <a:p>
            <a:pPr>
              <a:buNone/>
            </a:pPr>
            <a:r>
              <a:rPr lang="cs-CZ" sz="1700" dirty="0" err="1" smtClean="0"/>
              <a:t>Guy</a:t>
            </a:r>
            <a:r>
              <a:rPr lang="cs-CZ" sz="1700" dirty="0" smtClean="0"/>
              <a:t> </a:t>
            </a:r>
            <a:r>
              <a:rPr lang="cs-CZ" sz="1700" dirty="0" err="1" smtClean="0"/>
              <a:t>Debord</a:t>
            </a:r>
            <a:r>
              <a:rPr lang="cs-CZ" sz="1700" dirty="0" smtClean="0"/>
              <a:t> rozvinul z marxistických pozic kritiku </a:t>
            </a:r>
            <a:r>
              <a:rPr lang="cs-CZ" sz="1700" i="1" dirty="0" smtClean="0"/>
              <a:t>Společnosti </a:t>
            </a:r>
            <a:r>
              <a:rPr lang="cs-CZ" sz="1700" i="1" dirty="0" err="1" smtClean="0"/>
              <a:t>spektáklu</a:t>
            </a:r>
            <a:r>
              <a:rPr lang="cs-CZ" sz="1700" i="1" dirty="0" smtClean="0"/>
              <a:t> </a:t>
            </a:r>
            <a:r>
              <a:rPr lang="cs-CZ" sz="1700" dirty="0" smtClean="0"/>
              <a:t>(1. </a:t>
            </a:r>
            <a:r>
              <a:rPr lang="cs-CZ" sz="1700" dirty="0" err="1" smtClean="0"/>
              <a:t>vyd</a:t>
            </a:r>
            <a:r>
              <a:rPr lang="cs-CZ" sz="1700" dirty="0" smtClean="0"/>
              <a:t>. 1967), společnosti plně ovládanou zábavnou konzumní podívanou.</a:t>
            </a:r>
          </a:p>
          <a:p>
            <a:pPr>
              <a:buNone/>
            </a:pPr>
            <a:r>
              <a:rPr lang="cs-CZ" sz="1700" dirty="0" smtClean="0"/>
              <a:t>Jean </a:t>
            </a:r>
            <a:r>
              <a:rPr lang="cs-CZ" sz="1700" dirty="0" err="1" smtClean="0"/>
              <a:t>Baudrillard</a:t>
            </a:r>
            <a:r>
              <a:rPr lang="cs-CZ" sz="1700" dirty="0" smtClean="0"/>
              <a:t> (1929-2007), francouzský filosof, sociolog a fotograf. Jeho nejznámější spis: </a:t>
            </a:r>
            <a:r>
              <a:rPr lang="cs-CZ" sz="1700" i="1" dirty="0" err="1" smtClean="0"/>
              <a:t>Simulacres</a:t>
            </a:r>
            <a:r>
              <a:rPr lang="cs-CZ" sz="1700" i="1" dirty="0" smtClean="0"/>
              <a:t> </a:t>
            </a:r>
            <a:r>
              <a:rPr lang="cs-CZ" sz="1700" i="1" dirty="0" err="1" smtClean="0"/>
              <a:t>et</a:t>
            </a:r>
            <a:r>
              <a:rPr lang="cs-CZ" sz="1700" i="1" dirty="0" smtClean="0"/>
              <a:t> </a:t>
            </a:r>
            <a:r>
              <a:rPr lang="cs-CZ" sz="1700" i="1" dirty="0" err="1" smtClean="0"/>
              <a:t>Simulation</a:t>
            </a:r>
            <a:r>
              <a:rPr lang="cs-CZ" sz="1700" dirty="0" smtClean="0"/>
              <a:t> (1985), v němž definuje </a:t>
            </a:r>
            <a:r>
              <a:rPr lang="cs-CZ" sz="1700" b="1" dirty="0" err="1" smtClean="0"/>
              <a:t>simulakrum</a:t>
            </a:r>
            <a:r>
              <a:rPr lang="cs-CZ" sz="1700" dirty="0" smtClean="0"/>
              <a:t> jako znak, který nemá žádný protějšek, referent, ani precedens v reálném životě, jako virtuální kopii neexistujícího originálu, která je skutečnější než skutečnost. Není tedy nutně znázorněním něčeho jiného a fakticky může věc, jíž znázorňuje, anticipovat. Konec 20. století je podle něj dobou, v níž se obrazy staly skutečnějšími než skutečnost a vytvořily tak </a:t>
            </a:r>
            <a:r>
              <a:rPr lang="cs-CZ" sz="1700" b="1" dirty="0" err="1" smtClean="0"/>
              <a:t>hyperrealitu</a:t>
            </a:r>
            <a:r>
              <a:rPr lang="cs-CZ" sz="1700" dirty="0" smtClean="0"/>
              <a:t>, v níž simulace nahradila zobrazení a reprodukce.</a:t>
            </a:r>
          </a:p>
          <a:p>
            <a:pPr>
              <a:buNone/>
            </a:pPr>
            <a:r>
              <a:rPr lang="cs-CZ" sz="1700" dirty="0" smtClean="0"/>
              <a:t>Stírání rozdílu mezi realitou a simulací vysvětluje pomocí těchto fenoménů:</a:t>
            </a:r>
          </a:p>
          <a:p>
            <a:r>
              <a:rPr lang="cs-CZ" sz="1700" dirty="0" smtClean="0"/>
              <a:t>vliv médií (TV, film, tisk, internet) – komerční představy zamlžují hranice mezi věcmi potřebnými a nepotřebnými</a:t>
            </a:r>
          </a:p>
          <a:p>
            <a:r>
              <a:rPr lang="cs-CZ" sz="1700" dirty="0" smtClean="0"/>
              <a:t>„směnitelnost“ reality – hodnota věcí je určena penězi, nikoliv jejich užitečností</a:t>
            </a:r>
          </a:p>
          <a:p>
            <a:r>
              <a:rPr lang="cs-CZ" sz="1700" dirty="0" smtClean="0"/>
              <a:t>mnohonárodnostní kapitalismus – odcizuje předměty místům, kde byly vyrobeny, a „původním“ surovinám, které se využívají k jejich tvorbě</a:t>
            </a:r>
          </a:p>
          <a:p>
            <a:r>
              <a:rPr lang="cs-CZ" sz="1700" dirty="0" smtClean="0"/>
              <a:t>urbanizace – lidé se odcizují přírodě</a:t>
            </a:r>
          </a:p>
          <a:p>
            <a:r>
              <a:rPr lang="cs-CZ" sz="1700" dirty="0" smtClean="0"/>
              <a:t>jazyk a ideologie – jazyk je používán k zastírání reality, zejména názorově dominantními skupinami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1143000"/>
          </a:xfrm>
        </p:spPr>
        <p:txBody>
          <a:bodyPr>
            <a:noAutofit/>
          </a:bodyPr>
          <a:lstStyle/>
          <a:p>
            <a:r>
              <a:rPr lang="cs-CZ" sz="3600" dirty="0" smtClean="0">
                <a:solidFill>
                  <a:srgbClr val="7030A0"/>
                </a:solidFill>
              </a:rPr>
              <a:t>Pastiš, parodie, remake… postmoderní citace a variace</a:t>
            </a:r>
            <a:endParaRPr lang="cs-CZ" sz="3600" dirty="0">
              <a:solidFill>
                <a:srgbClr val="7030A0"/>
              </a:solidFill>
            </a:endParaRPr>
          </a:p>
        </p:txBody>
      </p:sp>
      <p:sp>
        <p:nvSpPr>
          <p:cNvPr id="3" name="Zástupný symbol pro obsah 2"/>
          <p:cNvSpPr>
            <a:spLocks noGrp="1"/>
          </p:cNvSpPr>
          <p:nvPr>
            <p:ph idx="1"/>
          </p:nvPr>
        </p:nvSpPr>
        <p:spPr>
          <a:xfrm>
            <a:off x="467544" y="1412776"/>
            <a:ext cx="8229600" cy="4997152"/>
          </a:xfrm>
        </p:spPr>
        <p:txBody>
          <a:bodyPr>
            <a:noAutofit/>
          </a:bodyPr>
          <a:lstStyle/>
          <a:p>
            <a:r>
              <a:rPr lang="cs-CZ" sz="1840" dirty="0" smtClean="0"/>
              <a:t>Citace, variace, apropriace apod. jsou typické pro postmoderní kulturu. Díla už neodkazují na realitu, ale na jiná díla. </a:t>
            </a:r>
            <a:r>
              <a:rPr lang="cs-CZ" sz="1840" dirty="0" err="1" smtClean="0"/>
              <a:t>Umberto</a:t>
            </a:r>
            <a:r>
              <a:rPr lang="cs-CZ" sz="1840" dirty="0" smtClean="0"/>
              <a:t> </a:t>
            </a:r>
            <a:r>
              <a:rPr lang="cs-CZ" sz="1840" dirty="0" err="1" smtClean="0"/>
              <a:t>Eco</a:t>
            </a:r>
            <a:r>
              <a:rPr lang="cs-CZ" sz="1840" dirty="0" smtClean="0"/>
              <a:t> napsal r. 1984 v komentáři ke svému románu </a:t>
            </a:r>
            <a:r>
              <a:rPr lang="cs-CZ" sz="1840" i="1" dirty="0" smtClean="0"/>
              <a:t>Jméno Růže</a:t>
            </a:r>
            <a:r>
              <a:rPr lang="cs-CZ" sz="1840" dirty="0" smtClean="0"/>
              <a:t>, že v éře postmoderny už člověk nemůže říci „Miluji tě“, ale: „Jak říká Barbora </a:t>
            </a:r>
            <a:r>
              <a:rPr lang="cs-CZ" sz="1840" dirty="0" err="1" smtClean="0"/>
              <a:t>Cartland</a:t>
            </a:r>
            <a:r>
              <a:rPr lang="cs-CZ" sz="1840" dirty="0" smtClean="0"/>
              <a:t> v jednom svém románu: Miluji tě.“</a:t>
            </a:r>
          </a:p>
          <a:p>
            <a:r>
              <a:rPr lang="cs-CZ" sz="1840" dirty="0" smtClean="0"/>
              <a:t>Příručka </a:t>
            </a:r>
            <a:r>
              <a:rPr lang="cs-CZ" sz="1840" i="1" dirty="0" smtClean="0"/>
              <a:t>Studia vizuální kultury</a:t>
            </a:r>
            <a:r>
              <a:rPr lang="cs-CZ" sz="1840" dirty="0" smtClean="0"/>
              <a:t>: „postmodernismus je charakteristický jakousi vyčerpaností ze všeho nového a pocitem, že vše již bylo. Postmodernismus se ptá: Mohou se ještě někdy zrodit nové myšlenky a obrazy, věci, které nikdo předtím nevymyslel? A záleží na tom? Dnešní svět obrazů se skládá z nesčetného množství </a:t>
            </a:r>
            <a:r>
              <a:rPr lang="cs-CZ" sz="1840" dirty="0" err="1" smtClean="0"/>
              <a:t>remaků</a:t>
            </a:r>
            <a:r>
              <a:rPr lang="cs-CZ" sz="1840" dirty="0" smtClean="0"/>
              <a:t>, kopií, parodií, replik, reprodukcí a remixů.“</a:t>
            </a:r>
          </a:p>
          <a:p>
            <a:r>
              <a:rPr lang="cs-CZ" sz="1840" dirty="0" smtClean="0"/>
              <a:t>Pastiš: způsob napodobování, citování a vypůjčování si z předchozích stylů bez jakéhokoli ohledu na historii nebo dodržování pravidel. Pastiš můžeme vnímat jako imitaci, která se hlásí sama k sobě jako k imitaci a kombinuje prvky z jiných zdrojů. Slovo pastiš vzniklo úpravou italského </a:t>
            </a:r>
            <a:r>
              <a:rPr lang="cs-CZ" sz="1840" dirty="0" err="1" smtClean="0"/>
              <a:t>pasticcio</a:t>
            </a:r>
            <a:r>
              <a:rPr lang="cs-CZ" sz="1840" dirty="0" smtClean="0"/>
              <a:t>, tj. dílo, které vzniklo spojováním prvků (např. asambláž, koláž, capriccio – kompozice s prvky z různých míst, reálných i nereálných). Tradice spojování různorodých prvků sahá až do manýrismu k G. </a:t>
            </a:r>
            <a:r>
              <a:rPr lang="cs-CZ" sz="1840" dirty="0" err="1" smtClean="0"/>
              <a:t>Arcimboldovi</a:t>
            </a:r>
            <a:r>
              <a:rPr lang="cs-CZ" sz="1840" dirty="0" smtClean="0"/>
              <a:t> či ještě dále.</a:t>
            </a:r>
          </a:p>
          <a:p>
            <a:r>
              <a:rPr lang="cs-CZ" sz="1840" dirty="0" smtClean="0"/>
              <a:t>Vizuální citace známých děl se využívají v reklamě (</a:t>
            </a:r>
            <a:r>
              <a:rPr lang="cs-CZ" sz="1840" i="1" dirty="0" smtClean="0"/>
              <a:t>Studia vizuální kultury, </a:t>
            </a:r>
            <a:r>
              <a:rPr lang="cs-CZ" sz="1840" dirty="0" smtClean="0"/>
              <a:t>kap. 3).</a:t>
            </a:r>
          </a:p>
        </p:txBody>
      </p:sp>
    </p:spTree>
    <p:extLst>
      <p:ext uri="{BB962C8B-B14F-4D97-AF65-F5344CB8AC3E}">
        <p14:creationId xmlns="" xmlns:p14="http://schemas.microsoft.com/office/powerpoint/2010/main" val="465255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96752"/>
            <a:ext cx="3826768" cy="1143000"/>
          </a:xfrm>
        </p:spPr>
        <p:txBody>
          <a:bodyPr>
            <a:noAutofit/>
          </a:bodyPr>
          <a:lstStyle/>
          <a:p>
            <a:r>
              <a:rPr lang="cs-CZ" sz="3600" dirty="0" smtClean="0"/>
              <a:t>Současné variace na obraz </a:t>
            </a:r>
            <a:r>
              <a:rPr lang="cs-CZ" sz="3600" i="1" dirty="0" smtClean="0"/>
              <a:t>Křik</a:t>
            </a:r>
            <a:r>
              <a:rPr lang="cs-CZ" sz="3600" dirty="0" smtClean="0"/>
              <a:t> (</a:t>
            </a:r>
            <a:r>
              <a:rPr lang="cs-CZ" sz="3600" i="1" dirty="0" smtClean="0"/>
              <a:t>Výkřik</a:t>
            </a:r>
            <a:r>
              <a:rPr lang="cs-CZ" sz="3600" dirty="0" smtClean="0"/>
              <a:t>) Edvarda </a:t>
            </a:r>
            <a:r>
              <a:rPr lang="cs-CZ" sz="3600" dirty="0" err="1" smtClean="0"/>
              <a:t>Muncha</a:t>
            </a:r>
            <a:r>
              <a:rPr lang="cs-CZ" sz="3600" dirty="0" smtClean="0"/>
              <a:t> z r. 1893</a:t>
            </a:r>
            <a:endParaRPr lang="cs-CZ" sz="3600" dirty="0"/>
          </a:p>
        </p:txBody>
      </p:sp>
      <p:pic>
        <p:nvPicPr>
          <p:cNvPr id="4" name="Obrázek 3" descr="EM 1893.jpg"/>
          <p:cNvPicPr>
            <a:picLocks noChangeAspect="1"/>
          </p:cNvPicPr>
          <p:nvPr/>
        </p:nvPicPr>
        <p:blipFill>
          <a:blip r:embed="rId2" cstate="print"/>
          <a:stretch>
            <a:fillRect/>
          </a:stretch>
        </p:blipFill>
        <p:spPr>
          <a:xfrm>
            <a:off x="251520" y="3140968"/>
            <a:ext cx="4392488" cy="3294366"/>
          </a:xfrm>
          <a:prstGeom prst="rect">
            <a:avLst/>
          </a:prstGeom>
        </p:spPr>
      </p:pic>
      <p:pic>
        <p:nvPicPr>
          <p:cNvPr id="5" name="Obrázek 4" descr="simpsons-the-scream-4900914.png"/>
          <p:cNvPicPr>
            <a:picLocks noChangeAspect="1"/>
          </p:cNvPicPr>
          <p:nvPr/>
        </p:nvPicPr>
        <p:blipFill>
          <a:blip r:embed="rId3" cstate="print"/>
          <a:stretch>
            <a:fillRect/>
          </a:stretch>
        </p:blipFill>
        <p:spPr>
          <a:xfrm>
            <a:off x="7380312" y="3140968"/>
            <a:ext cx="1567233" cy="2220247"/>
          </a:xfrm>
          <a:prstGeom prst="rect">
            <a:avLst/>
          </a:prstGeom>
        </p:spPr>
      </p:pic>
      <p:pic>
        <p:nvPicPr>
          <p:cNvPr id="6" name="Obrázek 5" descr="EM 01.jpeg"/>
          <p:cNvPicPr>
            <a:picLocks noChangeAspect="1"/>
          </p:cNvPicPr>
          <p:nvPr/>
        </p:nvPicPr>
        <p:blipFill>
          <a:blip r:embed="rId4" cstate="print"/>
          <a:stretch>
            <a:fillRect/>
          </a:stretch>
        </p:blipFill>
        <p:spPr>
          <a:xfrm>
            <a:off x="5004048" y="404664"/>
            <a:ext cx="3901440" cy="2359152"/>
          </a:xfrm>
          <a:prstGeom prst="rect">
            <a:avLst/>
          </a:prstGeom>
        </p:spPr>
      </p:pic>
      <p:pic>
        <p:nvPicPr>
          <p:cNvPr id="7" name="Obrázek 6" descr="EM 02.jpg"/>
          <p:cNvPicPr>
            <a:picLocks noChangeAspect="1"/>
          </p:cNvPicPr>
          <p:nvPr/>
        </p:nvPicPr>
        <p:blipFill>
          <a:blip r:embed="rId5" cstate="print"/>
          <a:stretch>
            <a:fillRect/>
          </a:stretch>
        </p:blipFill>
        <p:spPr>
          <a:xfrm>
            <a:off x="5004048" y="3140968"/>
            <a:ext cx="2216924" cy="299695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a:bodyPr>
          <a:lstStyle/>
          <a:p>
            <a:r>
              <a:rPr lang="cs-CZ" sz="4000" dirty="0" smtClean="0"/>
              <a:t>Modernistické variace</a:t>
            </a:r>
            <a:endParaRPr lang="cs-CZ" sz="4000" dirty="0"/>
          </a:p>
        </p:txBody>
      </p:sp>
      <p:sp>
        <p:nvSpPr>
          <p:cNvPr id="3" name="Zástupný symbol pro obsah 2"/>
          <p:cNvSpPr>
            <a:spLocks noGrp="1"/>
          </p:cNvSpPr>
          <p:nvPr>
            <p:ph idx="1"/>
          </p:nvPr>
        </p:nvSpPr>
        <p:spPr>
          <a:xfrm>
            <a:off x="179512" y="4869160"/>
            <a:ext cx="8496944" cy="1396752"/>
          </a:xfrm>
        </p:spPr>
        <p:txBody>
          <a:bodyPr>
            <a:normAutofit fontScale="85000" lnSpcReduction="10000"/>
          </a:bodyPr>
          <a:lstStyle/>
          <a:p>
            <a:pPr>
              <a:buNone/>
            </a:pPr>
            <a:r>
              <a:rPr lang="cs-CZ" sz="2000" dirty="0" smtClean="0">
                <a:solidFill>
                  <a:schemeClr val="accent2"/>
                </a:solidFill>
              </a:rPr>
              <a:t>	</a:t>
            </a:r>
            <a:r>
              <a:rPr lang="cs-CZ" sz="2000" dirty="0" err="1" smtClean="0"/>
              <a:t>Jean</a:t>
            </a:r>
            <a:r>
              <a:rPr lang="cs-CZ" sz="2000" dirty="0" smtClean="0"/>
              <a:t>-</a:t>
            </a:r>
            <a:r>
              <a:rPr lang="cs-CZ" sz="2000" dirty="0" err="1" smtClean="0"/>
              <a:t>Fran</a:t>
            </a:r>
            <a:r>
              <a:rPr lang="en-US" sz="2000" dirty="0" smtClean="0">
                <a:cs typeface="Arial" charset="0"/>
              </a:rPr>
              <a:t>ç</a:t>
            </a:r>
            <a:r>
              <a:rPr lang="cs-CZ" sz="2000" dirty="0" err="1" smtClean="0">
                <a:cs typeface="Arial" charset="0"/>
              </a:rPr>
              <a:t>ois</a:t>
            </a:r>
            <a:r>
              <a:rPr lang="cs-CZ" sz="2000" dirty="0" smtClean="0">
                <a:cs typeface="Arial" charset="0"/>
              </a:rPr>
              <a:t> </a:t>
            </a:r>
            <a:r>
              <a:rPr lang="cs-CZ" sz="2000" dirty="0" err="1" smtClean="0">
                <a:cs typeface="Arial" charset="0"/>
              </a:rPr>
              <a:t>Millet</a:t>
            </a:r>
            <a:r>
              <a:rPr lang="cs-CZ" sz="2000" dirty="0" smtClean="0"/>
              <a:t>, Klekání (</a:t>
            </a:r>
            <a:r>
              <a:rPr lang="cs-CZ" sz="2000" dirty="0" err="1" smtClean="0"/>
              <a:t>Angelus</a:t>
            </a:r>
            <a:r>
              <a:rPr lang="cs-CZ" sz="2000" dirty="0" smtClean="0"/>
              <a:t>), 1859</a:t>
            </a:r>
          </a:p>
          <a:p>
            <a:pPr algn="r">
              <a:buNone/>
            </a:pPr>
            <a:r>
              <a:rPr lang="cs-CZ" sz="2000" dirty="0" smtClean="0"/>
              <a:t>				Salvador </a:t>
            </a:r>
            <a:r>
              <a:rPr lang="cs-CZ" sz="2000" dirty="0" err="1" smtClean="0"/>
              <a:t>Dalí</a:t>
            </a:r>
            <a:r>
              <a:rPr lang="cs-CZ" sz="2000" dirty="0" smtClean="0"/>
              <a:t>, Archeologická </a:t>
            </a:r>
            <a:r>
              <a:rPr lang="cs-CZ" sz="2000" dirty="0" err="1" smtClean="0"/>
              <a:t>reminescence</a:t>
            </a:r>
            <a:r>
              <a:rPr lang="cs-CZ" sz="2000" dirty="0" smtClean="0"/>
              <a:t> na </a:t>
            </a:r>
            <a:r>
              <a:rPr lang="cs-CZ" sz="2000" dirty="0" err="1" smtClean="0"/>
              <a:t>Milletův</a:t>
            </a:r>
            <a:r>
              <a:rPr lang="cs-CZ" sz="2000" dirty="0" smtClean="0"/>
              <a:t>  </a:t>
            </a:r>
            <a:r>
              <a:rPr lang="cs-CZ" sz="2000" dirty="0" err="1" smtClean="0"/>
              <a:t>Angelus</a:t>
            </a:r>
            <a:r>
              <a:rPr lang="cs-CZ" sz="2000" dirty="0" smtClean="0"/>
              <a:t>, 1935	</a:t>
            </a:r>
          </a:p>
          <a:p>
            <a:pPr>
              <a:buNone/>
            </a:pPr>
            <a:r>
              <a:rPr lang="cs-CZ" sz="2000" dirty="0" smtClean="0"/>
              <a:t>	Variace byly běžné už v modernismu (např. na obraz D. </a:t>
            </a:r>
            <a:r>
              <a:rPr lang="cs-CZ" sz="2000" dirty="0" err="1" smtClean="0"/>
              <a:t>Velazqueze</a:t>
            </a:r>
            <a:r>
              <a:rPr lang="cs-CZ" sz="2000" dirty="0" smtClean="0"/>
              <a:t> Las </a:t>
            </a:r>
            <a:r>
              <a:rPr lang="cs-CZ" sz="2000" dirty="0" err="1" smtClean="0"/>
              <a:t>Meninas</a:t>
            </a:r>
            <a:r>
              <a:rPr lang="cs-CZ" sz="2000" dirty="0" smtClean="0"/>
              <a:t>, viz </a:t>
            </a:r>
            <a:r>
              <a:rPr lang="cs-CZ" sz="2000" dirty="0" err="1" smtClean="0"/>
              <a:t>prez</a:t>
            </a:r>
            <a:r>
              <a:rPr lang="cs-CZ" sz="2000" dirty="0" smtClean="0"/>
              <a:t>. VK01, 3. část), avšak zůstávaly ve sféře „vysokého umění“, bez odkazů na populární kulturu.</a:t>
            </a:r>
          </a:p>
          <a:p>
            <a:pPr>
              <a:buNone/>
            </a:pPr>
            <a:endParaRPr lang="cs-CZ" sz="2000" dirty="0"/>
          </a:p>
        </p:txBody>
      </p:sp>
      <p:pic>
        <p:nvPicPr>
          <p:cNvPr id="4" name="Picture 4" descr="30"/>
          <p:cNvPicPr>
            <a:picLocks noChangeAspect="1" noChangeArrowheads="1"/>
          </p:cNvPicPr>
          <p:nvPr/>
        </p:nvPicPr>
        <p:blipFill>
          <a:blip r:embed="rId2" cstate="print"/>
          <a:srcRect/>
          <a:stretch>
            <a:fillRect/>
          </a:stretch>
        </p:blipFill>
        <p:spPr>
          <a:xfrm>
            <a:off x="4716016" y="1412776"/>
            <a:ext cx="3961246" cy="3168352"/>
          </a:xfrm>
          <a:prstGeom prst="rect">
            <a:avLst/>
          </a:prstGeom>
          <a:noFill/>
        </p:spPr>
      </p:pic>
      <p:pic>
        <p:nvPicPr>
          <p:cNvPr id="5" name="Picture 4" descr="29"/>
          <p:cNvPicPr>
            <a:picLocks noChangeAspect="1" noChangeArrowheads="1"/>
          </p:cNvPicPr>
          <p:nvPr/>
        </p:nvPicPr>
        <p:blipFill>
          <a:blip r:embed="rId3" cstate="print"/>
          <a:srcRect/>
          <a:stretch>
            <a:fillRect/>
          </a:stretch>
        </p:blipFill>
        <p:spPr>
          <a:xfrm>
            <a:off x="467544" y="1412776"/>
            <a:ext cx="3804035" cy="320573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5536" y="80776"/>
            <a:ext cx="4608512" cy="6777224"/>
          </a:xfrm>
          <a:prstGeom prst="rect">
            <a:avLst/>
          </a:prstGeom>
        </p:spPr>
      </p:pic>
      <p:sp>
        <p:nvSpPr>
          <p:cNvPr id="6" name="Obdélník 5"/>
          <p:cNvSpPr/>
          <p:nvPr/>
        </p:nvSpPr>
        <p:spPr>
          <a:xfrm>
            <a:off x="5796136" y="3717032"/>
            <a:ext cx="2592288" cy="2862322"/>
          </a:xfrm>
          <a:prstGeom prst="rect">
            <a:avLst/>
          </a:prstGeom>
        </p:spPr>
        <p:txBody>
          <a:bodyPr wrap="square">
            <a:spAutoFit/>
          </a:bodyPr>
          <a:lstStyle/>
          <a:p>
            <a:r>
              <a:rPr lang="cs-CZ" dirty="0" err="1" smtClean="0"/>
              <a:t>Nam</a:t>
            </a:r>
            <a:r>
              <a:rPr lang="cs-CZ" dirty="0" smtClean="0"/>
              <a:t> June </a:t>
            </a:r>
            <a:r>
              <a:rPr lang="cs-CZ" dirty="0" err="1" smtClean="0"/>
              <a:t>Paik</a:t>
            </a:r>
            <a:endParaRPr lang="cs-CZ" dirty="0" smtClean="0"/>
          </a:p>
          <a:p>
            <a:r>
              <a:rPr lang="cs-CZ" dirty="0" err="1" smtClean="0"/>
              <a:t>Pre</a:t>
            </a:r>
            <a:r>
              <a:rPr lang="cs-CZ" dirty="0" smtClean="0"/>
              <a:t>-Bell-Man, 1990</a:t>
            </a:r>
          </a:p>
          <a:p>
            <a:r>
              <a:rPr lang="cs-CZ" dirty="0" smtClean="0"/>
              <a:t>socha před Muzeem komunikace ve Frank-</a:t>
            </a:r>
            <a:r>
              <a:rPr lang="cs-CZ" dirty="0" err="1" smtClean="0"/>
              <a:t>furtu</a:t>
            </a:r>
            <a:r>
              <a:rPr lang="cs-CZ" dirty="0" smtClean="0"/>
              <a:t> nad Mohanem </a:t>
            </a:r>
          </a:p>
          <a:p>
            <a:endParaRPr lang="cs-CZ" sz="1200" dirty="0" smtClean="0"/>
          </a:p>
          <a:p>
            <a:r>
              <a:rPr lang="cs-CZ" dirty="0" smtClean="0"/>
              <a:t>Další snímek: Týž, </a:t>
            </a:r>
            <a:r>
              <a:rPr lang="en-US" dirty="0" smtClean="0"/>
              <a:t>Electronic Super</a:t>
            </a:r>
            <a:r>
              <a:rPr lang="cs-CZ" dirty="0" smtClean="0"/>
              <a:t>-</a:t>
            </a:r>
            <a:r>
              <a:rPr lang="en-US" dirty="0" smtClean="0"/>
              <a:t>highway: Continental U.S., Alaska, Hawaii</a:t>
            </a:r>
            <a:r>
              <a:rPr lang="cs-CZ" dirty="0" smtClean="0"/>
              <a:t>, 1995</a:t>
            </a:r>
            <a:endParaRPr lang="cs-CZ" dirty="0"/>
          </a:p>
        </p:txBody>
      </p:sp>
      <p:sp>
        <p:nvSpPr>
          <p:cNvPr id="5" name="Obdélník 4"/>
          <p:cNvSpPr/>
          <p:nvPr/>
        </p:nvSpPr>
        <p:spPr>
          <a:xfrm>
            <a:off x="5724128" y="548680"/>
            <a:ext cx="2304256" cy="2862322"/>
          </a:xfrm>
          <a:prstGeom prst="rect">
            <a:avLst/>
          </a:prstGeom>
        </p:spPr>
        <p:txBody>
          <a:bodyPr wrap="square">
            <a:spAutoFit/>
          </a:bodyPr>
          <a:lstStyle/>
          <a:p>
            <a:r>
              <a:rPr lang="cs-CZ" sz="3600" dirty="0" smtClean="0">
                <a:solidFill>
                  <a:srgbClr val="7030A0"/>
                </a:solidFill>
              </a:rPr>
              <a:t>Médium televize</a:t>
            </a:r>
          </a:p>
          <a:p>
            <a:endParaRPr lang="cs-CZ" sz="3600" dirty="0" smtClean="0">
              <a:solidFill>
                <a:srgbClr val="7030A0"/>
              </a:solidFill>
            </a:endParaRPr>
          </a:p>
          <a:p>
            <a:r>
              <a:rPr lang="cs-CZ" sz="3600" dirty="0" smtClean="0">
                <a:solidFill>
                  <a:srgbClr val="7030A0"/>
                </a:solidFill>
              </a:rPr>
              <a:t>TV a video </a:t>
            </a:r>
            <a:r>
              <a:rPr lang="cs-CZ" sz="3600" dirty="0" err="1" smtClean="0">
                <a:solidFill>
                  <a:srgbClr val="7030A0"/>
                </a:solidFill>
              </a:rPr>
              <a:t>art</a:t>
            </a:r>
            <a:endParaRPr lang="cs-CZ" sz="3600" dirty="0">
              <a:solidFill>
                <a:srgbClr val="7030A0"/>
              </a:solidFill>
            </a:endParaRPr>
          </a:p>
        </p:txBody>
      </p:sp>
    </p:spTree>
    <p:extLst>
      <p:ext uri="{BB962C8B-B14F-4D97-AF65-F5344CB8AC3E}">
        <p14:creationId xmlns="" xmlns:p14="http://schemas.microsoft.com/office/powerpoint/2010/main" val="2998249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67544" y="404664"/>
            <a:ext cx="8003857" cy="6060064"/>
          </a:xfrm>
        </p:spPr>
      </p:pic>
    </p:spTree>
    <p:extLst>
      <p:ext uri="{BB962C8B-B14F-4D97-AF65-F5344CB8AC3E}">
        <p14:creationId xmlns="" xmlns:p14="http://schemas.microsoft.com/office/powerpoint/2010/main" val="2693104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TotalTime>
  <Words>997</Words>
  <Application>Microsoft Office PowerPoint</Application>
  <PresentationFormat>Předvádění na obrazovce (4:3)</PresentationFormat>
  <Paragraphs>58</Paragraphs>
  <Slides>14</Slides>
  <Notes>4</Notes>
  <HiddenSlides>0</HiddenSlides>
  <MMClips>0</MMClips>
  <ScaleCrop>false</ScaleCrop>
  <HeadingPairs>
    <vt:vector size="4" baseType="variant">
      <vt:variant>
        <vt:lpstr>Motiv</vt:lpstr>
      </vt:variant>
      <vt:variant>
        <vt:i4>1</vt:i4>
      </vt:variant>
      <vt:variant>
        <vt:lpstr>Nadpisy snímků</vt:lpstr>
      </vt:variant>
      <vt:variant>
        <vt:i4>14</vt:i4>
      </vt:variant>
    </vt:vector>
  </HeadingPairs>
  <TitlesOfParts>
    <vt:vector size="15" baseType="lpstr">
      <vt:lpstr>Motiv sady Office</vt:lpstr>
      <vt:lpstr>Virtuální realita a simulakra  </vt:lpstr>
      <vt:lpstr>Virtualita</vt:lpstr>
      <vt:lpstr>Snímek 3</vt:lpstr>
      <vt:lpstr>Simulace/simulakra dle Jeana Baudrillarda</vt:lpstr>
      <vt:lpstr>Pastiš, parodie, remake… postmoderní citace a variace</vt:lpstr>
      <vt:lpstr>Současné variace na obraz Křik (Výkřik) Edvarda Muncha z r. 1893</vt:lpstr>
      <vt:lpstr>Modernistické variace</vt:lpstr>
      <vt:lpstr>Snímek 8</vt:lpstr>
      <vt:lpstr>Snímek 9</vt:lpstr>
      <vt:lpstr>Kritika televize</vt:lpstr>
      <vt:lpstr>Teorie médií  Marshal McLuhan  Neil Postman</vt:lpstr>
      <vt:lpstr>Současná polemika proti obrazům podle Bild-Anthropologie Hanse Beltimga</vt:lpstr>
      <vt:lpstr>První TV reality show: seriál American Family (od 1973), v Británii Family (od 1974) Zpočátku předváděly scény z každodenního života jakoby z pohledu „mouchy na stěně“, později více prvků exhibicionismu, jako v seriálu The Real World (od r. 1992), v němž jsou aktéři, mladí lidé, soustředěni v pronajatém domě.</vt:lpstr>
      <vt:lpstr>Média v postindustriální společnosti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Virtuální realita a simulakra. Moc obrazů a vizuální reprezentace moci. </dc:title>
  <dc:creator>Aleš</dc:creator>
  <cp:lastModifiedBy>Západočeská galerie</cp:lastModifiedBy>
  <cp:revision>47</cp:revision>
  <dcterms:created xsi:type="dcterms:W3CDTF">2014-05-13T05:39:35Z</dcterms:created>
  <dcterms:modified xsi:type="dcterms:W3CDTF">2015-04-21T15:00:51Z</dcterms:modified>
</cp:coreProperties>
</file>