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9" r:id="rId14"/>
    <p:sldId id="257" r:id="rId15"/>
    <p:sldId id="281" r:id="rId16"/>
    <p:sldId id="271" r:id="rId17"/>
    <p:sldId id="268" r:id="rId18"/>
    <p:sldId id="259" r:id="rId19"/>
    <p:sldId id="261" r:id="rId20"/>
    <p:sldId id="263" r:id="rId21"/>
    <p:sldId id="282" r:id="rId22"/>
    <p:sldId id="284" r:id="rId23"/>
    <p:sldId id="283" r:id="rId24"/>
    <p:sldId id="270" r:id="rId25"/>
    <p:sldId id="285" r:id="rId26"/>
    <p:sldId id="260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34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13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33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0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59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17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0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12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61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B1714-4A86-4DEB-9D09-8787181B2093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2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mestudies.org/0101/juul-gt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Aplikovaná herní studia</a:t>
            </a:r>
            <a:br>
              <a:rPr lang="cs-CZ" dirty="0" smtClean="0"/>
            </a:br>
            <a:r>
              <a:rPr lang="cs-CZ" dirty="0" smtClean="0"/>
              <a:t>blok 02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9144000" cy="1295400"/>
          </a:xfrm>
        </p:spPr>
        <p:txBody>
          <a:bodyPr/>
          <a:lstStyle/>
          <a:p>
            <a:endParaRPr lang="cs-CZ" i="1" dirty="0" smtClean="0"/>
          </a:p>
          <a:p>
            <a:r>
              <a:rPr lang="cs-CZ" i="1" dirty="0" smtClean="0"/>
              <a:t>Herní </a:t>
            </a:r>
            <a:r>
              <a:rPr lang="cs-CZ" i="1" dirty="0" err="1"/>
              <a:t>narativ</a:t>
            </a:r>
            <a:r>
              <a:rPr lang="cs-CZ" i="1" dirty="0"/>
              <a:t>, sémiotika, </a:t>
            </a:r>
            <a:r>
              <a:rPr lang="cs-CZ" i="1" dirty="0" err="1"/>
              <a:t>remediace</a:t>
            </a:r>
            <a:r>
              <a:rPr lang="cs-CZ" i="1" dirty="0"/>
              <a:t> obsahů - metody analýzy</a:t>
            </a:r>
          </a:p>
        </p:txBody>
      </p:sp>
    </p:spTree>
    <p:extLst>
      <p:ext uri="{BB962C8B-B14F-4D97-AF65-F5344CB8AC3E}">
        <p14:creationId xmlns:p14="http://schemas.microsoft.com/office/powerpoint/2010/main" val="42723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Denotace, konotace, mýtus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Mýtus – do vyprávění zahrneme hrdiny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Přetváří historii do něčeho přirozeného</a:t>
            </a:r>
          </a:p>
          <a:p>
            <a:pPr>
              <a:buNone/>
            </a:pPr>
            <a:r>
              <a:rPr lang="cs-CZ" dirty="0" smtClean="0"/>
              <a:t>(třetí stupeň označování)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Paradigma a syntagma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5947" y="1600201"/>
            <a:ext cx="596645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Paradigma – médium, žánr, téma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Proč byly které znaky vybrány z možných?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Které znaky naopak chybějí?</a:t>
            </a:r>
          </a:p>
        </p:txBody>
      </p:sp>
      <p:pic>
        <p:nvPicPr>
          <p:cNvPr id="3074" name="Picture 2" descr="C:\Users\epia\Downloads\syntpa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2" y="1508787"/>
            <a:ext cx="4924289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2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Paradigma a syntagma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5947" y="1600201"/>
            <a:ext cx="596645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Syntagma – </a:t>
            </a:r>
            <a:r>
              <a:rPr lang="cs-CZ" dirty="0" err="1" smtClean="0"/>
              <a:t>narativ</a:t>
            </a:r>
            <a:r>
              <a:rPr lang="cs-CZ" dirty="0" smtClean="0"/>
              <a:t>, argument, význam jednotlivých znaků v celku,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Ovlivňuje prostorové či sekvenční řazení znaků v médiu význam?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Users\epia\Downloads\syntpa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2" y="1508787"/>
            <a:ext cx="4924289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0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377041"/>
            <a:ext cx="3276600" cy="1164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VÝZKUM</a:t>
            </a:r>
            <a:endParaRPr lang="cs-CZ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7445828" y="1377040"/>
            <a:ext cx="3276600" cy="116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TVORBA</a:t>
            </a:r>
            <a:endParaRPr lang="cs-CZ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1676401" y="413656"/>
            <a:ext cx="9046027" cy="6966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sémiotika</a:t>
            </a:r>
            <a:endParaRPr lang="cs-CZ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7445828" y="4435923"/>
            <a:ext cx="3276600" cy="772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jasnější terminologie, cílené působení na hráče, využívání symbolů a znaků kultur(y)</a:t>
            </a:r>
            <a:endParaRPr lang="cs-CZ" dirty="0"/>
          </a:p>
        </p:txBody>
      </p:sp>
      <p:sp>
        <p:nvSpPr>
          <p:cNvPr id="15" name="Down Arrow 14"/>
          <p:cNvSpPr/>
          <p:nvPr/>
        </p:nvSpPr>
        <p:spPr>
          <a:xfrm>
            <a:off x="2188029" y="2808513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Down Arrow 15"/>
          <p:cNvSpPr/>
          <p:nvPr/>
        </p:nvSpPr>
        <p:spPr>
          <a:xfrm>
            <a:off x="7957457" y="2808513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Rounded Rectangle 13"/>
          <p:cNvSpPr/>
          <p:nvPr/>
        </p:nvSpPr>
        <p:spPr>
          <a:xfrm>
            <a:off x="1676400" y="4435924"/>
            <a:ext cx="3276600" cy="772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formální a strukturalistická analýza her, vizuální studia, jednoduchý analytický nástroj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9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Herní </a:t>
            </a:r>
            <a:r>
              <a:rPr lang="cs-CZ" dirty="0" err="1" smtClean="0"/>
              <a:t>narativ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8577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Co je </a:t>
            </a:r>
            <a:r>
              <a:rPr lang="cs-CZ" dirty="0" err="1" smtClean="0"/>
              <a:t>narativ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Co je </a:t>
            </a:r>
            <a:r>
              <a:rPr lang="cs-CZ" dirty="0" err="1" smtClean="0"/>
              <a:t>naratologie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Seymour</a:t>
            </a:r>
            <a:r>
              <a:rPr lang="cs-CZ" dirty="0" smtClean="0"/>
              <a:t> </a:t>
            </a:r>
            <a:r>
              <a:rPr lang="cs-CZ" dirty="0" err="1" smtClean="0"/>
              <a:t>Chatman</a:t>
            </a:r>
            <a:r>
              <a:rPr lang="cs-CZ" dirty="0" smtClean="0"/>
              <a:t> (2000) a převoditelnost </a:t>
            </a:r>
            <a:r>
              <a:rPr lang="cs-CZ" dirty="0" err="1" smtClean="0"/>
              <a:t>narativu</a:t>
            </a:r>
            <a:r>
              <a:rPr lang="cs-CZ" dirty="0" smtClean="0"/>
              <a:t> v jiná média?</a:t>
            </a:r>
          </a:p>
          <a:p>
            <a:r>
              <a:rPr lang="cs-CZ" sz="2200" i="1" dirty="0" smtClean="0"/>
              <a:t>rok 2000: </a:t>
            </a:r>
            <a:r>
              <a:rPr lang="cs-CZ" sz="2200" i="1" dirty="0" err="1" smtClean="0"/>
              <a:t>The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Sims</a:t>
            </a:r>
            <a:r>
              <a:rPr lang="cs-CZ" sz="2200" i="1" dirty="0" smtClean="0"/>
              <a:t>, Deus Ex, </a:t>
            </a:r>
            <a:r>
              <a:rPr lang="cs-CZ" sz="2200" i="1" dirty="0" err="1" smtClean="0"/>
              <a:t>Diablo</a:t>
            </a:r>
            <a:r>
              <a:rPr lang="cs-CZ" sz="2200" i="1" dirty="0" smtClean="0"/>
              <a:t> II, </a:t>
            </a:r>
            <a:r>
              <a:rPr lang="cs-CZ" sz="2200" i="1" dirty="0" err="1" smtClean="0"/>
              <a:t>Chrono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Cross</a:t>
            </a:r>
            <a:r>
              <a:rPr lang="cs-CZ" sz="2200" i="1" dirty="0" smtClean="0"/>
              <a:t>, </a:t>
            </a:r>
            <a:r>
              <a:rPr lang="cs-CZ" sz="2200" i="1" dirty="0" err="1" smtClean="0"/>
              <a:t>Baldurs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Gate</a:t>
            </a:r>
            <a:r>
              <a:rPr lang="cs-CZ" sz="2200" i="1" dirty="0" smtClean="0"/>
              <a:t> II, Tony </a:t>
            </a:r>
            <a:r>
              <a:rPr lang="cs-CZ" sz="2200" i="1" dirty="0" err="1" smtClean="0"/>
              <a:t>Hawk</a:t>
            </a:r>
            <a:r>
              <a:rPr lang="cs-CZ" sz="2200" i="1" dirty="0" smtClean="0"/>
              <a:t> Pro </a:t>
            </a:r>
            <a:r>
              <a:rPr lang="cs-CZ" sz="2200" i="1" dirty="0" err="1" smtClean="0"/>
              <a:t>Skater</a:t>
            </a:r>
            <a:r>
              <a:rPr lang="cs-CZ" sz="2200" i="1" dirty="0" smtClean="0"/>
              <a:t> 2, </a:t>
            </a:r>
            <a:r>
              <a:rPr lang="cs-CZ" sz="2200" i="1" dirty="0" err="1" smtClean="0"/>
              <a:t>Giants</a:t>
            </a:r>
            <a:r>
              <a:rPr lang="cs-CZ" sz="2200" i="1" dirty="0" smtClean="0"/>
              <a:t>: Citizen </a:t>
            </a:r>
            <a:r>
              <a:rPr lang="cs-CZ" sz="2200" i="1" dirty="0" err="1" smtClean="0"/>
              <a:t>Kabuto</a:t>
            </a:r>
            <a:r>
              <a:rPr lang="cs-CZ" sz="2200" i="1" dirty="0" smtClean="0"/>
              <a:t>, </a:t>
            </a:r>
            <a:r>
              <a:rPr lang="cs-CZ" sz="2200" i="1" dirty="0" err="1" smtClean="0"/>
              <a:t>Vagrant</a:t>
            </a:r>
            <a:r>
              <a:rPr lang="cs-CZ" sz="2200" i="1" dirty="0" smtClean="0"/>
              <a:t> Story… založeno studio </a:t>
            </a:r>
            <a:r>
              <a:rPr lang="cs-CZ" sz="2200" i="1" dirty="0" err="1" smtClean="0"/>
              <a:t>PopCap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Games</a:t>
            </a:r>
            <a:endParaRPr lang="cs-CZ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37218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0" y="365125"/>
            <a:ext cx="10114199" cy="6181799"/>
          </a:xfrm>
        </p:spPr>
      </p:pic>
    </p:spTree>
    <p:extLst>
      <p:ext uri="{BB962C8B-B14F-4D97-AF65-F5344CB8AC3E}">
        <p14:creationId xmlns:p14="http://schemas.microsoft.com/office/powerpoint/2010/main" val="366106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Herní </a:t>
            </a:r>
            <a:r>
              <a:rPr lang="cs-CZ" dirty="0" err="1" smtClean="0"/>
              <a:t>narativ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1086"/>
            <a:ext cx="10515600" cy="5050971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Jesper</a:t>
            </a:r>
            <a:r>
              <a:rPr lang="cs-CZ" dirty="0" smtClean="0"/>
              <a:t> </a:t>
            </a:r>
            <a:r>
              <a:rPr lang="cs-CZ" dirty="0" err="1" smtClean="0"/>
              <a:t>Juul</a:t>
            </a:r>
            <a:r>
              <a:rPr lang="cs-CZ" dirty="0" smtClean="0"/>
              <a:t> (2001) a </a:t>
            </a:r>
            <a:r>
              <a:rPr lang="cs-CZ" dirty="0" err="1" smtClean="0"/>
              <a:t>narativ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přenos sdělení 		x		čas, role čtenáře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Lev </a:t>
            </a:r>
            <a:r>
              <a:rPr lang="cs-CZ" dirty="0" err="1" smtClean="0"/>
              <a:t>Manovich</a:t>
            </a:r>
            <a:r>
              <a:rPr lang="cs-CZ" dirty="0" smtClean="0"/>
              <a:t> (2001) a databázový film?</a:t>
            </a:r>
          </a:p>
          <a:p>
            <a:pPr lvl="1"/>
            <a:r>
              <a:rPr lang="cs-CZ" dirty="0" smtClean="0"/>
              <a:t>algoritmus		x		databáze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 smtClean="0"/>
              <a:t>Matteo </a:t>
            </a:r>
            <a:r>
              <a:rPr lang="cs-CZ" dirty="0" err="1" smtClean="0"/>
              <a:t>Bittabti</a:t>
            </a:r>
            <a:r>
              <a:rPr lang="cs-CZ" dirty="0" smtClean="0"/>
              <a:t> (2001) a </a:t>
            </a:r>
            <a:r>
              <a:rPr lang="cs-CZ" dirty="0" err="1" smtClean="0"/>
              <a:t>technoludický</a:t>
            </a:r>
            <a:r>
              <a:rPr lang="cs-CZ" dirty="0" smtClean="0"/>
              <a:t> film?</a:t>
            </a:r>
          </a:p>
          <a:p>
            <a:pPr lvl="1"/>
            <a:r>
              <a:rPr lang="cs-CZ" dirty="0" smtClean="0"/>
              <a:t>komentář, citace		x		adaptace, </a:t>
            </a:r>
            <a:r>
              <a:rPr lang="cs-CZ" dirty="0" err="1" smtClean="0"/>
              <a:t>remediace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err="1" smtClean="0"/>
              <a:t>Chris</a:t>
            </a:r>
            <a:r>
              <a:rPr lang="cs-CZ" dirty="0" smtClean="0"/>
              <a:t> </a:t>
            </a:r>
            <a:r>
              <a:rPr lang="cs-CZ" dirty="0" err="1" smtClean="0"/>
              <a:t>Crawfod</a:t>
            </a:r>
            <a:r>
              <a:rPr lang="cs-CZ" dirty="0" smtClean="0"/>
              <a:t> (2004) a interaktivní vyprávění?</a:t>
            </a:r>
          </a:p>
          <a:p>
            <a:pPr lvl="1"/>
            <a:r>
              <a:rPr lang="cs-CZ" dirty="0" smtClean="0"/>
              <a:t>příběh ve hře		x		příběh jako reakce na vstupy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Janet Murray (2004) a </a:t>
            </a:r>
            <a:r>
              <a:rPr lang="cs-CZ" dirty="0" err="1" smtClean="0"/>
              <a:t>cyberdrama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literární teorie (nad)	x		teatrologie (uvnitř)</a:t>
            </a:r>
          </a:p>
        </p:txBody>
      </p:sp>
    </p:spTree>
    <p:extLst>
      <p:ext uri="{BB962C8B-B14F-4D97-AF65-F5344CB8AC3E}">
        <p14:creationId xmlns:p14="http://schemas.microsoft.com/office/powerpoint/2010/main" val="30330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377041"/>
            <a:ext cx="3276600" cy="1164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VÝZKUM</a:t>
            </a:r>
            <a:endParaRPr lang="cs-CZ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7445828" y="1377040"/>
            <a:ext cx="3276600" cy="116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TVORBA</a:t>
            </a:r>
            <a:endParaRPr lang="cs-CZ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1676401" y="413656"/>
            <a:ext cx="9046027" cy="6966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/>
              <a:t>h</a:t>
            </a:r>
            <a:r>
              <a:rPr lang="cs-CZ" sz="5400" dirty="0" smtClean="0"/>
              <a:t>erní </a:t>
            </a:r>
            <a:r>
              <a:rPr lang="cs-CZ" sz="5400" dirty="0" err="1" smtClean="0"/>
              <a:t>narativ</a:t>
            </a:r>
            <a:endParaRPr lang="cs-CZ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7445828" y="4435924"/>
            <a:ext cx="3276600" cy="772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vyprávění, práce s rolí hráče, přenos sdělení, kombinace s rozhodnutími</a:t>
            </a:r>
            <a:endParaRPr lang="cs-CZ" dirty="0"/>
          </a:p>
        </p:txBody>
      </p:sp>
      <p:sp>
        <p:nvSpPr>
          <p:cNvPr id="15" name="Down Arrow 14"/>
          <p:cNvSpPr/>
          <p:nvPr/>
        </p:nvSpPr>
        <p:spPr>
          <a:xfrm>
            <a:off x="2188029" y="2808513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Down Arrow 15"/>
          <p:cNvSpPr/>
          <p:nvPr/>
        </p:nvSpPr>
        <p:spPr>
          <a:xfrm>
            <a:off x="7957457" y="2808513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Rounded Rectangle 13"/>
          <p:cNvSpPr/>
          <p:nvPr/>
        </p:nvSpPr>
        <p:spPr>
          <a:xfrm>
            <a:off x="1676400" y="4435924"/>
            <a:ext cx="3276600" cy="772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narativní metody, ergodická literatura, netextové vyprávění, příběh jako série voleb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5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Remediace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Bolter</a:t>
            </a:r>
            <a:r>
              <a:rPr lang="cs-CZ" dirty="0" smtClean="0"/>
              <a:t>, </a:t>
            </a:r>
            <a:r>
              <a:rPr lang="cs-CZ" dirty="0" err="1" smtClean="0"/>
              <a:t>Grusin</a:t>
            </a:r>
            <a:r>
              <a:rPr lang="cs-CZ" dirty="0" smtClean="0"/>
              <a:t> (1999) a koncept </a:t>
            </a:r>
            <a:r>
              <a:rPr lang="cs-CZ" dirty="0" err="1" smtClean="0"/>
              <a:t>remediace</a:t>
            </a:r>
            <a:endParaRPr lang="cs-CZ" dirty="0" smtClean="0"/>
          </a:p>
          <a:p>
            <a:r>
              <a:rPr lang="cs-CZ" sz="2000" dirty="0" smtClean="0"/>
              <a:t>rok 1999: </a:t>
            </a:r>
            <a:r>
              <a:rPr lang="cs-CZ" sz="2000" i="1" dirty="0" err="1" smtClean="0"/>
              <a:t>EverQuest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Final</a:t>
            </a:r>
            <a:r>
              <a:rPr lang="cs-CZ" sz="2000" i="1" dirty="0" smtClean="0"/>
              <a:t> Fantasy VIII, Team </a:t>
            </a:r>
            <a:r>
              <a:rPr lang="cs-CZ" sz="2000" i="1" dirty="0" err="1" smtClean="0"/>
              <a:t>Fortress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Classic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Dungeon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Keeper</a:t>
            </a:r>
            <a:r>
              <a:rPr lang="cs-CZ" sz="2000" i="1" dirty="0" smtClean="0"/>
              <a:t> 2, </a:t>
            </a:r>
            <a:r>
              <a:rPr lang="cs-CZ" sz="2000" i="1" dirty="0" err="1" smtClean="0"/>
              <a:t>System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Shock</a:t>
            </a:r>
            <a:r>
              <a:rPr lang="cs-CZ" sz="2000" i="1" dirty="0" smtClean="0"/>
              <a:t> 2, </a:t>
            </a:r>
            <a:r>
              <a:rPr lang="cs-CZ" sz="2000" i="1" dirty="0" err="1" smtClean="0"/>
              <a:t>Homeworld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Unreal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Tournament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Planescape</a:t>
            </a:r>
            <a:r>
              <a:rPr lang="cs-CZ" sz="2000" i="1" dirty="0"/>
              <a:t> </a:t>
            </a:r>
            <a:r>
              <a:rPr lang="cs-CZ" sz="2000" i="1" dirty="0" err="1" smtClean="0"/>
              <a:t>Torment</a:t>
            </a:r>
            <a:r>
              <a:rPr lang="cs-CZ" sz="2000" i="1" dirty="0" smtClean="0"/>
              <a:t>… založeno studio Bohemia </a:t>
            </a:r>
            <a:r>
              <a:rPr lang="cs-CZ" sz="2000" i="1" dirty="0" err="1" smtClean="0"/>
              <a:t>Interactive</a:t>
            </a:r>
            <a:endParaRPr lang="cs-CZ" sz="2000" i="1" dirty="0" smtClean="0"/>
          </a:p>
          <a:p>
            <a:endParaRPr lang="cs-CZ" sz="2400" i="1" dirty="0"/>
          </a:p>
          <a:p>
            <a:r>
              <a:rPr lang="cs-CZ" sz="2400" dirty="0" smtClean="0"/>
              <a:t>Rozpracování vztahu nových médií ke starým.</a:t>
            </a:r>
          </a:p>
          <a:p>
            <a:pPr lvl="1"/>
            <a:r>
              <a:rPr lang="cs-CZ" sz="2000" dirty="0" err="1" smtClean="0"/>
              <a:t>Imediace</a:t>
            </a:r>
            <a:endParaRPr lang="cs-CZ" sz="2000" dirty="0" smtClean="0"/>
          </a:p>
          <a:p>
            <a:pPr lvl="1"/>
            <a:r>
              <a:rPr lang="cs-CZ" sz="2000" dirty="0" err="1" smtClean="0"/>
              <a:t>Hypermediace</a:t>
            </a:r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endParaRPr lang="cs-CZ" sz="2400" i="1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8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Remediace</a:t>
            </a:r>
            <a:r>
              <a:rPr lang="cs-CZ" dirty="0" smtClean="0"/>
              <a:t> médií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7318"/>
          </a:xfrm>
        </p:spPr>
        <p:txBody>
          <a:bodyPr>
            <a:normAutofit/>
          </a:bodyPr>
          <a:lstStyle/>
          <a:p>
            <a:r>
              <a:rPr lang="cs-CZ" dirty="0" smtClean="0"/>
              <a:t>Vyprávění	+ 	Hra	=	?</a:t>
            </a:r>
          </a:p>
          <a:p>
            <a:r>
              <a:rPr lang="cs-CZ" dirty="0" smtClean="0"/>
              <a:t>Kniha 	+ 	Hra	=	?</a:t>
            </a:r>
          </a:p>
          <a:p>
            <a:r>
              <a:rPr lang="cs-CZ" dirty="0" smtClean="0"/>
              <a:t>Obraz	+	Hra	=	?</a:t>
            </a:r>
          </a:p>
          <a:p>
            <a:r>
              <a:rPr lang="cs-CZ" dirty="0" err="1" smtClean="0"/>
              <a:t>Komix</a:t>
            </a:r>
            <a:r>
              <a:rPr lang="cs-CZ" dirty="0" smtClean="0"/>
              <a:t>	+	Hra	=	?</a:t>
            </a:r>
          </a:p>
          <a:p>
            <a:r>
              <a:rPr lang="cs-CZ" dirty="0" smtClean="0"/>
              <a:t>Hudba 	+ 	Hra	=	?</a:t>
            </a:r>
          </a:p>
          <a:p>
            <a:r>
              <a:rPr lang="cs-CZ" dirty="0" smtClean="0"/>
              <a:t>Divadlo	+	Hra	=	?</a:t>
            </a:r>
          </a:p>
          <a:p>
            <a:r>
              <a:rPr lang="cs-CZ" dirty="0" smtClean="0"/>
              <a:t>Happening	+	Hra	=	?</a:t>
            </a:r>
          </a:p>
          <a:p>
            <a:r>
              <a:rPr lang="cs-CZ" dirty="0" smtClean="0"/>
              <a:t>Film 	+ 	Hra	=	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6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1" y="2960910"/>
            <a:ext cx="3276600" cy="1164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VÝZKUM</a:t>
            </a:r>
            <a:endParaRPr lang="cs-CZ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7445829" y="2960910"/>
            <a:ext cx="3276600" cy="116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TVORBA</a:t>
            </a:r>
            <a:endParaRPr lang="cs-CZ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1676401" y="413656"/>
            <a:ext cx="9046027" cy="6966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/>
              <a:t>h</a:t>
            </a:r>
            <a:r>
              <a:rPr lang="cs-CZ" sz="5400" dirty="0" smtClean="0"/>
              <a:t>erní studia</a:t>
            </a:r>
            <a:endParaRPr lang="cs-CZ" sz="5400" dirty="0"/>
          </a:p>
        </p:txBody>
      </p:sp>
      <p:sp>
        <p:nvSpPr>
          <p:cNvPr id="8" name="Down Arrow 7"/>
          <p:cNvSpPr/>
          <p:nvPr/>
        </p:nvSpPr>
        <p:spPr>
          <a:xfrm>
            <a:off x="2188029" y="1377041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APLIKACE</a:t>
            </a:r>
            <a:endParaRPr lang="cs-CZ" dirty="0"/>
          </a:p>
        </p:txBody>
      </p:sp>
      <p:sp>
        <p:nvSpPr>
          <p:cNvPr id="9" name="Down Arrow 8"/>
          <p:cNvSpPr/>
          <p:nvPr/>
        </p:nvSpPr>
        <p:spPr>
          <a:xfrm>
            <a:off x="7957457" y="1377041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APLIKACE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2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Remediace</a:t>
            </a:r>
            <a:r>
              <a:rPr lang="cs-CZ" dirty="0" smtClean="0"/>
              <a:t> médií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7318"/>
          </a:xfrm>
        </p:spPr>
        <p:txBody>
          <a:bodyPr>
            <a:normAutofit/>
          </a:bodyPr>
          <a:lstStyle/>
          <a:p>
            <a:r>
              <a:rPr lang="cs-CZ" dirty="0" smtClean="0"/>
              <a:t>Vyprávění	+ 	Hra	=	</a:t>
            </a:r>
            <a:r>
              <a:rPr lang="cs-CZ" dirty="0" err="1" smtClean="0"/>
              <a:t>adventury</a:t>
            </a:r>
            <a:endParaRPr lang="cs-CZ" dirty="0" smtClean="0"/>
          </a:p>
          <a:p>
            <a:r>
              <a:rPr lang="cs-CZ" dirty="0" smtClean="0"/>
              <a:t>Kniha 	+ 	Hra	=	</a:t>
            </a:r>
            <a:r>
              <a:rPr lang="cs-CZ" dirty="0" err="1" smtClean="0"/>
              <a:t>gamebook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využití knih ve hrách</a:t>
            </a:r>
          </a:p>
          <a:p>
            <a:r>
              <a:rPr lang="cs-CZ" dirty="0" smtClean="0"/>
              <a:t>Obraz	+	Hra	=	?</a:t>
            </a:r>
          </a:p>
          <a:p>
            <a:r>
              <a:rPr lang="cs-CZ" dirty="0" err="1" smtClean="0"/>
              <a:t>Komix</a:t>
            </a:r>
            <a:r>
              <a:rPr lang="cs-CZ" dirty="0" smtClean="0"/>
              <a:t>	+	Hra	=	</a:t>
            </a:r>
            <a:r>
              <a:rPr lang="cs-CZ" dirty="0" err="1" smtClean="0"/>
              <a:t>Comix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, XIII</a:t>
            </a:r>
          </a:p>
          <a:p>
            <a:r>
              <a:rPr lang="cs-CZ" dirty="0" smtClean="0"/>
              <a:t>Hudba 	+ 	Hra	=	</a:t>
            </a:r>
            <a:r>
              <a:rPr lang="cs-CZ" dirty="0" err="1" smtClean="0"/>
              <a:t>Audiosurf</a:t>
            </a:r>
            <a:endParaRPr lang="cs-CZ" dirty="0" smtClean="0"/>
          </a:p>
          <a:p>
            <a:r>
              <a:rPr lang="cs-CZ" dirty="0" smtClean="0"/>
              <a:t>Divadlo	+	Hra	=	LARP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Sims</a:t>
            </a:r>
            <a:endParaRPr lang="cs-CZ" dirty="0" smtClean="0"/>
          </a:p>
          <a:p>
            <a:r>
              <a:rPr lang="cs-CZ" dirty="0" smtClean="0"/>
              <a:t>Happening	+	Hra	=	MMORPG</a:t>
            </a:r>
          </a:p>
          <a:p>
            <a:r>
              <a:rPr lang="cs-CZ" dirty="0" smtClean="0"/>
              <a:t>Film 	+ 	Hra	=	AAA hry, FMV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0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6" y="1531619"/>
            <a:ext cx="6675994" cy="4172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31619"/>
            <a:ext cx="5587481" cy="39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07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28" y="1390967"/>
            <a:ext cx="581647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"/>
          <a:stretch/>
        </p:blipFill>
        <p:spPr>
          <a:xfrm>
            <a:off x="0" y="1390967"/>
            <a:ext cx="64851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6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066"/>
            <a:ext cx="6096000" cy="4267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1" b="5238"/>
          <a:stretch/>
        </p:blipFill>
        <p:spPr>
          <a:xfrm>
            <a:off x="5671456" y="1356066"/>
            <a:ext cx="6520543" cy="42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37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377041"/>
            <a:ext cx="3276600" cy="1164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VÝZKUM</a:t>
            </a:r>
            <a:endParaRPr lang="cs-CZ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7445828" y="1377040"/>
            <a:ext cx="3276600" cy="116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TVORBA</a:t>
            </a:r>
            <a:endParaRPr lang="cs-CZ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1676401" y="413656"/>
            <a:ext cx="9046027" cy="6966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err="1" smtClean="0"/>
              <a:t>remediace</a:t>
            </a:r>
            <a:endParaRPr lang="cs-CZ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7445828" y="4435924"/>
            <a:ext cx="3276600" cy="772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žánrové hry, pro diváky jiných médií, smysluplnější design</a:t>
            </a:r>
            <a:endParaRPr lang="cs-CZ" dirty="0"/>
          </a:p>
        </p:txBody>
      </p:sp>
      <p:sp>
        <p:nvSpPr>
          <p:cNvPr id="15" name="Down Arrow 14"/>
          <p:cNvSpPr/>
          <p:nvPr/>
        </p:nvSpPr>
        <p:spPr>
          <a:xfrm>
            <a:off x="2188029" y="2808513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Down Arrow 15"/>
          <p:cNvSpPr/>
          <p:nvPr/>
        </p:nvSpPr>
        <p:spPr>
          <a:xfrm>
            <a:off x="7957457" y="2808513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Rounded Rectangle 13"/>
          <p:cNvSpPr/>
          <p:nvPr/>
        </p:nvSpPr>
        <p:spPr>
          <a:xfrm>
            <a:off x="1676400" y="4435924"/>
            <a:ext cx="3276600" cy="772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vlivy jiných médií ve hrách, změna vzorců vizuální kultury…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03654"/>
            <a:ext cx="10515600" cy="604657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CHATMAN</a:t>
            </a:r>
            <a:r>
              <a:rPr lang="cs-CZ" dirty="0"/>
              <a:t>, </a:t>
            </a:r>
            <a:r>
              <a:rPr lang="cs-CZ" dirty="0" err="1"/>
              <a:t>Seymour</a:t>
            </a:r>
            <a:r>
              <a:rPr lang="cs-CZ" dirty="0"/>
              <a:t>: Příběh a diskurs: Narativní struktura v literatuře a filmu. </a:t>
            </a:r>
            <a:r>
              <a:rPr lang="cs-CZ" dirty="0" err="1"/>
              <a:t>Ithaca</a:t>
            </a:r>
            <a:r>
              <a:rPr lang="cs-CZ" dirty="0"/>
              <a:t>: Host. Brno, 2008</a:t>
            </a:r>
          </a:p>
          <a:p>
            <a:r>
              <a:rPr lang="en-US" dirty="0" smtClean="0"/>
              <a:t>BOLTER</a:t>
            </a:r>
            <a:r>
              <a:rPr lang="en-US" dirty="0"/>
              <a:t>, J. David – </a:t>
            </a:r>
            <a:r>
              <a:rPr lang="en-US" dirty="0" err="1"/>
              <a:t>GRUSIN</a:t>
            </a:r>
            <a:r>
              <a:rPr lang="en-US" dirty="0"/>
              <a:t>, Richard: Remediation: Understanding New Media. The MIT Press. Cambridge, </a:t>
            </a:r>
            <a:r>
              <a:rPr lang="en-US" dirty="0" smtClean="0"/>
              <a:t>1999</a:t>
            </a:r>
            <a:endParaRPr lang="cs-CZ" dirty="0" smtClean="0"/>
          </a:p>
          <a:p>
            <a:r>
              <a:rPr lang="en-US" dirty="0" err="1" smtClean="0"/>
              <a:t>BITTANTI</a:t>
            </a:r>
            <a:r>
              <a:rPr lang="en-US" dirty="0"/>
              <a:t>, Matteo: The </a:t>
            </a:r>
            <a:r>
              <a:rPr lang="en-US" dirty="0" err="1"/>
              <a:t>Technoludic</a:t>
            </a:r>
            <a:r>
              <a:rPr lang="en-US" dirty="0"/>
              <a:t> Film: Images of Video Games in Movies. The Faculty of the School of Journalism and Mass Communications, San Jose State University, 2001, str. </a:t>
            </a:r>
            <a:r>
              <a:rPr lang="en-US" dirty="0" smtClean="0"/>
              <a:t>16</a:t>
            </a:r>
            <a:endParaRPr lang="cs-CZ" dirty="0" smtClean="0"/>
          </a:p>
          <a:p>
            <a:r>
              <a:rPr lang="en-US" dirty="0" err="1"/>
              <a:t>JUUL</a:t>
            </a:r>
            <a:r>
              <a:rPr lang="en-US" dirty="0"/>
              <a:t>, Jasper: Games telling stories – A brief note on games and narratives. In: Game Studies, </a:t>
            </a:r>
            <a:r>
              <a:rPr lang="en-US" dirty="0" err="1"/>
              <a:t>roč</a:t>
            </a:r>
            <a:r>
              <a:rPr lang="en-US" dirty="0"/>
              <a:t>. 1, č. 1, 2001 (web); </a:t>
            </a:r>
            <a:r>
              <a:rPr lang="en-US" dirty="0">
                <a:hlinkClick r:id="rId2"/>
              </a:rPr>
              <a:t>http://www.gamestudies.org/0101/juul-gts</a:t>
            </a:r>
            <a:r>
              <a:rPr lang="en-US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en-US" dirty="0"/>
              <a:t>MURRAY, Janet: Hamlet on the Holodeck. The MIT Press, </a:t>
            </a:r>
            <a:r>
              <a:rPr lang="en-US" dirty="0" smtClean="0"/>
              <a:t>1998</a:t>
            </a:r>
            <a:endParaRPr lang="cs-CZ" dirty="0" smtClean="0"/>
          </a:p>
          <a:p>
            <a:r>
              <a:rPr lang="cs-CZ" dirty="0"/>
              <a:t>MURRAY, Janet: </a:t>
            </a:r>
            <a:r>
              <a:rPr lang="cs-CZ" dirty="0" err="1"/>
              <a:t>From</a:t>
            </a:r>
            <a:r>
              <a:rPr lang="cs-CZ" dirty="0"/>
              <a:t> game-story to </a:t>
            </a:r>
            <a:r>
              <a:rPr lang="cs-CZ" dirty="0" err="1"/>
              <a:t>cyberdrama</a:t>
            </a:r>
            <a:r>
              <a:rPr lang="cs-CZ" dirty="0"/>
              <a:t>. In: </a:t>
            </a:r>
            <a:r>
              <a:rPr lang="cs-CZ" dirty="0" err="1"/>
              <a:t>WARDRIP</a:t>
            </a:r>
            <a:r>
              <a:rPr lang="cs-CZ" dirty="0"/>
              <a:t> </a:t>
            </a:r>
            <a:r>
              <a:rPr lang="cs-CZ" dirty="0" err="1"/>
              <a:t>FRUIN</a:t>
            </a:r>
            <a:r>
              <a:rPr lang="cs-CZ" dirty="0"/>
              <a:t>, </a:t>
            </a:r>
            <a:r>
              <a:rPr lang="cs-CZ" dirty="0" err="1"/>
              <a:t>Noah</a:t>
            </a:r>
            <a:r>
              <a:rPr lang="cs-CZ" dirty="0"/>
              <a:t> – </a:t>
            </a:r>
            <a:r>
              <a:rPr lang="cs-CZ" dirty="0" err="1"/>
              <a:t>HARRIGAN</a:t>
            </a:r>
            <a:r>
              <a:rPr lang="cs-CZ" dirty="0"/>
              <a:t>, Pat (</a:t>
            </a:r>
            <a:r>
              <a:rPr lang="cs-CZ" dirty="0" err="1"/>
              <a:t>eds</a:t>
            </a:r>
            <a:r>
              <a:rPr lang="cs-CZ" dirty="0"/>
              <a:t>.): </a:t>
            </a:r>
            <a:r>
              <a:rPr lang="cs-CZ" dirty="0" err="1"/>
              <a:t>First</a:t>
            </a:r>
            <a:r>
              <a:rPr lang="cs-CZ" dirty="0"/>
              <a:t> Person: New media as story, performance, and game.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</a:t>
            </a:r>
            <a:r>
              <a:rPr lang="cs-CZ" dirty="0" err="1"/>
              <a:t>Camebridge</a:t>
            </a:r>
            <a:r>
              <a:rPr lang="cs-CZ" dirty="0"/>
              <a:t>, Massachusetts. 2004</a:t>
            </a:r>
            <a:endParaRPr lang="cs-CZ" dirty="0" smtClean="0"/>
          </a:p>
          <a:p>
            <a:r>
              <a:rPr lang="en-US" dirty="0"/>
              <a:t>CRAWFORD, Chris: Chris Crawford on Interactive Storytelling. New Riders Games. Michigan 2004 </a:t>
            </a:r>
            <a:endParaRPr lang="cs-CZ" dirty="0" smtClean="0"/>
          </a:p>
          <a:p>
            <a:r>
              <a:rPr lang="en-US" dirty="0" err="1"/>
              <a:t>MANOVICH</a:t>
            </a:r>
            <a:r>
              <a:rPr lang="en-US" dirty="0"/>
              <a:t>, Lev: The Language of New Media. The MIT Press, 2001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00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workshop: </a:t>
            </a:r>
            <a:r>
              <a:rPr lang="cs-CZ" i="1" dirty="0" smtClean="0"/>
              <a:t>popis </a:t>
            </a:r>
            <a:r>
              <a:rPr lang="cs-CZ" i="1" dirty="0" err="1"/>
              <a:t>remediace</a:t>
            </a:r>
            <a:r>
              <a:rPr lang="cs-CZ" i="1" dirty="0"/>
              <a:t> herního </a:t>
            </a:r>
            <a:r>
              <a:rPr lang="cs-CZ" i="1" dirty="0" err="1"/>
              <a:t>narativu</a:t>
            </a:r>
            <a:r>
              <a:rPr lang="cs-CZ" i="1" dirty="0"/>
              <a:t> do neherního média či naopak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endParaRPr lang="cs-CZ" dirty="0" smtClean="0"/>
          </a:p>
          <a:p>
            <a:pPr marL="514350" indent="-514350">
              <a:buAutoNum type="arabicParenBoth"/>
            </a:pPr>
            <a:r>
              <a:rPr lang="cs-CZ" dirty="0" smtClean="0"/>
              <a:t>vyberte příběh / sdělení</a:t>
            </a:r>
          </a:p>
          <a:p>
            <a:pPr marL="514350" indent="-514350">
              <a:buAutoNum type="arabicParenBoth"/>
            </a:pPr>
            <a:r>
              <a:rPr lang="cs-CZ" dirty="0" smtClean="0"/>
              <a:t>z jakéhokoli média</a:t>
            </a:r>
          </a:p>
          <a:p>
            <a:pPr marL="514350" indent="-514350">
              <a:buAutoNum type="arabicParenBoth"/>
            </a:pPr>
            <a:r>
              <a:rPr lang="cs-CZ" dirty="0" smtClean="0"/>
              <a:t>převeďte do herní podoby</a:t>
            </a:r>
          </a:p>
          <a:p>
            <a:pPr marL="514350" indent="-514350">
              <a:buAutoNum type="arabicParenBoth"/>
            </a:pPr>
            <a:r>
              <a:rPr lang="cs-CZ" dirty="0" smtClean="0"/>
              <a:t>za využití herních mechanik a principů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smtClean="0"/>
              <a:t>Zkuste popřemýšlet o </a:t>
            </a:r>
            <a:r>
              <a:rPr lang="cs-CZ" i="1" dirty="0" err="1" smtClean="0"/>
              <a:t>remediovaném</a:t>
            </a:r>
            <a:r>
              <a:rPr lang="cs-CZ" i="1" dirty="0" smtClean="0"/>
              <a:t> hře (hra na motivy filmu, knihy, hra na motivy </a:t>
            </a:r>
            <a:r>
              <a:rPr lang="cs-CZ" i="1" dirty="0" err="1" smtClean="0"/>
              <a:t>deskovky</a:t>
            </a:r>
            <a:r>
              <a:rPr lang="cs-CZ" i="1" dirty="0" smtClean="0"/>
              <a:t>) a popište, jaké obsahy změnily svou pozici a význam ze sémantického hlediska, z hlediska fikce a narace.</a:t>
            </a:r>
            <a:endParaRPr lang="en-US" i="1" dirty="0" smtClean="0"/>
          </a:p>
          <a:p>
            <a:pPr marL="514350" indent="-514350">
              <a:buAutoNum type="arabicParenBoth"/>
            </a:pPr>
            <a:endParaRPr lang="cs-CZ" dirty="0" smtClean="0"/>
          </a:p>
          <a:p>
            <a:pPr marL="514350" indent="-514350">
              <a:buAutoNum type="arabicParenBoth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0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1" y="2960910"/>
            <a:ext cx="3276600" cy="1164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VÝZKUM</a:t>
            </a:r>
            <a:endParaRPr lang="cs-CZ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7445829" y="2960910"/>
            <a:ext cx="3276600" cy="116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TVORBA</a:t>
            </a:r>
            <a:endParaRPr lang="cs-CZ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1676401" y="413656"/>
            <a:ext cx="9046027" cy="6966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/>
              <a:t>h</a:t>
            </a:r>
            <a:r>
              <a:rPr lang="cs-CZ" sz="5400" dirty="0" smtClean="0"/>
              <a:t>erní studia</a:t>
            </a:r>
            <a:endParaRPr lang="cs-CZ" sz="5400" dirty="0"/>
          </a:p>
        </p:txBody>
      </p:sp>
      <p:sp>
        <p:nvSpPr>
          <p:cNvPr id="8" name="Down Arrow 7"/>
          <p:cNvSpPr/>
          <p:nvPr/>
        </p:nvSpPr>
        <p:spPr>
          <a:xfrm>
            <a:off x="2188029" y="1377041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APLIKACE</a:t>
            </a:r>
            <a:endParaRPr lang="cs-CZ" dirty="0"/>
          </a:p>
        </p:txBody>
      </p:sp>
      <p:sp>
        <p:nvSpPr>
          <p:cNvPr id="9" name="Down Arrow 8"/>
          <p:cNvSpPr/>
          <p:nvPr/>
        </p:nvSpPr>
        <p:spPr>
          <a:xfrm>
            <a:off x="7957457" y="1377041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APLIKACE</a:t>
            </a:r>
            <a:endParaRPr lang="cs-CZ" dirty="0"/>
          </a:p>
        </p:txBody>
      </p:sp>
      <p:sp>
        <p:nvSpPr>
          <p:cNvPr id="2" name="Rounded Rectangle 1"/>
          <p:cNvSpPr/>
          <p:nvPr/>
        </p:nvSpPr>
        <p:spPr>
          <a:xfrm>
            <a:off x="223157" y="5889170"/>
            <a:ext cx="1556657" cy="772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HER A HERNÍCH PRINCIPŮ</a:t>
            </a:r>
            <a:endParaRPr lang="cs-CZ" dirty="0"/>
          </a:p>
        </p:txBody>
      </p:sp>
      <p:sp>
        <p:nvSpPr>
          <p:cNvPr id="10" name="Rounded Rectangle 9"/>
          <p:cNvSpPr/>
          <p:nvPr/>
        </p:nvSpPr>
        <p:spPr>
          <a:xfrm>
            <a:off x="1861457" y="5889169"/>
            <a:ext cx="1556657" cy="772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ZÁŽITKU ZKUŠENOSTI</a:t>
            </a:r>
            <a:endParaRPr lang="cs-CZ" dirty="0"/>
          </a:p>
        </p:txBody>
      </p:sp>
      <p:sp>
        <p:nvSpPr>
          <p:cNvPr id="11" name="Rounded Rectangle 10"/>
          <p:cNvSpPr/>
          <p:nvPr/>
        </p:nvSpPr>
        <p:spPr>
          <a:xfrm>
            <a:off x="3499757" y="5889169"/>
            <a:ext cx="1556657" cy="772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KULTURY HRÁČŮ</a:t>
            </a:r>
            <a:endParaRPr lang="cs-CZ" dirty="0"/>
          </a:p>
        </p:txBody>
      </p:sp>
      <p:sp>
        <p:nvSpPr>
          <p:cNvPr id="12" name="Rounded Rectangle 11"/>
          <p:cNvSpPr/>
          <p:nvPr/>
        </p:nvSpPr>
        <p:spPr>
          <a:xfrm>
            <a:off x="5138057" y="5889169"/>
            <a:ext cx="1556657" cy="772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13" name="Rounded Rectangle 12"/>
          <p:cNvSpPr/>
          <p:nvPr/>
        </p:nvSpPr>
        <p:spPr>
          <a:xfrm>
            <a:off x="7445828" y="5889169"/>
            <a:ext cx="3276600" cy="7728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HER DIGITÁLNÍCH, DESKOVÝCH, PROSTOROVÝCH, KARETNÍCH… </a:t>
            </a:r>
            <a:endParaRPr lang="cs-CZ" dirty="0"/>
          </a:p>
        </p:txBody>
      </p:sp>
      <p:sp>
        <p:nvSpPr>
          <p:cNvPr id="15" name="Down Arrow 14"/>
          <p:cNvSpPr/>
          <p:nvPr/>
        </p:nvSpPr>
        <p:spPr>
          <a:xfrm>
            <a:off x="2188029" y="4348842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Down Arrow 15"/>
          <p:cNvSpPr/>
          <p:nvPr/>
        </p:nvSpPr>
        <p:spPr>
          <a:xfrm>
            <a:off x="7957457" y="4376050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3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Sémiotika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 smtClean="0"/>
              <a:t>Bleskový exkurz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35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Sémiotika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nauka </a:t>
            </a:r>
            <a:r>
              <a:rPr lang="pl-PL" dirty="0"/>
              <a:t>o významu a smyslu </a:t>
            </a:r>
            <a:r>
              <a:rPr lang="pl-PL" dirty="0" smtClean="0"/>
              <a:t>znaků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cs-CZ" dirty="0" smtClean="0"/>
              <a:t>zabývá se teorií znaků, jejich správnému porozumění a výkladu vždy v určitém kontextu.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7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J</a:t>
            </a:r>
            <a:r>
              <a:rPr lang="en-US" dirty="0" err="1" smtClean="0"/>
              <a:t>akýkoliv</a:t>
            </a:r>
            <a:r>
              <a:rPr lang="en-US" dirty="0" smtClean="0"/>
              <a:t> </a:t>
            </a:r>
            <a:r>
              <a:rPr lang="en-US" dirty="0" err="1" smtClean="0"/>
              <a:t>materiální</a:t>
            </a:r>
            <a:r>
              <a:rPr lang="en-US" dirty="0" smtClean="0"/>
              <a:t> </a:t>
            </a:r>
            <a:r>
              <a:rPr lang="en-US" dirty="0" err="1" smtClean="0"/>
              <a:t>předmět</a:t>
            </a:r>
            <a:r>
              <a:rPr lang="en-US" dirty="0" smtClean="0"/>
              <a:t>, </a:t>
            </a:r>
            <a:r>
              <a:rPr lang="en-US" dirty="0" err="1" smtClean="0"/>
              <a:t>vlastnost</a:t>
            </a:r>
            <a:r>
              <a:rPr lang="en-US" dirty="0" smtClean="0"/>
              <a:t>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událost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en-US" dirty="0" err="1" smtClean="0"/>
              <a:t>vše</a:t>
            </a:r>
            <a:r>
              <a:rPr lang="en-US" dirty="0" smtClean="0"/>
              <a:t>, co </a:t>
            </a:r>
            <a:r>
              <a:rPr lang="en-US" dirty="0" err="1" smtClean="0"/>
              <a:t>disponuje</a:t>
            </a:r>
            <a:r>
              <a:rPr lang="en-US" dirty="0" smtClean="0"/>
              <a:t> </a:t>
            </a:r>
            <a:r>
              <a:rPr lang="en-US" dirty="0" err="1" smtClean="0"/>
              <a:t>možností</a:t>
            </a:r>
            <a:r>
              <a:rPr lang="en-US" dirty="0" smtClean="0"/>
              <a:t> </a:t>
            </a:r>
            <a:r>
              <a:rPr lang="en-US" dirty="0" err="1" smtClean="0"/>
              <a:t>přenosu</a:t>
            </a:r>
            <a:r>
              <a:rPr lang="en-US" dirty="0" smtClean="0"/>
              <a:t> </a:t>
            </a:r>
            <a:r>
              <a:rPr lang="en-US" dirty="0" err="1" smtClean="0"/>
              <a:t>informace</a:t>
            </a:r>
            <a:r>
              <a:rPr lang="en-US" dirty="0" smtClean="0"/>
              <a:t>, a </a:t>
            </a:r>
            <a:r>
              <a:rPr lang="en-US" dirty="0" err="1" smtClean="0"/>
              <a:t>který</a:t>
            </a:r>
            <a:r>
              <a:rPr lang="en-US" dirty="0" smtClean="0"/>
              <a:t> je </a:t>
            </a:r>
            <a:r>
              <a:rPr lang="en-US" dirty="0" err="1" smtClean="0"/>
              <a:t>následně</a:t>
            </a:r>
            <a:r>
              <a:rPr lang="en-US" dirty="0" smtClean="0"/>
              <a:t> </a:t>
            </a:r>
            <a:r>
              <a:rPr lang="en-US" dirty="0" err="1" smtClean="0"/>
              <a:t>čitelný</a:t>
            </a:r>
            <a:r>
              <a:rPr lang="en-US" dirty="0" smtClean="0"/>
              <a:t> a </a:t>
            </a:r>
            <a:r>
              <a:rPr lang="en-US" dirty="0" err="1" smtClean="0"/>
              <a:t>interpretovatelný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Označující a označované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epia\Downloads\osker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989" y="1604798"/>
            <a:ext cx="5975979" cy="4485116"/>
          </a:xfrm>
          <a:prstGeom prst="rect">
            <a:avLst/>
          </a:prstGeom>
          <a:noFill/>
        </p:spPr>
      </p:pic>
      <p:pic>
        <p:nvPicPr>
          <p:cNvPr id="1027" name="Picture 3" descr="C:\Users\epia\Downloads\tree-clip-art-yjixan7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446" y="1796819"/>
            <a:ext cx="3386199" cy="4128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0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Denotace, konotace, mýtus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Denotace – doslovný význam (kouř je kouř)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Konotace – význam nabytý sociální konvencí, zkušeností apod. (kouř znamená oheň)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Konotace mají silný význam v komunikaci (ohromný v reklamě)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epia\Downloads\woman-car-301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260648"/>
            <a:ext cx="10875245" cy="611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9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678</Words>
  <Application>Microsoft Office PowerPoint</Application>
  <PresentationFormat>Širokoúhlá obrazovka</PresentationFormat>
  <Paragraphs>133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Aplikovaná herní studia blok 02</vt:lpstr>
      <vt:lpstr>Prezentace aplikace PowerPoint</vt:lpstr>
      <vt:lpstr>Prezentace aplikace PowerPoint</vt:lpstr>
      <vt:lpstr>Sémiotika</vt:lpstr>
      <vt:lpstr>Sémiotika</vt:lpstr>
      <vt:lpstr>Znak</vt:lpstr>
      <vt:lpstr>Znak</vt:lpstr>
      <vt:lpstr>Denotace, konotace, mýtus</vt:lpstr>
      <vt:lpstr>Prezentace aplikace PowerPoint</vt:lpstr>
      <vt:lpstr>Denotace, konotace, mýtus</vt:lpstr>
      <vt:lpstr>Paradigma a syntagma</vt:lpstr>
      <vt:lpstr>Paradigma a syntagma</vt:lpstr>
      <vt:lpstr>Prezentace aplikace PowerPoint</vt:lpstr>
      <vt:lpstr>Herní narativ</vt:lpstr>
      <vt:lpstr>Prezentace aplikace PowerPoint</vt:lpstr>
      <vt:lpstr>Herní narativ</vt:lpstr>
      <vt:lpstr>Prezentace aplikace PowerPoint</vt:lpstr>
      <vt:lpstr>Remediace</vt:lpstr>
      <vt:lpstr>Remediace médií</vt:lpstr>
      <vt:lpstr>Remediace médií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workshop: popis remediace herního narativu do neherního média či naopak</vt:lpstr>
    </vt:vector>
  </TitlesOfParts>
  <Company>ZI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herní studia 02</dc:title>
  <dc:creator>ZI</dc:creator>
  <cp:lastModifiedBy>Zdeněk Záhora (lok.adm na UHV)</cp:lastModifiedBy>
  <cp:revision>19</cp:revision>
  <dcterms:created xsi:type="dcterms:W3CDTF">2015-03-08T19:10:59Z</dcterms:created>
  <dcterms:modified xsi:type="dcterms:W3CDTF">2015-03-09T11:47:55Z</dcterms:modified>
</cp:coreProperties>
</file>