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66" r:id="rId9"/>
    <p:sldId id="267" r:id="rId10"/>
    <p:sldId id="268" r:id="rId11"/>
    <p:sldId id="269" r:id="rId12"/>
    <p:sldId id="270" r:id="rId13"/>
    <p:sldId id="273" r:id="rId14"/>
    <p:sldId id="265" r:id="rId15"/>
    <p:sldId id="272" r:id="rId16"/>
    <p:sldId id="291" r:id="rId17"/>
    <p:sldId id="292" r:id="rId18"/>
    <p:sldId id="293" r:id="rId19"/>
    <p:sldId id="294" r:id="rId20"/>
    <p:sldId id="295" r:id="rId21"/>
    <p:sldId id="274" r:id="rId22"/>
    <p:sldId id="275" r:id="rId23"/>
    <p:sldId id="276" r:id="rId24"/>
    <p:sldId id="271" r:id="rId25"/>
    <p:sldId id="259" r:id="rId26"/>
    <p:sldId id="26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0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57CF-1DF1-455C-A5DF-2433C08813A5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7526-0D65-400F-87BD-C65D1D0489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zDE5Hhv9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f5Ovyq9C5M?t=1h35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2ukNqLEE0" TargetMode="External"/><Relationship Id="rId2" Type="http://schemas.openxmlformats.org/officeDocument/2006/relationships/hyperlink" Target="https://www.youtube.com/watch?v=dqZyZrN3Pl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PJKf8vHr1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Dalším předělem byla </a:t>
            </a:r>
            <a:r>
              <a:rPr lang="cs-CZ" b="1" dirty="0" err="1" smtClean="0"/>
              <a:t>LambdaMOO</a:t>
            </a:r>
            <a:r>
              <a:rPr lang="cs-CZ" b="1" dirty="0" smtClean="0"/>
              <a:t> (1990)</a:t>
            </a:r>
          </a:p>
          <a:p>
            <a:pPr>
              <a:buNone/>
            </a:pPr>
            <a:r>
              <a:rPr lang="cs-CZ" dirty="0" smtClean="0"/>
              <a:t>Text-</a:t>
            </a:r>
            <a:r>
              <a:rPr lang="cs-CZ" dirty="0" err="1" smtClean="0"/>
              <a:t>based</a:t>
            </a:r>
            <a:r>
              <a:rPr lang="cs-CZ" dirty="0" smtClean="0"/>
              <a:t> VS</a:t>
            </a:r>
          </a:p>
          <a:p>
            <a:pPr>
              <a:buNone/>
            </a:pPr>
            <a:r>
              <a:rPr lang="cs-CZ" dirty="0" smtClean="0"/>
              <a:t>Celý svět byl tvořen jen uživateli</a:t>
            </a:r>
          </a:p>
          <a:p>
            <a:pPr>
              <a:buNone/>
            </a:pPr>
            <a:r>
              <a:rPr lang="cs-CZ" dirty="0" smtClean="0"/>
              <a:t>Na začátku měl uživatel jen dům a mohl si dál stavět pomocí alokovaných a získávaných zdrojů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s-CZ" b="1" dirty="0" err="1" smtClean="0"/>
              <a:t>Ultima</a:t>
            </a:r>
            <a:r>
              <a:rPr lang="cs-CZ" b="1" dirty="0" smtClean="0"/>
              <a:t> Online (1997)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Na vrcholu více než 100 000 hráčů (tehdy ohromný úspěch)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>
                <a:hlinkClick r:id="rId2"/>
              </a:rPr>
              <a:t>https://www.youtube.com/watch?v=wXzDE5Hhv9k</a:t>
            </a:r>
            <a:endParaRPr lang="cs-CZ" dirty="0" smtClean="0"/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…no a pak už to frčelo – </a:t>
            </a:r>
            <a:r>
              <a:rPr lang="cs-CZ" dirty="0" err="1" smtClean="0"/>
              <a:t>EverQuest</a:t>
            </a:r>
            <a:r>
              <a:rPr lang="cs-CZ" dirty="0" smtClean="0"/>
              <a:t> (1998), </a:t>
            </a:r>
            <a:r>
              <a:rPr lang="cs-CZ" dirty="0" err="1" smtClean="0"/>
              <a:t>Lineage</a:t>
            </a:r>
            <a:r>
              <a:rPr lang="cs-CZ" dirty="0" smtClean="0"/>
              <a:t> (1998), </a:t>
            </a:r>
            <a:r>
              <a:rPr lang="cs-CZ" dirty="0" err="1" smtClean="0"/>
              <a:t>WoW</a:t>
            </a:r>
            <a:r>
              <a:rPr lang="cs-CZ" dirty="0" smtClean="0"/>
              <a:t> (2004), </a:t>
            </a:r>
            <a:r>
              <a:rPr lang="cs-CZ" dirty="0" err="1" smtClean="0"/>
              <a:t>Minecraft</a:t>
            </a:r>
            <a:r>
              <a:rPr lang="cs-CZ" dirty="0" smtClean="0"/>
              <a:t> (2009)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C:\Users\epia\Downloads\AMAZON-TRIBE_0909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52474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epia\Downloads\08_bales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22170" cy="501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česky </a:t>
            </a:r>
            <a:r>
              <a:rPr lang="cs-CZ" b="1" dirty="0" smtClean="0"/>
              <a:t>národopis</a:t>
            </a:r>
          </a:p>
          <a:p>
            <a:pPr>
              <a:buNone/>
            </a:pPr>
            <a:r>
              <a:rPr lang="cs-CZ" dirty="0" smtClean="0"/>
              <a:t>Romantický zájem o "přirozená", zejména venkovská společenství v Evropě.</a:t>
            </a:r>
          </a:p>
          <a:p>
            <a:pPr>
              <a:buNone/>
            </a:pPr>
            <a:r>
              <a:rPr lang="cs-CZ" dirty="0" smtClean="0"/>
              <a:t>Poté přesun na cizí, malé kultury (indiánské kmeny apod.) – </a:t>
            </a:r>
            <a:r>
              <a:rPr lang="cs-CZ" dirty="0" err="1" smtClean="0"/>
              <a:t>postkoloniální</a:t>
            </a:r>
            <a:r>
              <a:rPr lang="cs-CZ" dirty="0" smtClean="0"/>
              <a:t> zájem?</a:t>
            </a:r>
          </a:p>
          <a:p>
            <a:pPr>
              <a:buNone/>
            </a:pPr>
            <a:r>
              <a:rPr lang="cs-CZ" dirty="0" smtClean="0"/>
              <a:t>Od první poloviny 20. století se začínají řešit i subkultury apod.</a:t>
            </a:r>
          </a:p>
          <a:p>
            <a:pPr>
              <a:buNone/>
            </a:pPr>
            <a:r>
              <a:rPr lang="cs-CZ" dirty="0" smtClean="0"/>
              <a:t>V českém prostředí je dosti přehlížená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Etnografické metody jsou zejména pozorování, popis skutečnosti a rozhovory</a:t>
            </a:r>
          </a:p>
          <a:p>
            <a:pPr>
              <a:buNone/>
            </a:pPr>
            <a:r>
              <a:rPr lang="cs-CZ" dirty="0" smtClean="0"/>
              <a:t>Detailní popis zkoumaného fenoménu s objevenými příčinami a vztahy mezi prvky (jedinci, činnostmi </a:t>
            </a:r>
            <a:r>
              <a:rPr lang="cs-CZ" dirty="0" err="1" smtClean="0"/>
              <a:t>apod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Není to ale taky novinařina?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Etnografické pozorování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Ideální data</a:t>
            </a:r>
          </a:p>
          <a:p>
            <a:pPr>
              <a:buNone/>
            </a:pPr>
            <a:r>
              <a:rPr lang="cs-CZ" dirty="0" smtClean="0"/>
              <a:t>Zúčastněné vs. Nezúčastněné</a:t>
            </a:r>
          </a:p>
          <a:p>
            <a:pPr>
              <a:buNone/>
            </a:pPr>
            <a:r>
              <a:rPr lang="cs-CZ" dirty="0" smtClean="0"/>
              <a:t>Skryté vs. Otevřené</a:t>
            </a:r>
          </a:p>
          <a:p>
            <a:pPr>
              <a:buNone/>
            </a:pPr>
            <a:r>
              <a:rPr lang="cs-CZ" dirty="0" smtClean="0"/>
              <a:t>Možné zahlcení kontextem</a:t>
            </a:r>
          </a:p>
          <a:p>
            <a:pPr>
              <a:buNone/>
            </a:pPr>
            <a:r>
              <a:rPr lang="cs-CZ" dirty="0" smtClean="0"/>
              <a:t>Musí být předem známý plán (nedá se pozorovat nonstop)</a:t>
            </a:r>
          </a:p>
          <a:p>
            <a:pPr>
              <a:buNone/>
            </a:pPr>
            <a:r>
              <a:rPr lang="cs-CZ" dirty="0" smtClean="0"/>
              <a:t>Výzkumník si dělá poznámky, vyptává se lidí, fotí,…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Etnografické pozorování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Velice náročné na výzkumníka</a:t>
            </a:r>
          </a:p>
          <a:p>
            <a:pPr>
              <a:buNone/>
            </a:pPr>
            <a:r>
              <a:rPr lang="cs-CZ" dirty="0" smtClean="0"/>
              <a:t>Možnost pohlcení</a:t>
            </a:r>
          </a:p>
          <a:p>
            <a:pPr>
              <a:buNone/>
            </a:pPr>
            <a:r>
              <a:rPr lang="cs-CZ" dirty="0" smtClean="0"/>
              <a:t>Nutnost orientace ve skupině a prostředí (aby byla schopen rozlišit vztahy apod.)</a:t>
            </a:r>
          </a:p>
          <a:p>
            <a:pPr>
              <a:buNone/>
            </a:pPr>
            <a:r>
              <a:rPr lang="cs-CZ" dirty="0" smtClean="0"/>
              <a:t>Časově i finančně náročné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Strukturované vs. Nestrukturované</a:t>
            </a:r>
          </a:p>
          <a:p>
            <a:pPr>
              <a:buNone/>
            </a:pPr>
            <a:r>
              <a:rPr lang="cs-CZ" dirty="0" smtClean="0"/>
              <a:t>Nelze je moc zobecňovat</a:t>
            </a:r>
          </a:p>
          <a:p>
            <a:pPr>
              <a:buNone/>
            </a:pPr>
            <a:r>
              <a:rPr lang="cs-CZ" dirty="0" smtClean="0"/>
              <a:t>Obtížné na výzkumníka</a:t>
            </a:r>
          </a:p>
          <a:p>
            <a:pPr>
              <a:buNone/>
            </a:pPr>
            <a:r>
              <a:rPr lang="cs-CZ" dirty="0" smtClean="0"/>
              <a:t>Nutnost velké přípravy</a:t>
            </a:r>
          </a:p>
          <a:p>
            <a:pPr>
              <a:buNone/>
            </a:pPr>
            <a:r>
              <a:rPr lang="cs-CZ" dirty="0" smtClean="0"/>
              <a:t>Hluboký vhled</a:t>
            </a:r>
          </a:p>
          <a:p>
            <a:pPr>
              <a:buNone/>
            </a:pPr>
            <a:r>
              <a:rPr lang="cs-CZ" dirty="0" smtClean="0"/>
              <a:t>Možnost doplňovat informace</a:t>
            </a:r>
          </a:p>
          <a:p>
            <a:pPr>
              <a:buNone/>
            </a:pPr>
            <a:r>
              <a:rPr lang="cs-CZ" dirty="0" smtClean="0"/>
              <a:t>Vysoká návratnost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Základní otázky směřují k ústřednímu tématu výzkumu, mohou být seskupeny a položeny naráz, nebo se mohou objevovat v průběhu rozhovoru.</a:t>
            </a:r>
          </a:p>
          <a:p>
            <a:pPr>
              <a:buNone/>
            </a:pPr>
            <a:r>
              <a:rPr lang="cs-CZ" dirty="0" smtClean="0"/>
              <a:t>Dodatečné otázky rovnocenné se základními otázkami. Může jít o alternativní vyjádření základních otázek</a:t>
            </a:r>
          </a:p>
          <a:p>
            <a:pPr>
              <a:buNone/>
            </a:pPr>
            <a:r>
              <a:rPr lang="cs-CZ" dirty="0" smtClean="0"/>
              <a:t>Jednorázové otázky používáme k vybudování vztahu na začátku rozhovoru. Slouží k nastavení tempa, nebo ke změně tématu v průběhu hovoru.</a:t>
            </a:r>
          </a:p>
          <a:p>
            <a:pPr>
              <a:buNone/>
            </a:pPr>
            <a:r>
              <a:rPr lang="cs-CZ" dirty="0" smtClean="0"/>
              <a:t>Zkoumavé otázky mají za úkol přimět respondenty rozpracovat své odpovědi na položené otázky.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Rozčilení působící otázky budí u respondenta nepřiměřenou emocionální reakci, i když otázka nebyla zamýšlena jako útočná. Nevhodná formulace snadno může narušit tok rozhovoru.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Dvouhlavňové otázky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Složité otázky jsou také zdrojem potíží. Krátké, stručné a cílené otázky jsou efektivnější, než zdlouhavá souvětí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…ale co jiné metody zisku dat?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Pomiňme data </a:t>
            </a:r>
            <a:r>
              <a:rPr lang="cs-CZ" dirty="0" err="1" smtClean="0"/>
              <a:t>mining</a:t>
            </a:r>
            <a:r>
              <a:rPr lang="cs-CZ" dirty="0" smtClean="0"/>
              <a:t> a metody zisku dat z her samotných (o tom jindy)</a:t>
            </a:r>
          </a:p>
          <a:p>
            <a:pPr>
              <a:buNone/>
            </a:pPr>
            <a:r>
              <a:rPr lang="cs-CZ" dirty="0" smtClean="0"/>
              <a:t>Kromě rozhovorů a pozorování nám zůstává jen jedna základní metoda – dotazník (není již etnografická)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cs-CZ" b="1" dirty="0" smtClean="0"/>
              <a:t>Výhody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Velice levný, je možno jednoduše oslovit masy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Je jednoduchý na vyplnění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Respondenti ho mohou v klidu vyplnit, nikdo je přitom neobtěžuje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Jednoduchá analýza dat</a:t>
            </a:r>
          </a:p>
          <a:p>
            <a:pPr>
              <a:lnSpc>
                <a:spcPct val="120000"/>
              </a:lnSpc>
              <a:buNone/>
            </a:pPr>
            <a:r>
              <a:rPr lang="cs-CZ" b="1" dirty="0" smtClean="0"/>
              <a:t>Nevýhody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Nízká návratnost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Nízká </a:t>
            </a:r>
            <a:r>
              <a:rPr lang="cs-CZ" dirty="0" err="1" smtClean="0"/>
              <a:t>reliabilita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Omezené komunikační kanály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Nemožnost upřesnit informace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Velice přesné musí být otázky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Dotazník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err="1"/>
              <a:t>Otázka</a:t>
            </a:r>
            <a:r>
              <a:rPr lang="en-US" b="1" dirty="0"/>
              <a:t>: </a:t>
            </a:r>
            <a:r>
              <a:rPr lang="en-US" dirty="0" err="1"/>
              <a:t>Máte</a:t>
            </a:r>
            <a:r>
              <a:rPr lang="en-US" dirty="0"/>
              <a:t> </a:t>
            </a:r>
            <a:r>
              <a:rPr lang="en-US" dirty="0" err="1"/>
              <a:t>rádi</a:t>
            </a:r>
            <a:r>
              <a:rPr lang="en-US" dirty="0"/>
              <a:t> </a:t>
            </a:r>
            <a:r>
              <a:rPr lang="en-US" dirty="0" err="1"/>
              <a:t>mléko</a:t>
            </a:r>
            <a:r>
              <a:rPr lang="en-US" dirty="0"/>
              <a:t> a </a:t>
            </a:r>
            <a:r>
              <a:rPr lang="en-US" dirty="0" err="1"/>
              <a:t>mléčné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 smtClean="0"/>
              <a:t>?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r>
              <a:rPr lang="en-US" dirty="0"/>
              <a:t> </a:t>
            </a:r>
            <a:r>
              <a:rPr lang="cs-CZ" b="1" dirty="0" smtClean="0"/>
              <a:t>a) </a:t>
            </a:r>
            <a:r>
              <a:rPr lang="cs-CZ" dirty="0" err="1" smtClean="0"/>
              <a:t>a</a:t>
            </a:r>
            <a:r>
              <a:rPr lang="en-US" dirty="0" smtClean="0"/>
              <a:t>no </a:t>
            </a:r>
            <a:r>
              <a:rPr lang="cs-CZ" b="1" dirty="0" smtClean="0"/>
              <a:t>b)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/>
              <a:t>rád</a:t>
            </a:r>
            <a:r>
              <a:rPr lang="en-US" dirty="0"/>
              <a:t>,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nerad</a:t>
            </a:r>
            <a:r>
              <a:rPr lang="en-US" dirty="0"/>
              <a:t> </a:t>
            </a:r>
            <a:r>
              <a:rPr lang="cs-CZ" b="1" dirty="0" smtClean="0"/>
              <a:t>c) </a:t>
            </a:r>
            <a:r>
              <a:rPr lang="en-US" dirty="0" smtClean="0"/>
              <a:t>ne</a:t>
            </a:r>
            <a:r>
              <a:rPr lang="en-US" dirty="0"/>
              <a:t> </a:t>
            </a:r>
            <a:endParaRPr lang="cs-CZ" dirty="0" smtClean="0"/>
          </a:p>
          <a:p>
            <a:pPr>
              <a:lnSpc>
                <a:spcPct val="12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Bez </a:t>
            </a:r>
            <a:r>
              <a:rPr lang="cs-CZ" dirty="0" err="1" smtClean="0"/>
              <a:t>předvýzkumu</a:t>
            </a:r>
            <a:r>
              <a:rPr lang="cs-CZ" dirty="0" smtClean="0"/>
              <a:t> není jasné, nač se ptát (škály apod.)</a:t>
            </a:r>
          </a:p>
          <a:p>
            <a:pPr>
              <a:lnSpc>
                <a:spcPct val="120000"/>
              </a:lnSpc>
              <a:buNone/>
            </a:pPr>
            <a:r>
              <a:rPr lang="cs-CZ" dirty="0" err="1" smtClean="0"/>
              <a:t>Zdeňek</a:t>
            </a:r>
            <a:r>
              <a:rPr lang="cs-CZ" dirty="0" smtClean="0"/>
              <a:t> může říci vlastní zkušenost ze sběru dotazníků pro VITOVIN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Výzkumná otázka:</a:t>
            </a:r>
          </a:p>
          <a:p>
            <a:r>
              <a:rPr lang="cs-CZ" dirty="0" smtClean="0"/>
              <a:t>Emergence</a:t>
            </a:r>
          </a:p>
          <a:p>
            <a:r>
              <a:rPr lang="cs-CZ" dirty="0" smtClean="0"/>
              <a:t>Relevance</a:t>
            </a:r>
          </a:p>
          <a:p>
            <a:r>
              <a:rPr lang="cs-CZ" dirty="0" smtClean="0"/>
              <a:t>Osobní zaujetí</a:t>
            </a:r>
          </a:p>
          <a:p>
            <a:endParaRPr lang="cs-CZ" dirty="0"/>
          </a:p>
          <a:p>
            <a:pPr>
              <a:buNone/>
            </a:pPr>
            <a:r>
              <a:rPr lang="cs-CZ" dirty="0" smtClean="0"/>
              <a:t>Spojeno s prozkoumáváním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skupiny či aktivity pro výzkum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Volba skupiny či aktivity pro výzkum:</a:t>
            </a:r>
          </a:p>
          <a:p>
            <a:pPr>
              <a:buNone/>
            </a:pPr>
            <a:r>
              <a:rPr lang="cs-CZ" dirty="0" smtClean="0"/>
              <a:t>Komunity – vágní definice</a:t>
            </a:r>
          </a:p>
          <a:p>
            <a:pPr>
              <a:buNone/>
            </a:pPr>
            <a:r>
              <a:rPr lang="cs-CZ" dirty="0" smtClean="0"/>
              <a:t>Členové </a:t>
            </a:r>
            <a:r>
              <a:rPr lang="cs-CZ" dirty="0" err="1" smtClean="0"/>
              <a:t>guild</a:t>
            </a:r>
            <a:r>
              <a:rPr lang="cs-CZ" dirty="0" smtClean="0"/>
              <a:t>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solo</a:t>
            </a:r>
            <a:r>
              <a:rPr lang="cs-CZ" dirty="0" smtClean="0"/>
              <a:t> </a:t>
            </a:r>
            <a:r>
              <a:rPr lang="cs-CZ" dirty="0" err="1" smtClean="0"/>
              <a:t>questeři</a:t>
            </a:r>
            <a:r>
              <a:rPr lang="cs-CZ" dirty="0" smtClean="0"/>
              <a:t>, účastnící aukcí, členové </a:t>
            </a:r>
            <a:r>
              <a:rPr lang="cs-CZ" dirty="0" err="1" smtClean="0"/>
              <a:t>diskuzních</a:t>
            </a:r>
            <a:r>
              <a:rPr lang="cs-CZ" dirty="0" smtClean="0"/>
              <a:t> fór, </a:t>
            </a:r>
            <a:r>
              <a:rPr lang="cs-CZ" dirty="0" err="1" smtClean="0"/>
              <a:t>moddeři</a:t>
            </a:r>
            <a:r>
              <a:rPr lang="cs-CZ" dirty="0" smtClean="0"/>
              <a:t>, profesionální hráči</a:t>
            </a:r>
          </a:p>
          <a:p>
            <a:pPr>
              <a:buNone/>
            </a:pPr>
            <a:r>
              <a:rPr lang="cs-CZ" dirty="0" smtClean="0"/>
              <a:t>X</a:t>
            </a:r>
          </a:p>
          <a:p>
            <a:pPr>
              <a:buNone/>
            </a:pPr>
            <a:r>
              <a:rPr lang="cs-CZ" dirty="0" smtClean="0"/>
              <a:t>Členové offline komunit sdílejících i virtuální prostor (rodina, fotbalový tým)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Volba skupiny či aktivity pro výzkum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Kromě skupiny vás může zajímat aktivita</a:t>
            </a:r>
          </a:p>
          <a:p>
            <a:pPr>
              <a:buFontTx/>
              <a:buChar char="-"/>
            </a:pPr>
            <a:r>
              <a:rPr lang="cs-CZ" dirty="0" smtClean="0"/>
              <a:t>Aukční síň a aktivita uživatelů v ní</a:t>
            </a:r>
          </a:p>
          <a:p>
            <a:pPr>
              <a:buFontTx/>
              <a:buChar char="-"/>
            </a:pPr>
            <a:r>
              <a:rPr lang="cs-CZ" dirty="0" err="1" smtClean="0"/>
              <a:t>PvP</a:t>
            </a:r>
            <a:r>
              <a:rPr lang="cs-CZ" dirty="0" smtClean="0"/>
              <a:t> arény</a:t>
            </a:r>
          </a:p>
          <a:p>
            <a:pPr>
              <a:buFontTx/>
              <a:buChar char="-"/>
            </a:pPr>
            <a:r>
              <a:rPr lang="cs-CZ" dirty="0" err="1" smtClean="0"/>
              <a:t>Modding</a:t>
            </a:r>
            <a:r>
              <a:rPr lang="cs-CZ" dirty="0" smtClean="0"/>
              <a:t> (jaký rozdíl je mezi zkoumáním </a:t>
            </a:r>
            <a:r>
              <a:rPr lang="cs-CZ" dirty="0" err="1" smtClean="0"/>
              <a:t>modderů</a:t>
            </a:r>
            <a:r>
              <a:rPr lang="cs-CZ" dirty="0" smtClean="0"/>
              <a:t> a </a:t>
            </a:r>
            <a:r>
              <a:rPr lang="cs-CZ" dirty="0" err="1" smtClean="0"/>
              <a:t>moddingu</a:t>
            </a:r>
            <a:r>
              <a:rPr lang="cs-CZ" dirty="0" smtClean="0"/>
              <a:t>?; Zkuste navrhnout případnou výzkumnou otázku) </a:t>
            </a:r>
          </a:p>
          <a:p>
            <a:pPr>
              <a:buFontTx/>
              <a:buChar char="-"/>
            </a:pPr>
            <a:r>
              <a:rPr lang="cs-CZ" dirty="0" smtClean="0"/>
              <a:t>E-sport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Jaký „záběr“ všemu dáme</a:t>
            </a:r>
          </a:p>
          <a:p>
            <a:pPr>
              <a:buNone/>
            </a:pPr>
            <a:r>
              <a:rPr lang="cs-CZ" dirty="0" smtClean="0"/>
              <a:t>Budeme zkoumat vesnici, nebo město</a:t>
            </a:r>
          </a:p>
          <a:p>
            <a:pPr>
              <a:buNone/>
            </a:pPr>
            <a:r>
              <a:rPr lang="cs-CZ" dirty="0" smtClean="0"/>
              <a:t>Bude tam 100 účastníků, nebo 10?</a:t>
            </a:r>
          </a:p>
          <a:p>
            <a:pPr>
              <a:buNone/>
            </a:pPr>
            <a:r>
              <a:rPr lang="cs-CZ" dirty="0" smtClean="0"/>
              <a:t>Lokální vs. globální</a:t>
            </a:r>
          </a:p>
          <a:p>
            <a:pPr>
              <a:buNone/>
            </a:pPr>
            <a:r>
              <a:rPr lang="cs-CZ" dirty="0" smtClean="0"/>
              <a:t>Životní prostor vs. Systém</a:t>
            </a:r>
          </a:p>
          <a:p>
            <a:pPr>
              <a:buNone/>
            </a:pPr>
            <a:r>
              <a:rPr lang="cs-CZ" dirty="0" smtClean="0"/>
              <a:t>Jak budeme nahlížet na VS?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  <a:endParaRPr lang="cs-CZ" i="1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i="1" dirty="0" smtClean="0"/>
              <a:t>Potřebujeme vědět celkový počet předplatitelů?</a:t>
            </a:r>
          </a:p>
          <a:p>
            <a:pPr>
              <a:buNone/>
            </a:pPr>
            <a:r>
              <a:rPr lang="cs-CZ" i="1" dirty="0" smtClean="0"/>
              <a:t> </a:t>
            </a:r>
          </a:p>
          <a:p>
            <a:pPr>
              <a:buNone/>
            </a:pPr>
            <a:r>
              <a:rPr lang="cs-CZ" i="1" dirty="0" smtClean="0"/>
              <a:t>Nepotřebujeme vědět počet aktivních hráčů?</a:t>
            </a:r>
          </a:p>
          <a:p>
            <a:pPr>
              <a:buNone/>
            </a:pPr>
            <a:r>
              <a:rPr lang="cs-CZ" i="1" dirty="0" smtClean="0"/>
              <a:t>Nemůže mít jeden hráč více postav? Nezajímá nás počet charakterů?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Nemůže mít náhodou jeden člověk více účtů?</a:t>
            </a:r>
            <a:endParaRPr lang="cs-CZ" i="1" dirty="0" smtClean="0"/>
          </a:p>
          <a:p>
            <a:pPr>
              <a:buNone/>
            </a:pPr>
            <a:r>
              <a:rPr lang="cs-CZ" i="1" dirty="0" smtClean="0"/>
              <a:t>Nezajímá nás třeba počet aktuálně přihlášených?</a:t>
            </a:r>
            <a:endParaRPr lang="cs-CZ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epia\Downloads\fem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2956098" cy="4434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na pole výzkumu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Kolik uživatelů má </a:t>
            </a:r>
            <a:r>
              <a:rPr lang="cs-CZ" i="1" dirty="0" err="1" smtClean="0"/>
              <a:t>WoW</a:t>
            </a:r>
            <a:r>
              <a:rPr lang="cs-CZ" i="1" dirty="0" smtClean="0"/>
              <a:t>?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Tahle otázka má tedy rovnou 3 odpovědi</a:t>
            </a:r>
            <a:endParaRPr lang="cs-CZ" i="1" dirty="0" smtClean="0"/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offline světu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Někdy nás výzkum zavede i do offline světa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Esport</a:t>
            </a:r>
            <a:r>
              <a:rPr lang="cs-CZ" dirty="0" smtClean="0"/>
              <a:t> (zkuste říci, proč je </a:t>
            </a:r>
            <a:r>
              <a:rPr lang="cs-CZ" dirty="0" err="1" smtClean="0"/>
              <a:t>esport</a:t>
            </a:r>
            <a:r>
              <a:rPr lang="cs-CZ" dirty="0" smtClean="0"/>
              <a:t> zmíněn)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Offline kontext totiž prosakuje do VS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Off</a:t>
            </a:r>
            <a:r>
              <a:rPr lang="cs-CZ" dirty="0" smtClean="0"/>
              <a:t>-S může ozřejmit nebo naopak zastřít výsledky výzkumu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offline světu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Rozdíly mohou být i v důsledku odlišných kultur </a:t>
            </a:r>
          </a:p>
          <a:p>
            <a:pPr>
              <a:buNone/>
            </a:pPr>
            <a:r>
              <a:rPr lang="cs-CZ" dirty="0" smtClean="0"/>
              <a:t>(nebo nemusí…)</a:t>
            </a:r>
          </a:p>
          <a:p>
            <a:pPr>
              <a:buNone/>
            </a:pPr>
            <a:r>
              <a:rPr lang="cs-CZ" dirty="0" smtClean="0"/>
              <a:t>Segreguje VS uživatele dle regionu? Proč?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možné metody zisku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VS kvůli své digitální podobě umožňují další možné metody sběru dat</a:t>
            </a:r>
          </a:p>
          <a:p>
            <a:pPr>
              <a:buFontTx/>
              <a:buChar char="-"/>
            </a:pPr>
            <a:r>
              <a:rPr lang="cs-CZ" i="1" dirty="0" smtClean="0"/>
              <a:t>Záznam </a:t>
            </a:r>
            <a:r>
              <a:rPr lang="cs-CZ" i="1" dirty="0" err="1" smtClean="0"/>
              <a:t>screenshotu</a:t>
            </a:r>
            <a:r>
              <a:rPr lang="cs-CZ" i="1" dirty="0" smtClean="0"/>
              <a:t> </a:t>
            </a:r>
            <a:r>
              <a:rPr lang="cs-CZ" dirty="0" smtClean="0"/>
              <a:t>– pomoc při zkoumání užívání a modifikace interface apod.</a:t>
            </a:r>
            <a:endParaRPr lang="cs-CZ" i="1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chatlogu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velice užitečné, mají časové údaje)</a:t>
            </a:r>
          </a:p>
          <a:p>
            <a:pPr>
              <a:buNone/>
            </a:pPr>
            <a:r>
              <a:rPr lang="cs-CZ" dirty="0" smtClean="0"/>
              <a:t>mohou být užitečné při zkoumání sociálního užívání VS, </a:t>
            </a:r>
          </a:p>
          <a:p>
            <a:pPr>
              <a:buNone/>
            </a:pPr>
            <a:r>
              <a:rPr lang="cs-CZ" dirty="0" err="1" smtClean="0"/>
              <a:t>player</a:t>
            </a:r>
            <a:r>
              <a:rPr lang="cs-CZ" dirty="0" smtClean="0"/>
              <a:t>-</a:t>
            </a:r>
            <a:r>
              <a:rPr lang="cs-CZ" dirty="0" err="1" smtClean="0"/>
              <a:t>generated</a:t>
            </a:r>
            <a:r>
              <a:rPr lang="cs-CZ" dirty="0" smtClean="0"/>
              <a:t> </a:t>
            </a:r>
            <a:r>
              <a:rPr lang="cs-CZ" dirty="0" err="1" smtClean="0"/>
              <a:t>kulture</a:t>
            </a:r>
            <a:r>
              <a:rPr lang="cs-CZ" dirty="0" smtClean="0"/>
              <a:t>, </a:t>
            </a:r>
          </a:p>
          <a:p>
            <a:pPr>
              <a:buNone/>
            </a:pPr>
            <a:r>
              <a:rPr lang="cs-CZ" dirty="0" smtClean="0"/>
              <a:t>aberantního chování, atd.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Může mást (hráč má rozběhlých více </a:t>
            </a:r>
            <a:r>
              <a:rPr lang="cs-CZ" dirty="0" err="1" smtClean="0"/>
              <a:t>chatů</a:t>
            </a:r>
            <a:r>
              <a:rPr lang="cs-CZ" dirty="0" smtClean="0"/>
              <a:t> zároveň, což ovlivňuje jeho aktivitu</a:t>
            </a:r>
            <a:endParaRPr lang="cs-CZ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pia\Downloads\w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6701"/>
            <a:ext cx="9144000" cy="53213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screenshotu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pomoc při zkoumání užívání interface </a:t>
            </a:r>
          </a:p>
          <a:p>
            <a:pPr>
              <a:buNone/>
            </a:pPr>
            <a:r>
              <a:rPr lang="cs-CZ" dirty="0" smtClean="0"/>
              <a:t>modifikace interface apod.,</a:t>
            </a:r>
          </a:p>
          <a:p>
            <a:pPr>
              <a:buNone/>
            </a:pPr>
            <a:r>
              <a:rPr lang="cs-CZ" dirty="0" err="1" smtClean="0"/>
              <a:t>Dokláadají</a:t>
            </a:r>
            <a:r>
              <a:rPr lang="cs-CZ" dirty="0" smtClean="0"/>
              <a:t> účastníky</a:t>
            </a:r>
          </a:p>
          <a:p>
            <a:pPr>
              <a:buNone/>
            </a:pPr>
            <a:r>
              <a:rPr lang="cs-CZ" dirty="0" smtClean="0"/>
              <a:t>Skiny 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</a:t>
            </a:r>
            <a:r>
              <a:rPr lang="cs-CZ" dirty="0" err="1" smtClean="0"/>
              <a:t>screenshotu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pomoc při zkoumání užívání interface </a:t>
            </a:r>
          </a:p>
          <a:p>
            <a:pPr>
              <a:buNone/>
            </a:pPr>
            <a:r>
              <a:rPr lang="cs-CZ" dirty="0" smtClean="0"/>
              <a:t>modifikace interface apod.,</a:t>
            </a:r>
          </a:p>
          <a:p>
            <a:pPr>
              <a:buNone/>
            </a:pPr>
            <a:r>
              <a:rPr lang="cs-CZ" dirty="0" smtClean="0"/>
              <a:t>Dokládají účastníky</a:t>
            </a:r>
          </a:p>
          <a:p>
            <a:pPr>
              <a:buNone/>
            </a:pPr>
            <a:r>
              <a:rPr lang="cs-CZ" dirty="0" smtClean="0"/>
              <a:t>Skiny </a:t>
            </a:r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videa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Lepší ilustrace děje</a:t>
            </a:r>
          </a:p>
          <a:p>
            <a:pPr>
              <a:buNone/>
            </a:pPr>
            <a:r>
              <a:rPr lang="cs-CZ" dirty="0" smtClean="0"/>
              <a:t>Časová linka</a:t>
            </a:r>
          </a:p>
          <a:p>
            <a:pPr>
              <a:buNone/>
            </a:pPr>
            <a:r>
              <a:rPr lang="cs-CZ" dirty="0" smtClean="0"/>
              <a:t>„jak se text posouvá během </a:t>
            </a:r>
            <a:r>
              <a:rPr lang="cs-CZ" dirty="0" err="1" smtClean="0"/>
              <a:t>raidu</a:t>
            </a:r>
            <a:r>
              <a:rPr lang="cs-CZ" dirty="0" smtClean="0"/>
              <a:t> na obrazovce“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en-US" dirty="0" smtClean="0">
                <a:hlinkClick r:id="rId2"/>
              </a:rPr>
              <a:t>https://youtu.be/Hf5Ovyq9C5M?t=1h35m</a:t>
            </a:r>
            <a:endParaRPr lang="cs-CZ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audia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taktika boje</a:t>
            </a:r>
          </a:p>
          <a:p>
            <a:pPr>
              <a:buNone/>
            </a:pPr>
            <a:r>
              <a:rPr lang="cs-CZ" dirty="0" smtClean="0"/>
              <a:t>Vyjednávání ve skupině</a:t>
            </a:r>
          </a:p>
          <a:p>
            <a:pPr>
              <a:buNone/>
            </a:pPr>
            <a:r>
              <a:rPr lang="cs-CZ" dirty="0" smtClean="0"/>
              <a:t>Pozice v sociální skupině</a:t>
            </a:r>
          </a:p>
          <a:p>
            <a:pPr>
              <a:buNone/>
            </a:pPr>
            <a:r>
              <a:rPr lang="cs-CZ" dirty="0" smtClean="0"/>
              <a:t>Má VS integrovaný </a:t>
            </a:r>
            <a:r>
              <a:rPr lang="cs-CZ" dirty="0" err="1" smtClean="0"/>
              <a:t>VoIP</a:t>
            </a:r>
            <a:r>
              <a:rPr lang="cs-CZ" dirty="0" smtClean="0"/>
              <a:t>, nebo musí spoléhat na externí programy? Proč by nás to mělo zajímat?</a:t>
            </a:r>
          </a:p>
          <a:p>
            <a:pPr>
              <a:buNone/>
            </a:pPr>
            <a:r>
              <a:rPr lang="cs-CZ" dirty="0" smtClean="0"/>
              <a:t>Analýza hudebního podkladu (je hudba </a:t>
            </a:r>
            <a:r>
              <a:rPr lang="cs-CZ" dirty="0" err="1" smtClean="0"/>
              <a:t>emergentní</a:t>
            </a:r>
            <a:r>
              <a:rPr lang="cs-CZ" dirty="0" smtClean="0"/>
              <a:t>? Jaké emoce má vzbuzovat? Jak?)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Záznamy ze hry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U všech je třeba řešit jak technické problémy (nároky na HW), tak etické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epia\Downloads\mengames1-05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486996" cy="496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online kontext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err="1" smtClean="0"/>
              <a:t>Wikia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Blogy</a:t>
            </a:r>
          </a:p>
          <a:p>
            <a:pPr>
              <a:buFontTx/>
              <a:buChar char="-"/>
            </a:pPr>
            <a:r>
              <a:rPr lang="cs-CZ" dirty="0" err="1" smtClean="0"/>
              <a:t>Féra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FB diskuze, </a:t>
            </a:r>
            <a:r>
              <a:rPr lang="cs-CZ" dirty="0" err="1" smtClean="0"/>
              <a:t>Twitter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Lets</a:t>
            </a:r>
            <a:r>
              <a:rPr lang="cs-CZ" dirty="0" smtClean="0"/>
              <a:t> play</a:t>
            </a:r>
          </a:p>
          <a:p>
            <a:pPr>
              <a:buFontTx/>
              <a:buChar char="-"/>
            </a:pPr>
            <a:r>
              <a:rPr lang="cs-CZ" dirty="0" err="1" smtClean="0"/>
              <a:t>Podcasty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Aspekty VS přetékají ven, aby se modifikovány  opět vrátily a ovlivnily VS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C:\Users\epia\Downloads\ga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015162" cy="428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872" y="2996952"/>
            <a:ext cx="5266928" cy="312921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Kdo je hráč?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epia\Downloads\wonkag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057419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Počítačově generovaná simulace prostředí, kde se může pohybovat více uživatelů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Ohromná inspirace scifi a fantasy literaturou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Multiplayer</a:t>
            </a:r>
            <a:r>
              <a:rPr lang="cs-CZ" dirty="0" smtClean="0"/>
              <a:t> je návrat k přirozenému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Z single hraní se pomalu, ale jistě stává asociální záležitost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 smtClean="0"/>
              <a:t>Za první VS v současném smyslu můžeme považovat Video </a:t>
            </a:r>
            <a:r>
              <a:rPr lang="cs-CZ" dirty="0" err="1" smtClean="0"/>
              <a:t>Place</a:t>
            </a:r>
            <a:r>
              <a:rPr lang="cs-CZ" dirty="0" smtClean="0"/>
              <a:t> (1970)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https://www.youtube.com/watch?v=dqZyZrN3Pl0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80‘ nástup </a:t>
            </a:r>
            <a:r>
              <a:rPr lang="cs-CZ" dirty="0" err="1" smtClean="0"/>
              <a:t>MUDs</a:t>
            </a:r>
            <a:r>
              <a:rPr lang="cs-CZ" dirty="0" smtClean="0"/>
              <a:t> (Bartle)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https://www.youtube.com/watch?v=0s2ukNqLEE0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Potom nastoupily grafické virtuální světy. Kdy to tak mohlo být?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virtuální světy?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První grafický VS:</a:t>
            </a:r>
          </a:p>
          <a:p>
            <a:pPr>
              <a:buNone/>
            </a:pPr>
            <a:r>
              <a:rPr lang="cs-CZ" b="1" dirty="0" smtClean="0"/>
              <a:t>Habitat (1986, </a:t>
            </a:r>
            <a:r>
              <a:rPr lang="cs-CZ" b="1" dirty="0" err="1" smtClean="0"/>
              <a:t>Lucasfilm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dirty="0" smtClean="0"/>
              <a:t>- Pro </a:t>
            </a:r>
            <a:r>
              <a:rPr lang="cs-CZ" dirty="0" err="1" smtClean="0"/>
              <a:t>Quantum</a:t>
            </a:r>
            <a:r>
              <a:rPr lang="cs-CZ" dirty="0" smtClean="0"/>
              <a:t> Link (online síť </a:t>
            </a:r>
            <a:r>
              <a:rPr lang="cs-CZ" dirty="0" err="1" smtClean="0"/>
              <a:t>Commodore</a:t>
            </a:r>
            <a:r>
              <a:rPr lang="cs-CZ" dirty="0" smtClean="0"/>
              <a:t> 64)</a:t>
            </a:r>
          </a:p>
          <a:p>
            <a:pPr>
              <a:buNone/>
            </a:pPr>
            <a:r>
              <a:rPr lang="cs-CZ" dirty="0" smtClean="0">
                <a:hlinkClick r:id="rId2"/>
              </a:rPr>
              <a:t>https://www.youtube.com/watch?v=-PJKf8vHr1c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První hra s „</a:t>
            </a:r>
            <a:r>
              <a:rPr lang="cs-CZ" dirty="0" err="1" smtClean="0"/>
              <a:t>avatarem</a:t>
            </a:r>
            <a:r>
              <a:rPr lang="cs-CZ" dirty="0" smtClean="0"/>
              <a:t>“ (doslova)</a:t>
            </a:r>
          </a:p>
          <a:p>
            <a:pPr>
              <a:buFontTx/>
              <a:buChar char="-"/>
            </a:pPr>
            <a:r>
              <a:rPr lang="cs-CZ" dirty="0" smtClean="0"/>
              <a:t>Placená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5970</TotalTime>
  <Words>1039</Words>
  <Application>Microsoft Office PowerPoint</Application>
  <PresentationFormat>Předvádění na obrazovce (4:3)</PresentationFormat>
  <Paragraphs>204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Co jsou virtuální světy?</vt:lpstr>
      <vt:lpstr>Co jsou virtuální světy?</vt:lpstr>
      <vt:lpstr>Co jsou virtuální světy?</vt:lpstr>
      <vt:lpstr>Co jsou virtuální světy?</vt:lpstr>
      <vt:lpstr>Co jsou virtuální světy?</vt:lpstr>
      <vt:lpstr>Etnografie</vt:lpstr>
      <vt:lpstr>Etnografie</vt:lpstr>
      <vt:lpstr>Etnografie</vt:lpstr>
      <vt:lpstr>Etnografie</vt:lpstr>
      <vt:lpstr>Etnografické pozorování</vt:lpstr>
      <vt:lpstr>Etnografické pozorování</vt:lpstr>
      <vt:lpstr>Rozhovory</vt:lpstr>
      <vt:lpstr>Rozhovory</vt:lpstr>
      <vt:lpstr>Rozhovory</vt:lpstr>
      <vt:lpstr>…ale co jiné metody zisku dat?</vt:lpstr>
      <vt:lpstr>Dotazník</vt:lpstr>
      <vt:lpstr>Dotazník</vt:lpstr>
      <vt:lpstr>Návrh výzkumu</vt:lpstr>
      <vt:lpstr>Volba skupiny či aktivity pro výzkum</vt:lpstr>
      <vt:lpstr>Volba skupiny či aktivity pro výzkum</vt:lpstr>
      <vt:lpstr>Zaměření na pole výzkumu</vt:lpstr>
      <vt:lpstr>Zaměření na pole výzkumu</vt:lpstr>
      <vt:lpstr>Kolik uživatelů má WoW?</vt:lpstr>
      <vt:lpstr>Zaměření na pole výzkumu</vt:lpstr>
      <vt:lpstr>Přístup k offline světu</vt:lpstr>
      <vt:lpstr>Přístup k offline světu</vt:lpstr>
      <vt:lpstr>Další možné metody zisku dat</vt:lpstr>
      <vt:lpstr>Záznam chatlogu</vt:lpstr>
      <vt:lpstr>Záznam screenshotu </vt:lpstr>
      <vt:lpstr>Záznam screenshotu </vt:lpstr>
      <vt:lpstr>Záznam videa</vt:lpstr>
      <vt:lpstr>Záznam audia</vt:lpstr>
      <vt:lpstr>Záznamy ze hry</vt:lpstr>
      <vt:lpstr>Další online kontext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Tomsik</dc:creator>
  <cp:lastModifiedBy>Tomsik</cp:lastModifiedBy>
  <cp:revision>264</cp:revision>
  <dcterms:created xsi:type="dcterms:W3CDTF">2015-03-19T16:13:53Z</dcterms:created>
  <dcterms:modified xsi:type="dcterms:W3CDTF">2015-03-23T19:44:36Z</dcterms:modified>
</cp:coreProperties>
</file>