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258" r:id="rId4"/>
    <p:sldId id="297" r:id="rId5"/>
    <p:sldId id="298" r:id="rId6"/>
    <p:sldId id="296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308" r:id="rId17"/>
    <p:sldId id="306" r:id="rId18"/>
    <p:sldId id="268" r:id="rId19"/>
    <p:sldId id="269" r:id="rId20"/>
    <p:sldId id="270" r:id="rId21"/>
    <p:sldId id="307" r:id="rId22"/>
    <p:sldId id="271" r:id="rId23"/>
    <p:sldId id="272" r:id="rId24"/>
    <p:sldId id="274" r:id="rId25"/>
    <p:sldId id="309" r:id="rId26"/>
    <p:sldId id="301" r:id="rId27"/>
    <p:sldId id="302" r:id="rId28"/>
    <p:sldId id="299" r:id="rId29"/>
    <p:sldId id="300" r:id="rId30"/>
    <p:sldId id="275" r:id="rId31"/>
    <p:sldId id="30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303" r:id="rId42"/>
    <p:sldId id="285" r:id="rId43"/>
    <p:sldId id="286" r:id="rId44"/>
    <p:sldId id="287" r:id="rId45"/>
    <p:sldId id="288" r:id="rId46"/>
    <p:sldId id="304" r:id="rId47"/>
  </p:sldIdLst>
  <p:sldSz cx="9144000" cy="6858000" type="screen4x3"/>
  <p:notesSz cx="6858000" cy="97234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88182" autoAdjust="0"/>
  </p:normalViewPr>
  <p:slideViewPr>
    <p:cSldViewPr>
      <p:cViewPr varScale="1">
        <p:scale>
          <a:sx n="118" d="100"/>
          <a:sy n="118" d="100"/>
        </p:scale>
        <p:origin x="10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05BEA-F43B-422B-A498-FC2381DBDE09}" type="datetimeFigureOut">
              <a:rPr lang="cs-CZ" smtClean="0"/>
              <a:pPr/>
              <a:t>23. 2. 2015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60925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618038"/>
            <a:ext cx="5486400" cy="4376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1C69F-E789-43EB-B814-67F1E13347E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211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23. 2. 2015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23. 2. 2015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23. 2. 2015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23. 2. 2015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23. 2. 2015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23. 2. 2015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23. 2. 2015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23. 2. 2015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23. 2. 2015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23. 2. 2015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23. 2. 2015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93473F4-259D-408F-B7DE-6D3E649EE852}" type="datetimeFigureOut">
              <a:rPr lang="cs-CZ" smtClean="0"/>
              <a:pPr/>
              <a:t>23. 2. 2015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305800" cy="1066052"/>
          </a:xfrm>
        </p:spPr>
        <p:txBody>
          <a:bodyPr/>
          <a:lstStyle/>
          <a:p>
            <a:r>
              <a:rPr lang="cs-CZ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Antické reálie</a:t>
            </a:r>
            <a:endParaRPr lang="cs-CZ" sz="6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75856" y="191683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779912" y="2276872"/>
            <a:ext cx="15121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2</a:t>
            </a:r>
            <a:endParaRPr lang="cs-CZ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152128"/>
          </a:xfrm>
        </p:spPr>
        <p:txBody>
          <a:bodyPr/>
          <a:lstStyle/>
          <a:p>
            <a:r>
              <a:rPr lang="cs-CZ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Starověký Řím: </a:t>
            </a:r>
          </a:p>
          <a:p>
            <a:r>
              <a:rPr lang="cs-CZ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vláda  a lid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404664"/>
            <a:ext cx="84969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 základní jednotkou pak byla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curia</a:t>
            </a:r>
          </a:p>
          <a:p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curia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odvozeno pravděpodobně z latinského tvaru slova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coviria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= sdružení mužů; členové kurie se nazývali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curiales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původně tvořeny snad jen patricii</a:t>
            </a:r>
            <a:endParaRPr lang="cs-CZ" sz="2000" dirty="0" smtClean="0"/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30 kurií - každá měla své jméno, odvozené z místních označení (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curia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Foriensis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 nebo rodových jmen (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curia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Titia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hlavou všech kurií byl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curio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maximus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endParaRPr lang="cs-CZ" sz="1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každá kurie měla: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svého správce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curio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volen doživotně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kněze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flamen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nebo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sacerdos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curialis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zřízence/služebníka liktora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lictor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vlastní shromaždiště se svatyní - přední místo mezi bohy zaujímá u kurií bohyně Juno (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Quiritis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); vedle ní i bohyně domácího krbu Vesta</a:t>
            </a:r>
          </a:p>
          <a:p>
            <a:pPr lvl="2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na kuriích byla pravděpodobně také založena první římská armáda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332656"/>
            <a:ext cx="84969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na konci doby královské (za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Servia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Tullia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 došlo ke změně organizační struktury římského obyvatelstva</a:t>
            </a:r>
          </a:p>
          <a:p>
            <a:pPr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rozdělení obyvatelstva do 5 majetkových tříd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classis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občané nedosahující majetku pro zařazení do V. třídy byli nazýváni buď jako proletáři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proletarii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(název se odvozuje od skutečnosti, že jejich jediným „majetkem“ jsou děti =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proles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), nebo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capite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censi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(při cenzu se mohli prokázat pouze svým občanským právem)</a:t>
            </a:r>
          </a:p>
          <a:p>
            <a:pPr lvl="1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příslušnost k majetkové třídě nahrazuje příslušnost ke kurii =&gt; na základě příslušnosti se odvozují občanova práva ve sněmu a povinnosti (zvláště v armádě)</a:t>
            </a:r>
            <a:endParaRPr lang="cs-CZ" sz="2000" dirty="0"/>
          </a:p>
        </p:txBody>
      </p:sp>
      <p:pic>
        <p:nvPicPr>
          <p:cNvPr id="4" name="Obrázek 3" descr="rozdeleni-obyvatelstva-Tuli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789040"/>
            <a:ext cx="6588732" cy="2635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60648"/>
            <a:ext cx="374441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římské obyvatelstvo a město Řím bylo rozděleno na 4 místní okresy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tribus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tribus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Palatina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tribus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Esquilina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tribus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Sucusana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(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Suburbana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tribus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Collina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Řím se tak stává pevně organizovanou jednotkou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urbs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quattuor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regionum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město o čtyřech okresech</a:t>
            </a: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serviovská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ústava nebere ohled na příslušnost k plebejskému nebo patricijskému rodu =&gt; boje o zrovnoprávnění mezi těmito dvěma skupinami</a:t>
            </a:r>
            <a:endParaRPr lang="cs-CZ" sz="2000" dirty="0"/>
          </a:p>
        </p:txBody>
      </p:sp>
      <p:pic>
        <p:nvPicPr>
          <p:cNvPr id="3" name="Obrázek 2" descr="shepherd-c-022-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7362" y="404664"/>
            <a:ext cx="4194578" cy="4752528"/>
          </a:xfrm>
          <a:prstGeom prst="rect">
            <a:avLst/>
          </a:prstGeom>
        </p:spPr>
      </p:pic>
      <p:pic>
        <p:nvPicPr>
          <p:cNvPr id="4" name="Obrázek 3" descr="RIONI-REG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268760"/>
            <a:ext cx="161925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332656"/>
            <a:ext cx="828092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Rozdělení moci a administrativa</a:t>
            </a:r>
          </a:p>
          <a:p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nejvyšším vládním činitelem byl král - neměl však neomezenou moc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král měl nejvyšší administrativní funkci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řídil výstavbu města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spravoval obecní majetek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vypovídal válku a uzavíral mír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velel vojsku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měl nejvyšší soudní moc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zastával funkci kněze/obětníka - zjišťoval vůli bohů</a:t>
            </a:r>
          </a:p>
          <a:p>
            <a:pPr lvl="1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královská funkce byla doživotní, ale ne dědičná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 králově smrti a nástupem nového nastávalo mezivládí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interregnum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během této doby přechází výkonná moc na senát - ten každých 5 dní volí mezi sebou muže, který se na tuto dobu stává „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mezikrálem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“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interrex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a to na tak dlouho, dokud není aklamací (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comitia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 bohy předem schválený nový král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druhým nejvýznačnějším činitelem byl senát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senatus</a:t>
            </a:r>
            <a:endParaRPr lang="cs-CZ" sz="1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název je odvozen od slova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senex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(stařec) - původně tedy asi rada starších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jednalo se o poradní orgán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původně bylo senátorů (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senatores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patres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 100, koncem doby královské už 300 =&gt; podle 300 rodů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senátory určoval král, který měl právo senát sestavovat (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senatum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legere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  <a:p>
            <a:pPr lvl="1"/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Obrázek 2" descr="ustava,urady_0001.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140968"/>
            <a:ext cx="5544616" cy="3085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součástí politického života v Římě byly i tzv. komicie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comitia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shromáždění občanů</a:t>
            </a:r>
          </a:p>
          <a:p>
            <a:pPr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bylo svoláváno králem a scházelo se na předem vyhrazeném místě (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comitium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 - v sousedství severovýchodního cípu římského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fora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Obrázek 4" descr="foro google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132856"/>
            <a:ext cx="8188400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Tom 2\Skener\2013_04_14\comit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4476675" cy="5328592"/>
          </a:xfrm>
          <a:prstGeom prst="rect">
            <a:avLst/>
          </a:prstGeom>
          <a:noFill/>
        </p:spPr>
      </p:pic>
      <p:pic>
        <p:nvPicPr>
          <p:cNvPr id="3" name="Obrázek 2" descr="618px-Comitium_Drawing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1784" y="1700808"/>
            <a:ext cx="3677765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620688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 občané se na sněmu dělili podle příslušnosti k určité kurii =&gt; sněm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kurijní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comitia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curiata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přesné informace o jeho pravomocích a funkci nejsou přesně známy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vyslechnutí a potvrzení rozhodnutí krále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vyslovoval souhlas s kandidátem na krále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někdy rozhodoval o válce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fungoval jako odvolací instance proti rozhodnutí některých úředníků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schvaloval záležitosti související z rodovou příslušností jednotlivých občanů</a:t>
            </a:r>
          </a:p>
          <a:p>
            <a:pPr lvl="1"/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 po reformách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Servia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Tullia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vzniká nový sněm založený na příslušnosti k určité majetkové třídě - setninový sněm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comitia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centuriata</a:t>
            </a:r>
            <a:endParaRPr lang="cs-CZ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11560" y="548680"/>
            <a:ext cx="7920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součástí městské správy tvořili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praefectus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urbi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bezpečnost a pořádek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2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quaestores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parricidii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vyšetřovali hrdelní zločiny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2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duumviri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perduellionis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vyšetřovali zločiny velezrady =&gt; jejich existence není doložena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ustava,urady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04664"/>
            <a:ext cx="6696744" cy="5932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404664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Nejstarší formy vlády a dělení společnosti:</a:t>
            </a:r>
          </a:p>
        </p:txBody>
      </p:sp>
      <p:pic>
        <p:nvPicPr>
          <p:cNvPr id="3" name="Obrázek 2" descr="ustava,urady_0001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980728"/>
            <a:ext cx="7488832" cy="5444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71472" y="285728"/>
            <a:ext cx="806489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na počátku republiky se z Říma stává aristokratická městská republika, která je nadále ovládána patricijskými rody</a:t>
            </a:r>
          </a:p>
          <a:p>
            <a:pPr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během repuliky se postupně vytváří bohatá vrstva plebejů, kteří se stávají plebejskou šlechtou =&gt; ta usiluje o právní a politické zrovnoprávnění s patricii - toho plebejové docilují rokem 287 př. Kr., kdy jsou, na základě zákonu Hortensia, plebiscita plně uznána jako zákony platící pro celý národ</a:t>
            </a:r>
          </a:p>
          <a:p>
            <a:pPr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na základě tohoto zrovnoprávnění se z patricijské a plebejské šlechty vymezuje tzv. nobilita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nejednalo se o uzavřenou skupinu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členem nobility se stal ten, který zastával úřad s imperiem =&gt; úřednická šlechta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člověk, který takový úřad zastával jako první ze své rodiny (neurozené) se nazýval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homo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novus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nobilita sama byla společenskou elitou vymezující se ze senátorského stavu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byla dědičná rodem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Cicero_-_Musei_Capitoli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4320480" cy="5760640"/>
          </a:xfrm>
          <a:prstGeom prst="rect">
            <a:avLst/>
          </a:prstGeom>
        </p:spPr>
      </p:pic>
      <p:pic>
        <p:nvPicPr>
          <p:cNvPr id="6" name="Obrázek 5" descr="335-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1826" y="548680"/>
            <a:ext cx="3415601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07249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senátorský stav (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ordo senatorius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)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nejvyšší společenský stav v Římě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jádro tvořili senátoři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k členům se počítali i členové senátorovi rodiny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počátek tohoto stavu je kladen do 4. st. př. Kr., kdy se členství v senátu stalo doživotním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nebyl dědičný - syn senátora se rodil jako jezdec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odznakem stavu byl široký purpurový pruh na tunice, zvláštní boty a prsten</a:t>
            </a:r>
          </a:p>
          <a:p>
            <a:pPr lvl="1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</p:txBody>
      </p:sp>
      <p:pic>
        <p:nvPicPr>
          <p:cNvPr id="3" name="Obrázek 2" descr="ep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140968"/>
            <a:ext cx="5256584" cy="3282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1439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jezdecký stav (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ordo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equester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)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od senátorského formálně oddělen až roku 129 př.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Kr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., kdy byl zákonem senátorům odebrán státní kůň (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equus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publicus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)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příslušníci se na nazývali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equites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Romani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na konci republiky tvořili příslušníci tohoto stavu „nižší šlechtu“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minimální přímé politické cíle - politický nátlak vytvářely skrze kontakty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soustředili se především na finančnictví, různé druhy podnikání, vybírání daní v provinciích ... 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odznakem příslušnosti byl úzký nachový pruh na tunice a zlatý prsten</a:t>
            </a:r>
          </a:p>
          <a:p>
            <a:pPr lvl="1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část římské společnosti tvořili cizinci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peregrini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jednalo se o svobodné neřímské obyvatelstvo Itálie (kromě Latinů) - a to až do roku 89 př. Kr., kdy jim bylo uděleno občanství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obyvatelé provincií =&gt; 212 po Kr. uděleno občanství na základě Constitutio Antoniniana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34" y="2500306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14393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Rozdělení moci a administrativa</a:t>
            </a:r>
          </a:p>
          <a:p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 vyhnání posledního krále a ustanovením Říma jako republiky docházelo k postupnému vývoji její organizace =&gt; v době nejrozvinutější formy státního zřízení (od 3. st. př. Kr.)  bylo řízení státu založeno na vzájemných vztazích 3 hlavních složek římského státu - systému uředníků (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magistratus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), senátu (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senatus, senatus populusque Romanus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 a lidových sněmů (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comitia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cursus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honorum</a:t>
            </a:r>
            <a:endParaRPr lang="en-US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úřední dráha - stanovení posloupnosti úřadů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od roku 180 př. Kr. stanovená i zákonem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lex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Villia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annalis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cílem bylo vytvořit stejné podmínky pro budoucí vstup do senátu zastáváním nejdříve nižších úřadů a poté po určitých časových odstupech postupovat výše až ke konzulskému úřadu =&gt; přístup k jednotlivým úřadům byl podmíněn dosažením stanoveného věku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kvéstoři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min. věk 27 / od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Sully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31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édilové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min. věk 37 let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prétoři - min. věk 40 let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konzulové - min. věk 42-43 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ursusHonor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404664"/>
            <a:ext cx="5050873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79296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úřady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základní struktura a vymezení kompetencí vytvořena ve 3. stol. př. Kr.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činnost úředníků vymezena zákony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úředníci voleni na sněmech =&gt; předpoklady a nároky na uchazeče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o úřad se musel řádně ucházet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petitio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musel být bezúhonný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tělesně i duševně zdravý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dosáhnout požadovaného věku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splnit vojenskou službu - 10 let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musel být bohatý - úřady nebyly placeny</a:t>
            </a:r>
          </a:p>
          <a:p>
            <a:pPr lvl="2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vyznačovali se zpravidla ročním trváním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úřady se nesměli kumulovat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opakování úřadu bylo možné - od 2. st. př. Kr. Až po 10 letech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byly hierarchicky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uspořádany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136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úřady byly rozdělovány podle několika aspektů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celonárodní úřady, které byly přístupné všem občanům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magistratus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populi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Romani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úřady, které byly původně plebejské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magistratus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plebei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vyšší úřady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magistratus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maiores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nižší úřady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magistratus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minores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úřady s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imperiem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magistratus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cum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imperio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úřady bez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imperia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magistratus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sine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imperio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úřady pravidelné, nepravidelné nebo mimořádné</a:t>
            </a:r>
          </a:p>
          <a:p>
            <a:pPr lvl="1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úředníci měli k dispozici pomocný personál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officiales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apparitores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který byl placený státem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nejvyšší byli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scribae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 účetní manipulanti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níže stáli liktoři, úřední poslové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viatores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 hlasatelé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praecones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71480"/>
            <a:ext cx="821537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 rámci úřadu panovala kolegialita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nebylo však předpokládáno společné rozhodování =&gt; rozhodování v rámci úřadu měli úředníci většinou rozdělenou - dohodou, losem nebo senátem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byla spojena s možností tzv. intercese - právo veta, zákaz činnosti, zákrok proti činnosti ...</a:t>
            </a:r>
          </a:p>
          <a:p>
            <a:pPr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určena pouze pro úředníky</a:t>
            </a:r>
          </a:p>
          <a:p>
            <a:pPr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právo veta měli </a:t>
            </a:r>
          </a:p>
          <a:p>
            <a:pPr lvl="4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úředníci proti sobě rovným kolegům</a:t>
            </a:r>
          </a:p>
          <a:p>
            <a:pPr lvl="4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vyšší úředníci proti nižším</a:t>
            </a:r>
          </a:p>
          <a:p>
            <a:pPr lvl="4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každý tribun lidu proti všem úřadům, proti rozhodnutí senátu a proti návrhům zákonů</a:t>
            </a:r>
          </a:p>
          <a:p>
            <a:pPr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veto nemohlo být vetováno, pouze odvoláno tím, kdo veto použil</a:t>
            </a:r>
          </a:p>
          <a:p>
            <a:pPr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vetu nepodléhal diktátor</a:t>
            </a:r>
          </a:p>
          <a:p>
            <a:pPr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intercese mohly být omezeny rozhodnutím senátu o nouzovém stavu obce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senatus consultum ultimum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Archaeology\Ph.D\Výuka\Lecture 7\Obr\ustava,urady_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7"/>
            <a:ext cx="8215370" cy="5011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476672"/>
            <a:ext cx="777686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Doba královská </a:t>
            </a:r>
          </a:p>
          <a:p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pouze nejisté informace na základě starších písemných pramenů</a:t>
            </a:r>
          </a:p>
          <a:p>
            <a:pPr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základem římské společnosti jsou římští občané (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civis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 =&gt; dělí se do několika společenských tříd</a:t>
            </a: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Římští občané</a:t>
            </a: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římského občanství se nabývalo několika způsoby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narozením římským občanům, kteří byly řádně oddáni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adopcí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přistěhováním do Říma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službou v římském vojsku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občanství mohl obdržet cizinec - usnesením sněmu, na doporučení senátu nebo rozhodnutím vojevůdců a později císařů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občanství mohl získat i otrok po svém propuštění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2153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Nejvyššími představiteli státu a zároveň úředníky se stali konzulové (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consules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):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voleni na jeden rok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vždy museli být 2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když jeden zemřel musel být zvolen nový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consul suffectus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když zemřeli oba museli být zvoleni náhradníci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consules suffecti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oba byli vybaveni imperiem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bylo v rámci říše nejvyšší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imperium maius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symolizováno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fasces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svazek 12 prutů s vetknutou sekerou, které byly neseny liktory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byli vrchními veliteli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měli soudní pravomoci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byli reprezentanty státu vůči bohům - držitelé nejvyšších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auspicií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summa auspicia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jejich pravomoci zahrnovali celou říši - omezeno Sullou na Itálii =&gt; zbavení funkce velitelů vojska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úřadovali buď samostatně, nebo oba =&gt; střídali se v držení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fasces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12611630_5e33dd14aa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476672"/>
            <a:ext cx="5760640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42968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každému náležela „konzulská armáda“ - obvykle 2 legie + pomocné sbory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pokud bojovali společně ve velení se konzulové střídali každý den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měli právo svolávat lidová shromáždění a senát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zpočátku prováděli cenzus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rozhodovali kdo má být členem senátu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svá rozhodnutí sdělovali skrze edikdy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původně také spravovali státní pokladnu, řídili stavby veřejných budov ...</a:t>
            </a:r>
          </a:p>
          <a:p>
            <a:pPr lvl="1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Za kritické situace mohl být jmenován mimořádný úředník s neomezeným imperiem - diktátor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dictator: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jmenová většinou v době vojenského ohrožení jedním z konzulů po dohodě se senátem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svou funkci mohl vykonávat nejdéle 6 měsíců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jako velitel pěšího vojska si jmenoval jako zástupce velitele jízdy (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magister equitum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měl absolutní moc - nepodléhal právu veta, proti jeho rozhodnutí se nebylo možno odvolat, byl právně nepostihnutelný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285728"/>
            <a:ext cx="828680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Asi od roku 367 př. Kr. byl společně s konzuly volen nový úředník - prétor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praetor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: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zpočátku vystupoval jako zástupce konsulů pro řízení městských záležitostí, později bylo jeho hlavním úkolem vedení soudnictví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zastupoval konzuly v jejich nepřítomnosti = měl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imperium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od r. 241 př. Kr. byl volen druhý praetor, který se zabýval právními vztahy týkající se cizinců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praetor peregrinus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, zatímco první vyřizoval právní otázky týkající se občanů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praetor urbanus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po zřízení provincií byli voleni další 4 praetoři, kteří se starali o jejich správu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praetoři byli voleni centurijním sněmem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mohli velet vojsku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imperium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mohli svolávat senát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mohli předkládat návrhy zákonů =&gt; svými edikty přispívali k rozvoji civilního práva =&gt; vznik souboru tzv. praetorského práva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ius praetorium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nebo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ius honorarium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Sulla zvýšil počet praetorů na 8 (81. př. Kr.) - po dobu funkce zůstávali ve městě, poté odcházeli do provincií jako propraetoři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za Caesara byl jejich počet 16, za Augusta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14356"/>
            <a:ext cx="800105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V roce 443 př. Kr. byli poprvé zvoleni noví úředníci - cenzoři - censores: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voleni byli jednou za 5 let centurijním sněmem a jejich úřad trval 18 měsíců - obvykle bývalými konzuly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pracovali společně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pokud jeden z nich zemřel, musel druhý abdikovat =&gt; byla volena nová dvojice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nemají imperium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proti jejich rozhodnutí se nebylo možno odvolat a ani je soudně napadnout =&gt; sami cenzoři nemohli být voláni k odpovědnosti</a:t>
            </a:r>
          </a:p>
          <a:p>
            <a:pPr lvl="1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činnost cenzorů: 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provedení cenzu - sčítání občanů a zjištování stavu jejich majetku =&gt; zařazení občanů do majetkových tříd a zapsání do místních tribuí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kontrola a vybírání (nebo vyloučení) členů senátu =&gt; vyhotovení nového seznamu senátorů (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lectio senatus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7929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kontrola a přehlídka občanů zařazených do jezdeckých centurií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dohlížení na hospodaření se státním majetkem - půda...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dohled nad mravy - prohřešky mohly být trestány několika způsoby - důtky (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notae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)</a:t>
            </a:r>
          </a:p>
          <a:p>
            <a:pPr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vyloučení ze senátu</a:t>
            </a:r>
          </a:p>
          <a:p>
            <a:pPr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vyloučení z jezdecké centurie</a:t>
            </a:r>
          </a:p>
          <a:p>
            <a:pPr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přiřazení do méně významné centurie</a:t>
            </a:r>
          </a:p>
          <a:p>
            <a:pPr lvl="3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0010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Édilové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aediles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původně pouze plebejští úřadující v Cereřině chrámu na Aventinu. 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voleni plebejským sněmem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k jejich úkolům patřilo: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vedení archivu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finanční záležitosti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organizovali plebejské hry (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ludi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)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později vytvoření úřadu kurulských édilů (patricijský úřad), kteří se později pracovní náplní „sloučili“ s plebejskými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voleni byli na 1 rok tribujním sněmem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komunální úředníci - 2. stupeň v rámci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cursus honorum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dohlíželi nad pořádkem ve městě = zastupovali městskou policii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dohlíželi na trhy =&gt; rozhodovali v tržních sporech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pečovali o řečiště řeky Tibery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dohlíželi na zásobování města potravinami a vodou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pořádali státní hry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80010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Kvestoři - quaestores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nižší úředníci - 1. stupeň v rámci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cursus honorum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voleni tribujním sněmem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od r. 447 př. Kr. spravovali státní pokladnu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později voleni další dva, kteří spravovali vojenskou pokladnu jednotlivých konsulů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jejich počet se i nadále zvyšoval - 1 spravoval přístav v Ostii, další byli posíláni do každé nové provincie, kde byl začleněn do štábu správce provincie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ke správě pokladny přibírají i další funkce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správa archivu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výběr daní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kontrolují účty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Sulla stanovil počet těchto úředníků na 20, přičemž minimální věk byl stanoven na 30 let a absolování tohoto úřadu automaticky znamenalo zařazení do senátu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za Caesara se jejich počet zvýšil na 40, za Augusta zpět na 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792961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Tribuni lidu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tribunus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plebis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představitel a zákonný ochránce plebejů proti úřední moci patricijských úředníků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vznik úřadu je datován do r. 494 př. Kr.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jejich počet se časem měnil - nejdříve byli 2, poté 5 a nakonec 10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byli voleni shromážděním plebejů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concilium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plebei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do úřadu nastupovali 10. prosince,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funce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trvala 1 rok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dohromady tvořili kolegium, kdy každý měl právo veta vůči rozhodnutí druhého tribuna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byli nedotknutelní</a:t>
            </a:r>
          </a:p>
          <a:p>
            <a:pPr lvl="1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zákonem jim bylo dovoleno zakročit proti jednání nebo rozhodnutí jakéhokoliv úředníka a senátu - dokonce i jednání lidu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měli právo svolávat shromáždění plebejů a řídit jeho jednání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měli právo účastnit se jednání senátu, pronášet zde své názory a později  ho i svolávat</a:t>
            </a:r>
          </a:p>
          <a:p>
            <a:pPr lvl="1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tento úřad nebyl součástí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cursus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honorum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=&gt; pokud chtěl tento úřad zastávat patricij, musel se nejdříve vzdát patriciátu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21537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Senát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za republiky se počet členů senátu zvýšil na 300, za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Sully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na 600 a za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Caesara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na 900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původně přístupný pouze patricijům, později (asi od konce 5. st. Př. Kr.) i plebejům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výběr senátorů prováděli nejdříve konzulové pak cenzoři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členy se stávali bývalí úředníci, soukromé osoby, vojáci …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členství bylo doživotní - možnost vyloučení cenzory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odznakem byla tunika s širokým nachovým pruhem a červené sandály</a:t>
            </a:r>
          </a:p>
          <a:p>
            <a:pPr lvl="1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senát byl poradním orgánem = neměl výkonnou moc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významný vliv v mnoha oblastech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rozhodoval v hospodářských otázkách - rozpočet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určoval správce provincií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rozhodoval o zahraniční politice, 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předjednával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o válce a míru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obsazoval soudní poroty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projednával návrhy zákonů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rozhodoval v otázkách náboženských kultů a veřejné morálky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260648"/>
            <a:ext cx="784887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 občan mohl své občanství i ztratit (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deminutio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capitis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ztrátou svobody - upadnutím do zajetí nebo otroctví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soudním rozsudkem - vyhnanství, nucené práce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odstěhováním se do jiné obce</a:t>
            </a:r>
          </a:p>
          <a:p>
            <a:pPr lvl="1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občanství poskytovalo občanovi práva veřejná (politická) a soukromá (zvláště hmotná)</a:t>
            </a: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je nutné rozlišovat dvě formy občanství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plnoprávný občan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cives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optimo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iure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občan pouze se soukromými právy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cives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minuto iure</a:t>
            </a:r>
          </a:p>
          <a:p>
            <a:pPr lvl="1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2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cives</a:t>
            </a:r>
            <a:r>
              <a:rPr lang="cs-CZ" sz="2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2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optimo</a:t>
            </a:r>
            <a:r>
              <a:rPr lang="cs-CZ" sz="2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iure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politická práva - náležela mužům po dosažení 25 let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právo volit v komiciích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ius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suffragii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právo být volen do úřadů a stát se členem senátu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ius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honorum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právo konat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auspicia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a vykonávat kněžské úřady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ius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sacrorum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právo odvolat se k lidu při obvinění ze zločinu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ius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provocationis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02359"/>
            <a:ext cx="807249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Komicie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comitum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za republiky 3 komicie</a:t>
            </a:r>
          </a:p>
          <a:p>
            <a:pPr lvl="1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lvl="1"/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Comitia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curiata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již od doby královské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v době republiky občané hlasováním potvrzovali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imperium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nejvyšších úředníků, sankcionovali zákony a přijímali rozhodnutí o válce a míru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později se uplatňoval v oblasti sakrálního a rodinného práva</a:t>
            </a:r>
          </a:p>
          <a:p>
            <a:pPr lvl="1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lvl="1"/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Comitia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centuriata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zavedena za reformy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Servia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Tullia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za republiky se z něj stává nejdůležitější sněm – lidé hlasovali podle zařazení do majetkových tříd – hlasovací jednotkou byla centurie (původně sněm podle vojenských setnin)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hlasování bylo znevýhodněno pro chudší obyvatelstvo, neboť nejdříve hlasovali centurie nejbohatších občanů - 98 ze 193 centurií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sněm hlasoval o válce a míru, volil nejvyšší úředníky, přijímal zákony, byl nejvyšší instancí v politicky významných procesech</a:t>
            </a:r>
          </a:p>
          <a:p>
            <a:pPr lvl="1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1369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Comitia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tribuna</a:t>
            </a:r>
          </a:p>
          <a:p>
            <a:pPr marL="457200"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hlasování probíhalo na základě rozdělení obyvatelstva podle 35 místních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tribuí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457200"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sněm - volil nižší úředníky</a:t>
            </a:r>
          </a:p>
          <a:p>
            <a:pPr marL="9144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schvaloval některé zákony</a:t>
            </a:r>
          </a:p>
          <a:p>
            <a:pPr marL="9144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od 2. st. př. Kr. volil i augury a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pontifiky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914400" lvl="3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0"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komicie mohl svolávat pouze k tomu zplnomocněný úředník - konzul, prétor, cenzor, který:</a:t>
            </a:r>
          </a:p>
          <a:p>
            <a:pPr marL="457200"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předkládal návrhy</a:t>
            </a:r>
          </a:p>
          <a:p>
            <a:pPr marL="457200"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jednání sněmu řídil</a:t>
            </a:r>
          </a:p>
          <a:p>
            <a:pPr marL="457200"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dohlížel na sčítání hlasů</a:t>
            </a:r>
          </a:p>
          <a:p>
            <a:pPr marL="457200"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vyhlašoval výsledky hlasování</a:t>
            </a:r>
          </a:p>
          <a:p>
            <a:pPr marL="457200" lvl="2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0"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hlasování byla nejdříve ústní, od roku 131 př. Kr. tajné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tava,urady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404664"/>
            <a:ext cx="5688632" cy="5986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806489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Státní správa za principátu (císařství)</a:t>
            </a:r>
          </a:p>
          <a:p>
            <a:pPr marL="0" lvl="1"/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0" lvl="1"/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- za principátu jsou republikánské úřady formálně zachovány, ovšem celkovou moc ve státě má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princeps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457200"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má nejvyšší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imperium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–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imperium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maius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, stálé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prokonsulské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imperium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imperium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proconsulare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457200"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má pravomoci censora, tribuna lidu a konzula - nejvyšší vojenský velitel</a:t>
            </a:r>
          </a:p>
          <a:p>
            <a:pPr marL="457200"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je nejvyšším knězem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pontifex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maximus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457200" lvl="2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0"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úlohy a moc úřadů se celkově mění</a:t>
            </a:r>
          </a:p>
          <a:p>
            <a:pPr marL="0"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počet úředníků se zvyšuje, jejich pravomoci zmenšují</a:t>
            </a:r>
          </a:p>
          <a:p>
            <a:pPr marL="457200"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úředníky jmenuje sám císař</a:t>
            </a:r>
          </a:p>
          <a:p>
            <a:pPr marL="457200" lvl="2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0"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vznikají nové úřady</a:t>
            </a:r>
          </a:p>
          <a:p>
            <a:pPr marL="457200"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císařská rada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consilium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principis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9144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byli do ní jmenováni senátoři a odborníci z jezdeckého stavu</a:t>
            </a:r>
          </a:p>
          <a:p>
            <a:pPr marL="9144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za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Hadriana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a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Severovců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její moc posílila - byli do ní jmenováni nejlepší právníci a přešli na ní soudní kompetence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praefektury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457200"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úřady zastávané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praefecty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(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praefectus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) s širokou mírou působností – od nejnižší po nejvyšší posty</a:t>
            </a:r>
          </a:p>
          <a:p>
            <a:pPr marL="457200"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jejich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funce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zahrnovali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oblati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:</a:t>
            </a:r>
          </a:p>
          <a:p>
            <a:pPr marL="9144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soudnictví</a:t>
            </a:r>
          </a:p>
          <a:p>
            <a:pPr marL="9144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správy - stáli v čele správy císařské sociální péče, řídili státní i vojenskou pokladnu, vedli správu říšské pošty</a:t>
            </a:r>
          </a:p>
          <a:p>
            <a:pPr marL="9144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vojenství</a:t>
            </a:r>
          </a:p>
          <a:p>
            <a:pPr marL="914400" lvl="3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457200"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jedním z nejdůležitějších se za principátu stávají:</a:t>
            </a:r>
          </a:p>
          <a:p>
            <a:pPr marL="9144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praefectus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praetorio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- velitel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prétoriánů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, nejvyšší dosažitelná hodnost pro římského jezdce</a:t>
            </a:r>
          </a:p>
          <a:p>
            <a:pPr marL="1371600" lvl="4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byli určováni v počtu 2</a:t>
            </a:r>
          </a:p>
          <a:p>
            <a:pPr marL="1371600" lvl="4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účastnili se války buď společně s císařem, nebo veleli sami</a:t>
            </a:r>
          </a:p>
          <a:p>
            <a:pPr marL="1371600" lvl="4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byli členy císařské rady</a:t>
            </a:r>
          </a:p>
          <a:p>
            <a:pPr marL="1371600" lvl="4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později získali i soudní pravomoci</a:t>
            </a:r>
          </a:p>
          <a:p>
            <a:pPr marL="1371600" lvl="4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914400" lvl="3"/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06489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praefectus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urbis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- městský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preafect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</a:p>
          <a:p>
            <a:pPr marL="1371600" lvl="4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úřad vždy zastával příslušník senátorského stavu - obvykle bývalým konzulem</a:t>
            </a:r>
          </a:p>
          <a:p>
            <a:pPr marL="1371600" lvl="4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doba úřadu se pohybovala mezi 1-3 roky</a:t>
            </a:r>
          </a:p>
          <a:p>
            <a:pPr marL="1371600" lvl="4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součástí úřadu bylo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imperium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- velel městským kohortám </a:t>
            </a:r>
          </a:p>
          <a:p>
            <a:pPr marL="1371600" lvl="4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dohlížel na úředníky</a:t>
            </a:r>
          </a:p>
          <a:p>
            <a:pPr marL="1371600" lvl="4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udržoval klid a pořádek ve městě</a:t>
            </a:r>
          </a:p>
          <a:p>
            <a:pPr marL="1371600" lvl="4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součástí úřadu byl i vlastní soudní dvůr</a:t>
            </a:r>
          </a:p>
          <a:p>
            <a:pPr marL="1828800" lvl="5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měl právo vynášet hrdelní rozsudky</a:t>
            </a:r>
          </a:p>
          <a:p>
            <a:pPr marL="1371600" lvl="4"/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9144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praefectus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annonae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marL="1371600" lvl="4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úřad byl obsazován příslušníky jezdeckého stavu s pravomocemi pro celou říši – dohled nad přístavy, kontrakty s dopravci …</a:t>
            </a:r>
          </a:p>
          <a:p>
            <a:pPr marL="1371600" lvl="4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byl pověřen zásobováním Říma potravinami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77768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Senát </a:t>
            </a:r>
          </a:p>
          <a:p>
            <a:pPr marL="457200"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počet členů je stanoven na 600 - jsou jmenováni císařem</a:t>
            </a:r>
          </a:p>
          <a:p>
            <a:pPr marL="457200"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vybíráni z bývalých představitelů úřadů – jejich majetek musí dosahovat nejméně milionu sesterciů</a:t>
            </a:r>
          </a:p>
          <a:p>
            <a:pPr marL="457200"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senátu předsedá sám císař</a:t>
            </a:r>
          </a:p>
          <a:p>
            <a:pPr marL="457200"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pravomoci senátu se zvyšují</a:t>
            </a:r>
          </a:p>
          <a:p>
            <a:pPr marL="9144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volí úředníky - z řad kandidátů určených císařem</a:t>
            </a:r>
          </a:p>
          <a:p>
            <a:pPr marL="9144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volí císaře</a:t>
            </a:r>
          </a:p>
          <a:p>
            <a:pPr marL="9144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jeho usnesení mají platnost zákona</a:t>
            </a:r>
          </a:p>
          <a:p>
            <a:pPr marL="9144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získává soudní pravomoci - odvolání v občanskoprávních sporech, některé trestní pravomoci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260648"/>
            <a:ext cx="79208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práva soukromá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právo uzavřít zákonný sňatek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ius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conubii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 sňatky mezi patricii a plebeji jsou přípustné od r. 445 př. Kr., mezi propuštěnci a občany až od r. 18. př. Kr.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právo na vlastnictví uznávané a chráněné státem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ius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comercii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právo uplatnit své nároky před soudem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ius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legis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actionis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povinnosti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dostavit se ke sčítání lidu - censor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vykonávat vojenskou službu -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ius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militae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platit daně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tributum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zrušeno r. 167 př. Kr.</a:t>
            </a:r>
          </a:p>
          <a:p>
            <a:pPr lvl="2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práva, která umožňovala cizincům získat občanská práva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ius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domicilii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právo pobytu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ius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migrationis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právo na přistěhování do Říma</a:t>
            </a:r>
          </a:p>
          <a:p>
            <a:pPr lvl="2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2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cives</a:t>
            </a:r>
            <a:r>
              <a:rPr lang="cs-CZ" sz="2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minuto iure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patří mezi ně propuštěnci bez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ius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honorum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obyvatelé italských municipií bez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ius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suffragii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 obyvatelé provincií</a:t>
            </a: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548680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nejvyšší postavení zaujímají patriciové (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patricii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patrně potomci původních římských obyvatel 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jedná se o privilegovanou vrstvu obyvatelstva, která svůj původ odvozuje od urozených otců (pater)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83568" y="2132856"/>
            <a:ext cx="61206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jsou organizováni v rodech (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gentes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), které se skládají z několika rodin - jméno rodu je zahrnuto do jména člena rodu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jedná se o nejstarší a nejslavnější rody v Římě</a:t>
            </a:r>
          </a:p>
          <a:p>
            <a:pPr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gens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Cornelia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=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Scipionové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gens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Aemilia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=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Aemilianus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Paullus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Scipio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Aemilianus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gens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Iulia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=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Caesar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3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ázek 3" descr="ustava,urady_0001.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1972" y="4149080"/>
            <a:ext cx="6634484" cy="2245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ustava,urady_0001.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1972" y="4149080"/>
            <a:ext cx="6634484" cy="2245257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95536" y="332656"/>
            <a:ext cx="83529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na základě příslušnosti k rodu (rodině), pozemkovém majetku a náboženské příslušnosti k místním bohům se již v této době patriciové konstituovali jako dědičná šlechta</a:t>
            </a:r>
          </a:p>
          <a:p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druhou významnou složku římského obyvatelstva tvořili plebejové (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plebei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původ nejistý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svobodní občané s omezenými politickými právy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slabší sociální a ekonomické postavení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odlišný náboženský kult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95536" y="3717032"/>
            <a:ext cx="626469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klienti (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clientes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 době královské vrstva svobodného obyvatelstva, závislá na patriciích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patrně náležely k rodům, ze kterých se vytvořila patricijská vrstva</a:t>
            </a:r>
            <a:endParaRPr lang="cs-CZ" sz="2000" dirty="0" smtClean="0">
              <a:latin typeface="Calibri" pitchFamily="34" charset="0"/>
              <a:cs typeface="Calibri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404664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 otroci (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famuli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servi,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mancipia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pueri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z počátku především z řad válečných zajatců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také z řad svobodných občanů - dlužníci (do r. 326)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potomci otroků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byli pokládáni za bezprávné členy rodiny a podléhali, stejně jako ostatní členové rodiny, pravomoci otce rodiny (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pater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familias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životní úroveň otroků byla podobná jako u svobodných občanů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548680"/>
            <a:ext cx="77768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Organizace společnosti</a:t>
            </a:r>
          </a:p>
          <a:p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na základě pokrevní příbuznosti po otcovské linii</a:t>
            </a: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nejnižší organizační jednotkou byla rodina =&gt; 10 rodin tvořilo rod (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gens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 =&gt; 10 rodů vytvářelo kurii (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curia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 =&gt; 10 kurií tvořilo kmen (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tribus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 archaickém Římě byly 3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tribue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Tities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Ramnes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Luceres</a:t>
            </a:r>
            <a:endParaRPr lang="cs-CZ" sz="2000" dirty="0"/>
          </a:p>
        </p:txBody>
      </p:sp>
      <p:pic>
        <p:nvPicPr>
          <p:cNvPr id="4" name="Obrázek 3" descr="ustava,urady_0001.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77072"/>
            <a:ext cx="7172091" cy="2307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10800</TotalTime>
  <Words>3854</Words>
  <Application>Microsoft Office PowerPoint</Application>
  <PresentationFormat>Předvádění na obrazovce (4:3)</PresentationFormat>
  <Paragraphs>416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0" baseType="lpstr">
      <vt:lpstr>Calibri</vt:lpstr>
      <vt:lpstr>Constantia</vt:lpstr>
      <vt:lpstr>Wingdings 2</vt:lpstr>
      <vt:lpstr>Papír</vt:lpstr>
      <vt:lpstr>Antické reálie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Toram</dc:creator>
  <cp:lastModifiedBy>Toram</cp:lastModifiedBy>
  <cp:revision>918</cp:revision>
  <dcterms:created xsi:type="dcterms:W3CDTF">2012-02-28T16:47:50Z</dcterms:created>
  <dcterms:modified xsi:type="dcterms:W3CDTF">2015-02-23T06:59:15Z</dcterms:modified>
</cp:coreProperties>
</file>