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309" r:id="rId5"/>
    <p:sldId id="310" r:id="rId6"/>
    <p:sldId id="260" r:id="rId7"/>
    <p:sldId id="268" r:id="rId8"/>
    <p:sldId id="261" r:id="rId9"/>
    <p:sldId id="267" r:id="rId10"/>
    <p:sldId id="271" r:id="rId11"/>
    <p:sldId id="269" r:id="rId12"/>
    <p:sldId id="270" r:id="rId13"/>
    <p:sldId id="262" r:id="rId14"/>
    <p:sldId id="307" r:id="rId15"/>
    <p:sldId id="263" r:id="rId16"/>
    <p:sldId id="264" r:id="rId17"/>
    <p:sldId id="265" r:id="rId18"/>
    <p:sldId id="266" r:id="rId19"/>
    <p:sldId id="272" r:id="rId20"/>
    <p:sldId id="273" r:id="rId21"/>
    <p:sldId id="274" r:id="rId22"/>
    <p:sldId id="275" r:id="rId23"/>
    <p:sldId id="276" r:id="rId24"/>
    <p:sldId id="299" r:id="rId25"/>
    <p:sldId id="311" r:id="rId26"/>
    <p:sldId id="312" r:id="rId27"/>
    <p:sldId id="277" r:id="rId28"/>
    <p:sldId id="298" r:id="rId29"/>
    <p:sldId id="300" r:id="rId30"/>
    <p:sldId id="297" r:id="rId31"/>
    <p:sldId id="278" r:id="rId32"/>
    <p:sldId id="303" r:id="rId33"/>
    <p:sldId id="279" r:id="rId34"/>
    <p:sldId id="280" r:id="rId35"/>
    <p:sldId id="281" r:id="rId36"/>
    <p:sldId id="302" r:id="rId37"/>
    <p:sldId id="304" r:id="rId38"/>
    <p:sldId id="282" r:id="rId39"/>
    <p:sldId id="301" r:id="rId40"/>
    <p:sldId id="283" r:id="rId41"/>
    <p:sldId id="305" r:id="rId42"/>
    <p:sldId id="284" r:id="rId43"/>
    <p:sldId id="285" r:id="rId44"/>
    <p:sldId id="286" r:id="rId45"/>
    <p:sldId id="308" r:id="rId46"/>
    <p:sldId id="287" r:id="rId47"/>
    <p:sldId id="288" r:id="rId48"/>
    <p:sldId id="289" r:id="rId49"/>
    <p:sldId id="290" r:id="rId50"/>
    <p:sldId id="306" r:id="rId51"/>
  </p:sldIdLst>
  <p:sldSz cx="9144000" cy="6858000" type="screen4x3"/>
  <p:notesSz cx="6858000" cy="97234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3473F4-259D-408F-B7DE-6D3E649EE852}" type="datetimeFigureOut">
              <a:rPr lang="cs-CZ" smtClean="0"/>
              <a:pPr/>
              <a:t>11. 3. 2015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05800" cy="1066052"/>
          </a:xfrm>
        </p:spPr>
        <p:txBody>
          <a:bodyPr/>
          <a:lstStyle/>
          <a:p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Antické reálie</a:t>
            </a:r>
            <a:endParaRPr lang="cs-CZ" sz="6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19168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79912" y="227687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3</a:t>
            </a:r>
            <a:endParaRPr lang="cs-CZ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152128"/>
          </a:xfrm>
        </p:spPr>
        <p:txBody>
          <a:bodyPr/>
          <a:lstStyle/>
          <a:p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Starověké Řecko a Řím: </a:t>
            </a:r>
          </a:p>
          <a:p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</a:t>
            </a:r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emědělství / jídlo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ůž a sr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08720"/>
            <a:ext cx="3170735" cy="4392488"/>
          </a:xfrm>
          <a:prstGeom prst="rect">
            <a:avLst/>
          </a:prstGeom>
        </p:spPr>
      </p:pic>
      <p:pic>
        <p:nvPicPr>
          <p:cNvPr id="3" name="Obrázek 2" descr="Methana, Olynth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412776"/>
            <a:ext cx="4416490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04664"/>
            <a:ext cx="338437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vinná réva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pěstování známo už od doby mykénské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výroba vína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sušení na rozinky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 jídlu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založení vinice =&gt; hrozny zůstávaly trvalou plodinou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vinná réva rostla samovolně, podpírána tyčí nebo jiným stromkem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ošetřována byla prořezáváním - v zimě a na jaře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půda mezi révou sloužila k pěstování dalších plodin -  fazolí nebo ječmene</a:t>
            </a:r>
          </a:p>
          <a:p>
            <a:endParaRPr lang="cs-CZ" dirty="0"/>
          </a:p>
        </p:txBody>
      </p:sp>
      <p:pic>
        <p:nvPicPr>
          <p:cNvPr id="3" name="Obrázek 2" descr="Exekias_Dionysos_Staatliche_Antikensammlungen_2044_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476672"/>
            <a:ext cx="4493455" cy="4245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428604"/>
            <a:ext cx="364333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olivy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velice dlouho žijící rostlina - minimální nároky na obhospodařování - prořezávání a kypření půdy okolo stromů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pravidelné výnosy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pěstování - pravděpodobně řízkováním nebo roubováním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omlazování stromů =&gt; pokácení starého =&gt; z kmene vyrostou nové výhonky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sklizeň oliv - od podzimu do počátku jara</a:t>
            </a:r>
          </a:p>
          <a:p>
            <a:endParaRPr lang="cs-CZ" dirty="0"/>
          </a:p>
        </p:txBody>
      </p:sp>
      <p:pic>
        <p:nvPicPr>
          <p:cNvPr id="3" name="Obrázek 2" descr="Attic black-figure amphora attributed to the Antimenes Painter) 520 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620687"/>
            <a:ext cx="4320480" cy="4997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548680"/>
            <a:ext cx="49685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Ostatní plodiny:</a:t>
            </a:r>
          </a:p>
          <a:p>
            <a:pPr lvl="1">
              <a:buFontTx/>
              <a:buChar char="-"/>
            </a:pP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ovocné stromy: jablka, hrušky, švestky, granátová jablka, fíky mandle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některé plody byly sušeny - fíky, jablka, hrušky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 sbírání plodů: ořechy, kaštany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zelenina: fazole, hrách, salát, pórek, cibule, česnek atd.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byliny byly pravděpodobně sbírány  hlavně v přírodě</a:t>
            </a: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HerculesFarneseSitu5 web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052736"/>
            <a:ext cx="306614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erakles_Farnese_MAN_Napoli_Inv6001_n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4028806" cy="5373216"/>
          </a:xfrm>
          <a:prstGeom prst="rect">
            <a:avLst/>
          </a:prstGeom>
        </p:spPr>
      </p:pic>
      <p:pic>
        <p:nvPicPr>
          <p:cNvPr id="3" name="Obrázek 2" descr="Herakles_Farnese_MAN_Napoli_Inv6001_n06.jpg"/>
          <p:cNvPicPr>
            <a:picLocks noChangeAspect="1"/>
          </p:cNvPicPr>
          <p:nvPr/>
        </p:nvPicPr>
        <p:blipFill>
          <a:blip r:embed="rId3" cstate="print"/>
          <a:srcRect l="13910" r="10615"/>
          <a:stretch>
            <a:fillRect/>
          </a:stretch>
        </p:blipFill>
        <p:spPr>
          <a:xfrm>
            <a:off x="4644007" y="404664"/>
            <a:ext cx="4091363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620688"/>
            <a:ext cx="37444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Chov zvířat: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hospodářských zvířat jsou známy: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kozy, ovce - chovány pro mléko, sýr a maso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prasata - maso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drůbež - maso, vejce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voli, osli a muly - tažná a jezdecká zvířata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včelařství - med -&gt; sladidlo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koně - symbol společenského postavení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používáni v bitvách, při závodech 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Horsemen from the west frieze of the Parthenon, Greek, about 438-32 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501009"/>
            <a:ext cx="4215909" cy="2520280"/>
          </a:xfrm>
          <a:prstGeom prst="rect">
            <a:avLst/>
          </a:prstGeom>
        </p:spPr>
      </p:pic>
      <p:pic>
        <p:nvPicPr>
          <p:cNvPr id="4" name="Obrázek 3" descr="800px-Bronze_billygoat_Louvre_Br1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3686112" cy="2736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548681"/>
            <a:ext cx="76328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Lov a rybolov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lov byl považován za sport a zábavu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lovili se ptáci, zajíci, kanci a vysoká zvěř 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 lovu byly používány - oka, sítě, luky a šípy a smečky psů</a:t>
            </a: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 descr="Francois_vas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7344816" cy="132073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71600" y="3356992"/>
            <a:ext cx="3886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ryby a jiné plody moře byly důležitou součástí stravy, nikdy však hlavní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většina ryb pocházela z moře, známy i sladkovodní - úhoři z jezera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Kópais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Boiótie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ryby byly konzervovány - sušením, nakládáním do soli - prodejci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tarichoi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ázek 6" descr="mark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429000"/>
            <a:ext cx="2559198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428604"/>
            <a:ext cx="835824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Řecká strava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strava a stravovací návyky byly dány životní úrovní a zeměpisnou polohou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 Spartě byla proslulá černá polévka - hustá s přísadou vepřového masa, krve, octa a soli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bohatší strava v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Boiótii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strava byla střídmá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základem stravy byly obiloviny - hlavně ječmen a pšenice - u vyšších tříd nebyl význam obilovin tak velký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ječmene a později pšenice se připravoval chléb, kaše, placky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placky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maza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jsou základním pokrmem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bílý chléb z pšeničné mouky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arthos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chleba několik druhů, stejně tak i koláčů a pečiva - některé slazené medem, jiné připravované z mléka, vajec nebo sýra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chléb konzumován společně se sýrem, ovocem, zeleninou, vejci, rybami, masem, atd. - všechny tuhé pokrmy, které se s chlebem jedí byly nazývány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opson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357166"/>
            <a:ext cx="392909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zelenina byla drahá a málo dostupná - s výjimkou bobů a čočky, které se jedly jako kaše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etnos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mléčné výrobky převážně z kozího mléka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maso se jedlo zřídka -&gt; drahé, kromě vepřového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venkově bylo masa dostatek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získáváno i lovem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častější byly pro Athéňany ryby - ančovičky, sardinky, tuňák - některé dostupné i pro chudší obyvatelstvo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oblíbené byly i škeble a měkkýši - sépie a olihně</a:t>
            </a:r>
          </a:p>
        </p:txBody>
      </p:sp>
      <p:pic>
        <p:nvPicPr>
          <p:cNvPr id="4" name="Obrázek 3" descr="800px-female_baker_oven_louvre_mne133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571480"/>
            <a:ext cx="3967288" cy="2643206"/>
          </a:xfrm>
          <a:prstGeom prst="rect">
            <a:avLst/>
          </a:prstGeom>
        </p:spPr>
      </p:pic>
      <p:pic>
        <p:nvPicPr>
          <p:cNvPr id="5" name="Obrázek 4" descr="bakers_kneading_louvre_ca80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1876"/>
            <a:ext cx="4124009" cy="2278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571480"/>
            <a:ext cx="81439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jídlo mohlo být završeno zákuskem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tragéma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čerstvé nebo sušené ovoce - fíky, ořechy a hroznové víno 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medovými koláči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přechod mezi tekutou a pevnou stravou představoval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kykeón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rituální nápoj eleusinských mystérií, který jedli i rolníci doma - vysoce ceněný pro léčivé účinky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směs ječné krupice a vody, aromatizovaná bylinami (např. mátou nebo mateřídouškou) 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35283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Zemědělství</a:t>
            </a:r>
            <a:endParaRPr lang="cs-CZ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Řecko: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charakter zemědělství i možnosti obdělávání půdy je dán přírodními podmínkami</a:t>
            </a:r>
          </a:p>
          <a:p>
            <a:pPr lvl="1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klima podobné dnešnímu</a:t>
            </a:r>
          </a:p>
          <a:p>
            <a:pPr lvl="1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cca 80% řecké krajiny tvoří hory =&gt; soustředění zemědělské produkce do nížin a plání (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Thessalie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Boiótie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zemědělství bylo základním hospodářským odvětvím =&gt; věnovali se mu jak lidé z měst, tak lidé na vesnicích a malých usedlostech</a:t>
            </a:r>
          </a:p>
        </p:txBody>
      </p:sp>
      <p:pic>
        <p:nvPicPr>
          <p:cNvPr id="4" name="Obrázek 3" descr="řecko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733158"/>
            <a:ext cx="4824536" cy="5529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500042"/>
            <a:ext cx="435771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Nápoje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asi nejběžnějšími nápoji byla voda a víno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výroba vína se od dnešního lišila - víno nebylo zcela dokvašené =&gt; bylo mícháno s vodou (slanou) a dochucováno - mateřídouškou, skořicí nebo medem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pilo se také svařené víno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čisté víno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akratos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se pilo jen zřídka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pilo se také mléko (nejběžněji kozí) a jakýsi druh medoviny (směs medu a vody)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pití piva bylo považováno za barbarský zvyk</a:t>
            </a:r>
          </a:p>
          <a:p>
            <a:endParaRPr lang="cs-CZ" dirty="0"/>
          </a:p>
        </p:txBody>
      </p:sp>
      <p:pic>
        <p:nvPicPr>
          <p:cNvPr id="3" name="Obrázek 2" descr="Euphronios Krater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5" y="500042"/>
            <a:ext cx="3475905" cy="3214710"/>
          </a:xfrm>
          <a:prstGeom prst="rect">
            <a:avLst/>
          </a:prstGeom>
        </p:spPr>
      </p:pic>
      <p:pic>
        <p:nvPicPr>
          <p:cNvPr id="4" name="Obrázek 3" descr="Sakonides-Kylix-(lip-cup)-about-550-530-BC-painting-artwork-pri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929066"/>
            <a:ext cx="3577480" cy="2312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20688"/>
            <a:ext cx="792961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Pokrmy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názvy jednotlivých pokrmů se časem měnily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raných fázích řecké historie se jedla 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ariston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hned po východu slunce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hlavním jídlem byl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deipnon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jedl se uprostřed dne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navečer se jedla večeře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dorpon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klasickém období v Athénách byly také 3 hlavní jídla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akrátisma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obvykle skládala z kousků ječného nebo pšeničného chleba namočených ve víně; někdy ještě bývala obohacená olivami nebo fíky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lehký oběd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ariston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jednoduché jídlo - teplé nebo studené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někdo si k večeru mohl dopřát svačinu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hesperisma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večeře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deipnon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hlavní jídlo dne 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428604"/>
            <a:ext cx="757242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Symposion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„společnost pijáků“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důvody pro symposia mohly být různé - úspěch v atletické nebo jiné soutěži, narozeniny, náboženské oslavy, atd.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pozvání byla velmi neformální - pozvaný mohl sebou přivést i někoho dalšího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mohlo se konat dvojím způsobem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členové sdružení se dohodli, že se budou střídat v pořádání, přičemž každý přinese svůj díl pití a jídla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eranos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hostinu uspořádal hostitel na vlastní náklady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průběh celého večera měl ustálený pořádek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příchodu se pozvaný zul a sluha mu omyl nohy a byl uveden do hodovní síně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andrón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zde hostitel mohl určit návštěvníkovi místo - lehátko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kliné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na jednom mohli být dva i tři lidé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ymposium_540x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4381531" cy="3286148"/>
          </a:xfrm>
          <a:prstGeom prst="rect">
            <a:avLst/>
          </a:prstGeom>
        </p:spPr>
      </p:pic>
      <p:pic>
        <p:nvPicPr>
          <p:cNvPr id="4" name="Obrázek 3" descr="col_kra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000108"/>
            <a:ext cx="3381875" cy="3857652"/>
          </a:xfrm>
          <a:prstGeom prst="rect">
            <a:avLst/>
          </a:prstGeom>
        </p:spPr>
      </p:pic>
      <p:pic>
        <p:nvPicPr>
          <p:cNvPr id="5" name="Obrázek 4" descr="greek-cup-symposium-110106-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789040"/>
            <a:ext cx="3744416" cy="2592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7224" y="571480"/>
            <a:ext cx="492922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vlastní symposion začínalo úlitbou Dionýsovi a ostatním božstvům a zazpíváním hymnu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byl zvolen král hostiny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symposiarchos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vedl připíjení na jednotlivé přítomné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určoval, kolik kdo má vypít číší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jak se bude víno ředit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určoval druh her a navrhoval zábavu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kottabos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určoval tresty nebo odměny pro soutěžící</a:t>
            </a:r>
          </a:p>
          <a:p>
            <a:pPr marL="457200"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symposií byla hudba - obvykle hrála flétnistka; vystoupení tanečníků, akrobatů a bavičů</a:t>
            </a:r>
          </a:p>
          <a:p>
            <a:pPr marL="0"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účel symposií mohl být různý - filozofické diskuse nebo jen prosté opilecké radovánky</a:t>
            </a:r>
          </a:p>
          <a:p>
            <a:endParaRPr lang="cs-CZ" dirty="0"/>
          </a:p>
        </p:txBody>
      </p:sp>
      <p:pic>
        <p:nvPicPr>
          <p:cNvPr id="4" name="Obrázek 3" descr="brygo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714356"/>
            <a:ext cx="2682354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" y="353568"/>
            <a:ext cx="6805376" cy="59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79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4664"/>
            <a:ext cx="5106678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1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285728"/>
            <a:ext cx="771530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Zemědělství</a:t>
            </a:r>
          </a:p>
          <a:p>
            <a:endParaRPr lang="cs-CZ" sz="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Řím:</a:t>
            </a: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půda byla původně majetkem rodů - </a:t>
            </a:r>
            <a:r>
              <a:rPr lang="cs-CZ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gentes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které je rozdělovali jednotlivým rodinám =&gt; za republiky se soukromé majetky zvětšují =&gt; vytlačováním drobných zemědělců vznikají velké statky </a:t>
            </a:r>
            <a:r>
              <a:rPr lang="cs-CZ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latifundie</a:t>
            </a:r>
          </a:p>
          <a:p>
            <a:pPr>
              <a:buFontTx/>
              <a:buChar char="-"/>
            </a:pPr>
            <a:endParaRPr lang="cs-CZ" sz="2000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za císařství je půda pronajímána drobným rolníkům bez vlastní půdy - kolónům - </a:t>
            </a:r>
            <a:r>
              <a:rPr lang="cs-CZ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colonus</a:t>
            </a:r>
            <a:endParaRPr lang="cs-CZ" sz="2000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první Římané byli spíše pastevci, kteří se zabývali chovem dobytka, prasat, kozí a ovcí</a:t>
            </a:r>
          </a:p>
          <a:p>
            <a:pPr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teprve později začali s primitivním zemědělstvím - silný vliv na vývoj zemědělství měli Etruskové =&gt; velké zkušenosti s terénními úpravami hospodářské půdy - zavlažovací i odvodňovací úpravy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348" y="357166"/>
            <a:ext cx="436170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půda byla stejně jako u Řeků obdělávána jednoduchým pluhem - </a:t>
            </a:r>
            <a:r>
              <a:rPr lang="cs-CZ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aratrum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taženým hovězím dobytkem - těžká půda byla orána až 4x do roka</a:t>
            </a:r>
          </a:p>
          <a:p>
            <a:pPr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používány byly i motyky a krumpáče</a:t>
            </a:r>
          </a:p>
          <a:p>
            <a:pPr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objevují se vynálezy usnadňující práci</a:t>
            </a:r>
          </a:p>
          <a:p>
            <a:pPr lvl="1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galský žací stroj - umožňoval rychle „obrat“ obilné klasy</a:t>
            </a:r>
          </a:p>
          <a:p>
            <a:pPr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známo bylo hnojení - chlévská mrva, minerální hnojiva</a:t>
            </a:r>
          </a:p>
          <a:p>
            <a:pPr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při obdělávání bylo používán systém střídání plodin namísto nechání pole ladem</a:t>
            </a:r>
          </a:p>
          <a:p>
            <a:endParaRPr lang="cs-CZ" dirty="0"/>
          </a:p>
        </p:txBody>
      </p:sp>
      <p:pic>
        <p:nvPicPr>
          <p:cNvPr id="3" name="Obrázek 2" descr="pluh - rekonstruk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548680"/>
            <a:ext cx="3617531" cy="2304256"/>
          </a:xfrm>
          <a:prstGeom prst="rect">
            <a:avLst/>
          </a:prstGeom>
        </p:spPr>
      </p:pic>
      <p:pic>
        <p:nvPicPr>
          <p:cNvPr id="4" name="Picture 3" descr="gallic-roman harve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356992"/>
            <a:ext cx="3782362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0px-Harves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08720"/>
            <a:ext cx="7596448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řecko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200800" cy="5688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348" y="714356"/>
            <a:ext cx="75009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Plodiny: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obilniny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pěstovala se špalda, proso a ječmen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hordeum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), pšenice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triticum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), oves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avena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od punských válek se pěstováním obilí zabývali hlavně drobní zemědělci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původně byly obilniny praženy aby se zrna uvolnila =&gt; později se mlátilo na mlatě a následně drtilo v mlýnech</a:t>
            </a:r>
          </a:p>
          <a:p>
            <a:pPr lvl="1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luštěniny - boby, čočka a několik druhů hrachu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olivy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vinná réva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zelenina - štěrbák, locika, zelí, pórek, řepa, cibule, tykev, okurka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76672"/>
            <a:ext cx="7715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ovoce - fíky, jablka, hrušky švestky, granátová jablka, ořechy, 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od 1. pol. 1. st. př. Kr. i třešně dovezené Lucullem z Pontu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 císařství se začali pěstovat meruňka a broskev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 dominátu citroník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 hnojení stromů se používal odpad z oliv vznikající při výrobě olivového oleje</a:t>
            </a:r>
          </a:p>
        </p:txBody>
      </p:sp>
      <p:pic>
        <p:nvPicPr>
          <p:cNvPr id="3" name="Picture 2" descr="Villa Pisanella - olive pr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36912"/>
            <a:ext cx="3897024" cy="3600400"/>
          </a:xfrm>
          <a:prstGeom prst="rect">
            <a:avLst/>
          </a:prstGeom>
        </p:spPr>
      </p:pic>
      <p:pic>
        <p:nvPicPr>
          <p:cNvPr id="6" name="Picture 5" descr="picking-fruit-roman-mosaic-from-saint-romain-en-gal-france-ad-200-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36912"/>
            <a:ext cx="3744416" cy="3609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64633578_f1084dd0bc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64704"/>
            <a:ext cx="7200800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428604"/>
            <a:ext cx="7715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Chov zvířat: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 složku římského zemědělství představuje chov dobytka =&gt; stává se základem bohatství římských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patriciů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choval se hlavně: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skot - jako tažná zvířata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pro maso, mléko, žluč, rohy, a hnůj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ovce - hlavně pro vlnu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kozy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koně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vepři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drůbež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slepice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husy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kachny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holubi 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koci republiky a za císařství byl zaveden chov cizokrajného domácího ptactva - páv, perlička, bažant a tetřev</a:t>
            </a:r>
          </a:p>
        </p:txBody>
      </p:sp>
      <p:sp>
        <p:nvSpPr>
          <p:cNvPr id="3" name="Pravá složená závorka 2"/>
          <p:cNvSpPr/>
          <p:nvPr/>
        </p:nvSpPr>
        <p:spPr>
          <a:xfrm>
            <a:off x="5643570" y="1928802"/>
            <a:ext cx="214314" cy="14287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929322" y="242886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chov ve velkém počtu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357166"/>
            <a:ext cx="75724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osli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chovají se i sladkovodní a mořské ryby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významné místo zaujímá i včelařství - sladidlo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fightingcoc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573016"/>
            <a:ext cx="4536013" cy="2751660"/>
          </a:xfrm>
          <a:prstGeom prst="rect">
            <a:avLst/>
          </a:prstGeom>
        </p:spPr>
      </p:pic>
      <p:pic>
        <p:nvPicPr>
          <p:cNvPr id="5" name="Obrázek 4" descr="MosaicDonk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412776"/>
            <a:ext cx="3744416" cy="2772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428604"/>
            <a:ext cx="778674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Lov a rybolov</a:t>
            </a: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Římané se intenzivnímu lovu začínají věnovat až od 2. st. př. Kr. 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do té doby jen činnost otroků nebo v rámci náboženských slavností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lov jako sport - vlivy z východu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2 hlavní způsoby lovu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venatio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lov na čtvernožce - od zajíce po vysokou – loví se pěšky nebo na koni - kopí, prak, nůž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lovu jsou lovečtí psi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aucupium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lov na ptáky - používání návnad a pastí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době císařství se konají zinscenovaná představení v amfiteátru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uměle vytvořené prostředí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lov exotických zvířat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rybolov je zaměstnáním, ale také způsob, jak trávit volný čas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 lovu se používá – udice s háčkem, sítě, vrše, trojzubce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ai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548680"/>
            <a:ext cx="6984776" cy="5559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do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08720"/>
            <a:ext cx="8075240" cy="4461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428604"/>
            <a:ext cx="78581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Římská strava</a:t>
            </a: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skladba římské stravy se v  průběhu času měnila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počátku byla římská strava prostá - jedlo se to, co si sami Římané vypěstovali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nejobvyklejším jídlem byla kaše nebo řidší těsto vyrobené ze špaldy; nebo polenta - podobné jídlo vyrobené z praženého ječmene -&gt; jako strava se udrželo později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zelenina, luštěniny a sýr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maso jen zřídka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 rostoucí římskou říší se měnil i jídelníček =&gt; bylo využíváno vše, co mohla říše nabídnout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jídlo z obilnin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základem byl chléb - dělaný doma, od pekaře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9 druhů - nejlepší: bílý; nejméně kvalitní: černý (z černé mouky s otrubami); kyprý chléb: zadělávaný mlékem a vejci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mnoho druhů koláčů s různými náplněmi - rozinky, ořechy, mandle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jemné pečivo - cukroví, „piškoty“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kery-fresco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836712"/>
            <a:ext cx="3911955" cy="4176464"/>
          </a:xfrm>
          <a:prstGeom prst="rect">
            <a:avLst/>
          </a:prstGeom>
        </p:spPr>
      </p:pic>
      <p:pic>
        <p:nvPicPr>
          <p:cNvPr id="3" name="Picture 2" descr="800px-Sarcophagus_milling_scene_-_vatican_museum-e1266635036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4091181" cy="3233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85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357166"/>
            <a:ext cx="84296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zelenina byla běžnou součástí stravy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saláty, kapusta, řepa, cibule, česnek, pórek, okurky, dýně, vodní melouny, ředkvičky; artyčoky, chřest a pastinák byly vzácnější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přísady a dochucovadla k zelenině sloužily sůl, ocet, hořčice, pepř, pažitka, atd.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oblíbené byly také houby - hřiby, křemenáče, žampióny a lanýže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luštěniny - hlavně jako potrava chudých vrstev - na venkově jako zdravá a výživná strava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ovoce - pěstovalo se velmi hojně v celé Itálii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Římané byli velmi dobrými pěstiteli - vytváření nových odrůd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běžné i u chudiny byly fíky – sušené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jídelníček byl ještě doplněn různými druhy ořechů, kaštany a mandlemi; do jídel se přidávala piniová semena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031997-Food_and_glass_dishes,_Roman_fresco-S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272808" cy="5722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642918"/>
            <a:ext cx="80010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maso - zpracováváno všemi možnými způsoby - s přísadami, které byly mnohdy mnohem dražší než samotné maso</a:t>
            </a: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nejoblíbenější bylo maso vepřové - zpracovávaly se prakticky všechny části - nejoblíbenější byl podbřišek, bachor, plecko, játra a kýta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oblíbené byly paštiky, klobásy, jitrnice a jelita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některé potraviny z masa byly dováženy – uzenky: z jihu Itálie, Galie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jehněčí maso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divocí vepři, králíci, zajíci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pic>
        <p:nvPicPr>
          <p:cNvPr id="3" name="Obrázek 2" descr="C0031995-Rabbit_and_figs,_Roman_fresco-S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501008"/>
            <a:ext cx="4423048" cy="2609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500042"/>
            <a:ext cx="814393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ptáci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drůbež - slepice, kuřata, kachny, husy, perličky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holubi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plameňáci, slavíci, drozdi, papoušci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pro kuchyň byli chováni bažanti, koroptve, jeřábci, sluky, kvíčaly a pštrosi</a:t>
            </a:r>
            <a:endParaRPr lang="cs-CZ" dirty="0" smtClean="0"/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běžní byli i pávi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vejce - syrová nebo vařená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pojidlo do těst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velmi oblíbené byly různé druhy ryb - lovené nebo chované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parma mořská - velmi drahá; murény, kambaly, tresky, tuňáci, mořské štiky, jeseteři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solené ryby dovážené z Černomoří, Sardinie a Hispánie - jídlo chudých i císařů - upravovány s olejem, octem a vínem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ústřice a mušle</a:t>
            </a:r>
          </a:p>
        </p:txBody>
      </p:sp>
      <p:pic>
        <p:nvPicPr>
          <p:cNvPr id="3" name="Obrázek 2" descr="SuperStock_1788-18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204864"/>
            <a:ext cx="2016224" cy="2191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7224" y="571480"/>
            <a:ext cx="75009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velmi běžné bylo používání různých omáček a příchuťových šťáv - kupovány připravené ve velkém množství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nejznámější bylo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garum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jeho výrobou byly proslulé Pompeje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výroba byla zdlouhavá a složitá - velmi luxusní zboží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kvašenou šťávu ze směsi ryb a rybích vnitřností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pic>
        <p:nvPicPr>
          <p:cNvPr id="3" name="Obrázek 2" descr="pompeii_gar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2276872"/>
            <a:ext cx="2808312" cy="348618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92080" y="580526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A little </a:t>
            </a:r>
            <a:r>
              <a:rPr lang="en-US" sz="1600" b="1" dirty="0" err="1" smtClean="0">
                <a:latin typeface="Calibri" pitchFamily="34" charset="0"/>
              </a:rPr>
              <a:t>garum</a:t>
            </a:r>
            <a:r>
              <a:rPr lang="en-US" sz="1600" b="1" dirty="0" smtClean="0">
                <a:latin typeface="Calibri" pitchFamily="34" charset="0"/>
              </a:rPr>
              <a:t> went a long way.</a:t>
            </a:r>
            <a:endParaRPr lang="cs-CZ" sz="1600" b="1" dirty="0">
              <a:latin typeface="Calibri" pitchFamily="34" charset="0"/>
            </a:endParaRPr>
          </a:p>
        </p:txBody>
      </p:sp>
      <p:pic>
        <p:nvPicPr>
          <p:cNvPr id="5" name="Obrázek 4" descr="roman-almunecar-garum-facto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708920"/>
            <a:ext cx="4032448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arum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2688299" cy="2016224"/>
          </a:xfrm>
          <a:prstGeom prst="rect">
            <a:avLst/>
          </a:prstGeom>
        </p:spPr>
      </p:pic>
      <p:pic>
        <p:nvPicPr>
          <p:cNvPr id="13" name="Obrázek 12" descr="Garum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404664"/>
            <a:ext cx="2808112" cy="2016224"/>
          </a:xfrm>
          <a:prstGeom prst="rect">
            <a:avLst/>
          </a:prstGeom>
        </p:spPr>
      </p:pic>
      <p:pic>
        <p:nvPicPr>
          <p:cNvPr id="14" name="Obrázek 13" descr="Garum 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04665"/>
            <a:ext cx="2746899" cy="2016224"/>
          </a:xfrm>
          <a:prstGeom prst="rect">
            <a:avLst/>
          </a:prstGeom>
        </p:spPr>
      </p:pic>
      <p:pic>
        <p:nvPicPr>
          <p:cNvPr id="15" name="Obrázek 14" descr="Garum 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3" y="2492896"/>
            <a:ext cx="2711145" cy="1800200"/>
          </a:xfrm>
          <a:prstGeom prst="rect">
            <a:avLst/>
          </a:prstGeom>
        </p:spPr>
      </p:pic>
      <p:pic>
        <p:nvPicPr>
          <p:cNvPr id="16" name="Obrázek 15" descr="Garum 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2492895"/>
            <a:ext cx="1728192" cy="1803959"/>
          </a:xfrm>
          <a:prstGeom prst="rect">
            <a:avLst/>
          </a:prstGeom>
        </p:spPr>
      </p:pic>
      <p:pic>
        <p:nvPicPr>
          <p:cNvPr id="17" name="Obrázek 16" descr="Garum 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2492896"/>
            <a:ext cx="1906991" cy="1800200"/>
          </a:xfrm>
          <a:prstGeom prst="rect">
            <a:avLst/>
          </a:prstGeom>
        </p:spPr>
      </p:pic>
      <p:pic>
        <p:nvPicPr>
          <p:cNvPr id="18" name="Obrázek 17" descr="Garum 07.jpg"/>
          <p:cNvPicPr>
            <a:picLocks noChangeAspect="1"/>
          </p:cNvPicPr>
          <p:nvPr/>
        </p:nvPicPr>
        <p:blipFill>
          <a:blip r:embed="rId8" cstate="print"/>
          <a:srcRect l="26585" t="17059"/>
          <a:stretch>
            <a:fillRect/>
          </a:stretch>
        </p:blipFill>
        <p:spPr>
          <a:xfrm>
            <a:off x="7092280" y="2492896"/>
            <a:ext cx="1656184" cy="1822430"/>
          </a:xfrm>
          <a:prstGeom prst="rect">
            <a:avLst/>
          </a:prstGeom>
        </p:spPr>
      </p:pic>
      <p:pic>
        <p:nvPicPr>
          <p:cNvPr id="19" name="Obrázek 18" descr="Garum 0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3" y="4365104"/>
            <a:ext cx="2688299" cy="2016224"/>
          </a:xfrm>
          <a:prstGeom prst="rect">
            <a:avLst/>
          </a:prstGeom>
        </p:spPr>
      </p:pic>
      <p:pic>
        <p:nvPicPr>
          <p:cNvPr id="20" name="Obrázek 19" descr="Garum 09.jpg"/>
          <p:cNvPicPr>
            <a:picLocks noChangeAspect="1"/>
          </p:cNvPicPr>
          <p:nvPr/>
        </p:nvPicPr>
        <p:blipFill>
          <a:blip r:embed="rId10" cstate="print"/>
          <a:srcRect l="6343" r="4857"/>
          <a:stretch>
            <a:fillRect/>
          </a:stretch>
        </p:blipFill>
        <p:spPr>
          <a:xfrm>
            <a:off x="3203848" y="4365104"/>
            <a:ext cx="2016224" cy="2016224"/>
          </a:xfrm>
          <a:prstGeom prst="rect">
            <a:avLst/>
          </a:prstGeom>
        </p:spPr>
      </p:pic>
      <p:pic>
        <p:nvPicPr>
          <p:cNvPr id="21" name="Obrázek 20" descr="Garum 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64088" y="4365104"/>
            <a:ext cx="1911381" cy="2016224"/>
          </a:xfrm>
          <a:prstGeom prst="rect">
            <a:avLst/>
          </a:prstGeom>
        </p:spPr>
      </p:pic>
      <p:pic>
        <p:nvPicPr>
          <p:cNvPr id="22" name="Obrázek 21" descr="Garum 11.jpg"/>
          <p:cNvPicPr>
            <a:picLocks noChangeAspect="1"/>
          </p:cNvPicPr>
          <p:nvPr/>
        </p:nvPicPr>
        <p:blipFill>
          <a:blip r:embed="rId12" cstate="print"/>
          <a:srcRect l="12087" r="15388" b="15389"/>
          <a:stretch>
            <a:fillRect/>
          </a:stretch>
        </p:blipFill>
        <p:spPr>
          <a:xfrm>
            <a:off x="7380312" y="4365104"/>
            <a:ext cx="129614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357166"/>
            <a:ext cx="78581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Nápoje</a:t>
            </a:r>
            <a:endParaRPr lang="cs-CZ" dirty="0" smtClean="0"/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nebyli známy téměř žádné teplé nápoje, kromě vína ředěného horkou vodou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základním nápojem zůstávala voda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běžné bylo pití mléka - kravské a kozí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provinciích bylo rozšířeno pití piva - různé druhy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převzetí znalostí pěstování vinné révy se hlavním nápojem stává víno - Itálie se stala jejím hlavním pěstitelem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Plinius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Starší udává, že bylo známo na 80 značek - 60 z nich pěstováno v Itálii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rozeznávalo se bílé a červené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nejlepší - z Latia a Kampánie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víno se ředilo vodou a dále ještě dochucovalo – myrtou, jalovcem, pelyňkem, atd.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posca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nápoj chudých a vojáků 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voda s octem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aqua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mulsa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směs vody a medu vystavená 40 dní slunci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428604"/>
            <a:ext cx="77867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Pokrmy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Římané jedí třikrát denně - pouze jedno jídlo je nejdůležitější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dřívějších dobách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ientaculum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 jídlo v poledne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cena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večeře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vesperna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později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ientaculum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podáváno buď hned po vstávání, nebo po skončení rituálu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salutatio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velmi jednoduchá - kousek chleba namočený do vína s několika olivami, suchými plody a někdy i sýrem; k pití voda nebo slabé víno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oběd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prandium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bohatší než snídaně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kousek chleba, studené maso, ryba, nebo sýr, ovoce a zelenina; k pití víno nebo medovina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někdy jen zbytky od předchozí večeře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596" y="357166"/>
            <a:ext cx="842968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hlavním jídlem se stává večeře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cena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začíná kolem 4-5 hodiny - obvykle trvala 2-3 hodiny, někdy se však mohla protáhnout až do noci nebo dokonce až do rána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místem konání bylo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triclinium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místnost se 3, do pravého úhlu uspořádanými, lůžky - každé lůžko pro 3 osoby - mezi lůžky stál kulatý stůl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mensa</a:t>
            </a:r>
          </a:p>
          <a:p>
            <a:pPr lvl="1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cena se dělila do tří částí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1.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gustus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(ochutnávání) - podávali se obložené mísy s malými sousty - např. salát, ryby s omáčkami, vejce, mušle - zapíjelo se medovinou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2. vlastní hostina - různý </a:t>
            </a:r>
            <a:r>
              <a:rPr lang="cs-CZ" sz="2000" b="1" smtClean="0">
                <a:latin typeface="Calibri" pitchFamily="34" charset="0"/>
                <a:cs typeface="Calibri" pitchFamily="34" charset="0"/>
              </a:rPr>
              <a:t>počet chodů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3. zákusky - pečivo, cukroví, ovoce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následně mohla hostina přejít v popíjení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comissatio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král hostiny určoval jak a na čí počest se bude pít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byly různé formy zábavy - hry, přihlíželo se vystoupením tanečníků, hudebníků, kejklířů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mohly se probírat i otázky filozofické, vědecké</a:t>
            </a:r>
          </a:p>
          <a:p>
            <a:pPr lvl="3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571480"/>
            <a:ext cx="75009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některé hostiny mohly končit obžerstvím, kdy ti co se přejedli požily dávicí prostředek a následně pokračovali dále</a:t>
            </a: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konci rozdával hostitel dárky - pečivo, ovoce, různé předměty</a:t>
            </a:r>
          </a:p>
          <a:p>
            <a:pPr marL="0" lvl="3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 obyčejných lidí však byly hostiny mnohem skromnější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jedlo se vydatně - ne však přes míru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hostiny se účastnily členové rodiny a pouze jeden nebo dva přátelé</a:t>
            </a:r>
          </a:p>
          <a:p>
            <a:endParaRPr lang="cs-CZ" dirty="0"/>
          </a:p>
        </p:txBody>
      </p:sp>
      <p:pic>
        <p:nvPicPr>
          <p:cNvPr id="5" name="Picture 4" descr="739px-Pompeii_-_Casa_dei_Casti_Amanti_-_Banqu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924944"/>
            <a:ext cx="4248472" cy="3455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5655"/>
            <a:ext cx="4293229" cy="51571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04664"/>
            <a:ext cx="392949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23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_00134078~banquet-scene-roman-wall-painting-1st-c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476672"/>
            <a:ext cx="5616624" cy="5877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764704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době bronzové bylo hospodářství a tedy i zemědělství soustředěno kolem jednotlivých mocenských center, kde nejvyšší mocenské vrstvy byly největšími vlastníky půdy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původně půda patřící rodu přechází na jednotlivce - aristokracie =&gt;  svobodných občanů jednotlivých obcí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5 st. je půda obdělávána převážně drobnými rolníky v rámci malých statků; pouze bohatí statkáři žijí ve městech</a:t>
            </a:r>
          </a:p>
        </p:txBody>
      </p:sp>
      <p:pic>
        <p:nvPicPr>
          <p:cNvPr id="3" name="Obrázek 2" descr="pluh-sché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897327"/>
            <a:ext cx="4464496" cy="224928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55576" y="3789040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půda se obdělávala orbou, pomocí jednoduchého pluhu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bez předradličky a radlice, taženého voly nebo mezky =&gt; pluh půdu spíše rozrýval než převracel =&gt; trojité přeorávání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764704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přeorávala se i pole nechaná ladem</a:t>
            </a: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půda se také kypřila motykami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makele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makella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dikella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několik typů - se dvěma hroty, se širokými lopatkami</a:t>
            </a:r>
          </a:p>
        </p:txBody>
      </p:sp>
      <p:pic>
        <p:nvPicPr>
          <p:cNvPr id="3" name="Obrázek 2" descr="Orb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988840"/>
            <a:ext cx="5976664" cy="427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zemedelske prace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7445449" cy="5764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76672"/>
            <a:ext cx="734481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Plodiny: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nejdůležitější plodinou bylo obilí</a:t>
            </a: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pěstoval se ječmen a pšenice (často se dovážela), proso, později také oves a žito =&gt; různé podmínky = různá výnosnost 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vysévání se obvykle provádělo na podzim, někdy i na jaře - rychlé zrání plodin nebo neúspěšné podzimní setby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 obilí se selo ručně z košíku nebo sáčků a poté bylo zahrnuto motykou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mezi setbou a sklizní probíhalo okopávání a pletí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obilí se sklízelo srpy (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drepanon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harpé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aichmé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sklizené obilí se dovezlo na mlat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aloe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kruhová plocha s hrubou podlahou a vyvýšeným okrajem (obvykle dlážděno) =&gt; obilí mláceno pomocí tažných zvířat a následně províváno</a:t>
            </a:r>
          </a:p>
          <a:p>
            <a:pPr lvl="1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4265</TotalTime>
  <Words>2853</Words>
  <Application>Microsoft Office PowerPoint</Application>
  <PresentationFormat>Předvádění na obrazovce (4:3)</PresentationFormat>
  <Paragraphs>331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Calibri</vt:lpstr>
      <vt:lpstr>Constantia</vt:lpstr>
      <vt:lpstr>Wingdings 2</vt:lpstr>
      <vt:lpstr>Papír</vt:lpstr>
      <vt:lpstr>Antické reálie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Toram</cp:lastModifiedBy>
  <cp:revision>357</cp:revision>
  <dcterms:created xsi:type="dcterms:W3CDTF">2012-02-28T16:47:50Z</dcterms:created>
  <dcterms:modified xsi:type="dcterms:W3CDTF">2015-03-11T19:16:11Z</dcterms:modified>
</cp:coreProperties>
</file>