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7785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8991600" y="3046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Libre Baskerville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71A6"/>
              </a:buClr>
              <a:buFont typeface="Libre Baskerville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1588F"/>
              </a:buClr>
              <a:buFont typeface="Libre Baskerville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94643"/>
              </a:buClr>
              <a:buFont typeface="Libre Baskerville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155446" y="2420110"/>
            <a:ext cx="8833102" cy="0"/>
          </a:xfrm>
          <a:prstGeom prst="straightConnector1">
            <a:avLst/>
          </a:prstGeom>
          <a:noFill/>
          <a:ln w="11425" cap="flat">
            <a:solidFill>
              <a:srgbClr val="88A54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/>
          <p:nvPr/>
        </p:nvSpPr>
        <p:spPr>
          <a:xfrm>
            <a:off x="152400" y="152400"/>
            <a:ext cx="8833102" cy="6547104"/>
          </a:xfrm>
          <a:prstGeom prst="rect">
            <a:avLst/>
          </a:prstGeom>
          <a:noFill/>
          <a:ln w="9525" cap="flat">
            <a:solidFill>
              <a:srgbClr val="88A54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4267200" y="211531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5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zvislý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88A54E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2269235" y="-443483"/>
            <a:ext cx="459943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Libre Baskerville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4571A6"/>
              </a:buClr>
              <a:buFont typeface="Libre Baskerville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1588F"/>
              </a:buClr>
              <a:buFont typeface="Libre Baskerville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A94643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Zvislý nadpis a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7010400" y="0"/>
            <a:ext cx="2133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88A54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cxnSp>
        <p:nvCxnSpPr>
          <p:cNvPr id="149" name="Shape 149"/>
          <p:cNvCxnSpPr/>
          <p:nvPr/>
        </p:nvCxnSpPr>
        <p:spPr>
          <a:xfrm rot="5400000">
            <a:off x="4021834" y="3278124"/>
            <a:ext cx="6245352" cy="0"/>
          </a:xfrm>
          <a:prstGeom prst="straightConnector1">
            <a:avLst/>
          </a:prstGeom>
          <a:noFill/>
          <a:ln w="9525" cap="flat">
            <a:solidFill>
              <a:srgbClr val="88A54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0" name="Shape 150"/>
          <p:cNvSpPr/>
          <p:nvPr/>
        </p:nvSpPr>
        <p:spPr>
          <a:xfrm>
            <a:off x="6839710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5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91591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670715" y="-61117"/>
            <a:ext cx="5821364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Libre Baskerville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4571A6"/>
              </a:buClr>
              <a:buFont typeface="Libre Baskerville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1588F"/>
              </a:buClr>
              <a:buFont typeface="Libre Baskerville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A94643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5189536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88A54E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361687" y="102637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Libre Baskerville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4571A6"/>
              </a:buClr>
              <a:buFont typeface="Libre Baskerville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1588F"/>
              </a:buClr>
              <a:buFont typeface="Libre Baskerville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A94643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Hlavička sekci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152400" y="2286000"/>
            <a:ext cx="8833102" cy="3047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55446" y="142352"/>
            <a:ext cx="8833102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Libre Baskerville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Libre Baskerville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Libre Baskerville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Libre Baskervill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52400" y="152400"/>
            <a:ext cx="8833102" cy="6547104"/>
          </a:xfrm>
          <a:prstGeom prst="rect">
            <a:avLst/>
          </a:prstGeom>
          <a:noFill/>
          <a:ln w="9525" cap="flat">
            <a:solidFill>
              <a:srgbClr val="88A54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152400" y="2438400"/>
            <a:ext cx="8833102" cy="0"/>
          </a:xfrm>
          <a:prstGeom prst="straightConnector1">
            <a:avLst/>
          </a:prstGeom>
          <a:noFill/>
          <a:ln w="11425" cap="flat">
            <a:solidFill>
              <a:srgbClr val="88A54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4267200" y="211531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5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88A54E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  <p:cxnSp>
        <p:nvCxnSpPr>
          <p:cNvPr id="62" name="Shape 62"/>
          <p:cNvCxnSpPr/>
          <p:nvPr/>
        </p:nvCxnSpPr>
        <p:spPr>
          <a:xfrm rot="10800000" flipH="1">
            <a:off x="4563080" y="1575651"/>
            <a:ext cx="8919" cy="4819555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8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8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ani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152400" y="1371600"/>
            <a:ext cx="883310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45921" y="6391655"/>
            <a:ext cx="8833102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buFont typeface="Libre Baskerville"/>
              <a:buNone/>
              <a:defRPr/>
            </a:lvl2pPr>
            <a:lvl3pPr rtl="0">
              <a:spcBef>
                <a:spcPts val="0"/>
              </a:spcBef>
              <a:buFont typeface="Libre Baskerville"/>
              <a:buNone/>
              <a:defRPr/>
            </a:lvl3pPr>
            <a:lvl4pPr rtl="0">
              <a:spcBef>
                <a:spcPts val="0"/>
              </a:spcBef>
              <a:buFont typeface="Libre Baskerville"/>
              <a:buNone/>
              <a:defRPr/>
            </a:lvl4pPr>
            <a:lvl5pPr rtl="0">
              <a:spcBef>
                <a:spcPts val="0"/>
              </a:spcBef>
              <a:buFont typeface="Libre Baskervill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3" cy="731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Libre Baskerville"/>
              <a:buNone/>
              <a:defRPr/>
            </a:lvl1pPr>
            <a:lvl2pPr rtl="0">
              <a:spcBef>
                <a:spcPts val="0"/>
              </a:spcBef>
              <a:buFont typeface="Libre Baskerville"/>
              <a:buNone/>
              <a:defRPr/>
            </a:lvl2pPr>
            <a:lvl3pPr rtl="0">
              <a:spcBef>
                <a:spcPts val="0"/>
              </a:spcBef>
              <a:buFont typeface="Libre Baskerville"/>
              <a:buNone/>
              <a:defRPr/>
            </a:lvl3pPr>
            <a:lvl4pPr rtl="0">
              <a:spcBef>
                <a:spcPts val="0"/>
              </a:spcBef>
              <a:buFont typeface="Libre Baskerville"/>
              <a:buNone/>
              <a:defRPr/>
            </a:lvl4pPr>
            <a:lvl5pPr rtl="0">
              <a:spcBef>
                <a:spcPts val="0"/>
              </a:spcBef>
              <a:buFont typeface="Libre Baskervill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cxnSp>
        <p:nvCxnSpPr>
          <p:cNvPr id="77" name="Shape 77"/>
          <p:cNvCxnSpPr/>
          <p:nvPr/>
        </p:nvCxnSpPr>
        <p:spPr>
          <a:xfrm>
            <a:off x="152400" y="1280158"/>
            <a:ext cx="8833102" cy="0"/>
          </a:xfrm>
          <a:prstGeom prst="straightConnector1">
            <a:avLst/>
          </a:prstGeom>
          <a:noFill/>
          <a:ln w="11425" cap="flat">
            <a:solidFill>
              <a:srgbClr val="88A54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8" name="Shape 78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88A54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Libre Baskerville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4571A6"/>
              </a:buClr>
              <a:buFont typeface="Libre Baskerville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1588F"/>
              </a:buClr>
              <a:buFont typeface="Libre Baskerville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A94643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8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Libre Baskerville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4571A6"/>
              </a:buClr>
              <a:buFont typeface="Libre Baskerville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1588F"/>
              </a:buClr>
              <a:buFont typeface="Libre Baskerville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A94643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5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88A54E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n nadpi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88A54E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52400" y="158494"/>
            <a:ext cx="8833102" cy="6547104"/>
          </a:xfrm>
          <a:prstGeom prst="rect">
            <a:avLst/>
          </a:prstGeom>
          <a:noFill/>
          <a:ln w="9525" cap="flat">
            <a:solidFill>
              <a:srgbClr val="88A54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popisom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52400" y="152400"/>
            <a:ext cx="8833102" cy="3047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buFont typeface="Libre Baskerville"/>
              <a:buNone/>
              <a:defRPr/>
            </a:lvl2pPr>
            <a:lvl3pPr rtl="0">
              <a:spcBef>
                <a:spcPts val="0"/>
              </a:spcBef>
              <a:buFont typeface="Libre Baskerville"/>
              <a:buNone/>
              <a:defRPr/>
            </a:lvl3pPr>
            <a:lvl4pPr rtl="0">
              <a:spcBef>
                <a:spcPts val="0"/>
              </a:spcBef>
              <a:buFont typeface="Libre Baskerville"/>
              <a:buNone/>
              <a:defRPr/>
            </a:lvl4pPr>
            <a:lvl5pPr rtl="0">
              <a:spcBef>
                <a:spcPts val="0"/>
              </a:spcBef>
              <a:buFont typeface="Libre Baskervill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52400" y="152400"/>
            <a:ext cx="8833102" cy="6547104"/>
          </a:xfrm>
          <a:prstGeom prst="rect">
            <a:avLst/>
          </a:prstGeom>
          <a:noFill/>
          <a:ln w="9525" cap="flat">
            <a:solidFill>
              <a:srgbClr val="88A54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cxnSp>
        <p:nvCxnSpPr>
          <p:cNvPr id="110" name="Shape 110"/>
          <p:cNvCxnSpPr/>
          <p:nvPr/>
        </p:nvCxnSpPr>
        <p:spPr>
          <a:xfrm>
            <a:off x="152400" y="533400"/>
            <a:ext cx="8833102" cy="0"/>
          </a:xfrm>
          <a:prstGeom prst="straightConnector1">
            <a:avLst/>
          </a:prstGeom>
          <a:noFill/>
          <a:ln w="11425" cap="flat">
            <a:solidFill>
              <a:srgbClr val="88A54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Libre Baskerville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4571A6"/>
              </a:buClr>
              <a:buFont typeface="Libre Baskerville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1588F"/>
              </a:buClr>
              <a:buFont typeface="Libre Baskerville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A94643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5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  <p:sp>
        <p:nvSpPr>
          <p:cNvPr id="115" name="Shape 115"/>
          <p:cNvSpPr/>
          <p:nvPr/>
        </p:nvSpPr>
        <p:spPr>
          <a:xfrm>
            <a:off x="149352" y="638838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ok s popisom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hape 119"/>
          <p:cNvCxnSpPr/>
          <p:nvPr/>
        </p:nvCxnSpPr>
        <p:spPr>
          <a:xfrm>
            <a:off x="152400" y="533400"/>
            <a:ext cx="8833102" cy="0"/>
          </a:xfrm>
          <a:prstGeom prst="straightConnector1">
            <a:avLst/>
          </a:prstGeom>
          <a:noFill/>
          <a:ln w="11425" cap="flat">
            <a:solidFill>
              <a:srgbClr val="88A54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0" name="Shape 120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52400" y="152400"/>
            <a:ext cx="8833102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88A54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5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8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Libre Baskervill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49352" y="638838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5788151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6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8" name="Shape 8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9" name="Shape 9"/>
          <p:cNvSpPr/>
          <p:nvPr/>
        </p:nvSpPr>
        <p:spPr>
          <a:xfrm>
            <a:off x="149352" y="638838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88A54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152400" y="1276741"/>
            <a:ext cx="8833102" cy="0"/>
          </a:xfrm>
          <a:prstGeom prst="straightConnector1">
            <a:avLst/>
          </a:prstGeom>
          <a:noFill/>
          <a:ln w="9525" cap="flat">
            <a:solidFill>
              <a:srgbClr val="88A54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54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A54E"/>
              </a:buClr>
              <a:buSzPct val="25000"/>
              <a:buFont typeface="Libre Baskerville"/>
              <a:buNone/>
            </a:pPr>
            <a:fld id="{00000000-1234-1234-1234-123412341234}" type="slidenum">
              <a:rPr lang="id"/>
              <a:t>‹#›</a:t>
            </a:fld>
            <a:endParaRPr lang="id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Font typeface="Libre Baskerville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457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041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Libre Baskerville"/>
              <a:buChar char="•"/>
              <a:defRPr/>
            </a:lvl5pPr>
            <a:lvl6pPr marL="1645920" marR="0" indent="-76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71A6"/>
              </a:buClr>
              <a:buFont typeface="Libre Baskerville"/>
              <a:buChar char="•"/>
              <a:defRPr/>
            </a:lvl7pPr>
            <a:lvl8pPr marL="2103120" marR="0" indent="50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1588F"/>
              </a:buClr>
              <a:buFont typeface="Libre Baskerville"/>
              <a:buChar char="•"/>
              <a:defRPr/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94643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huZDuHph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1zhBOAXtY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9TUWBtEm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p.org.tw/" TargetMode="External"/><Relationship Id="rId3" Type="http://schemas.openxmlformats.org/officeDocument/2006/relationships/hyperlink" Target="http://wiki.cinstina.upol.cz/index.php/Demokratizace_Taiwanu" TargetMode="External"/><Relationship Id="rId7" Type="http://schemas.openxmlformats.org/officeDocument/2006/relationships/hyperlink" Target="http://www.kmt.org.tw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pp.org.tw/" TargetMode="External"/><Relationship Id="rId5" Type="http://schemas.openxmlformats.org/officeDocument/2006/relationships/hyperlink" Target="http://www.britannica.com/EBchecked/topic/334627/Lee-Teng-hui" TargetMode="External"/><Relationship Id="rId4" Type="http://schemas.openxmlformats.org/officeDocument/2006/relationships/hyperlink" Target="http://www.britannica.com/EBchecked/topic/110137/Chiang-Ching-ku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subTitle" idx="1"/>
          </p:nvPr>
        </p:nvSpPr>
        <p:spPr>
          <a:xfrm>
            <a:off x="323528" y="4005064"/>
            <a:ext cx="6400799" cy="2112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d" sz="16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VYPRACOVALY: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d" sz="1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DARIA ISHCHUK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d" sz="1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KATEŘINA MAŠKOVÁ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d" sz="1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MONIKA PRÁŠKOVÁ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d" sz="1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LUCIA MYDLIAROVÁ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600" b="1" i="0" u="none" strike="noStrike" cap="none" baseline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600" b="1" i="0" u="none" strike="noStrike" cap="none" baseline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id" sz="42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Reformy a vznik opozice na Taiwanu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2924942"/>
            <a:ext cx="5635041" cy="1910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Vznik Nové strany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konzervativní opozice vůči KMT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600" y="1242075"/>
            <a:ext cx="5543550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51518" y="548679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295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Klíčové reformy</a:t>
            </a:r>
            <a:r>
              <a:rPr lang="id" sz="295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rPr>
              <a:t/>
            </a:r>
            <a:br>
              <a:rPr lang="id" sz="295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rPr>
            </a:br>
            <a:endParaRPr lang="id" sz="2950" b="0" i="0" u="none" strike="noStrike" cap="none" baseline="0">
              <a:solidFill>
                <a:srgbClr val="88A54E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rekonstrukce Národního shromáždění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přímá volba prezidenta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251518" y="620687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295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Systém vlády</a:t>
            </a:r>
            <a:r>
              <a:rPr lang="id" sz="295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rPr>
              <a:t/>
            </a:r>
            <a:br>
              <a:rPr lang="id" sz="295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rPr>
            </a:br>
            <a:endParaRPr lang="id" sz="2950" b="0" i="0" u="none" strike="noStrike" cap="none" baseline="0">
              <a:solidFill>
                <a:srgbClr val="88A54E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3 volené legislativní sbory:</a:t>
            </a:r>
          </a:p>
          <a:p>
            <a:pPr marL="548640" marR="0" lvl="1" indent="-1930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548640" marR="0" lvl="1" indent="-2819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❖"/>
            </a:pPr>
            <a:r>
              <a:rPr lang="id" sz="2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Národní shromáždění</a:t>
            </a:r>
          </a:p>
          <a:p>
            <a:pPr marL="548640" marR="0" lvl="1" indent="-2819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❖"/>
            </a:pPr>
            <a:r>
              <a:rPr lang="id" sz="2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Kontrolní dvůr</a:t>
            </a:r>
          </a:p>
          <a:p>
            <a:pPr marL="548640" marR="0" lvl="1" indent="-2819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❖"/>
            </a:pPr>
            <a:r>
              <a:rPr lang="id" sz="2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Legislativní dvůr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2007" y="1527050"/>
            <a:ext cx="3279898" cy="47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5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poprvé v r.1996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5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kandidáti z KMT, N</a:t>
            </a:r>
            <a:r>
              <a:rPr lang="id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ové</a:t>
            </a:r>
            <a:r>
              <a:rPr lang="id" sz="25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strany a DPS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5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5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d" sz="185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rPr>
              <a:t>                       </a:t>
            </a:r>
          </a:p>
        </p:txBody>
      </p:sp>
      <p:sp>
        <p:nvSpPr>
          <p:cNvPr id="237" name="Shape 237"/>
          <p:cNvSpPr txBox="1"/>
          <p:nvPr/>
        </p:nvSpPr>
        <p:spPr>
          <a:xfrm flipH="1">
            <a:off x="3052349" y="2513125"/>
            <a:ext cx="997500" cy="36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id"/>
              <a:t>Lin Yanggang (P)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id"/>
              <a:t>Chen Li-An (P)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Přímá volba prezidenta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002" y="3497326"/>
            <a:ext cx="1581599" cy="23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7962" y="4547794"/>
            <a:ext cx="1623599" cy="16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2900" y="1527052"/>
            <a:ext cx="2618700" cy="18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6525" y="4236625"/>
            <a:ext cx="527874" cy="52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9275" y="3847475"/>
            <a:ext cx="623625" cy="6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5967075" y="3497325"/>
            <a:ext cx="1242899" cy="23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id"/>
              <a:t>Frank Hsieh (VP)↑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id"/>
              <a:t>Peng Ming-min (P)→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550" y="4376325"/>
            <a:ext cx="1536479" cy="192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375" y="2491523"/>
            <a:ext cx="1308830" cy="17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1679175" y="2706875"/>
            <a:ext cx="854700" cy="322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id"/>
              <a:t>Lien Chan (VP)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id"/>
              <a:t>Lee Deng Hui (P)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84025" y="3847475"/>
            <a:ext cx="623625" cy="6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24412" y="2442937"/>
            <a:ext cx="1308825" cy="1972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Napětí v Taiwanské úžině</a:t>
            </a:r>
            <a:r>
              <a:rPr lang="id" sz="3300" b="0" i="1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reakce Pekingu na přímou volbu prezidenta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vojenské cvičení, cvičné výstřely balistických raket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přistavení americké letadlové lodě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  <a:rtl val="0"/>
              </a:rPr>
              <a:t>dokument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Formování politické opozice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233077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Hnutí Dangwai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Gaoxiongský incident (</a:t>
            </a:r>
            <a:r>
              <a:rPr lang="id" sz="2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10.10.1979)</a:t>
            </a:r>
            <a:endParaRPr lang="cs-CZ" sz="27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u="sng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35</a:t>
            </a:r>
            <a:r>
              <a:rPr lang="id" sz="27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. výročí incidentu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DPP </a:t>
            </a:r>
            <a:endParaRPr lang="cs-CZ" sz="27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Obecné </a:t>
            </a:r>
            <a:r>
              <a:rPr lang="id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informace</a:t>
            </a:r>
          </a:p>
          <a:p>
            <a:pPr marL="548640" marR="0" lvl="1" indent="-2819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❖"/>
            </a:pPr>
            <a:r>
              <a:rPr lang="id" sz="22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Voliči</a:t>
            </a:r>
          </a:p>
          <a:p>
            <a:pPr marL="548640" marR="0" lvl="1" indent="-2819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❖"/>
            </a:pPr>
            <a:r>
              <a:rPr lang="id" sz="22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Vlajka 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Program</a:t>
            </a:r>
          </a:p>
          <a:p>
            <a:pPr marL="548640" marR="0" lvl="1" indent="-2819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❖"/>
            </a:pPr>
            <a:r>
              <a:rPr lang="id" sz="22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nová témata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3887" y="1659124"/>
            <a:ext cx="2972999" cy="19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2675" y="3883750"/>
            <a:ext cx="5354199" cy="22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Členové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16989" y="1592573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Konec vlády jedné strany</a:t>
            </a:r>
          </a:p>
          <a:p>
            <a:pPr marL="548640" marR="0" lvl="1" indent="-2819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❖"/>
            </a:pPr>
            <a:r>
              <a:rPr lang="id" sz="2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Úspěchy DPS</a:t>
            </a:r>
          </a:p>
          <a:p>
            <a:pPr marL="548640" marR="0" lvl="1" indent="-2819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❖"/>
            </a:pPr>
            <a:r>
              <a:rPr lang="id" sz="22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Stagnace DPS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Taiwanská unie solidarity (台灣團結聯盟) 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9375" y="1669025"/>
            <a:ext cx="1486499" cy="96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825" y="3429174"/>
            <a:ext cx="2642499" cy="198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1024825" y="5580475"/>
            <a:ext cx="2260499" cy="36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d"/>
              <a:t>Annette Lu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0885" y="3429175"/>
            <a:ext cx="1486401" cy="19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4170875" y="5580475"/>
            <a:ext cx="1288500" cy="36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Shi Mingde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520500" y="5580475"/>
            <a:ext cx="1486499" cy="36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Huang Xinjie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5600" y="3429175"/>
            <a:ext cx="1486400" cy="184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Chen Shui</a:t>
            </a:r>
            <a:r>
              <a:rPr lang="id" sz="33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b</a:t>
            </a:r>
            <a:r>
              <a:rPr lang="id" sz="3300" b="0" i="0" u="none" strike="noStrike" cap="none" baseline="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ian </a:t>
            </a:r>
            <a:r>
              <a:rPr lang="id" sz="3600" b="0" i="0" u="none" strike="noStrike" cap="none" baseline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陳水扁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Politická kariéra</a:t>
            </a:r>
          </a:p>
          <a:p>
            <a:pPr marL="274320" marR="0" lvl="0" indent="-242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id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Čtyři ne a jedno bez:</a:t>
            </a:r>
          </a:p>
          <a:p>
            <a:pPr marL="274320" marR="0" lvl="0" indent="-230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id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1. nevyhlásí nezávislost Taiwanu</a:t>
            </a:r>
          </a:p>
          <a:p>
            <a:pPr marL="274320" marR="0" lvl="0" indent="-230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id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2. nezmění oficiální název na Taiwanská republika</a:t>
            </a:r>
          </a:p>
          <a:p>
            <a:pPr marL="274320" marR="0" lvl="0" indent="-230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id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3. nezačlení speciální dodatek k ústavě, který by řešil vztahy na úrovni dvou států</a:t>
            </a:r>
          </a:p>
          <a:p>
            <a:pPr marL="274320" marR="0" lvl="0" indent="-230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id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4. nebude propagovat referendum týkající se sjednocení s Čínou nebo osamostatnění Taiwanu</a:t>
            </a:r>
          </a:p>
          <a:p>
            <a:pPr marL="274320" marR="0" lvl="0" indent="-230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id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Navíc závazek o nezrušení Národní rady pro </a:t>
            </a:r>
            <a:r>
              <a:rPr lang="id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sjednocení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522" y="3933452"/>
            <a:ext cx="2166899" cy="16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774" y="3797499"/>
            <a:ext cx="1551323" cy="20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295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Prohry KMT</a:t>
            </a:r>
            <a:r>
              <a:rPr lang="id" sz="295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rPr>
              <a:t/>
            </a:r>
            <a:br>
              <a:rPr lang="id" sz="295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rPr>
            </a:br>
            <a:endParaRPr lang="id" sz="2950" b="0" i="0" u="none" strike="noStrike" cap="none" baseline="0">
              <a:solidFill>
                <a:srgbClr val="88A54E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Chen Shui</a:t>
            </a:r>
            <a:r>
              <a:rPr lang="id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b</a:t>
            </a: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ian primátorem Taibei - varování Pekingu skrz média r. 1994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Prezidentské volby r. 2000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  <a:rtl val="0"/>
              </a:rPr>
              <a:t>vo</a:t>
            </a:r>
            <a:r>
              <a:rPr lang="id" sz="27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  <a:rtl val="0"/>
              </a:rPr>
              <a:t>l</a:t>
            </a:r>
            <a:r>
              <a:rPr lang="id" sz="27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  <a:rtl val="0"/>
              </a:rPr>
              <a:t>by 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2225" y="2174350"/>
            <a:ext cx="2990249" cy="39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3975" y="3516949"/>
            <a:ext cx="3452399" cy="25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Libre Baskerville"/>
                <a:ea typeface="Libre Baskerville"/>
                <a:cs typeface="Libre Baskerville"/>
                <a:sym typeface="Libre Baskerville"/>
                <a:rtl val="0"/>
              </a:rPr>
              <a:t>Zdroje 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id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BAKEŠOVÁ, Ivana, Rudolf FÜRST a Zdenka HEŘMANOVÁ. Dějiny Taiwanu. Praha: Lidové noviny, 2004, 303 s. ISBN 80-7106-708-3.</a:t>
            </a:r>
          </a:p>
          <a:p>
            <a:pPr mar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Baskerville"/>
              <a:buChar char="●"/>
            </a:pPr>
            <a:r>
              <a:rPr lang="id" sz="18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http://wiki.cinstina.upol.cz/index.php/Demokratizace_Taiwanu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Baskerville"/>
              <a:buChar char="●"/>
            </a:pPr>
            <a:r>
              <a:rPr lang="id" sz="18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http://www.britannica.com/EBchecked/topic/110137/Chiang-Ching-kuo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Baskerville"/>
              <a:buChar char="●"/>
            </a:pPr>
            <a:r>
              <a:rPr lang="id" sz="18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http://www.britannica.com/EBchecked/topic/334627/Lee-Teng-hui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Baskerville"/>
              <a:buChar char="●"/>
            </a:pPr>
            <a:r>
              <a:rPr lang="id" sz="18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www.dpp.org.tw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Baskerville"/>
              <a:buChar char="●"/>
            </a:pPr>
            <a:r>
              <a:rPr lang="id" sz="18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7"/>
              </a:rPr>
              <a:t>www.kmt.org.tw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Baskerville"/>
              <a:buChar char="●"/>
            </a:pPr>
            <a:r>
              <a:rPr lang="id" sz="18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/>
              </a:rPr>
              <a:t>www.np.org.tw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Obsah prezentace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❖"/>
            </a:pPr>
            <a:r>
              <a:rPr lang="id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Prezidenti na Taiwanu: Jiang Jingguo, L</a:t>
            </a:r>
            <a:r>
              <a:rPr lang="id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</a:t>
            </a:r>
            <a:r>
              <a:rPr lang="id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id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</a:t>
            </a:r>
            <a:r>
              <a:rPr lang="id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enghui, Chen Shuibian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❖"/>
            </a:pPr>
            <a:r>
              <a:rPr lang="id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Nově ustanovené zákony v 90. letech směřující k demokratizaci Taiwanu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❖"/>
            </a:pPr>
            <a:r>
              <a:rPr lang="id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Klíčové reformy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❖"/>
            </a:pPr>
            <a:r>
              <a:rPr lang="id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Opoziční strana DPP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❖"/>
            </a:pPr>
            <a:r>
              <a:rPr lang="id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Přímé prezidentské volby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95536" y="2852934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4800" b="1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Děkujeme za pozornost!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600" b="0" i="0" u="none" strike="noStrike" cap="none" baseline="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Počátky demokratizace souvisely s: 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88633" marR="0" lvl="0" indent="-4886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Times New Roman"/>
              <a:buChar char="❖"/>
            </a:pPr>
            <a:r>
              <a:rPr lang="id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neúspěchy v zahraniční politice</a:t>
            </a:r>
          </a:p>
          <a:p>
            <a:pPr marL="488633" marR="0" lvl="0" indent="-4886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Times New Roman"/>
              <a:buChar char="❖"/>
            </a:pPr>
            <a:r>
              <a:rPr lang="id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snahou neztratit podporu Západu</a:t>
            </a:r>
          </a:p>
          <a:p>
            <a:pPr marL="488633" marR="0" lvl="0" indent="-4886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Times New Roman"/>
              <a:buChar char="❖"/>
            </a:pPr>
            <a:r>
              <a:rPr lang="id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nástupem nové generace, která se neidentifikovala se starou generací KMT (dopl</a:t>
            </a:r>
            <a:r>
              <a:rPr lang="id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ňkové volby)</a:t>
            </a:r>
            <a:r>
              <a:rPr lang="id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  <a:p>
            <a:pPr marL="488633" marR="0" lvl="0" indent="-4886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Times New Roman"/>
              <a:buChar char="❖"/>
            </a:pPr>
            <a:r>
              <a:rPr lang="id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potřebou odlišit se od pevninské Číny </a:t>
            </a:r>
          </a:p>
          <a:p>
            <a:pPr marL="488632" marR="0" lvl="0" indent="-4886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Times New Roman"/>
              <a:buChar char="❖"/>
            </a:pPr>
            <a:r>
              <a:rPr lang="id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snahou zajistit suroviny a odbyt zboží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145732" marR="0" lvl="0" indent="-603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51518" y="18864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Jiang Jingguo 蒋建国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01750" y="1026550"/>
            <a:ext cx="8503799" cy="507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inicioval reformy, diskusi, podpořil Asociaci taiwanských nestraníků pro výzkum veřejné politiky a další organizace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 15.7.1987 zrušen výjimečný stav (stanné právo bylo nahrazeno novým Zákonem o národní bezpečnosti)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28.9.1986 zakládající sjezd nové politické strany - Demokratická pokroková strana (DPP)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v listopadu 1986 sjezd DPP, na kterém přijali program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zemřel v lednu 1988,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d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ukončil </a:t>
            </a: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vládu rodiny Jiang,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d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   </a:t>
            </a: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nástupcem</a:t>
            </a:r>
            <a:r>
              <a:rPr lang="id">
                <a:rtl val="0"/>
              </a:rPr>
              <a:t> </a:t>
            </a: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Li Denghui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325" y="4458750"/>
            <a:ext cx="3085499" cy="205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79510" y="18864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Li Denghui 李登輝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označován jako “taiwanský otec demokracie”</a:t>
            </a:r>
          </a:p>
          <a:p>
            <a:pPr marL="3429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moderní vzdělaný politik (studia v zahraničí)</a:t>
            </a:r>
          </a:p>
          <a:p>
            <a:pPr marL="3429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pracoval v taiwansko-americké komisi expertů pro rozvoj zemědělství (vypracoval zprávu o problémech taiwanského zemědělství - tím zaujal Jiang Jinggua)</a:t>
            </a:r>
          </a:p>
          <a:p>
            <a:pPr marL="3429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klíčová osobnost v procesu demokratizace TW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2275" y="3718725"/>
            <a:ext cx="1883399" cy="261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7575" y="4024425"/>
            <a:ext cx="2766300" cy="23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XIII. sjezd KMT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Li Denghui zvolen předsedou, zvolena více než polovina nových členů ÚV (omlazení), poprvé se stala členkou stálého výboru ÚV KMT žena – Guo Wangrong (minist. financí)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dokument „Stranická platforma“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nové vedení KMT opustilo dosavadní pasivní politiku ve vztahu k pevnině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jmenována vládní komise pro styk s pevninou (zlepšení vztahů)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Rok 1988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1988 zrušila taipeiská vláda omezení týkající se přejezdu přes Taiwanskou úžinu na pevninu</a:t>
            </a: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rozvoj obchodní výměny mezi TW a ČLR</a:t>
            </a: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přijat nový tiskový zákon (možnost registrace nových periodik atd.), také vydán nový zákon o právu na shromažďování legalizující veřejné demonstrace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Rok 1989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ymbol"/>
              <a:buChar char="❖"/>
            </a:pPr>
            <a:r>
              <a:rPr lang="id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další zákony otevírající možnost účasti více politických stran ve volbách, stanovující náležitosti jejich registrace (Zákon o občanských organizacích) a jejich povoleného prostoru pro volební kampaně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d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A54E"/>
              </a:buClr>
              <a:buSzPct val="25000"/>
              <a:buFont typeface="Libre Baskerville"/>
              <a:buNone/>
            </a:pPr>
            <a:r>
              <a:rPr lang="id" sz="3300" b="0" i="0" u="none" strike="noStrike" cap="none" baseline="0">
                <a:solidFill>
                  <a:srgbClr val="88A54E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1991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odvolání dodatků k ústavě prezidentem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potřeba ústavních reforem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❖"/>
            </a:pPr>
            <a:r>
              <a:rPr lang="id" sz="27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kritika konzervativního křídla KMT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čiansk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Předvádění na obrazovce (4:3)</PresentationFormat>
  <Paragraphs>147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Občiansky</vt:lpstr>
      <vt:lpstr>Reformy a vznik opozice na Taiwanu</vt:lpstr>
      <vt:lpstr>Obsah prezentace</vt:lpstr>
      <vt:lpstr>Počátky demokratizace souvisely s: </vt:lpstr>
      <vt:lpstr>Jiang Jingguo 蒋建国</vt:lpstr>
      <vt:lpstr>Li Denghui 李登輝</vt:lpstr>
      <vt:lpstr>XIII. sjezd KMT</vt:lpstr>
      <vt:lpstr>Rok 1988</vt:lpstr>
      <vt:lpstr>Rok 1989</vt:lpstr>
      <vt:lpstr>1991</vt:lpstr>
      <vt:lpstr>Vznik Nové strany</vt:lpstr>
      <vt:lpstr>Klíčové reformy </vt:lpstr>
      <vt:lpstr>Systém vlády </vt:lpstr>
      <vt:lpstr>Přímá volba prezidenta</vt:lpstr>
      <vt:lpstr>Napětí v Taiwanské úžině </vt:lpstr>
      <vt:lpstr>Formování politické opozice</vt:lpstr>
      <vt:lpstr>Členové</vt:lpstr>
      <vt:lpstr>Chen Shuibian 陳水扁</vt:lpstr>
      <vt:lpstr>Prohry KMT </vt:lpstr>
      <vt:lpstr>Zdroje </vt:lpstr>
      <vt:lpstr>Děkujeme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 vznik opozice na Taiwanu</dc:title>
  <dc:creator>rideclub.cz monika</dc:creator>
  <cp:lastModifiedBy>user</cp:lastModifiedBy>
  <cp:revision>2</cp:revision>
  <dcterms:modified xsi:type="dcterms:W3CDTF">2015-04-13T08:50:20Z</dcterms:modified>
</cp:coreProperties>
</file>