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8" r:id="rId4"/>
    <p:sldId id="258" r:id="rId5"/>
    <p:sldId id="259" r:id="rId6"/>
    <p:sldId id="267" r:id="rId7"/>
    <p:sldId id="260" r:id="rId8"/>
    <p:sldId id="261" r:id="rId9"/>
    <p:sldId id="262" r:id="rId10"/>
    <p:sldId id="263" r:id="rId11"/>
    <p:sldId id="264" r:id="rId12"/>
    <p:sldId id="265" r:id="rId13"/>
    <p:sldId id="271" r:id="rId14"/>
    <p:sldId id="266" r:id="rId15"/>
    <p:sldId id="270" r:id="rId16"/>
    <p:sldId id="272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2AD823F-F444-4DE4-9C49-76DBAC20D919}" type="datetimeFigureOut">
              <a:rPr lang="cs-CZ" smtClean="0"/>
              <a:pPr/>
              <a:t>2.3.2015</a:t>
            </a:fld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7D83611-3190-49D3-9120-BEBADBF6950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AD823F-F444-4DE4-9C49-76DBAC20D919}" type="datetimeFigureOut">
              <a:rPr lang="cs-CZ" smtClean="0"/>
              <a:pPr/>
              <a:t>2.3.2015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83611-3190-49D3-9120-BEBADBF695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AD823F-F444-4DE4-9C49-76DBAC20D919}" type="datetimeFigureOut">
              <a:rPr lang="cs-CZ" smtClean="0"/>
              <a:pPr/>
              <a:t>2.3.2015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83611-3190-49D3-9120-BEBADBF695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AD823F-F444-4DE4-9C49-76DBAC20D919}" type="datetimeFigureOut">
              <a:rPr lang="cs-CZ" smtClean="0"/>
              <a:pPr/>
              <a:t>2.3.2015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83611-3190-49D3-9120-BEBADBF695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2AD823F-F444-4DE4-9C49-76DBAC20D919}" type="datetimeFigureOut">
              <a:rPr lang="cs-CZ" smtClean="0"/>
              <a:pPr/>
              <a:t>2.3.2015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7D83611-3190-49D3-9120-BEBADBF6950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AD823F-F444-4DE4-9C49-76DBAC20D919}" type="datetimeFigureOut">
              <a:rPr lang="cs-CZ" smtClean="0"/>
              <a:pPr/>
              <a:t>2.3.2015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7D83611-3190-49D3-9120-BEBADBF6950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AD823F-F444-4DE4-9C49-76DBAC20D919}" type="datetimeFigureOut">
              <a:rPr lang="cs-CZ" smtClean="0"/>
              <a:pPr/>
              <a:t>2.3.2015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7D83611-3190-49D3-9120-BEBADBF695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AD823F-F444-4DE4-9C49-76DBAC20D919}" type="datetimeFigureOut">
              <a:rPr lang="cs-CZ" smtClean="0"/>
              <a:pPr/>
              <a:t>2.3.2015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83611-3190-49D3-9120-BEBADBF6950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AD823F-F444-4DE4-9C49-76DBAC20D919}" type="datetimeFigureOut">
              <a:rPr lang="cs-CZ" smtClean="0"/>
              <a:pPr/>
              <a:t>2.3.2015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83611-3190-49D3-9120-BEBADBF695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2AD823F-F444-4DE4-9C49-76DBAC20D919}" type="datetimeFigureOut">
              <a:rPr lang="cs-CZ" smtClean="0"/>
              <a:pPr/>
              <a:t>2.3.2015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7D83611-3190-49D3-9120-BEBADBF6950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2AD823F-F444-4DE4-9C49-76DBAC20D919}" type="datetimeFigureOut">
              <a:rPr lang="cs-CZ" smtClean="0"/>
              <a:pPr/>
              <a:t>2.3.2015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7D83611-3190-49D3-9120-BEBADBF6950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2AD823F-F444-4DE4-9C49-76DBAC20D919}" type="datetimeFigureOut">
              <a:rPr lang="cs-CZ" smtClean="0"/>
              <a:pPr/>
              <a:t>2.3.2015</a:t>
            </a:fld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7D83611-3190-49D3-9120-BEBADBF6950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MY8WVtRtCs&amp;feature=youtu.b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Správa </a:t>
            </a:r>
            <a:r>
              <a:rPr lang="cs-CZ" dirty="0" err="1" smtClean="0"/>
              <a:t>Formosy</a:t>
            </a:r>
            <a:r>
              <a:rPr lang="cs-CZ" dirty="0" smtClean="0"/>
              <a:t> za dynastie </a:t>
            </a:r>
            <a:r>
              <a:rPr lang="cs-CZ" dirty="0" err="1" smtClean="0"/>
              <a:t>Qing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83766" y="5981700"/>
            <a:ext cx="6560234" cy="1752600"/>
          </a:xfrm>
        </p:spPr>
        <p:txBody>
          <a:bodyPr/>
          <a:lstStyle/>
          <a:p>
            <a:r>
              <a:rPr lang="cs-CZ" dirty="0" smtClean="0"/>
              <a:t>Taiwan</a:t>
            </a:r>
            <a:r>
              <a:rPr lang="zh-CN" altLang="en-US" dirty="0" smtClean="0"/>
              <a:t> 台湾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Přechod k aktivní politice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Qingský</a:t>
            </a:r>
            <a:r>
              <a:rPr lang="cs-CZ" dirty="0" smtClean="0"/>
              <a:t> zájem o rozvoj ostrova</a:t>
            </a:r>
          </a:p>
          <a:p>
            <a:r>
              <a:rPr lang="cs-CZ" dirty="0" smtClean="0"/>
              <a:t>1885 Taiwan se stává samostatnou provincií </a:t>
            </a:r>
          </a:p>
          <a:p>
            <a:r>
              <a:rPr lang="cs-CZ" dirty="0" smtClean="0"/>
              <a:t>Guvernér </a:t>
            </a:r>
            <a:r>
              <a:rPr lang="cs-CZ" dirty="0" err="1" smtClean="0"/>
              <a:t>Liu</a:t>
            </a:r>
            <a:r>
              <a:rPr lang="cs-CZ" dirty="0" smtClean="0"/>
              <a:t> </a:t>
            </a:r>
            <a:r>
              <a:rPr lang="cs-CZ" dirty="0" err="1" smtClean="0"/>
              <a:t>Mingchuan</a:t>
            </a:r>
            <a:r>
              <a:rPr lang="zh-CN" altLang="en-US" dirty="0" smtClean="0"/>
              <a:t>刘铭传</a:t>
            </a:r>
            <a:endParaRPr lang="cs-CZ" dirty="0" smtClean="0"/>
          </a:p>
          <a:p>
            <a:pPr lvl="1"/>
            <a:r>
              <a:rPr lang="cs-CZ" dirty="0" smtClean="0"/>
              <a:t>Posílení obrany</a:t>
            </a:r>
          </a:p>
          <a:p>
            <a:pPr lvl="1"/>
            <a:r>
              <a:rPr lang="cs-CZ" dirty="0" smtClean="0"/>
              <a:t>Rozvoj infrastruktury </a:t>
            </a:r>
          </a:p>
          <a:p>
            <a:pPr lvl="1"/>
            <a:r>
              <a:rPr lang="cs-CZ" dirty="0" smtClean="0"/>
              <a:t>Daňové reformy </a:t>
            </a:r>
          </a:p>
          <a:p>
            <a:pPr lvl="1"/>
            <a:r>
              <a:rPr lang="cs-CZ" dirty="0" smtClean="0"/>
              <a:t>Rozšíření zem. půdy</a:t>
            </a:r>
          </a:p>
          <a:p>
            <a:pPr lvl="1"/>
            <a:r>
              <a:rPr lang="cs-CZ" dirty="0" smtClean="0"/>
              <a:t>Zakládání škol a nemocnic</a:t>
            </a:r>
          </a:p>
          <a:p>
            <a:pPr lvl="1"/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4" name="Picture 2" descr="C:\Users\roman\Desktop\KSC\Tai\liu-mingchu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645024"/>
            <a:ext cx="1847088" cy="2656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Taiwanské zemědělství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Pěstování cukrové třtiny na jihu vs. Pěstování rýže a čaje na severu </a:t>
            </a:r>
          </a:p>
          <a:p>
            <a:r>
              <a:rPr lang="cs-CZ" dirty="0" smtClean="0"/>
              <a:t>Rozvoj severu -&gt; </a:t>
            </a:r>
            <a:r>
              <a:rPr lang="cs-CZ" dirty="0" smtClean="0"/>
              <a:t>1894 se </a:t>
            </a:r>
            <a:r>
              <a:rPr lang="cs-CZ" dirty="0" smtClean="0"/>
              <a:t>hl</a:t>
            </a:r>
            <a:r>
              <a:rPr lang="cs-CZ" dirty="0" smtClean="0"/>
              <a:t>. město přesouvá </a:t>
            </a:r>
            <a:r>
              <a:rPr lang="cs-CZ" dirty="0" smtClean="0"/>
              <a:t>do </a:t>
            </a:r>
            <a:r>
              <a:rPr lang="cs-CZ" dirty="0" err="1" smtClean="0"/>
              <a:t>Taipeie</a:t>
            </a:r>
            <a:r>
              <a:rPr lang="zh-CN" altLang="en-US" dirty="0" smtClean="0"/>
              <a:t>台北</a:t>
            </a:r>
            <a:endParaRPr lang="cs-CZ" dirty="0"/>
          </a:p>
        </p:txBody>
      </p:sp>
      <p:pic>
        <p:nvPicPr>
          <p:cNvPr id="8194" name="Picture 2" descr="C:\Users\roman\Desktop\KSC\Tai\_66662995_rice_taiw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933056"/>
            <a:ext cx="4419600" cy="2486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Japonská kolonie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1895  - Okupace </a:t>
            </a:r>
            <a:r>
              <a:rPr lang="cs-CZ" dirty="0" err="1" smtClean="0"/>
              <a:t>Peskador</a:t>
            </a:r>
            <a:r>
              <a:rPr lang="cs-CZ" dirty="0" smtClean="0"/>
              <a:t> </a:t>
            </a:r>
            <a:r>
              <a:rPr lang="cs-CZ" dirty="0" err="1" smtClean="0"/>
              <a:t>澎湖縣</a:t>
            </a:r>
            <a:r>
              <a:rPr lang="cs-CZ" dirty="0" smtClean="0"/>
              <a:t> vede k podepsáni </a:t>
            </a:r>
            <a:r>
              <a:rPr lang="cs-CZ" dirty="0" err="1" smtClean="0"/>
              <a:t>Šimonosecké</a:t>
            </a:r>
            <a:r>
              <a:rPr lang="cs-CZ" dirty="0" smtClean="0"/>
              <a:t> smlouvy</a:t>
            </a:r>
            <a:r>
              <a:rPr lang="zh-CN" altLang="en-US" dirty="0" smtClean="0"/>
              <a:t>下关条约</a:t>
            </a:r>
            <a:r>
              <a:rPr lang="cs-CZ" altLang="zh-CN" dirty="0" smtClean="0"/>
              <a:t> </a:t>
            </a:r>
            <a:r>
              <a:rPr lang="cs-CZ" dirty="0" smtClean="0"/>
              <a:t>-&gt; </a:t>
            </a:r>
            <a:r>
              <a:rPr lang="cs-CZ" dirty="0" err="1" smtClean="0"/>
              <a:t>Peskadory</a:t>
            </a:r>
            <a:r>
              <a:rPr lang="cs-CZ" dirty="0" smtClean="0"/>
              <a:t> i Taiwan podstoupeny Japonsku </a:t>
            </a:r>
          </a:p>
          <a:p>
            <a:r>
              <a:rPr lang="cs-CZ" dirty="0" smtClean="0"/>
              <a:t>1% obyvatel utíká do Číny 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Picture 4" descr="170px-Taiwan_ROC_political_division_map_Penghu_Coun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3357563"/>
            <a:ext cx="2192337" cy="309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1683-1895  Taiwan spravován pod </a:t>
            </a:r>
            <a:r>
              <a:rPr lang="cs-CZ" dirty="0" err="1" smtClean="0"/>
              <a:t>Qingskou</a:t>
            </a:r>
            <a:r>
              <a:rPr lang="cs-CZ" dirty="0" smtClean="0"/>
              <a:t> vládou </a:t>
            </a:r>
          </a:p>
          <a:p>
            <a:r>
              <a:rPr lang="cs-CZ" dirty="0" smtClean="0"/>
              <a:t>Navzdory velmi omezené možnosti imigrace proběhl obrovský nárůst čínské populace</a:t>
            </a:r>
          </a:p>
          <a:p>
            <a:r>
              <a:rPr lang="cs-CZ" dirty="0" smtClean="0"/>
              <a:t>Od původní pasivní politiky změna k modernizačním reformám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Zdroje: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http://www.</a:t>
            </a:r>
            <a:r>
              <a:rPr lang="cs-CZ" sz="2400" dirty="0" err="1" smtClean="0"/>
              <a:t>taiwan</a:t>
            </a:r>
            <a:r>
              <a:rPr lang="cs-CZ" sz="2400" dirty="0" smtClean="0"/>
              <a:t>-</a:t>
            </a:r>
            <a:r>
              <a:rPr lang="cs-CZ" sz="2400" dirty="0" err="1" smtClean="0"/>
              <a:t>info.de</a:t>
            </a:r>
            <a:r>
              <a:rPr lang="cs-CZ" sz="2400" dirty="0" smtClean="0"/>
              <a:t>/</a:t>
            </a:r>
            <a:r>
              <a:rPr lang="cs-CZ" sz="2400" dirty="0" err="1" smtClean="0"/>
              <a:t>html</a:t>
            </a:r>
            <a:r>
              <a:rPr lang="cs-CZ" sz="2400" dirty="0" smtClean="0"/>
              <a:t>/</a:t>
            </a:r>
            <a:r>
              <a:rPr lang="cs-CZ" sz="2400" dirty="0" err="1" smtClean="0"/>
              <a:t>english</a:t>
            </a:r>
            <a:r>
              <a:rPr lang="cs-CZ" sz="2400" dirty="0" smtClean="0"/>
              <a:t>/</a:t>
            </a:r>
            <a:r>
              <a:rPr lang="cs-CZ" sz="2400" dirty="0" err="1" smtClean="0"/>
              <a:t>TWPAPERe.htm</a:t>
            </a:r>
            <a:endParaRPr lang="cs-CZ" sz="2400" dirty="0" smtClean="0"/>
          </a:p>
          <a:p>
            <a:r>
              <a:rPr lang="cs-CZ" sz="2400" dirty="0" smtClean="0"/>
              <a:t>LIŠČÁK, Vladimír. </a:t>
            </a:r>
            <a:r>
              <a:rPr lang="cs-CZ" sz="2400" i="1" dirty="0" smtClean="0"/>
              <a:t>Taiwan</a:t>
            </a:r>
            <a:r>
              <a:rPr lang="cs-CZ" sz="2400" dirty="0" smtClean="0"/>
              <a:t>. </a:t>
            </a:r>
            <a:r>
              <a:rPr lang="cs-CZ" sz="2400" dirty="0" err="1" smtClean="0"/>
              <a:t>Vyd</a:t>
            </a:r>
            <a:r>
              <a:rPr lang="cs-CZ" sz="2400" dirty="0" smtClean="0"/>
              <a:t>. 1. Praha: </a:t>
            </a:r>
            <a:r>
              <a:rPr lang="cs-CZ" sz="2400" dirty="0" err="1" smtClean="0"/>
              <a:t>Libri</a:t>
            </a:r>
            <a:r>
              <a:rPr lang="cs-CZ" sz="2400" dirty="0" smtClean="0"/>
              <a:t>, 2003, 142 s. ISBN80-7277-097-7.</a:t>
            </a:r>
          </a:p>
          <a:p>
            <a:r>
              <a:rPr lang="cs-CZ" sz="2400" dirty="0" smtClean="0"/>
              <a:t>http://en.wikipedia.org/wiki/Taiwan_under_Qing_rule#cite_note-3</a:t>
            </a:r>
            <a:endParaRPr lang="cs-CZ" sz="2400" dirty="0"/>
          </a:p>
          <a:p>
            <a:r>
              <a:rPr lang="cs-CZ" sz="2400" dirty="0" smtClean="0"/>
              <a:t>http://eh.net/encyclopedia/the-economic-history-of-taiwan/</a:t>
            </a:r>
          </a:p>
          <a:p>
            <a:r>
              <a:rPr lang="cs-CZ" sz="2400" dirty="0" smtClean="0"/>
              <a:t>http://www.</a:t>
            </a:r>
            <a:r>
              <a:rPr lang="cs-CZ" sz="2400" dirty="0" err="1" smtClean="0"/>
              <a:t>taiwan</a:t>
            </a:r>
            <a:r>
              <a:rPr lang="cs-CZ" sz="2400" dirty="0" smtClean="0"/>
              <a:t>-</a:t>
            </a:r>
            <a:r>
              <a:rPr lang="cs-CZ" sz="2400" dirty="0" err="1" smtClean="0"/>
              <a:t>info.de</a:t>
            </a:r>
            <a:r>
              <a:rPr lang="cs-CZ" sz="2400" dirty="0" smtClean="0"/>
              <a:t>/</a:t>
            </a:r>
            <a:r>
              <a:rPr lang="cs-CZ" sz="2400" dirty="0" err="1" smtClean="0"/>
              <a:t>html</a:t>
            </a:r>
            <a:r>
              <a:rPr lang="cs-CZ" sz="2400" dirty="0" smtClean="0"/>
              <a:t>/</a:t>
            </a:r>
            <a:r>
              <a:rPr lang="cs-CZ" sz="2400" dirty="0" err="1" smtClean="0"/>
              <a:t>english</a:t>
            </a:r>
            <a:r>
              <a:rPr lang="cs-CZ" sz="2400" dirty="0" smtClean="0"/>
              <a:t>/</a:t>
            </a:r>
            <a:r>
              <a:rPr lang="cs-CZ" sz="2400" dirty="0" err="1" smtClean="0"/>
              <a:t>TWPAPERe.htm</a:t>
            </a:r>
            <a:endParaRPr lang="cs-CZ" sz="2400" dirty="0"/>
          </a:p>
          <a:p>
            <a:r>
              <a:rPr lang="cs-CZ" sz="2400" dirty="0" smtClean="0"/>
              <a:t>http://wiki.cinstina.upol.cz/index.php/Taiwan#Taiwan_pod_vl.C3.A1dou_dynastie_Qing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cs-CZ" sz="1600" dirty="0" smtClean="0"/>
              <a:t>http://photo.hanyu.iciba.com/upload/encyclopedia_2/a0/61/bk_a061c262e420e1435b19f959abf254f5_Y26Nd3.jpg</a:t>
            </a:r>
          </a:p>
          <a:p>
            <a:r>
              <a:rPr lang="cs-CZ" sz="1600" dirty="0" smtClean="0"/>
              <a:t>http://upload.wikimedia.org/wikipedia/commons/thumb/d/dd/Flag_of_the_Qing_dynasty_%281889-1912%29.svg/800px-Flag_of_the_Qing_dynasty_%281889-1912%29.svg.png</a:t>
            </a:r>
          </a:p>
          <a:p>
            <a:r>
              <a:rPr lang="cs-CZ" sz="1600" dirty="0" smtClean="0"/>
              <a:t>http://en.wikipedia.org/wiki/History_of_Taiwan#mediaviewer/File:Statue_of_Koxinga,_Tainan.jpg</a:t>
            </a:r>
          </a:p>
          <a:p>
            <a:r>
              <a:rPr lang="cs-CZ" sz="1600" dirty="0" smtClean="0"/>
              <a:t>http://www.</a:t>
            </a:r>
            <a:r>
              <a:rPr lang="cs-CZ" sz="1600" dirty="0" err="1" smtClean="0"/>
              <a:t>taiwan</a:t>
            </a:r>
            <a:r>
              <a:rPr lang="cs-CZ" sz="1600" dirty="0" smtClean="0"/>
              <a:t>-</a:t>
            </a:r>
            <a:r>
              <a:rPr lang="cs-CZ" sz="1600" dirty="0" err="1" smtClean="0"/>
              <a:t>info.de</a:t>
            </a:r>
            <a:r>
              <a:rPr lang="cs-CZ" sz="1600" dirty="0" smtClean="0"/>
              <a:t>/</a:t>
            </a:r>
            <a:r>
              <a:rPr lang="cs-CZ" sz="1600" dirty="0" err="1" smtClean="0"/>
              <a:t>html</a:t>
            </a:r>
            <a:r>
              <a:rPr lang="cs-CZ" sz="1600" dirty="0" smtClean="0"/>
              <a:t>/</a:t>
            </a:r>
            <a:r>
              <a:rPr lang="cs-CZ" sz="1600" dirty="0" err="1" smtClean="0"/>
              <a:t>english</a:t>
            </a:r>
            <a:r>
              <a:rPr lang="cs-CZ" sz="1600" dirty="0" smtClean="0"/>
              <a:t>/</a:t>
            </a:r>
            <a:r>
              <a:rPr lang="cs-CZ" sz="1600" dirty="0" err="1" smtClean="0"/>
              <a:t>TWPAPERe.htm</a:t>
            </a:r>
            <a:endParaRPr lang="cs-CZ" sz="1600" dirty="0" smtClean="0"/>
          </a:p>
          <a:p>
            <a:r>
              <a:rPr lang="cs-CZ" sz="1600" dirty="0" smtClean="0"/>
              <a:t>http://photo.hanyu.iciba.com/upload/encyclopedia_2/a0/61/bk_a061c262e420e1435b19f959abf254f5_Y26Nd3.jpg</a:t>
            </a:r>
          </a:p>
          <a:p>
            <a:r>
              <a:rPr lang="cs-CZ" sz="1600" dirty="0" smtClean="0"/>
              <a:t>http://mapsof.net/uploads/static-maps/Map_Taiwan.jpg</a:t>
            </a:r>
          </a:p>
          <a:p>
            <a:r>
              <a:rPr lang="en-US" sz="1600" dirty="0"/>
              <a:t>https://nationaldemokraten.dk/wp-content/uploads/2014/11/yellowperil.jpg</a:t>
            </a:r>
            <a:endParaRPr lang="cs-CZ" sz="1600" dirty="0"/>
          </a:p>
          <a:p>
            <a:r>
              <a:rPr lang="cs-CZ" sz="1600" dirty="0" smtClean="0"/>
              <a:t>http://blog.</a:t>
            </a:r>
            <a:r>
              <a:rPr lang="cs-CZ" sz="1600" dirty="0" err="1" smtClean="0"/>
              <a:t>taiwan</a:t>
            </a:r>
            <a:r>
              <a:rPr lang="cs-CZ" sz="1600" dirty="0" smtClean="0"/>
              <a:t>-</a:t>
            </a:r>
            <a:r>
              <a:rPr lang="cs-CZ" sz="1600" dirty="0" err="1" smtClean="0"/>
              <a:t>guide.org</a:t>
            </a:r>
            <a:r>
              <a:rPr lang="cs-CZ" sz="1600" dirty="0" smtClean="0"/>
              <a:t>/</a:t>
            </a:r>
            <a:r>
              <a:rPr lang="cs-CZ" sz="1600" dirty="0" err="1" smtClean="0"/>
              <a:t>wp</a:t>
            </a:r>
            <a:r>
              <a:rPr lang="cs-CZ" sz="1600" dirty="0" smtClean="0"/>
              <a:t>-</a:t>
            </a:r>
            <a:r>
              <a:rPr lang="cs-CZ" sz="1600" dirty="0" err="1" smtClean="0"/>
              <a:t>content</a:t>
            </a:r>
            <a:r>
              <a:rPr lang="cs-CZ" sz="1600" dirty="0" smtClean="0"/>
              <a:t>/</a:t>
            </a:r>
            <a:r>
              <a:rPr lang="cs-CZ" sz="1600" dirty="0" err="1" smtClean="0"/>
              <a:t>uploads</a:t>
            </a:r>
            <a:r>
              <a:rPr lang="cs-CZ" sz="1600" dirty="0" smtClean="0"/>
              <a:t>/</a:t>
            </a:r>
            <a:r>
              <a:rPr lang="cs-CZ" sz="1600" dirty="0" err="1" smtClean="0"/>
              <a:t>formosa</a:t>
            </a:r>
            <a:r>
              <a:rPr lang="cs-CZ" sz="1600" dirty="0" smtClean="0"/>
              <a:t>-flag-1895.gif</a:t>
            </a:r>
          </a:p>
          <a:p>
            <a:r>
              <a:rPr lang="cs-CZ" sz="1600" dirty="0" smtClean="0"/>
              <a:t>http://news.bbcimg.co.uk/media/images/66662000/jpg/_66662995_rice_taiwan.jpg</a:t>
            </a:r>
          </a:p>
          <a:p>
            <a:endParaRPr lang="cs-CZ" sz="1600" dirty="0"/>
          </a:p>
          <a:p>
            <a:endParaRPr lang="cs-CZ" sz="1600" dirty="0" smtClean="0"/>
          </a:p>
          <a:p>
            <a:r>
              <a:rPr lang="cs-CZ" sz="1600" dirty="0" smtClean="0">
                <a:hlinkClick r:id="rId2"/>
              </a:rPr>
              <a:t>https://www.youtube.com/watch?v=tMY8WVtRtCs&amp;feature=youtu.be</a:t>
            </a:r>
            <a:endParaRPr lang="cs-CZ" sz="1600" dirty="0" smtClean="0"/>
          </a:p>
          <a:p>
            <a:pPr>
              <a:buNone/>
            </a:pPr>
            <a:endParaRPr lang="cs-CZ" sz="1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3568" y="551723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Bojovníci duhy, </a:t>
            </a:r>
            <a:r>
              <a:rPr lang="cs-CZ" dirty="0" smtClean="0"/>
              <a:t>2011</a:t>
            </a:r>
            <a:r>
              <a:rPr lang="cs-CZ" b="1" dirty="0" smtClean="0"/>
              <a:t>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Děkujeme za pozornost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084168" y="5085184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Roman Bařina</a:t>
            </a:r>
          </a:p>
          <a:p>
            <a:r>
              <a:rPr lang="cs-CZ" dirty="0" smtClean="0"/>
              <a:t>Tereza Kochová </a:t>
            </a:r>
          </a:p>
          <a:p>
            <a:r>
              <a:rPr lang="cs-CZ" dirty="0" smtClean="0"/>
              <a:t>Dějiny a kultura Taiwanu</a:t>
            </a:r>
          </a:p>
          <a:p>
            <a:r>
              <a:rPr lang="cs-CZ" dirty="0" smtClean="0"/>
              <a:t>Jaro 2015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Pád dynastie Ming </a:t>
            </a:r>
            <a:r>
              <a:rPr lang="cs-CZ" b="1" dirty="0" err="1" smtClean="0"/>
              <a:t>明朝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2.pol. 17.stol. – pád dynastie Ming a nástup dyn. </a:t>
            </a:r>
            <a:r>
              <a:rPr lang="cs-CZ" sz="2800" dirty="0" err="1" smtClean="0"/>
              <a:t>Qing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清朝</a:t>
            </a:r>
            <a:endParaRPr lang="cs-CZ" sz="2800" dirty="0" smtClean="0"/>
          </a:p>
          <a:p>
            <a:r>
              <a:rPr lang="cs-CZ" sz="2800" dirty="0" smtClean="0"/>
              <a:t>1. vlna čínských imigrantů na Taiwan </a:t>
            </a:r>
          </a:p>
          <a:p>
            <a:r>
              <a:rPr lang="cs-CZ" sz="2800" dirty="0" smtClean="0"/>
              <a:t>1661 připlová </a:t>
            </a:r>
            <a:r>
              <a:rPr lang="cs-CZ" sz="2800" dirty="0" err="1" smtClean="0"/>
              <a:t>Zheng</a:t>
            </a:r>
            <a:r>
              <a:rPr lang="cs-CZ" sz="2800" dirty="0" smtClean="0"/>
              <a:t> </a:t>
            </a:r>
            <a:r>
              <a:rPr lang="cs-CZ" sz="2800" dirty="0" err="1" smtClean="0"/>
              <a:t>Chenggong</a:t>
            </a:r>
            <a:r>
              <a:rPr lang="cs-CZ" sz="2800" dirty="0" smtClean="0"/>
              <a:t> </a:t>
            </a:r>
            <a:r>
              <a:rPr lang="zh-CN" altLang="en-US" sz="2800" dirty="0" smtClean="0"/>
              <a:t>鄭成功</a:t>
            </a:r>
            <a:r>
              <a:rPr lang="cs-CZ" altLang="zh-CN" sz="2800" dirty="0" smtClean="0"/>
              <a:t> </a:t>
            </a:r>
            <a:r>
              <a:rPr lang="cs-CZ" sz="2800" dirty="0" smtClean="0"/>
              <a:t>(neboli </a:t>
            </a:r>
            <a:r>
              <a:rPr lang="cs-CZ" sz="2800" dirty="0" err="1" smtClean="0"/>
              <a:t>Koxinga</a:t>
            </a:r>
            <a:r>
              <a:rPr lang="zh-CN" altLang="en-US" sz="2800" dirty="0" smtClean="0"/>
              <a:t>国姓爷</a:t>
            </a:r>
            <a:r>
              <a:rPr lang="cs-CZ" sz="2800" dirty="0" smtClean="0"/>
              <a:t>) a poráží </a:t>
            </a:r>
            <a:r>
              <a:rPr lang="cs-CZ" sz="2800" dirty="0" err="1"/>
              <a:t>H</a:t>
            </a:r>
            <a:r>
              <a:rPr lang="cs-CZ" sz="2800" dirty="0" err="1" smtClean="0"/>
              <a:t>olaňdany</a:t>
            </a:r>
            <a:r>
              <a:rPr lang="cs-CZ" sz="2800" dirty="0" smtClean="0"/>
              <a:t> </a:t>
            </a:r>
          </a:p>
          <a:p>
            <a:r>
              <a:rPr lang="cs-CZ" sz="2800" dirty="0" smtClean="0"/>
              <a:t>Založení království </a:t>
            </a:r>
            <a:r>
              <a:rPr lang="cs-CZ" sz="2800" dirty="0" err="1" smtClean="0"/>
              <a:t>Dong</a:t>
            </a:r>
            <a:r>
              <a:rPr lang="cs-CZ" sz="2800" dirty="0" smtClean="0"/>
              <a:t> </a:t>
            </a:r>
            <a:r>
              <a:rPr lang="cs-CZ" sz="2800" dirty="0" err="1" smtClean="0"/>
              <a:t>Ning</a:t>
            </a:r>
            <a:endParaRPr lang="cs-CZ" sz="2800" dirty="0" smtClean="0"/>
          </a:p>
          <a:p>
            <a:r>
              <a:rPr lang="cs-CZ" sz="2800" dirty="0" smtClean="0"/>
              <a:t>1662 </a:t>
            </a:r>
            <a:r>
              <a:rPr lang="cs-CZ" sz="2800" dirty="0" err="1" smtClean="0"/>
              <a:t>Zheng</a:t>
            </a:r>
            <a:r>
              <a:rPr lang="cs-CZ" sz="2800" dirty="0" smtClean="0"/>
              <a:t> </a:t>
            </a:r>
            <a:r>
              <a:rPr lang="cs-CZ" sz="2800" dirty="0" err="1" smtClean="0"/>
              <a:t>Chenggong</a:t>
            </a:r>
            <a:r>
              <a:rPr lang="cs-CZ" sz="2800" dirty="0" smtClean="0"/>
              <a:t> umírá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oman\Desktop\KSC\Tai\Flag_of_the_Qing_dynasty_(1889-1912)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4104455" cy="2719202"/>
          </a:xfrm>
          <a:prstGeom prst="rect">
            <a:avLst/>
          </a:prstGeom>
          <a:noFill/>
        </p:spPr>
      </p:pic>
      <p:pic>
        <p:nvPicPr>
          <p:cNvPr id="3075" name="Picture 3" descr="C:\Users\roman\Desktop\KSC\Tai\Statue_of_Koxinga,_Tain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32656"/>
            <a:ext cx="3312368" cy="3976554"/>
          </a:xfrm>
          <a:prstGeom prst="rect">
            <a:avLst/>
          </a:prstGeom>
          <a:noFill/>
        </p:spPr>
      </p:pic>
      <p:pic>
        <p:nvPicPr>
          <p:cNvPr id="3076" name="Picture 4" descr="C:\Users\roman\Desktop\KSC\Tai\koxinga-16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429000"/>
            <a:ext cx="4733453" cy="2862432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2483767" y="299695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Vlajka </a:t>
            </a:r>
            <a:r>
              <a:rPr lang="cs-CZ" i="1" dirty="0" err="1" smtClean="0"/>
              <a:t>Qingské</a:t>
            </a:r>
            <a:r>
              <a:rPr lang="cs-CZ" i="1" dirty="0" smtClean="0"/>
              <a:t> dynastie</a:t>
            </a:r>
            <a:endParaRPr lang="cs-CZ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372200" y="429309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Socha </a:t>
            </a:r>
            <a:r>
              <a:rPr lang="cs-CZ" i="1" dirty="0" err="1" smtClean="0"/>
              <a:t>Koxingy</a:t>
            </a:r>
            <a:r>
              <a:rPr lang="cs-CZ" i="1" dirty="0" smtClean="0"/>
              <a:t> v </a:t>
            </a:r>
            <a:r>
              <a:rPr lang="cs-CZ" i="1" dirty="0" err="1" smtClean="0"/>
              <a:t>Tainanu</a:t>
            </a:r>
            <a:endParaRPr lang="cs-CZ" i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2339752" y="638132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Vylodějí</a:t>
            </a:r>
            <a:r>
              <a:rPr lang="cs-CZ" dirty="0" smtClean="0"/>
              <a:t> </a:t>
            </a:r>
            <a:r>
              <a:rPr lang="cs-CZ" dirty="0" err="1" smtClean="0"/>
              <a:t>Koxingy</a:t>
            </a:r>
            <a:r>
              <a:rPr lang="cs-CZ" dirty="0" smtClean="0"/>
              <a:t> na Taiwan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Generál </a:t>
            </a:r>
            <a:r>
              <a:rPr lang="cs-CZ" dirty="0" err="1" smtClean="0"/>
              <a:t>Shi</a:t>
            </a:r>
            <a:r>
              <a:rPr lang="cs-CZ" dirty="0" smtClean="0"/>
              <a:t> Lang </a:t>
            </a:r>
            <a:r>
              <a:rPr lang="cs-CZ" dirty="0" err="1" smtClean="0"/>
              <a:t>施琅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1683 </a:t>
            </a:r>
            <a:r>
              <a:rPr lang="cs-CZ" dirty="0" err="1" smtClean="0"/>
              <a:t>Shi</a:t>
            </a:r>
            <a:r>
              <a:rPr lang="cs-CZ" dirty="0" smtClean="0"/>
              <a:t> Lang poráží </a:t>
            </a:r>
            <a:r>
              <a:rPr lang="cs-CZ" dirty="0" err="1" smtClean="0"/>
              <a:t>Zheng</a:t>
            </a:r>
            <a:r>
              <a:rPr lang="cs-CZ" dirty="0" smtClean="0"/>
              <a:t> </a:t>
            </a:r>
            <a:r>
              <a:rPr lang="cs-CZ" dirty="0" err="1" smtClean="0"/>
              <a:t>Chenggongova</a:t>
            </a:r>
            <a:r>
              <a:rPr lang="cs-CZ" dirty="0" smtClean="0"/>
              <a:t>  vnuka a Taiwan</a:t>
            </a:r>
            <a:r>
              <a:rPr lang="zh-CN" altLang="en-US" dirty="0" smtClean="0"/>
              <a:t> </a:t>
            </a:r>
            <a:r>
              <a:rPr lang="cs-CZ" dirty="0" smtClean="0"/>
              <a:t>přechází </a:t>
            </a:r>
            <a:r>
              <a:rPr lang="cs-CZ" dirty="0" smtClean="0"/>
              <a:t>pod správu </a:t>
            </a:r>
            <a:r>
              <a:rPr lang="cs-CZ" dirty="0" err="1" smtClean="0"/>
              <a:t>Qingů</a:t>
            </a:r>
            <a:endParaRPr lang="cs-CZ" dirty="0" smtClean="0"/>
          </a:p>
          <a:p>
            <a:r>
              <a:rPr lang="cs-CZ" dirty="0" smtClean="0"/>
              <a:t>1684 Taiwan císařským ediktem prohlášen za součást říše </a:t>
            </a:r>
            <a:r>
              <a:rPr lang="cs-CZ" dirty="0" err="1" smtClean="0"/>
              <a:t>Qingů</a:t>
            </a:r>
            <a:r>
              <a:rPr lang="cs-CZ" dirty="0" smtClean="0"/>
              <a:t> – součást provincie </a:t>
            </a:r>
            <a:r>
              <a:rPr lang="cs-CZ" dirty="0" err="1" smtClean="0"/>
              <a:t>Fujian</a:t>
            </a:r>
            <a:r>
              <a:rPr lang="zh-CN" altLang="en-US" dirty="0" smtClean="0"/>
              <a:t> 福建</a:t>
            </a:r>
            <a:endParaRPr lang="cs-CZ" dirty="0" smtClean="0"/>
          </a:p>
        </p:txBody>
      </p:sp>
      <p:pic>
        <p:nvPicPr>
          <p:cNvPr id="4" name="Picture 2" descr="C:\Users\roman\Desktop\KSC\Tai\bk_a061c262e420e1435b19f959abf254f5_Y26N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772816"/>
            <a:ext cx="2952328" cy="3707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Pasivní politika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Potlačování zbytků </a:t>
            </a:r>
            <a:r>
              <a:rPr lang="cs-CZ" dirty="0" err="1" smtClean="0"/>
              <a:t>mingských</a:t>
            </a:r>
            <a:r>
              <a:rPr lang="cs-CZ" dirty="0" smtClean="0"/>
              <a:t> loajalistů </a:t>
            </a:r>
          </a:p>
          <a:p>
            <a:r>
              <a:rPr lang="cs-CZ" dirty="0" smtClean="0"/>
              <a:t>Služba na </a:t>
            </a:r>
            <a:r>
              <a:rPr lang="cs-CZ" dirty="0"/>
              <a:t>T</a:t>
            </a:r>
            <a:r>
              <a:rPr lang="cs-CZ" dirty="0" smtClean="0"/>
              <a:t>aiwanu maximálně na 3 roky</a:t>
            </a:r>
          </a:p>
          <a:p>
            <a:r>
              <a:rPr lang="cs-CZ" dirty="0" smtClean="0"/>
              <a:t>Nucená emigrace Číňanů z Taiwanu 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 (přes 100 000 lidí)</a:t>
            </a:r>
          </a:p>
          <a:p>
            <a:r>
              <a:rPr lang="cs-CZ" smtClean="0"/>
              <a:t>„</a:t>
            </a:r>
            <a:r>
              <a:rPr lang="cs-CZ" dirty="0" smtClean="0"/>
              <a:t>Nařízení o uzavření hor“ – zákaz imigrace do hor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88640"/>
            <a:ext cx="8280920" cy="4525963"/>
          </a:xfrm>
        </p:spPr>
        <p:txBody>
          <a:bodyPr/>
          <a:lstStyle/>
          <a:p>
            <a:r>
              <a:rPr lang="cs-CZ" dirty="0" smtClean="0"/>
              <a:t>Omezení imigrace na Taiwan, mnoho ilegálních přistěhovalců </a:t>
            </a:r>
          </a:p>
          <a:p>
            <a:endParaRPr lang="cs-CZ" dirty="0" smtClean="0"/>
          </a:p>
          <a:p>
            <a:pPr lvl="1">
              <a:buNone/>
            </a:pPr>
            <a:r>
              <a:rPr lang="cs-CZ" sz="2400" dirty="0" smtClean="0"/>
              <a:t>1810: asi 200 000 </a:t>
            </a:r>
            <a:r>
              <a:rPr lang="cs-CZ" sz="2400" dirty="0" err="1" smtClean="0"/>
              <a:t>Hanů</a:t>
            </a:r>
            <a:endParaRPr lang="cs-CZ" sz="2400" dirty="0" smtClean="0"/>
          </a:p>
          <a:p>
            <a:endParaRPr lang="cs-CZ" dirty="0"/>
          </a:p>
        </p:txBody>
      </p:sp>
      <p:pic>
        <p:nvPicPr>
          <p:cNvPr id="1027" name="Picture 3" descr="C:\Users\roman\Desktop\KSC\Tai\1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564904"/>
            <a:ext cx="2808312" cy="3974465"/>
          </a:xfrm>
          <a:prstGeom prst="rect">
            <a:avLst/>
          </a:prstGeom>
          <a:noFill/>
        </p:spPr>
      </p:pic>
      <p:pic>
        <p:nvPicPr>
          <p:cNvPr id="1028" name="Picture 4" descr="C:\Users\roman\Desktop\KSC\Tai\18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492896"/>
            <a:ext cx="2880319" cy="4102611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4716016" y="1844824"/>
            <a:ext cx="3672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cs-CZ" sz="2400" dirty="0" smtClean="0"/>
              <a:t>1858: asi 2 miliony </a:t>
            </a:r>
            <a:r>
              <a:rPr lang="cs-CZ" sz="2400" dirty="0" err="1" smtClean="0"/>
              <a:t>Hanů</a:t>
            </a:r>
            <a:endParaRPr lang="cs-CZ" sz="24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Povstání na Taiwanu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Přes 100 menších či větších povstání </a:t>
            </a:r>
          </a:p>
          <a:p>
            <a:pPr lvl="1"/>
            <a:r>
              <a:rPr lang="zh-CN" altLang="en-US" dirty="0" smtClean="0"/>
              <a:t>三年一反</a:t>
            </a:r>
            <a:r>
              <a:rPr lang="cs-CZ" dirty="0" smtClean="0"/>
              <a:t>, </a:t>
            </a:r>
            <a:r>
              <a:rPr lang="zh-CN" altLang="en-US" dirty="0" smtClean="0"/>
              <a:t>五年一乱</a:t>
            </a:r>
            <a:r>
              <a:rPr lang="cs-CZ" altLang="zh-CN" dirty="0" smtClean="0"/>
              <a:t> = malé povstání každé 3 roky, velké povstání každých 5 let</a:t>
            </a:r>
            <a:endParaRPr lang="cs-CZ" dirty="0" smtClean="0"/>
          </a:p>
          <a:p>
            <a:r>
              <a:rPr lang="cs-CZ" dirty="0" smtClean="0"/>
              <a:t>Povstání většinou iniciováno imigranty </a:t>
            </a:r>
          </a:p>
          <a:p>
            <a:r>
              <a:rPr lang="cs-CZ" dirty="0" smtClean="0"/>
              <a:t>Nucení domorodců k asimilaci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Opiová válka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Zájem západních mocností o Taiwan</a:t>
            </a:r>
          </a:p>
          <a:p>
            <a:r>
              <a:rPr lang="cs-CZ" dirty="0" err="1" smtClean="0"/>
              <a:t>Tianjinská</a:t>
            </a:r>
            <a:r>
              <a:rPr lang="cs-CZ" dirty="0" smtClean="0"/>
              <a:t> smlouva </a:t>
            </a:r>
            <a:r>
              <a:rPr lang="zh-CN" altLang="en-US" dirty="0" smtClean="0"/>
              <a:t>天津条约</a:t>
            </a:r>
            <a:r>
              <a:rPr lang="cs-CZ" dirty="0" smtClean="0"/>
              <a:t> – otevření 4 přístavů západnímu obchodu  </a:t>
            </a:r>
          </a:p>
          <a:p>
            <a:r>
              <a:rPr lang="cs-CZ" dirty="0" smtClean="0"/>
              <a:t>Nerovnoprávné smlouvy platné i na Taiwanu </a:t>
            </a:r>
          </a:p>
          <a:p>
            <a:endParaRPr lang="cs-CZ" dirty="0"/>
          </a:p>
        </p:txBody>
      </p:sp>
      <p:pic>
        <p:nvPicPr>
          <p:cNvPr id="6146" name="Picture 2" descr="C:\Users\roman\Desktop\KSC\Tai\Map_Taiw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12776"/>
            <a:ext cx="3168352" cy="492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Japonský zájem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1874 – Japonská voj. expedice na Taiwanu</a:t>
            </a:r>
          </a:p>
          <a:p>
            <a:r>
              <a:rPr lang="cs-CZ" dirty="0" smtClean="0"/>
              <a:t>Signál ke změně </a:t>
            </a:r>
            <a:r>
              <a:rPr lang="cs-CZ" dirty="0" err="1" smtClean="0"/>
              <a:t>Qingské</a:t>
            </a:r>
            <a:r>
              <a:rPr lang="cs-CZ" dirty="0" smtClean="0"/>
              <a:t> politiky </a:t>
            </a:r>
            <a:endParaRPr lang="cs-CZ" dirty="0"/>
          </a:p>
        </p:txBody>
      </p:sp>
      <p:pic>
        <p:nvPicPr>
          <p:cNvPr id="7170" name="Picture 2" descr="C:\Users\roman\Desktop\KSC\Tai\l-23p57jjypvvz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852936"/>
            <a:ext cx="3384376" cy="3579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tí písma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362</TotalTime>
  <Words>447</Words>
  <Application>Microsoft Office PowerPoint</Application>
  <PresentationFormat>Předvádění na obrazovce (4:3)</PresentationFormat>
  <Paragraphs>80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Lití písma</vt:lpstr>
      <vt:lpstr>Správa Formosy za dynastie Qing</vt:lpstr>
      <vt:lpstr>Pád dynastie Ming 明朝</vt:lpstr>
      <vt:lpstr>Snímek 3</vt:lpstr>
      <vt:lpstr>Generál Shi Lang 施琅</vt:lpstr>
      <vt:lpstr>Pasivní politika </vt:lpstr>
      <vt:lpstr>Snímek 6</vt:lpstr>
      <vt:lpstr>Povstání na Taiwanu</vt:lpstr>
      <vt:lpstr>2. Opiová válka</vt:lpstr>
      <vt:lpstr>Japonský zájem </vt:lpstr>
      <vt:lpstr>Přechod k aktivní politice </vt:lpstr>
      <vt:lpstr>Taiwanské zemědělství </vt:lpstr>
      <vt:lpstr>Japonská kolonie</vt:lpstr>
      <vt:lpstr>Shrnutí </vt:lpstr>
      <vt:lpstr>Zdroje: </vt:lpstr>
      <vt:lpstr>Snímek 15</vt:lpstr>
      <vt:lpstr>Děkujeme za pozornost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Správa Formosy za dynastie Qing</dc:title>
  <dc:creator>roman</dc:creator>
  <cp:lastModifiedBy>roman</cp:lastModifiedBy>
  <cp:revision>22</cp:revision>
  <dcterms:created xsi:type="dcterms:W3CDTF">2015-02-27T11:30:21Z</dcterms:created>
  <dcterms:modified xsi:type="dcterms:W3CDTF">2015-03-02T07:15:21Z</dcterms:modified>
</cp:coreProperties>
</file>