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81" r:id="rId24"/>
    <p:sldId id="282" r:id="rId25"/>
    <p:sldId id="283" r:id="rId26"/>
    <p:sldId id="284" r:id="rId27"/>
    <p:sldId id="285" r:id="rId28"/>
    <p:sldId id="278" r:id="rId29"/>
    <p:sldId id="279" r:id="rId30"/>
    <p:sldId id="280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8" r:id="rId42"/>
    <p:sldId id="296" r:id="rId43"/>
    <p:sldId id="297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8A5D2-ECEB-4EE4-AB81-7CB71942F44D}" type="datetimeFigureOut">
              <a:rPr lang="cs-CZ" smtClean="0"/>
              <a:t>29.4.2015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A9D5B-257A-42A2-A8F6-12A946F2CB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915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A9D5B-257A-42A2-A8F6-12A946F2CBFA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6514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21C9-53ED-4322-B7FF-F8F868BEE445}" type="datetimeFigureOut">
              <a:rPr lang="cs-CZ" smtClean="0"/>
              <a:t>29.4.2015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7707-1CC5-4878-B9DB-201B2883B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174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21C9-53ED-4322-B7FF-F8F868BEE445}" type="datetimeFigureOut">
              <a:rPr lang="cs-CZ" smtClean="0"/>
              <a:t>29.4.2015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7707-1CC5-4878-B9DB-201B2883B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297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21C9-53ED-4322-B7FF-F8F868BEE445}" type="datetimeFigureOut">
              <a:rPr lang="cs-CZ" smtClean="0"/>
              <a:t>29.4.2015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7707-1CC5-4878-B9DB-201B2883B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3082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21C9-53ED-4322-B7FF-F8F868BEE445}" type="datetimeFigureOut">
              <a:rPr lang="cs-CZ" smtClean="0"/>
              <a:t>29.4.2015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7707-1CC5-4878-B9DB-201B2883B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329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21C9-53ED-4322-B7FF-F8F868BEE445}" type="datetimeFigureOut">
              <a:rPr lang="cs-CZ" smtClean="0"/>
              <a:t>29.4.2015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7707-1CC5-4878-B9DB-201B2883B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963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21C9-53ED-4322-B7FF-F8F868BEE445}" type="datetimeFigureOut">
              <a:rPr lang="cs-CZ" smtClean="0"/>
              <a:t>29.4.2015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7707-1CC5-4878-B9DB-201B2883B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194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21C9-53ED-4322-B7FF-F8F868BEE445}" type="datetimeFigureOut">
              <a:rPr lang="cs-CZ" smtClean="0"/>
              <a:t>29.4.2015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7707-1CC5-4878-B9DB-201B2883B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019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21C9-53ED-4322-B7FF-F8F868BEE445}" type="datetimeFigureOut">
              <a:rPr lang="cs-CZ" smtClean="0"/>
              <a:t>29.4.2015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7707-1CC5-4878-B9DB-201B2883B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7060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21C9-53ED-4322-B7FF-F8F868BEE445}" type="datetimeFigureOut">
              <a:rPr lang="cs-CZ" smtClean="0"/>
              <a:t>29.4.2015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7707-1CC5-4878-B9DB-201B2883B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6188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21C9-53ED-4322-B7FF-F8F868BEE445}" type="datetimeFigureOut">
              <a:rPr lang="cs-CZ" smtClean="0"/>
              <a:t>29.4.2015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7707-1CC5-4878-B9DB-201B2883B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2368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21C9-53ED-4322-B7FF-F8F868BEE445}" type="datetimeFigureOut">
              <a:rPr lang="cs-CZ" smtClean="0"/>
              <a:t>29.4.2015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7707-1CC5-4878-B9DB-201B2883B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8575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021C9-53ED-4322-B7FF-F8F868BEE445}" type="datetimeFigureOut">
              <a:rPr lang="cs-CZ" smtClean="0"/>
              <a:t>29.4.2015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37707-1CC5-4878-B9DB-201B2883B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78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Al-</a:t>
            </a:r>
            <a:r>
              <a:rPr lang="cs-CZ" dirty="0" err="1" smtClean="0"/>
              <a:t>Andalus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Původ názvu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8734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755 porazil tehdejšího správce území </a:t>
            </a:r>
            <a:r>
              <a:rPr lang="cs-CZ" dirty="0" err="1" smtClean="0"/>
              <a:t>Júsufa</a:t>
            </a:r>
            <a:endParaRPr lang="cs-CZ" dirty="0" smtClean="0"/>
          </a:p>
          <a:p>
            <a:r>
              <a:rPr lang="cs-CZ" dirty="0" smtClean="0"/>
              <a:t>Zavádí vojenskou despocii</a:t>
            </a:r>
          </a:p>
          <a:p>
            <a:r>
              <a:rPr lang="cs-CZ" dirty="0" smtClean="0"/>
              <a:t>Podobně vládli i </a:t>
            </a:r>
            <a:r>
              <a:rPr lang="cs-CZ" dirty="0" err="1" smtClean="0"/>
              <a:t>Hišám</a:t>
            </a:r>
            <a:r>
              <a:rPr lang="cs-CZ" dirty="0" smtClean="0"/>
              <a:t> I. (788-796) a al- </a:t>
            </a:r>
            <a:r>
              <a:rPr lang="cs-CZ" dirty="0" err="1" smtClean="0"/>
              <a:t>Hakam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9204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Společnost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Starší muslimové z Arabského poloostrova</a:t>
            </a:r>
          </a:p>
          <a:p>
            <a:r>
              <a:rPr lang="cs-CZ" dirty="0" smtClean="0"/>
              <a:t>Z Jemenu</a:t>
            </a:r>
          </a:p>
          <a:p>
            <a:r>
              <a:rPr lang="cs-CZ" dirty="0" err="1" smtClean="0"/>
              <a:t>Mawáliové</a:t>
            </a:r>
            <a:endParaRPr lang="cs-CZ" dirty="0" smtClean="0"/>
          </a:p>
          <a:p>
            <a:r>
              <a:rPr lang="cs-CZ" dirty="0" err="1" smtClean="0"/>
              <a:t>Mozárabové</a:t>
            </a:r>
            <a:endParaRPr lang="cs-CZ" dirty="0" smtClean="0"/>
          </a:p>
          <a:p>
            <a:r>
              <a:rPr lang="cs-CZ" dirty="0" smtClean="0"/>
              <a:t>Křesťané, kteří se nepoarabštili</a:t>
            </a:r>
          </a:p>
          <a:p>
            <a:r>
              <a:rPr lang="cs-CZ" dirty="0" smtClean="0"/>
              <a:t>Arabština, latina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4557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Abd</a:t>
            </a:r>
            <a:r>
              <a:rPr lang="cs-CZ" dirty="0"/>
              <a:t> </a:t>
            </a:r>
            <a:r>
              <a:rPr lang="cs-CZ" dirty="0" smtClean="0"/>
              <a:t>ar-</a:t>
            </a:r>
            <a:r>
              <a:rPr lang="cs-CZ" dirty="0" err="1" smtClean="0"/>
              <a:t>Rahmán</a:t>
            </a:r>
            <a:r>
              <a:rPr lang="cs-CZ" dirty="0" smtClean="0"/>
              <a:t> II. (822-852)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Velmi zadobře s </a:t>
            </a:r>
            <a:r>
              <a:rPr lang="cs-CZ" dirty="0" err="1" smtClean="0"/>
              <a:t>ulamá</a:t>
            </a:r>
            <a:r>
              <a:rPr lang="cs-CZ" dirty="0" smtClean="0"/>
              <a:t> a </a:t>
            </a:r>
            <a:r>
              <a:rPr lang="cs-CZ" dirty="0" err="1" smtClean="0"/>
              <a:t>fukahá</a:t>
            </a:r>
            <a:endParaRPr lang="cs-CZ" dirty="0" smtClean="0"/>
          </a:p>
          <a:p>
            <a:r>
              <a:rPr lang="cs-CZ" dirty="0" smtClean="0"/>
              <a:t>Náboženské a soudní pravomoci emíra do rukou těchto kruhů</a:t>
            </a:r>
          </a:p>
          <a:p>
            <a:r>
              <a:rPr lang="cs-CZ" dirty="0" smtClean="0"/>
              <a:t>Córdoba se za něj stává centrem vzdělanosti</a:t>
            </a:r>
          </a:p>
          <a:p>
            <a:r>
              <a:rPr lang="cs-CZ" dirty="0" smtClean="0"/>
              <a:t>Neustávají vzpoury (rozbroje mezi kmeny, vzpoury křesťanů v </a:t>
            </a:r>
            <a:r>
              <a:rPr lang="cs-CZ" dirty="0" err="1" smtClean="0"/>
              <a:t>Méridě</a:t>
            </a:r>
            <a:r>
              <a:rPr lang="cs-CZ" dirty="0" smtClean="0"/>
              <a:t> a Toledu)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417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Velké změny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Abd</a:t>
            </a:r>
            <a:r>
              <a:rPr lang="cs-CZ" dirty="0" smtClean="0"/>
              <a:t> ar-</a:t>
            </a:r>
            <a:r>
              <a:rPr lang="cs-CZ" dirty="0" err="1" smtClean="0"/>
              <a:t>Rahmán</a:t>
            </a:r>
            <a:r>
              <a:rPr lang="cs-CZ" dirty="0" smtClean="0"/>
              <a:t> III. (912-961)</a:t>
            </a:r>
          </a:p>
          <a:p>
            <a:r>
              <a:rPr lang="cs-CZ" dirty="0" smtClean="0"/>
              <a:t>Přijal r. 929 titul chalífa, kníže věřících</a:t>
            </a:r>
          </a:p>
          <a:p>
            <a:r>
              <a:rPr lang="cs-CZ" dirty="0" smtClean="0"/>
              <a:t>S výjimkou Leónu a části Katalánska sjednotil pod svou vládou celé Španělsko</a:t>
            </a:r>
          </a:p>
          <a:p>
            <a:r>
              <a:rPr lang="cs-CZ" dirty="0" smtClean="0"/>
              <a:t>Spojoval se i s křesťanskými vládci proti egyptským </a:t>
            </a:r>
            <a:r>
              <a:rPr lang="cs-CZ" dirty="0" err="1" smtClean="0"/>
              <a:t>Fátimovcům</a:t>
            </a:r>
            <a:endParaRPr lang="cs-CZ" dirty="0" smtClean="0"/>
          </a:p>
          <a:p>
            <a:r>
              <a:rPr lang="cs-CZ" dirty="0" smtClean="0"/>
              <a:t>Oslaboval pozice muslimské šlechty (úřady svěřoval otrokům z různých zemí)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7111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Rozvoj vzdělanosti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 jeho nástupce al-</a:t>
            </a:r>
            <a:r>
              <a:rPr lang="cs-CZ" dirty="0" err="1" smtClean="0"/>
              <a:t>Hakama</a:t>
            </a:r>
            <a:r>
              <a:rPr lang="cs-CZ" dirty="0" smtClean="0"/>
              <a:t> II. čítala knihovna v Córdobě asi 400 tisíc svazků</a:t>
            </a:r>
          </a:p>
          <a:p>
            <a:r>
              <a:rPr lang="cs-CZ" dirty="0" smtClean="0"/>
              <a:t>Córdobskou univerzitu navštěvovali studenti z celé Evropy</a:t>
            </a:r>
          </a:p>
          <a:p>
            <a:r>
              <a:rPr lang="cs-CZ" dirty="0" smtClean="0"/>
              <a:t>Byla centrem překladů z řečtiny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8232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Hišám</a:t>
            </a:r>
            <a:r>
              <a:rPr lang="cs-CZ" dirty="0" smtClean="0"/>
              <a:t> II. vládl do r. 976</a:t>
            </a:r>
          </a:p>
          <a:p>
            <a:r>
              <a:rPr lang="cs-CZ" dirty="0" smtClean="0"/>
              <a:t>Začal službu státu jako úředník kádího v Córdobě, stal se 1. ministrem (</a:t>
            </a:r>
            <a:r>
              <a:rPr lang="cs-CZ" dirty="0" err="1" smtClean="0"/>
              <a:t>hádžibem</a:t>
            </a:r>
            <a:r>
              <a:rPr lang="cs-CZ" dirty="0" smtClean="0"/>
              <a:t>), posléze chalífou</a:t>
            </a:r>
          </a:p>
          <a:p>
            <a:r>
              <a:rPr lang="cs-CZ" dirty="0" smtClean="0"/>
              <a:t>Reforma armády (zrušení členění podle kmenů)</a:t>
            </a:r>
          </a:p>
          <a:p>
            <a:r>
              <a:rPr lang="cs-CZ" dirty="0" smtClean="0"/>
              <a:t>Po tažení proti Leónu al-</a:t>
            </a:r>
            <a:r>
              <a:rPr lang="cs-CZ" dirty="0" err="1" smtClean="0"/>
              <a:t>Mansúr</a:t>
            </a:r>
            <a:r>
              <a:rPr lang="cs-CZ" dirty="0" smtClean="0"/>
              <a:t> </a:t>
            </a:r>
            <a:r>
              <a:rPr lang="cs-CZ" dirty="0" err="1" smtClean="0"/>
              <a:t>Bilah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1547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Jeho vítězství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</a:t>
            </a:r>
            <a:r>
              <a:rPr lang="cs-CZ" dirty="0" smtClean="0"/>
              <a:t>obytí Barcelony, </a:t>
            </a:r>
            <a:r>
              <a:rPr lang="cs-CZ" dirty="0"/>
              <a:t>L</a:t>
            </a:r>
            <a:r>
              <a:rPr lang="cs-CZ" dirty="0" smtClean="0"/>
              <a:t>eonu, Santiaga de </a:t>
            </a:r>
            <a:r>
              <a:rPr lang="cs-CZ" dirty="0" err="1" smtClean="0"/>
              <a:t>Compostella</a:t>
            </a:r>
            <a:r>
              <a:rPr lang="cs-CZ" dirty="0" smtClean="0"/>
              <a:t> v </a:t>
            </a:r>
            <a:r>
              <a:rPr lang="cs-CZ" dirty="0" err="1" smtClean="0"/>
              <a:t>Gallaecii</a:t>
            </a:r>
            <a:endParaRPr lang="cs-CZ" dirty="0" smtClean="0"/>
          </a:p>
          <a:p>
            <a:r>
              <a:rPr lang="cs-CZ" dirty="0" smtClean="0"/>
              <a:t>Na chalífovi z Bagdádu si vymohl oficiální uznání své faktické moci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8942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Konec </a:t>
            </a:r>
            <a:r>
              <a:rPr lang="cs-CZ" dirty="0" smtClean="0"/>
              <a:t>zdejšího chalífátu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Poslední: </a:t>
            </a:r>
            <a:r>
              <a:rPr lang="cs-CZ" dirty="0" err="1" smtClean="0"/>
              <a:t>Hišám</a:t>
            </a:r>
            <a:r>
              <a:rPr lang="cs-CZ" dirty="0" smtClean="0"/>
              <a:t> III. (do r. 1031)</a:t>
            </a:r>
          </a:p>
          <a:p>
            <a:r>
              <a:rPr lang="cs-CZ" dirty="0" smtClean="0"/>
              <a:t>Poté se vytvořilo </a:t>
            </a:r>
            <a:r>
              <a:rPr lang="cs-CZ" dirty="0" smtClean="0"/>
              <a:t>množství</a:t>
            </a:r>
            <a:r>
              <a:rPr lang="cs-CZ" dirty="0" smtClean="0"/>
              <a:t> </a:t>
            </a:r>
            <a:r>
              <a:rPr lang="cs-CZ" dirty="0" smtClean="0"/>
              <a:t>malých států, vedených Araby, Berbery, ale i příslušníky slovanských gard</a:t>
            </a:r>
          </a:p>
          <a:p>
            <a:r>
              <a:rPr lang="cs-CZ" dirty="0" err="1" smtClean="0"/>
              <a:t>Rekonquista</a:t>
            </a:r>
            <a:endParaRPr lang="cs-CZ" dirty="0" smtClean="0"/>
          </a:p>
          <a:p>
            <a:r>
              <a:rPr lang="cs-CZ" dirty="0" smtClean="0"/>
              <a:t>1492 – pád Granady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5500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 </a:t>
            </a:r>
            <a:r>
              <a:rPr lang="cs-CZ" dirty="0" err="1" smtClean="0"/>
              <a:t>Cid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Kastilec </a:t>
            </a:r>
            <a:r>
              <a:rPr lang="cs-CZ" dirty="0" err="1" smtClean="0"/>
              <a:t>Rodrígo</a:t>
            </a:r>
            <a:r>
              <a:rPr lang="cs-CZ" dirty="0" smtClean="0"/>
              <a:t> </a:t>
            </a:r>
            <a:r>
              <a:rPr lang="cs-CZ" dirty="0" err="1" smtClean="0"/>
              <a:t>Díaz</a:t>
            </a:r>
            <a:r>
              <a:rPr lang="cs-CZ" dirty="0" smtClean="0"/>
              <a:t> de </a:t>
            </a:r>
            <a:r>
              <a:rPr lang="cs-CZ" dirty="0" err="1" smtClean="0"/>
              <a:t>Bivar</a:t>
            </a:r>
            <a:endParaRPr lang="cs-CZ" dirty="0" smtClean="0"/>
          </a:p>
          <a:p>
            <a:r>
              <a:rPr lang="cs-CZ" dirty="0" smtClean="0"/>
              <a:t>Střídal vojenskou službu u muslimů i křesťanů</a:t>
            </a:r>
          </a:p>
          <a:p>
            <a:r>
              <a:rPr lang="cs-CZ" dirty="0" smtClean="0"/>
              <a:t>Vyostření náboženských protikladů, které předčily i sociální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2228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Ekonomika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zemědělství nové plodiny: pomeranče, rýže, baklažány, chřest, moruše, cukrová třtina, bavlna</a:t>
            </a:r>
          </a:p>
          <a:p>
            <a:r>
              <a:rPr lang="cs-CZ" dirty="0" smtClean="0"/>
              <a:t>Závlahová zařízení</a:t>
            </a:r>
          </a:p>
          <a:p>
            <a:r>
              <a:rPr lang="cs-CZ" dirty="0" smtClean="0"/>
              <a:t>Vodní mlýny</a:t>
            </a:r>
          </a:p>
          <a:p>
            <a:r>
              <a:rPr lang="cs-CZ" dirty="0" smtClean="0"/>
              <a:t>Okrasné zahrady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4932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Dobývání </a:t>
            </a:r>
            <a:r>
              <a:rPr lang="cs-CZ" dirty="0" err="1" smtClean="0"/>
              <a:t>Ifrikíje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Po porážce Vandalů zde vláda Byzance</a:t>
            </a:r>
          </a:p>
          <a:p>
            <a:r>
              <a:rPr lang="cs-CZ" dirty="0" smtClean="0"/>
              <a:t>Za sto let poté vláda muslimů</a:t>
            </a:r>
          </a:p>
          <a:p>
            <a:r>
              <a:rPr lang="cs-CZ" dirty="0" smtClean="0"/>
              <a:t>Porážka u Konstantinopole a vnitřní nepokoje (667-693) – větší část </a:t>
            </a:r>
            <a:r>
              <a:rPr lang="cs-CZ" dirty="0" err="1" smtClean="0"/>
              <a:t>Ifrikíje</a:t>
            </a:r>
            <a:r>
              <a:rPr lang="cs-CZ" dirty="0" smtClean="0"/>
              <a:t> se ocitá zpátky pod byzantskou mocí</a:t>
            </a:r>
          </a:p>
          <a:p>
            <a:r>
              <a:rPr lang="cs-CZ" dirty="0" smtClean="0"/>
              <a:t>Spojenci Byzance Berbeři</a:t>
            </a:r>
          </a:p>
          <a:p>
            <a:r>
              <a:rPr lang="cs-CZ" dirty="0" smtClean="0"/>
              <a:t>697-8 opětné dobytí </a:t>
            </a:r>
            <a:r>
              <a:rPr lang="cs-CZ" dirty="0" err="1" smtClean="0"/>
              <a:t>Karthaga</a:t>
            </a:r>
            <a:r>
              <a:rPr lang="cs-CZ" dirty="0" smtClean="0"/>
              <a:t>, porážka byzantského místodržícího </a:t>
            </a:r>
            <a:r>
              <a:rPr lang="cs-CZ" dirty="0" err="1" smtClean="0"/>
              <a:t>Jóanna</a:t>
            </a:r>
            <a:r>
              <a:rPr lang="cs-CZ" dirty="0" smtClean="0"/>
              <a:t>, smlouva s Berbery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434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Těžba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Doly na zlato i stříbro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8008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Řemesla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Zpracování vlny, hedvábí, výroba keramiky, bronzových nádob, kožených výrobků (kordován), vojenské výzbroje a výstroje, papíru, voňavek, specializovaným řemeslem bylo např. i vyšívání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1266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Obchod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Běžně s Afrikou, Byzancí, Sýrií, křesťany na severu, také až s Indií a Střední Asií.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1247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D:\Users\827\Pictures\Alcazar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09750"/>
            <a:ext cx="48768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877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D:\Users\827\Pictures\Alc.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80" y="2129028"/>
            <a:ext cx="3901440" cy="25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025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D:\Users\827\Pictures\mešita Círo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5750"/>
            <a:ext cx="8382000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207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D:\Users\827\Pictures\maurský, Portugal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5750"/>
            <a:ext cx="8382000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058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 descr="D:\Users\827\Pictures\maurský oblou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371600"/>
            <a:ext cx="5080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729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Města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Samosprávné jednotky</a:t>
            </a:r>
          </a:p>
          <a:p>
            <a:r>
              <a:rPr lang="cs-CZ" dirty="0" smtClean="0"/>
              <a:t>Bohaté zásobování vodou</a:t>
            </a:r>
          </a:p>
          <a:p>
            <a:r>
              <a:rPr lang="cs-CZ" dirty="0" smtClean="0"/>
              <a:t>Veřejné lázně</a:t>
            </a:r>
          </a:p>
          <a:p>
            <a:r>
              <a:rPr lang="cs-CZ" dirty="0" smtClean="0"/>
              <a:t>Školy</a:t>
            </a:r>
          </a:p>
          <a:p>
            <a:r>
              <a:rPr lang="cs-CZ" dirty="0" smtClean="0"/>
              <a:t>Knihovny</a:t>
            </a:r>
          </a:p>
          <a:p>
            <a:r>
              <a:rPr lang="cs-CZ" dirty="0" smtClean="0"/>
              <a:t>Nemocnice</a:t>
            </a:r>
          </a:p>
          <a:p>
            <a:r>
              <a:rPr lang="cs-CZ" dirty="0" smtClean="0"/>
              <a:t>Útulky pro chudé a pocestné</a:t>
            </a:r>
          </a:p>
          <a:p>
            <a:r>
              <a:rPr lang="cs-CZ" dirty="0" smtClean="0"/>
              <a:t>Z paláců nejslavnější córdobský </a:t>
            </a:r>
            <a:r>
              <a:rPr lang="cs-CZ" dirty="0" err="1" smtClean="0"/>
              <a:t>Alcazar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42274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Soudnictví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Veškeré obyvatelstvo al-</a:t>
            </a:r>
            <a:r>
              <a:rPr lang="cs-CZ" dirty="0" err="1" smtClean="0"/>
              <a:t>Andalus</a:t>
            </a:r>
            <a:r>
              <a:rPr lang="cs-CZ" dirty="0" smtClean="0"/>
              <a:t> podléhalo trestní pravomoci arabských soudců</a:t>
            </a:r>
          </a:p>
          <a:p>
            <a:r>
              <a:rPr lang="cs-CZ" dirty="0" smtClean="0"/>
              <a:t>V samosprávě a občanských věcech: </a:t>
            </a:r>
            <a:r>
              <a:rPr lang="cs-CZ" dirty="0" err="1" smtClean="0"/>
              <a:t>Forum</a:t>
            </a:r>
            <a:r>
              <a:rPr lang="cs-CZ" dirty="0" smtClean="0"/>
              <a:t> </a:t>
            </a:r>
            <a:r>
              <a:rPr lang="cs-CZ" dirty="0" err="1" smtClean="0"/>
              <a:t>iudicum</a:t>
            </a:r>
            <a:r>
              <a:rPr lang="cs-CZ" dirty="0" smtClean="0"/>
              <a:t> (</a:t>
            </a:r>
            <a:r>
              <a:rPr lang="cs-CZ" dirty="0" err="1" smtClean="0"/>
              <a:t>iudiciarum</a:t>
            </a:r>
            <a:r>
              <a:rPr lang="cs-CZ" dirty="0" smtClean="0"/>
              <a:t>) – </a:t>
            </a:r>
            <a:r>
              <a:rPr lang="cs-CZ" dirty="0" err="1" smtClean="0"/>
              <a:t>Fuero</a:t>
            </a:r>
            <a:r>
              <a:rPr lang="cs-CZ" dirty="0" smtClean="0"/>
              <a:t> </a:t>
            </a:r>
            <a:r>
              <a:rPr lang="cs-CZ" dirty="0" err="1" smtClean="0"/>
              <a:t>juzgo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6009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Berbeři se stávají muslimy</a:t>
            </a:r>
          </a:p>
          <a:p>
            <a:r>
              <a:rPr lang="cs-CZ" dirty="0" smtClean="0"/>
              <a:t>Mnoho příznivců hnutí </a:t>
            </a:r>
            <a:r>
              <a:rPr lang="cs-CZ" dirty="0" err="1" smtClean="0"/>
              <a:t>cháridžovců</a:t>
            </a:r>
            <a:r>
              <a:rPr lang="cs-CZ" dirty="0" smtClean="0"/>
              <a:t> (</a:t>
            </a:r>
            <a:r>
              <a:rPr lang="cs-CZ" dirty="0" err="1" smtClean="0"/>
              <a:t>ibádité</a:t>
            </a:r>
            <a:r>
              <a:rPr lang="cs-CZ" dirty="0" smtClean="0"/>
              <a:t>)</a:t>
            </a:r>
          </a:p>
          <a:p>
            <a:r>
              <a:rPr lang="cs-CZ" dirty="0" smtClean="0"/>
              <a:t>Zachování jazyka</a:t>
            </a:r>
          </a:p>
          <a:p>
            <a:r>
              <a:rPr lang="cs-CZ" dirty="0" smtClean="0"/>
              <a:t>Nejdelší odpor Berbeři na západě Afriky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96092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Ibn </a:t>
            </a:r>
            <a:r>
              <a:rPr lang="cs-CZ" dirty="0" err="1" smtClean="0"/>
              <a:t>Bádža</a:t>
            </a:r>
            <a:r>
              <a:rPr lang="cs-CZ" dirty="0" smtClean="0"/>
              <a:t> (filozofie, lékařství, matematika, astronomie, hudba)</a:t>
            </a:r>
          </a:p>
          <a:p>
            <a:r>
              <a:rPr lang="cs-CZ" dirty="0" smtClean="0"/>
              <a:t>Ibn </a:t>
            </a:r>
            <a:r>
              <a:rPr lang="cs-CZ" dirty="0" err="1" smtClean="0"/>
              <a:t>Tufajl</a:t>
            </a:r>
            <a:r>
              <a:rPr lang="cs-CZ" dirty="0" smtClean="0"/>
              <a:t> – </a:t>
            </a:r>
            <a:r>
              <a:rPr lang="cs-CZ" dirty="0" err="1" smtClean="0"/>
              <a:t>Hajj</a:t>
            </a:r>
            <a:endParaRPr lang="cs-CZ" dirty="0" smtClean="0"/>
          </a:p>
          <a:p>
            <a:r>
              <a:rPr lang="cs-CZ" dirty="0" smtClean="0"/>
              <a:t>Ibn </a:t>
            </a:r>
            <a:r>
              <a:rPr lang="cs-CZ" dirty="0" err="1" smtClean="0"/>
              <a:t>Rušd</a:t>
            </a:r>
            <a:r>
              <a:rPr lang="cs-CZ" dirty="0" smtClean="0"/>
              <a:t>, aristotelik a novoplatonik (1126-1198), polemika s al-</a:t>
            </a:r>
            <a:r>
              <a:rPr lang="cs-CZ" dirty="0" err="1" smtClean="0"/>
              <a:t>Ghazzálím</a:t>
            </a:r>
            <a:r>
              <a:rPr lang="cs-CZ" dirty="0" smtClean="0"/>
              <a:t>; podnítil nové myšlenkové proudy na evropských univerzitách (Sorbonna); vycházeli z něj učenci renesance i osobnosti reformace</a:t>
            </a:r>
          </a:p>
          <a:p>
            <a:r>
              <a:rPr lang="cs-CZ" dirty="0" smtClean="0"/>
              <a:t>Ibn </a:t>
            </a:r>
            <a:r>
              <a:rPr lang="cs-CZ" dirty="0" err="1" smtClean="0"/>
              <a:t>Chaldún</a:t>
            </a:r>
            <a:r>
              <a:rPr lang="cs-CZ" dirty="0" smtClean="0"/>
              <a:t> –historik (</a:t>
            </a:r>
            <a:r>
              <a:rPr lang="cs-CZ" dirty="0" err="1" smtClean="0"/>
              <a:t>Mukkadima</a:t>
            </a:r>
            <a:r>
              <a:rPr lang="cs-CZ" dirty="0" smtClean="0"/>
              <a:t>) – sociologie, kulturní antropologie</a:t>
            </a:r>
            <a:r>
              <a:rPr lang="cs-CZ" smtClean="0"/>
              <a:t>, atd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1921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Itálie a středomořské ostrovy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Útoky na Sicílii už ve 2. pol. 7. stol. Dobyta ještě nebyla.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R. 740 </a:t>
            </a:r>
            <a:r>
              <a:rPr lang="cs-CZ" dirty="0" err="1" smtClean="0"/>
              <a:t>Syrakúsy</a:t>
            </a:r>
            <a:r>
              <a:rPr lang="cs-CZ" dirty="0" smtClean="0"/>
              <a:t> donuceny k poplatkům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8595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Oddech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 2. polovině 8. stol.</a:t>
            </a:r>
          </a:p>
          <a:p>
            <a:r>
              <a:rPr lang="cs-CZ" dirty="0" smtClean="0"/>
              <a:t>Nová situace a zmatky v Africe (nový vládce uzurpoval moc v Tunisu (r. 745), na západě Afriky vznikaly berberské dynastie, v Maroku r. 788 založen šíitský stát dynastie </a:t>
            </a:r>
            <a:r>
              <a:rPr lang="cs-CZ" dirty="0" err="1" smtClean="0"/>
              <a:t>Idrísovců</a:t>
            </a:r>
            <a:r>
              <a:rPr lang="cs-CZ" dirty="0" smtClean="0"/>
              <a:t> s hl. m. Fez. Po nich šíitští </a:t>
            </a:r>
            <a:r>
              <a:rPr lang="cs-CZ" dirty="0" err="1" smtClean="0"/>
              <a:t>Fátimovci</a:t>
            </a:r>
            <a:r>
              <a:rPr lang="cs-CZ" dirty="0" smtClean="0"/>
              <a:t>.</a:t>
            </a:r>
          </a:p>
          <a:p>
            <a:r>
              <a:rPr lang="cs-CZ" dirty="0" smtClean="0"/>
              <a:t>Koncem 8. stol. ovládla Tunis a část Alžírska dynastie </a:t>
            </a:r>
            <a:r>
              <a:rPr lang="cs-CZ" smtClean="0"/>
              <a:t>Aghlabovců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93743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Rozvoj loďstva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827 dobývají </a:t>
            </a:r>
            <a:r>
              <a:rPr lang="cs-CZ" dirty="0" err="1" smtClean="0"/>
              <a:t>Aghlabovci</a:t>
            </a:r>
            <a:r>
              <a:rPr lang="cs-CZ" dirty="0" smtClean="0"/>
              <a:t> </a:t>
            </a:r>
            <a:r>
              <a:rPr lang="cs-CZ" dirty="0" err="1" smtClean="0"/>
              <a:t>Sicíii</a:t>
            </a:r>
            <a:r>
              <a:rPr lang="cs-CZ" dirty="0" smtClean="0"/>
              <a:t>. Vládce má titul emír.</a:t>
            </a:r>
          </a:p>
          <a:p>
            <a:r>
              <a:rPr lang="cs-CZ" dirty="0" smtClean="0"/>
              <a:t>Vláda 150 let</a:t>
            </a:r>
          </a:p>
          <a:p>
            <a:r>
              <a:rPr lang="cs-CZ" dirty="0" smtClean="0"/>
              <a:t>Palermo centrem vzdělanosti</a:t>
            </a:r>
          </a:p>
          <a:p>
            <a:r>
              <a:rPr lang="cs-CZ" dirty="0" smtClean="0"/>
              <a:t>1061 začínají nájezdy Normanů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97349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Itálie a její vnitřní rozpory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Mezi vévodstvím </a:t>
            </a:r>
            <a:r>
              <a:rPr lang="cs-CZ" dirty="0" err="1" smtClean="0"/>
              <a:t>Benevento</a:t>
            </a:r>
            <a:r>
              <a:rPr lang="cs-CZ" dirty="0" smtClean="0"/>
              <a:t> a svobodným městem Neapolí</a:t>
            </a:r>
          </a:p>
          <a:p>
            <a:r>
              <a:rPr lang="cs-CZ" dirty="0" smtClean="0"/>
              <a:t>Žádost o pomoc k Ludvíkovi Pobožnému</a:t>
            </a:r>
          </a:p>
          <a:p>
            <a:r>
              <a:rPr lang="cs-CZ" dirty="0" smtClean="0"/>
              <a:t>Neapolští se obracení na muslimy ze Sicílie</a:t>
            </a:r>
          </a:p>
          <a:p>
            <a:r>
              <a:rPr lang="cs-CZ" dirty="0" smtClean="0"/>
              <a:t>Za tuto pomoc jim pomohli při dobývání </a:t>
            </a:r>
            <a:r>
              <a:rPr lang="cs-CZ" dirty="0" err="1" smtClean="0"/>
              <a:t>Messiny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75416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R. 840 pronikli </a:t>
            </a:r>
            <a:r>
              <a:rPr lang="cs-CZ" dirty="0" err="1" smtClean="0"/>
              <a:t>Aghlabovci</a:t>
            </a:r>
            <a:r>
              <a:rPr lang="cs-CZ" dirty="0" smtClean="0"/>
              <a:t> do jižní Itálie a zmocnili se Tarentu.</a:t>
            </a:r>
          </a:p>
          <a:p>
            <a:r>
              <a:rPr lang="cs-CZ" dirty="0" smtClean="0"/>
              <a:t>Prošli až k Jadranu a postupovali podél jeho pobřeží</a:t>
            </a:r>
          </a:p>
          <a:p>
            <a:r>
              <a:rPr lang="cs-CZ" dirty="0" smtClean="0"/>
              <a:t>Angažováni ve sporu mezi salernskou a </a:t>
            </a:r>
            <a:r>
              <a:rPr lang="cs-CZ" dirty="0" err="1" smtClean="0"/>
              <a:t>beneventskou</a:t>
            </a:r>
            <a:r>
              <a:rPr lang="cs-CZ" dirty="0" smtClean="0"/>
              <a:t> vládou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84864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Ohrožení Říma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R. 846 jejich loďstvo v Ostii</a:t>
            </a:r>
          </a:p>
          <a:p>
            <a:r>
              <a:rPr lang="cs-CZ" dirty="0" smtClean="0"/>
              <a:t>Plenili římské čtvrti mimo hradby, také baziliku Petra a Pavla, otevřeli i hroby těchto mučedníků</a:t>
            </a:r>
          </a:p>
          <a:p>
            <a:r>
              <a:rPr lang="cs-CZ" dirty="0" smtClean="0"/>
              <a:t>847 na to konečně intervencí reaguje Ludvík</a:t>
            </a:r>
          </a:p>
          <a:p>
            <a:r>
              <a:rPr lang="cs-CZ" dirty="0" smtClean="0"/>
              <a:t>Porazil je, ale r. 849 nový útok na Řím, Zmařila jej bouře</a:t>
            </a:r>
          </a:p>
          <a:p>
            <a:r>
              <a:rPr lang="cs-CZ" dirty="0" smtClean="0"/>
              <a:t>Raffaelovy pokoje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46575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Muslimové se udrželi v Bari a Tarentu. Odsud byli v 70. letech vypuzeni spojenými silami Ludvika a Byzance </a:t>
            </a:r>
          </a:p>
          <a:p>
            <a:r>
              <a:rPr lang="cs-CZ" dirty="0" smtClean="0"/>
              <a:t>Vyhnáni i ze </a:t>
            </a:r>
            <a:r>
              <a:rPr lang="cs-CZ" dirty="0" err="1" smtClean="0"/>
              <a:t>Syrakús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66867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Nové italské spory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Opět angažování muslimů</a:t>
            </a:r>
          </a:p>
          <a:p>
            <a:r>
              <a:rPr lang="cs-CZ" dirty="0" smtClean="0"/>
              <a:t>Plenění ve střední Itálii</a:t>
            </a:r>
          </a:p>
          <a:p>
            <a:r>
              <a:rPr lang="cs-CZ" dirty="0" smtClean="0"/>
              <a:t>Poplatky papež Jan VIII.</a:t>
            </a:r>
          </a:p>
          <a:p>
            <a:r>
              <a:rPr lang="cs-CZ" dirty="0" smtClean="0"/>
              <a:t>Zničení Monte </a:t>
            </a:r>
            <a:r>
              <a:rPr lang="cs-CZ" dirty="0" err="1" smtClean="0"/>
              <a:t>Cassina</a:t>
            </a:r>
            <a:endParaRPr lang="cs-CZ" dirty="0" smtClean="0"/>
          </a:p>
          <a:p>
            <a:r>
              <a:rPr lang="cs-CZ" dirty="0" smtClean="0"/>
              <a:t>V jižní Itálii muslimové spojenci Byzance (poražen Ota II)</a:t>
            </a:r>
          </a:p>
          <a:p>
            <a:r>
              <a:rPr lang="cs-CZ" dirty="0" smtClean="0"/>
              <a:t>Zároveň od 9. stol na jihu Normani – muslimské obyvatelstvo zotročovali.  (Robert </a:t>
            </a:r>
            <a:r>
              <a:rPr lang="cs-CZ" dirty="0" err="1" smtClean="0"/>
              <a:t>Wiskard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52499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Francie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R. 838 vypleněna </a:t>
            </a:r>
            <a:r>
              <a:rPr lang="cs-CZ" dirty="0" err="1" smtClean="0"/>
              <a:t>Marseiille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474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Správa území:</a:t>
            </a:r>
          </a:p>
          <a:p>
            <a:r>
              <a:rPr lang="cs-CZ" dirty="0" smtClean="0"/>
              <a:t>Místodržící</a:t>
            </a:r>
          </a:p>
          <a:p>
            <a:r>
              <a:rPr lang="cs-CZ" dirty="0" smtClean="0"/>
              <a:t>2. z nich, </a:t>
            </a:r>
            <a:r>
              <a:rPr lang="cs-CZ" dirty="0" err="1" smtClean="0"/>
              <a:t>Músá</a:t>
            </a:r>
            <a:r>
              <a:rPr lang="cs-CZ" dirty="0" smtClean="0"/>
              <a:t> </a:t>
            </a:r>
            <a:r>
              <a:rPr lang="cs-CZ" dirty="0" err="1" smtClean="0"/>
              <a:t>ibn-Nusajr</a:t>
            </a:r>
            <a:r>
              <a:rPr lang="cs-CZ" dirty="0" smtClean="0"/>
              <a:t>, dospěl k Atlantiku</a:t>
            </a:r>
          </a:p>
          <a:p>
            <a:r>
              <a:rPr lang="cs-CZ" dirty="0" smtClean="0"/>
              <a:t>711 jeho </a:t>
            </a:r>
            <a:r>
              <a:rPr lang="cs-CZ" dirty="0" err="1" smtClean="0"/>
              <a:t>maulá</a:t>
            </a:r>
            <a:r>
              <a:rPr lang="cs-CZ" dirty="0" smtClean="0"/>
              <a:t> </a:t>
            </a:r>
            <a:r>
              <a:rPr lang="cs-CZ" dirty="0" err="1" smtClean="0"/>
              <a:t>Tarík</a:t>
            </a:r>
            <a:r>
              <a:rPr lang="cs-CZ" dirty="0" smtClean="0"/>
              <a:t> přeplouvá do Hispánie</a:t>
            </a:r>
          </a:p>
          <a:p>
            <a:r>
              <a:rPr lang="cs-CZ" dirty="0" smtClean="0"/>
              <a:t>Ibn </a:t>
            </a:r>
            <a:r>
              <a:rPr lang="cs-CZ" dirty="0" err="1" smtClean="0"/>
              <a:t>Chaldún</a:t>
            </a:r>
            <a:r>
              <a:rPr lang="cs-CZ" dirty="0" smtClean="0"/>
              <a:t>: že zde po tisíce let vládla gótská dynastie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28270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Egypt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Dobýván od r. 639/640</a:t>
            </a:r>
          </a:p>
          <a:p>
            <a:r>
              <a:rPr lang="cs-CZ" dirty="0" err="1" smtClean="0"/>
              <a:t>Fustát</a:t>
            </a:r>
            <a:endParaRPr lang="cs-CZ" dirty="0" smtClean="0"/>
          </a:p>
          <a:p>
            <a:r>
              <a:rPr lang="cs-CZ" dirty="0" smtClean="0"/>
              <a:t>Největší rozkvět za dynastie </a:t>
            </a:r>
            <a:r>
              <a:rPr lang="cs-CZ" dirty="0" err="1" smtClean="0"/>
              <a:t>Fátimovců</a:t>
            </a:r>
            <a:r>
              <a:rPr lang="cs-CZ" dirty="0" smtClean="0"/>
              <a:t> (909-1171) </a:t>
            </a:r>
          </a:p>
          <a:p>
            <a:r>
              <a:rPr lang="cs-CZ" dirty="0" smtClean="0"/>
              <a:t>Káhira</a:t>
            </a:r>
          </a:p>
          <a:p>
            <a:r>
              <a:rPr lang="cs-CZ" dirty="0" smtClean="0"/>
              <a:t>Jejich knihovna 200 tis. Svazků</a:t>
            </a:r>
          </a:p>
          <a:p>
            <a:r>
              <a:rPr lang="cs-CZ" dirty="0" smtClean="0"/>
              <a:t>Konec vlády: kmeny </a:t>
            </a:r>
            <a:r>
              <a:rPr lang="cs-CZ" dirty="0" err="1" smtClean="0"/>
              <a:t>Banú</a:t>
            </a:r>
            <a:r>
              <a:rPr lang="cs-CZ" dirty="0" smtClean="0"/>
              <a:t> </a:t>
            </a:r>
            <a:r>
              <a:rPr lang="cs-CZ" dirty="0" err="1" smtClean="0"/>
              <a:t>Hilál</a:t>
            </a:r>
            <a:r>
              <a:rPr lang="cs-CZ" dirty="0" smtClean="0"/>
              <a:t>, které se stěhovaly v 11. a 12. stol.</a:t>
            </a:r>
          </a:p>
          <a:p>
            <a:r>
              <a:rPr lang="cs-CZ" dirty="0" smtClean="0"/>
              <a:t>Částečná ztráta úrodnosti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90667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Hérakleiovy</a:t>
            </a:r>
            <a:r>
              <a:rPr lang="cs-CZ" dirty="0" smtClean="0"/>
              <a:t> reformy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611-641</a:t>
            </a:r>
          </a:p>
          <a:p>
            <a:r>
              <a:rPr lang="cs-CZ" dirty="0" err="1" smtClean="0"/>
              <a:t>Themata</a:t>
            </a:r>
            <a:endParaRPr lang="cs-CZ" dirty="0" smtClean="0"/>
          </a:p>
          <a:p>
            <a:r>
              <a:rPr lang="cs-CZ" dirty="0" smtClean="0"/>
              <a:t>Spojen vojenských a civilních pravomocí</a:t>
            </a:r>
          </a:p>
          <a:p>
            <a:r>
              <a:rPr lang="cs-CZ" dirty="0" smtClean="0"/>
              <a:t>Vznik rolníků s vojenskou povinností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06687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Konstantinopol v ohrožení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653 první útok </a:t>
            </a:r>
            <a:r>
              <a:rPr lang="cs-CZ" dirty="0" err="1" smtClean="0"/>
              <a:t>Mu‘áwía</a:t>
            </a:r>
            <a:r>
              <a:rPr lang="cs-CZ" dirty="0" smtClean="0"/>
              <a:t> jako syrský emír</a:t>
            </a:r>
          </a:p>
          <a:p>
            <a:r>
              <a:rPr lang="cs-CZ" dirty="0" smtClean="0"/>
              <a:t>Přípravy: Plenění na </a:t>
            </a:r>
            <a:r>
              <a:rPr lang="cs-CZ" dirty="0" err="1" smtClean="0"/>
              <a:t>Kóu</a:t>
            </a:r>
            <a:r>
              <a:rPr lang="cs-CZ" dirty="0" smtClean="0"/>
              <a:t>, Krétě, Rhodu</a:t>
            </a:r>
          </a:p>
          <a:p>
            <a:r>
              <a:rPr lang="cs-CZ" dirty="0" smtClean="0"/>
              <a:t>Spojení syrské a egyptské flotily</a:t>
            </a:r>
          </a:p>
          <a:p>
            <a:r>
              <a:rPr lang="cs-CZ" dirty="0" smtClean="0"/>
              <a:t>Zničeno kolem 500 byzantských lodí</a:t>
            </a:r>
          </a:p>
          <a:p>
            <a:r>
              <a:rPr lang="cs-CZ" dirty="0" smtClean="0"/>
              <a:t>Záchrana: spory </a:t>
            </a:r>
            <a:r>
              <a:rPr lang="cs-CZ" dirty="0" err="1" smtClean="0"/>
              <a:t>Mu‘áwii</a:t>
            </a:r>
            <a:r>
              <a:rPr lang="cs-CZ" dirty="0" smtClean="0"/>
              <a:t> s Alím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0951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Malá Asie byla od r. 661 napadána téměř každoročně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669 nový útok na </a:t>
            </a:r>
            <a:r>
              <a:rPr lang="cs-CZ" dirty="0" err="1" smtClean="0"/>
              <a:t>Konst</a:t>
            </a:r>
            <a:r>
              <a:rPr lang="cs-CZ" dirty="0" smtClean="0"/>
              <a:t>., který zmařil mor a nedostatek potravin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14903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Jako chalífa chtěl </a:t>
            </a:r>
            <a:r>
              <a:rPr lang="cs-CZ" dirty="0" err="1" smtClean="0"/>
              <a:t>mu‘áwia</a:t>
            </a:r>
            <a:r>
              <a:rPr lang="cs-CZ" dirty="0" smtClean="0"/>
              <a:t> dobýt Konstantinopol a přičlenit celé zbylé území byzantské říše</a:t>
            </a:r>
          </a:p>
          <a:p>
            <a:r>
              <a:rPr lang="cs-CZ" dirty="0" smtClean="0"/>
              <a:t>Mezi lety 674-678 řada bitev mezi ním a Konstantinem IV.</a:t>
            </a:r>
          </a:p>
          <a:p>
            <a:r>
              <a:rPr lang="cs-CZ" dirty="0" smtClean="0"/>
              <a:t>Pýr </a:t>
            </a:r>
            <a:r>
              <a:rPr lang="cs-CZ" dirty="0" err="1" smtClean="0"/>
              <a:t>thalassion</a:t>
            </a:r>
            <a:r>
              <a:rPr lang="cs-CZ" dirty="0" smtClean="0"/>
              <a:t> </a:t>
            </a:r>
          </a:p>
          <a:p>
            <a:r>
              <a:rPr lang="cs-CZ" dirty="0" smtClean="0"/>
              <a:t>Chalífát donucen platit ročně 3 tisíce lb. Zlata, 50 otroků a 50 koní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49799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 </a:t>
            </a:r>
            <a:r>
              <a:rPr lang="cs-CZ" dirty="0" err="1" smtClean="0"/>
              <a:t>Abd</a:t>
            </a:r>
            <a:r>
              <a:rPr lang="cs-CZ" dirty="0" smtClean="0"/>
              <a:t> al-</a:t>
            </a:r>
            <a:r>
              <a:rPr lang="cs-CZ" dirty="0" err="1" smtClean="0"/>
              <a:t>Malika</a:t>
            </a:r>
            <a:r>
              <a:rPr lang="cs-CZ" dirty="0" smtClean="0"/>
              <a:t> klid, soustředění na vnitřní reformy</a:t>
            </a:r>
          </a:p>
          <a:p>
            <a:r>
              <a:rPr lang="cs-CZ" dirty="0" err="1" smtClean="0"/>
              <a:t>Iustinianus</a:t>
            </a:r>
            <a:r>
              <a:rPr lang="cs-CZ" dirty="0" smtClean="0"/>
              <a:t> II. a mince chalífátu</a:t>
            </a:r>
          </a:p>
          <a:p>
            <a:r>
              <a:rPr lang="cs-CZ" dirty="0" smtClean="0"/>
              <a:t>Válka, kterou prohrál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04150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Sulajmánův</a:t>
            </a:r>
            <a:r>
              <a:rPr lang="cs-CZ" dirty="0" smtClean="0"/>
              <a:t> útok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717 překročil </a:t>
            </a:r>
            <a:r>
              <a:rPr lang="cs-CZ" dirty="0" err="1" smtClean="0"/>
              <a:t>Héllespont</a:t>
            </a:r>
            <a:endParaRPr lang="cs-CZ" dirty="0" smtClean="0"/>
          </a:p>
          <a:p>
            <a:r>
              <a:rPr lang="cs-CZ" dirty="0" smtClean="0"/>
              <a:t>Konstantinopol obkličována z moře i pevniny</a:t>
            </a:r>
          </a:p>
          <a:p>
            <a:r>
              <a:rPr lang="cs-CZ" dirty="0" smtClean="0"/>
              <a:t>Pomoc Bulharů</a:t>
            </a:r>
          </a:p>
          <a:p>
            <a:r>
              <a:rPr lang="cs-CZ" dirty="0" smtClean="0"/>
              <a:t>Bitva v r. 718 – přikládán stejný význam, jako </a:t>
            </a:r>
            <a:r>
              <a:rPr lang="cs-CZ" dirty="0" err="1" smtClean="0"/>
              <a:t>Catalaunským</a:t>
            </a:r>
            <a:r>
              <a:rPr lang="cs-CZ" dirty="0" smtClean="0"/>
              <a:t> polím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5185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Útoky na ostatní M. Asii však neustaly</a:t>
            </a:r>
          </a:p>
          <a:p>
            <a:r>
              <a:rPr lang="cs-CZ" dirty="0" smtClean="0"/>
              <a:t>R. 806 osobně bojoval </a:t>
            </a:r>
            <a:r>
              <a:rPr lang="cs-CZ" dirty="0" err="1" smtClean="0"/>
              <a:t>Harún</a:t>
            </a:r>
            <a:r>
              <a:rPr lang="cs-CZ" dirty="0" smtClean="0"/>
              <a:t> ar-</a:t>
            </a:r>
            <a:r>
              <a:rPr lang="cs-CZ" dirty="0" err="1" smtClean="0"/>
              <a:t>Rašíd</a:t>
            </a:r>
            <a:endParaRPr lang="cs-CZ" dirty="0" smtClean="0"/>
          </a:p>
          <a:p>
            <a:r>
              <a:rPr lang="cs-CZ" dirty="0" smtClean="0"/>
              <a:t>Rozvracení zemědělství za těchto útoků</a:t>
            </a:r>
          </a:p>
          <a:p>
            <a:r>
              <a:rPr lang="cs-CZ" dirty="0" smtClean="0"/>
              <a:t>Byzanc se chrání placením tributů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151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Rychlý postup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711 bitva u jezera Janda, král </a:t>
            </a:r>
            <a:r>
              <a:rPr lang="cs-CZ" dirty="0" err="1" smtClean="0"/>
              <a:t>Roderich</a:t>
            </a:r>
            <a:endParaRPr lang="cs-CZ" dirty="0" smtClean="0"/>
          </a:p>
          <a:p>
            <a:r>
              <a:rPr lang="cs-CZ" dirty="0" smtClean="0"/>
              <a:t>713 dobytí Córdoby a Toleda</a:t>
            </a:r>
          </a:p>
          <a:p>
            <a:r>
              <a:rPr lang="cs-CZ" dirty="0" smtClean="0"/>
              <a:t>720 u Pyrenejí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5972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Příčiny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Literární (legendární):</a:t>
            </a:r>
          </a:p>
          <a:p>
            <a:r>
              <a:rPr lang="cs-CZ" dirty="0" smtClean="0"/>
              <a:t>Legenda o </a:t>
            </a:r>
            <a:r>
              <a:rPr lang="cs-CZ" dirty="0" err="1" smtClean="0"/>
              <a:t>Florindě</a:t>
            </a:r>
            <a:endParaRPr lang="cs-CZ" dirty="0" smtClean="0"/>
          </a:p>
          <a:p>
            <a:r>
              <a:rPr lang="cs-CZ" dirty="0" err="1" smtClean="0"/>
              <a:t>Roderich</a:t>
            </a:r>
            <a:r>
              <a:rPr lang="cs-CZ" dirty="0" smtClean="0"/>
              <a:t> v Šalomounově Domě moudrosti</a:t>
            </a:r>
          </a:p>
          <a:p>
            <a:r>
              <a:rPr lang="cs-CZ" dirty="0" smtClean="0"/>
              <a:t>Skutečné:</a:t>
            </a:r>
          </a:p>
          <a:p>
            <a:r>
              <a:rPr lang="cs-CZ" dirty="0" smtClean="0"/>
              <a:t>Boje  královskou moc (</a:t>
            </a:r>
            <a:r>
              <a:rPr lang="cs-CZ" dirty="0" err="1" smtClean="0"/>
              <a:t>Achila</a:t>
            </a:r>
            <a:r>
              <a:rPr lang="cs-CZ" dirty="0" smtClean="0"/>
              <a:t>, </a:t>
            </a:r>
            <a:r>
              <a:rPr lang="cs-CZ" dirty="0" err="1" smtClean="0"/>
              <a:t>Agila</a:t>
            </a:r>
            <a:r>
              <a:rPr lang="cs-CZ" dirty="0" smtClean="0"/>
              <a:t>), úpadek této moci, nespokojenost židů</a:t>
            </a:r>
          </a:p>
          <a:p>
            <a:r>
              <a:rPr lang="cs-CZ" dirty="0" smtClean="0"/>
              <a:t>Mezi straníky krále </a:t>
            </a:r>
            <a:r>
              <a:rPr lang="cs-CZ" dirty="0" err="1" smtClean="0"/>
              <a:t>Agily</a:t>
            </a:r>
            <a:r>
              <a:rPr lang="cs-CZ" dirty="0" smtClean="0"/>
              <a:t> a </a:t>
            </a:r>
            <a:r>
              <a:rPr lang="cs-CZ" dirty="0" err="1" smtClean="0"/>
              <a:t>Witizy</a:t>
            </a:r>
            <a:r>
              <a:rPr lang="cs-CZ" dirty="0" smtClean="0"/>
              <a:t> i biskupové (</a:t>
            </a:r>
            <a:r>
              <a:rPr lang="cs-CZ" dirty="0" err="1" smtClean="0"/>
              <a:t>Oppas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7911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Država Vizigótů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Asturie</a:t>
            </a:r>
          </a:p>
          <a:p>
            <a:r>
              <a:rPr lang="cs-CZ" dirty="0" err="1" smtClean="0"/>
              <a:t>Pelayo</a:t>
            </a:r>
            <a:r>
              <a:rPr lang="cs-CZ" dirty="0" smtClean="0"/>
              <a:t> (</a:t>
            </a:r>
            <a:r>
              <a:rPr lang="cs-CZ" dirty="0" err="1" smtClean="0"/>
              <a:t>Pelago</a:t>
            </a:r>
            <a:r>
              <a:rPr lang="cs-CZ" dirty="0" smtClean="0"/>
              <a:t>)</a:t>
            </a:r>
          </a:p>
          <a:p>
            <a:r>
              <a:rPr lang="cs-CZ" dirty="0" smtClean="0"/>
              <a:t>718: </a:t>
            </a:r>
            <a:r>
              <a:rPr lang="cs-CZ" dirty="0" err="1" smtClean="0"/>
              <a:t>Picos</a:t>
            </a:r>
            <a:r>
              <a:rPr lang="cs-CZ" dirty="0" smtClean="0"/>
              <a:t> de Europa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2992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Tažení proti Frankům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717 nebo 718 </a:t>
            </a:r>
            <a:r>
              <a:rPr lang="cs-CZ" dirty="0" err="1" smtClean="0"/>
              <a:t>Samh</a:t>
            </a:r>
            <a:endParaRPr lang="cs-CZ" dirty="0" smtClean="0"/>
          </a:p>
          <a:p>
            <a:r>
              <a:rPr lang="cs-CZ" dirty="0" smtClean="0"/>
              <a:t>732 emír ar-</a:t>
            </a:r>
            <a:r>
              <a:rPr lang="cs-CZ" dirty="0" err="1" smtClean="0"/>
              <a:t>Rahmán</a:t>
            </a:r>
            <a:r>
              <a:rPr lang="cs-CZ" dirty="0" smtClean="0"/>
              <a:t>: bitva u </a:t>
            </a:r>
            <a:r>
              <a:rPr lang="cs-CZ" dirty="0" err="1" smtClean="0"/>
              <a:t>Poitiers</a:t>
            </a:r>
            <a:endParaRPr lang="cs-CZ" dirty="0" smtClean="0"/>
          </a:p>
          <a:p>
            <a:r>
              <a:rPr lang="cs-CZ" dirty="0" smtClean="0"/>
              <a:t>Poslední útok 739: </a:t>
            </a:r>
            <a:r>
              <a:rPr lang="cs-CZ" dirty="0" err="1" smtClean="0"/>
              <a:t>Martell</a:t>
            </a:r>
            <a:r>
              <a:rPr lang="cs-CZ" dirty="0" smtClean="0"/>
              <a:t> ve spojení s Langobardy</a:t>
            </a:r>
          </a:p>
          <a:p>
            <a:r>
              <a:rPr lang="cs-CZ" dirty="0" smtClean="0"/>
              <a:t>777 využil rozbrojů v al-</a:t>
            </a:r>
            <a:r>
              <a:rPr lang="cs-CZ" dirty="0" err="1" smtClean="0"/>
              <a:t>Andalus</a:t>
            </a:r>
            <a:r>
              <a:rPr lang="cs-CZ" dirty="0" smtClean="0"/>
              <a:t> Karel Veliký. Očekávaná velká vzpoura proti ar- </a:t>
            </a:r>
            <a:r>
              <a:rPr lang="cs-CZ" dirty="0" err="1" smtClean="0"/>
              <a:t>Rahmánovi</a:t>
            </a:r>
            <a:r>
              <a:rPr lang="cs-CZ" dirty="0" smtClean="0"/>
              <a:t> nepropukla</a:t>
            </a:r>
          </a:p>
          <a:p>
            <a:r>
              <a:rPr lang="cs-CZ" dirty="0" smtClean="0"/>
              <a:t>Epos o Rollandovi (Baskové)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7146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Správa území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Emír v Seville, později v Córdobě</a:t>
            </a:r>
          </a:p>
          <a:p>
            <a:r>
              <a:rPr lang="cs-CZ" dirty="0" smtClean="0"/>
              <a:t>Samospráva měst</a:t>
            </a:r>
          </a:p>
          <a:p>
            <a:r>
              <a:rPr lang="cs-CZ" dirty="0" smtClean="0"/>
              <a:t>Civilní územní správa často v rukou židů </a:t>
            </a:r>
          </a:p>
          <a:p>
            <a:r>
              <a:rPr lang="cs-CZ" dirty="0" smtClean="0"/>
              <a:t>Vojsko na kmenovém principu</a:t>
            </a:r>
          </a:p>
          <a:p>
            <a:r>
              <a:rPr lang="cs-CZ" dirty="0" smtClean="0"/>
              <a:t>Časté nepokoje, vzpoury (Berbeři, křesťané,  </a:t>
            </a:r>
            <a:r>
              <a:rPr lang="cs-CZ" dirty="0" err="1" smtClean="0"/>
              <a:t>mawáliové</a:t>
            </a:r>
            <a:r>
              <a:rPr lang="cs-CZ" dirty="0"/>
              <a:t>,</a:t>
            </a:r>
            <a:r>
              <a:rPr lang="cs-CZ" dirty="0" smtClean="0"/>
              <a:t> atd.)</a:t>
            </a:r>
          </a:p>
          <a:p>
            <a:r>
              <a:rPr lang="cs-CZ" dirty="0" smtClean="0"/>
              <a:t>Po skončení vlády </a:t>
            </a:r>
            <a:r>
              <a:rPr lang="cs-CZ" dirty="0" err="1" smtClean="0"/>
              <a:t>Ummajovců</a:t>
            </a:r>
            <a:r>
              <a:rPr lang="cs-CZ" dirty="0" smtClean="0"/>
              <a:t> do čela al-</a:t>
            </a:r>
            <a:r>
              <a:rPr lang="cs-CZ" dirty="0" err="1" smtClean="0"/>
              <a:t>Andalus</a:t>
            </a:r>
            <a:r>
              <a:rPr lang="cs-CZ" dirty="0" smtClean="0"/>
              <a:t>: </a:t>
            </a:r>
            <a:r>
              <a:rPr lang="cs-CZ" dirty="0" err="1" smtClean="0"/>
              <a:t>Abd</a:t>
            </a:r>
            <a:r>
              <a:rPr lang="cs-CZ" dirty="0" smtClean="0"/>
              <a:t>-ar-</a:t>
            </a:r>
            <a:r>
              <a:rPr lang="cs-CZ" dirty="0" err="1" smtClean="0"/>
              <a:t>Rahmán</a:t>
            </a:r>
            <a:r>
              <a:rPr lang="cs-CZ" dirty="0" smtClean="0"/>
              <a:t> </a:t>
            </a:r>
            <a:r>
              <a:rPr lang="cs-CZ" dirty="0" err="1" smtClean="0"/>
              <a:t>ibn</a:t>
            </a:r>
            <a:r>
              <a:rPr lang="cs-CZ" dirty="0" smtClean="0"/>
              <a:t> </a:t>
            </a:r>
            <a:r>
              <a:rPr lang="cs-CZ" dirty="0" err="1" smtClean="0"/>
              <a:t>Mu‘áwija</a:t>
            </a:r>
            <a:r>
              <a:rPr lang="cs-CZ" dirty="0" smtClean="0"/>
              <a:t>-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55877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1274</Words>
  <Application>Microsoft Office PowerPoint</Application>
  <PresentationFormat>Předvádění na obrazovce (4:3)</PresentationFormat>
  <Paragraphs>191</Paragraphs>
  <Slides>47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48" baseType="lpstr">
      <vt:lpstr>Motiv systému Office</vt:lpstr>
      <vt:lpstr>Al-Andalus</vt:lpstr>
      <vt:lpstr>Dobývání Ifrikíje</vt:lpstr>
      <vt:lpstr>Prezentace aplikace PowerPoint</vt:lpstr>
      <vt:lpstr>Prezentace aplikace PowerPoint</vt:lpstr>
      <vt:lpstr>Rychlý postup</vt:lpstr>
      <vt:lpstr>Příčiny</vt:lpstr>
      <vt:lpstr>Država Vizigótů</vt:lpstr>
      <vt:lpstr>Tažení proti Frankům</vt:lpstr>
      <vt:lpstr>Správa území</vt:lpstr>
      <vt:lpstr>Prezentace aplikace PowerPoint</vt:lpstr>
      <vt:lpstr>Společnost</vt:lpstr>
      <vt:lpstr>Abd ar-Rahmán II. (822-852)</vt:lpstr>
      <vt:lpstr>Velké změny</vt:lpstr>
      <vt:lpstr>Rozvoj vzdělanosti</vt:lpstr>
      <vt:lpstr>Prezentace aplikace PowerPoint</vt:lpstr>
      <vt:lpstr>Jeho vítězství</vt:lpstr>
      <vt:lpstr>Konec zdejšího chalífátu</vt:lpstr>
      <vt:lpstr>El Cid</vt:lpstr>
      <vt:lpstr>Ekonomika</vt:lpstr>
      <vt:lpstr>Těžba</vt:lpstr>
      <vt:lpstr>Řemesla</vt:lpstr>
      <vt:lpstr>Obchod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Města</vt:lpstr>
      <vt:lpstr>Soudnictví</vt:lpstr>
      <vt:lpstr>Osobnosti</vt:lpstr>
      <vt:lpstr>Itálie a středomořské ostrovy</vt:lpstr>
      <vt:lpstr>Oddech</vt:lpstr>
      <vt:lpstr>Rozvoj loďstva</vt:lpstr>
      <vt:lpstr>Itálie a její vnitřní rozpory</vt:lpstr>
      <vt:lpstr>Prezentace aplikace PowerPoint</vt:lpstr>
      <vt:lpstr>Ohrožení Říma</vt:lpstr>
      <vt:lpstr>Prezentace aplikace PowerPoint</vt:lpstr>
      <vt:lpstr>Nové italské spory</vt:lpstr>
      <vt:lpstr>Francie </vt:lpstr>
      <vt:lpstr>Egypt</vt:lpstr>
      <vt:lpstr>Hérakleiovy reformy</vt:lpstr>
      <vt:lpstr>Konstantinopol v ohrožení</vt:lpstr>
      <vt:lpstr>Prezentace aplikace PowerPoint</vt:lpstr>
      <vt:lpstr>Prezentace aplikace PowerPoint</vt:lpstr>
      <vt:lpstr>Prezentace aplikace PowerPoint</vt:lpstr>
      <vt:lpstr>Sulajmánův útok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Al-Andalus</dc:title>
  <dc:creator>bednarikova</dc:creator>
  <cp:lastModifiedBy>Jarmila Bednaříková</cp:lastModifiedBy>
  <cp:revision>20</cp:revision>
  <dcterms:created xsi:type="dcterms:W3CDTF">2015-04-11T09:42:39Z</dcterms:created>
  <dcterms:modified xsi:type="dcterms:W3CDTF">2015-04-29T08:03:22Z</dcterms:modified>
</cp:coreProperties>
</file>