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2" r:id="rId8"/>
    <p:sldId id="270" r:id="rId9"/>
    <p:sldId id="271" r:id="rId10"/>
    <p:sldId id="263" r:id="rId11"/>
    <p:sldId id="286" r:id="rId12"/>
    <p:sldId id="287" r:id="rId13"/>
    <p:sldId id="264" r:id="rId14"/>
    <p:sldId id="273" r:id="rId15"/>
    <p:sldId id="274" r:id="rId16"/>
    <p:sldId id="275" r:id="rId17"/>
    <p:sldId id="266" r:id="rId18"/>
    <p:sldId id="267" r:id="rId19"/>
    <p:sldId id="276" r:id="rId20"/>
    <p:sldId id="268" r:id="rId21"/>
    <p:sldId id="26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6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289" r:id="rId48"/>
    <p:sldId id="305" r:id="rId49"/>
    <p:sldId id="307" r:id="rId50"/>
    <p:sldId id="311" r:id="rId51"/>
    <p:sldId id="312" r:id="rId52"/>
    <p:sldId id="310" r:id="rId53"/>
    <p:sldId id="309" r:id="rId54"/>
    <p:sldId id="314" r:id="rId55"/>
    <p:sldId id="313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07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4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83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10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68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9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1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89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2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03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0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0135-9480-4072-874F-30A20830BEDD}" type="datetimeFigureOut">
              <a:rPr lang="cs-CZ" smtClean="0"/>
              <a:t>14. 3. 2015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B1B1D-A7D8-4AFA-9651-24111804A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97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Muslimové na východě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Chalífové z Bagdádu (</a:t>
            </a:r>
            <a:r>
              <a:rPr lang="cs-CZ" dirty="0" err="1" smtClean="0"/>
              <a:t>Umajjovci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77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685-715, za </a:t>
            </a:r>
            <a:r>
              <a:rPr lang="cs-CZ" dirty="0" err="1" smtClean="0"/>
              <a:t>Abd</a:t>
            </a:r>
            <a:r>
              <a:rPr lang="cs-CZ" dirty="0"/>
              <a:t> </a:t>
            </a:r>
            <a:r>
              <a:rPr lang="cs-CZ" dirty="0" smtClean="0"/>
              <a:t>al-</a:t>
            </a:r>
            <a:r>
              <a:rPr lang="cs-CZ" dirty="0" err="1" smtClean="0"/>
              <a:t>Malika</a:t>
            </a:r>
            <a:r>
              <a:rPr lang="cs-CZ" dirty="0" smtClean="0"/>
              <a:t> a al-</a:t>
            </a:r>
            <a:r>
              <a:rPr lang="cs-CZ" dirty="0" err="1" smtClean="0"/>
              <a:t>Walída</a:t>
            </a:r>
            <a:r>
              <a:rPr lang="cs-CZ" dirty="0" smtClean="0"/>
              <a:t> I.</a:t>
            </a:r>
          </a:p>
          <a:p>
            <a:r>
              <a:rPr lang="cs-CZ" dirty="0" smtClean="0"/>
              <a:t>Centralizace státu</a:t>
            </a:r>
          </a:p>
          <a:p>
            <a:r>
              <a:rPr lang="cs-CZ" dirty="0" smtClean="0"/>
              <a:t>Jednotná měna (</a:t>
            </a:r>
            <a:r>
              <a:rPr lang="cs-CZ" dirty="0" err="1" smtClean="0"/>
              <a:t>dínáry</a:t>
            </a:r>
            <a:r>
              <a:rPr lang="cs-CZ" dirty="0" smtClean="0"/>
              <a:t>, dirhamy, falsy)</a:t>
            </a:r>
          </a:p>
          <a:p>
            <a:r>
              <a:rPr lang="cs-CZ" dirty="0" smtClean="0"/>
              <a:t>Šíří se arabština jako jednotící úřední jazyk, řečtina přestává být úředním jazykem</a:t>
            </a:r>
          </a:p>
          <a:p>
            <a:r>
              <a:rPr lang="cs-CZ" dirty="0" smtClean="0"/>
              <a:t>Konvertité se musejí stát klienty</a:t>
            </a:r>
          </a:p>
          <a:p>
            <a:r>
              <a:rPr lang="cs-CZ" dirty="0" smtClean="0"/>
              <a:t>Zavedení dvorského ceremoniálu podle perských a byzantských vzorů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úřady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1) centrální</a:t>
            </a:r>
          </a:p>
          <a:p>
            <a:r>
              <a:rPr lang="cs-CZ" dirty="0" smtClean="0"/>
              <a:t>Vezír</a:t>
            </a:r>
          </a:p>
          <a:p>
            <a:r>
              <a:rPr lang="cs-CZ" dirty="0" smtClean="0"/>
              <a:t>Úřady pera: (úřad korespondence, dekretů, přidělování půdy, úřad pro správu státních příjmů a výdajů, vojenská kancelář)</a:t>
            </a:r>
          </a:p>
          <a:p>
            <a:r>
              <a:rPr lang="cs-CZ" dirty="0" smtClean="0"/>
              <a:t>Úřady meče: (velitel válečných operací, policie --až za </a:t>
            </a:r>
            <a:r>
              <a:rPr lang="cs-CZ" dirty="0" err="1" smtClean="0"/>
              <a:t>Abbásovců</a:t>
            </a:r>
            <a:r>
              <a:rPr lang="cs-CZ" dirty="0" smtClean="0"/>
              <a:t>), náčelník poštovní a výzvědné služby)</a:t>
            </a:r>
          </a:p>
          <a:p>
            <a:r>
              <a:rPr lang="cs-CZ" dirty="0" smtClean="0"/>
              <a:t>Válečné loďstvo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12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2) teritoriální</a:t>
            </a:r>
          </a:p>
          <a:p>
            <a:r>
              <a:rPr lang="cs-CZ" dirty="0" smtClean="0"/>
              <a:t>Emírové a </a:t>
            </a:r>
            <a:r>
              <a:rPr lang="cs-CZ" dirty="0" err="1" smtClean="0"/>
              <a:t>ámilové</a:t>
            </a:r>
            <a:endParaRPr lang="cs-CZ" dirty="0" smtClean="0"/>
          </a:p>
          <a:p>
            <a:r>
              <a:rPr lang="cs-CZ" dirty="0" err="1" smtClean="0"/>
              <a:t>Wáliové</a:t>
            </a:r>
            <a:endParaRPr lang="cs-CZ" dirty="0" smtClean="0"/>
          </a:p>
          <a:p>
            <a:r>
              <a:rPr lang="cs-CZ" dirty="0" err="1" smtClean="0"/>
              <a:t>kadíové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16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s půdou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část v rukou státu</a:t>
            </a:r>
          </a:p>
          <a:p>
            <a:r>
              <a:rPr lang="cs-CZ" dirty="0" smtClean="0"/>
              <a:t>Příděly do </a:t>
            </a:r>
            <a:r>
              <a:rPr lang="cs-CZ" dirty="0" err="1" smtClean="0"/>
              <a:t>soukr</a:t>
            </a:r>
            <a:r>
              <a:rPr lang="cs-CZ" dirty="0" smtClean="0"/>
              <a:t>. vlastnictví (</a:t>
            </a:r>
            <a:r>
              <a:rPr lang="cs-CZ" dirty="0" err="1" smtClean="0"/>
              <a:t>milk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Půda, udělovaná za služby jednotlivcům (</a:t>
            </a:r>
            <a:r>
              <a:rPr lang="cs-CZ" dirty="0" err="1" smtClean="0"/>
              <a:t>katíja</a:t>
            </a:r>
            <a:r>
              <a:rPr lang="cs-CZ" dirty="0" smtClean="0"/>
              <a:t>)</a:t>
            </a:r>
          </a:p>
          <a:p>
            <a:r>
              <a:rPr lang="cs-CZ" dirty="0" smtClean="0"/>
              <a:t>Celým kmenům (</a:t>
            </a:r>
            <a:r>
              <a:rPr lang="cs-CZ" dirty="0" err="1" smtClean="0"/>
              <a:t>himá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37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správní středisko </a:t>
            </a:r>
            <a:r>
              <a:rPr lang="cs-CZ" dirty="0" err="1" smtClean="0"/>
              <a:t>Wásit</a:t>
            </a:r>
            <a:endParaRPr lang="cs-CZ" dirty="0" smtClean="0"/>
          </a:p>
          <a:p>
            <a:r>
              <a:rPr lang="cs-CZ" dirty="0" smtClean="0"/>
              <a:t>Skalní dóm v Jeruzalémě</a:t>
            </a:r>
          </a:p>
          <a:p>
            <a:r>
              <a:rPr lang="cs-CZ" dirty="0" smtClean="0"/>
              <a:t>Velká mešita  a nemocnice v Damašku</a:t>
            </a:r>
          </a:p>
          <a:p>
            <a:r>
              <a:rPr lang="cs-CZ" dirty="0" smtClean="0"/>
              <a:t>Prorokova mešita v Medíně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69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D:\Users\827\Pictures\skalní dó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27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7" name="Picture 3" descr="D:\Users\827\Pictures\Irá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88" y="0"/>
            <a:ext cx="6195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2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Hedvábná cesta (Samarkand)</a:t>
            </a:r>
          </a:p>
          <a:p>
            <a:r>
              <a:rPr lang="cs-CZ" dirty="0" err="1" smtClean="0"/>
              <a:t>Sogdiana</a:t>
            </a:r>
            <a:endParaRPr lang="cs-CZ" dirty="0" smtClean="0"/>
          </a:p>
          <a:p>
            <a:r>
              <a:rPr lang="cs-CZ" dirty="0" smtClean="0"/>
              <a:t>Na Západě  celá severní Afrika (</a:t>
            </a:r>
            <a:r>
              <a:rPr lang="cs-CZ" dirty="0" err="1" smtClean="0"/>
              <a:t>músá</a:t>
            </a:r>
            <a:r>
              <a:rPr lang="cs-CZ" dirty="0" smtClean="0"/>
              <a:t> </a:t>
            </a:r>
            <a:r>
              <a:rPr lang="cs-CZ" dirty="0" err="1" smtClean="0"/>
              <a:t>ibn-Nusajr</a:t>
            </a:r>
            <a:r>
              <a:rPr lang="cs-CZ" dirty="0" smtClean="0"/>
              <a:t>) a vizigótský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96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Users\827\Pictures\Samarkand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2112"/>
            <a:ext cx="5715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7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D:\Users\827\Pictures\samarkand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53456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8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Poslední z volených Chalífů: </a:t>
            </a:r>
            <a:r>
              <a:rPr lang="cs-CZ" dirty="0" err="1" smtClean="0"/>
              <a:t>Uthmán</a:t>
            </a:r>
            <a:endParaRPr lang="cs-CZ" dirty="0" smtClean="0"/>
          </a:p>
          <a:p>
            <a:r>
              <a:rPr lang="cs-CZ" dirty="0" smtClean="0"/>
              <a:t>Vydání  vulgáty koránu (příčinou spory o správné čtení některých míst mezi muslimy ze Sýrie a Iráku</a:t>
            </a:r>
          </a:p>
          <a:p>
            <a:r>
              <a:rPr lang="cs-CZ" dirty="0" smtClean="0"/>
              <a:t>Poprvé obsadil úřady svými příbuznými</a:t>
            </a:r>
          </a:p>
          <a:p>
            <a:r>
              <a:rPr lang="cs-CZ" dirty="0" smtClean="0"/>
              <a:t>Vojenské velení bylo nadále v rukou kmenových náčelníků</a:t>
            </a:r>
          </a:p>
          <a:p>
            <a:r>
              <a:rPr lang="cs-CZ" dirty="0" smtClean="0"/>
              <a:t>Nespokojenost obyvatel krajů kolem Basry, </a:t>
            </a:r>
            <a:r>
              <a:rPr lang="cs-CZ" dirty="0" err="1" smtClean="0"/>
              <a:t>Kúfy</a:t>
            </a:r>
            <a:r>
              <a:rPr lang="cs-CZ" dirty="0" smtClean="0"/>
              <a:t> a v Egyptě – zavražděn v Mekce.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76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D:\Users\827\Pictures\Sogdiana-300B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9187"/>
            <a:ext cx="73152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9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D:\Users\827\Desktop\SN mapy\mapa 10 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66" y="1388360"/>
            <a:ext cx="3985267" cy="40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8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Jinověrci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</a:t>
            </a:r>
            <a:r>
              <a:rPr lang="cs-CZ" dirty="0" err="1" smtClean="0"/>
              <a:t>Umara</a:t>
            </a:r>
            <a:r>
              <a:rPr lang="cs-CZ" dirty="0" smtClean="0"/>
              <a:t> II. zvýšení daní, zákaz výstavby nových chrámů, nošení zbraní</a:t>
            </a:r>
          </a:p>
          <a:p>
            <a:r>
              <a:rPr lang="cs-CZ" dirty="0" smtClean="0"/>
              <a:t>Nutnost odlišení od muslimů (křesťané tmavě modré pásy, židé žluté)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981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významní chalífové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Hišám</a:t>
            </a:r>
            <a:r>
              <a:rPr lang="cs-CZ" dirty="0" smtClean="0"/>
              <a:t> (724-743)</a:t>
            </a:r>
          </a:p>
          <a:p>
            <a:r>
              <a:rPr lang="cs-CZ" dirty="0" smtClean="0"/>
              <a:t>Pozvedl zemědělství a chod ovcí, rozšířil výrobu látek a koberců</a:t>
            </a:r>
          </a:p>
          <a:p>
            <a:r>
              <a:rPr lang="cs-CZ" dirty="0" smtClean="0"/>
              <a:t>Budoval paláce, silnice, vodovody, zakládal zahrady</a:t>
            </a:r>
          </a:p>
          <a:p>
            <a:r>
              <a:rPr lang="cs-CZ" dirty="0" smtClean="0"/>
              <a:t>Reforma daní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66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</a:t>
            </a:r>
            <a:r>
              <a:rPr lang="cs-CZ" dirty="0" err="1" smtClean="0"/>
              <a:t>Umajjovci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Vzpoury a povstání</a:t>
            </a:r>
          </a:p>
          <a:p>
            <a:r>
              <a:rPr lang="cs-CZ" dirty="0" smtClean="0"/>
              <a:t>Růst přepychu</a:t>
            </a:r>
          </a:p>
          <a:p>
            <a:r>
              <a:rPr lang="cs-CZ" dirty="0" smtClean="0"/>
              <a:t>Napodobování perských </a:t>
            </a:r>
            <a:r>
              <a:rPr lang="cs-CZ" dirty="0" err="1" smtClean="0"/>
              <a:t>velkokrálů</a:t>
            </a:r>
            <a:endParaRPr lang="cs-CZ" dirty="0" smtClean="0"/>
          </a:p>
          <a:p>
            <a:r>
              <a:rPr lang="cs-CZ" dirty="0" smtClean="0"/>
              <a:t>R. 747 začala vzpoura v Chorásánu (v čele Peršan Abú Muslim)</a:t>
            </a:r>
          </a:p>
          <a:p>
            <a:r>
              <a:rPr lang="cs-CZ" dirty="0" smtClean="0"/>
              <a:t>750 vítězství </a:t>
            </a:r>
            <a:r>
              <a:rPr lang="cs-CZ" dirty="0" err="1" smtClean="0"/>
              <a:t>Abbásovců</a:t>
            </a:r>
            <a:r>
              <a:rPr lang="cs-CZ" dirty="0" smtClean="0"/>
              <a:t> (černé vlajky)</a:t>
            </a:r>
          </a:p>
          <a:p>
            <a:r>
              <a:rPr lang="cs-CZ" dirty="0" smtClean="0"/>
              <a:t>R. 756 se </a:t>
            </a:r>
            <a:r>
              <a:rPr lang="cs-CZ" dirty="0" err="1" smtClean="0"/>
              <a:t>Umajjobvci</a:t>
            </a:r>
            <a:r>
              <a:rPr lang="cs-CZ" dirty="0" smtClean="0"/>
              <a:t> ujali vlády ve Španělsku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12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D:\Users\827\Pictures\Chorásá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22" y="429833"/>
            <a:ext cx="5918356" cy="59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83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Chalífové z Bagdádu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Abú –l-</a:t>
            </a:r>
            <a:r>
              <a:rPr lang="cs-CZ" dirty="0" err="1" smtClean="0"/>
              <a:t>Abbás</a:t>
            </a:r>
            <a:r>
              <a:rPr lang="cs-CZ" dirty="0" smtClean="0"/>
              <a:t> </a:t>
            </a:r>
            <a:r>
              <a:rPr lang="cs-CZ" dirty="0" err="1" smtClean="0"/>
              <a:t>Abdalláh</a:t>
            </a:r>
            <a:r>
              <a:rPr lang="cs-CZ" dirty="0" smtClean="0"/>
              <a:t> as- </a:t>
            </a:r>
            <a:r>
              <a:rPr lang="cs-CZ" dirty="0" err="1" smtClean="0"/>
              <a:t>Saffáh</a:t>
            </a:r>
            <a:endParaRPr lang="cs-CZ" dirty="0" smtClean="0"/>
          </a:p>
          <a:p>
            <a:r>
              <a:rPr lang="cs-CZ" dirty="0" smtClean="0"/>
              <a:t>Pokládají se za zástupce Alláhovy</a:t>
            </a:r>
          </a:p>
          <a:p>
            <a:r>
              <a:rPr lang="cs-CZ" dirty="0" smtClean="0"/>
              <a:t>Jednotu říše však udržovali jen velmi obtížně, hned na počátku vlády povstání v Sýrii. Postupně se objevovaly další dynastie </a:t>
            </a:r>
          </a:p>
          <a:p>
            <a:r>
              <a:rPr lang="cs-CZ" dirty="0" smtClean="0"/>
              <a:t>Založení nového centra u vesnice Bagdádu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34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dynastie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788 </a:t>
            </a:r>
            <a:r>
              <a:rPr lang="cs-CZ" dirty="0" err="1" smtClean="0"/>
              <a:t>Idrísovci</a:t>
            </a:r>
            <a:r>
              <a:rPr lang="cs-CZ" dirty="0" smtClean="0"/>
              <a:t> v Maroku</a:t>
            </a:r>
          </a:p>
          <a:p>
            <a:r>
              <a:rPr lang="cs-CZ" dirty="0" smtClean="0"/>
              <a:t>800 </a:t>
            </a:r>
            <a:r>
              <a:rPr lang="cs-CZ" dirty="0" err="1" smtClean="0"/>
              <a:t>Aghlabovci</a:t>
            </a:r>
            <a:r>
              <a:rPr lang="cs-CZ" dirty="0" smtClean="0"/>
              <a:t> </a:t>
            </a:r>
          </a:p>
          <a:p>
            <a:r>
              <a:rPr lang="cs-CZ" dirty="0" smtClean="0"/>
              <a:t>872 </a:t>
            </a:r>
            <a:r>
              <a:rPr lang="cs-CZ" dirty="0" err="1" smtClean="0"/>
              <a:t>Túlúnovci</a:t>
            </a:r>
            <a:r>
              <a:rPr lang="cs-CZ" dirty="0" smtClean="0"/>
              <a:t> v Egyptě</a:t>
            </a:r>
          </a:p>
          <a:p>
            <a:r>
              <a:rPr lang="cs-CZ" dirty="0" smtClean="0"/>
              <a:t>874 stát </a:t>
            </a:r>
            <a:r>
              <a:rPr lang="cs-CZ" dirty="0" err="1" smtClean="0"/>
              <a:t>karmatů</a:t>
            </a:r>
            <a:r>
              <a:rPr lang="cs-CZ" dirty="0" smtClean="0"/>
              <a:t> (v podstatě Írán)</a:t>
            </a:r>
          </a:p>
          <a:p>
            <a:r>
              <a:rPr lang="cs-CZ" dirty="0" smtClean="0"/>
              <a:t>821 Stát </a:t>
            </a:r>
            <a:r>
              <a:rPr lang="cs-CZ" dirty="0" err="1" smtClean="0"/>
              <a:t>Táhirovců</a:t>
            </a:r>
            <a:endParaRPr lang="cs-CZ" dirty="0" smtClean="0"/>
          </a:p>
          <a:p>
            <a:r>
              <a:rPr lang="cs-CZ" dirty="0" smtClean="0"/>
              <a:t>Později i další, např. turečtí </a:t>
            </a:r>
            <a:r>
              <a:rPr lang="cs-CZ" dirty="0" err="1" smtClean="0"/>
              <a:t>Ghaznovci</a:t>
            </a:r>
            <a:endParaRPr lang="cs-CZ" dirty="0" smtClean="0"/>
          </a:p>
          <a:p>
            <a:r>
              <a:rPr lang="cs-CZ" dirty="0" smtClean="0"/>
              <a:t>Sociální hnutí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475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diferenciace </a:t>
            </a:r>
          </a:p>
          <a:p>
            <a:r>
              <a:rPr lang="cs-CZ" dirty="0" smtClean="0"/>
              <a:t>Rodově náboženská šlechta (</a:t>
            </a:r>
            <a:r>
              <a:rPr lang="cs-CZ" dirty="0" err="1" smtClean="0"/>
              <a:t>šaríf</a:t>
            </a:r>
            <a:r>
              <a:rPr lang="cs-CZ" dirty="0" smtClean="0"/>
              <a:t>, </a:t>
            </a:r>
            <a:r>
              <a:rPr lang="cs-CZ" dirty="0" err="1" smtClean="0"/>
              <a:t>šarífa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Další úředníci a vojáci</a:t>
            </a:r>
          </a:p>
          <a:p>
            <a:r>
              <a:rPr lang="cs-CZ" dirty="0" smtClean="0"/>
              <a:t>Obchodníci a bohatí vlastníci půdy, finančníci,</a:t>
            </a:r>
          </a:p>
          <a:p>
            <a:r>
              <a:rPr lang="cs-CZ" dirty="0" smtClean="0"/>
              <a:t>nájemci půdy</a:t>
            </a:r>
          </a:p>
          <a:p>
            <a:r>
              <a:rPr lang="cs-CZ" dirty="0" smtClean="0"/>
              <a:t>Otroci (</a:t>
            </a:r>
            <a:r>
              <a:rPr lang="cs-CZ" dirty="0" err="1" smtClean="0"/>
              <a:t>mamlúci</a:t>
            </a:r>
            <a:r>
              <a:rPr lang="cs-CZ" dirty="0" smtClean="0"/>
              <a:t>, </a:t>
            </a:r>
            <a:r>
              <a:rPr lang="cs-CZ" dirty="0" err="1" smtClean="0"/>
              <a:t>zandžové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530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Střet s Čínou na řece </a:t>
            </a:r>
            <a:r>
              <a:rPr lang="cs-CZ" dirty="0" err="1" smtClean="0"/>
              <a:t>Talass</a:t>
            </a:r>
            <a:endParaRPr lang="cs-CZ" dirty="0" smtClean="0"/>
          </a:p>
          <a:p>
            <a:r>
              <a:rPr lang="cs-CZ" dirty="0" smtClean="0"/>
              <a:t>Seznámení se s výrobou papíru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7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jeho zavraždění r. 656 nastupuje </a:t>
            </a:r>
            <a:r>
              <a:rPr lang="cs-CZ" dirty="0" err="1" smtClean="0"/>
              <a:t>Muhammadův</a:t>
            </a:r>
            <a:r>
              <a:rPr lang="cs-CZ" dirty="0" smtClean="0"/>
              <a:t> bratranec a zeť</a:t>
            </a:r>
          </a:p>
          <a:p>
            <a:r>
              <a:rPr lang="cs-CZ" dirty="0" smtClean="0"/>
              <a:t>Z Medíny přesouvá sídlo do </a:t>
            </a:r>
            <a:r>
              <a:rPr lang="cs-CZ" dirty="0" err="1" smtClean="0"/>
              <a:t>Kúfy</a:t>
            </a:r>
            <a:endParaRPr lang="cs-CZ" dirty="0" smtClean="0"/>
          </a:p>
          <a:p>
            <a:r>
              <a:rPr lang="cs-CZ" dirty="0" err="1" smtClean="0"/>
              <a:t>Uthmánův</a:t>
            </a:r>
            <a:r>
              <a:rPr lang="cs-CZ" dirty="0" smtClean="0"/>
              <a:t> rod </a:t>
            </a:r>
            <a:r>
              <a:rPr lang="cs-CZ" dirty="0" err="1" smtClean="0"/>
              <a:t>Umajjovců</a:t>
            </a:r>
            <a:r>
              <a:rPr lang="cs-CZ" dirty="0" smtClean="0"/>
              <a:t> proti němu</a:t>
            </a:r>
          </a:p>
          <a:p>
            <a:r>
              <a:rPr lang="cs-CZ" dirty="0" smtClean="0"/>
              <a:t>Bitva u </a:t>
            </a:r>
            <a:r>
              <a:rPr lang="cs-CZ" dirty="0" err="1" smtClean="0"/>
              <a:t>Siifínu</a:t>
            </a:r>
            <a:r>
              <a:rPr lang="cs-CZ" dirty="0" smtClean="0"/>
              <a:t> na Eufratu, žádost </a:t>
            </a:r>
            <a:r>
              <a:rPr lang="cs-CZ" dirty="0" err="1" smtClean="0"/>
              <a:t>Umajjovců</a:t>
            </a:r>
            <a:r>
              <a:rPr lang="cs-CZ" dirty="0" smtClean="0"/>
              <a:t> o arbitráž</a:t>
            </a:r>
          </a:p>
          <a:p>
            <a:r>
              <a:rPr lang="cs-CZ" dirty="0" smtClean="0"/>
              <a:t>Nesouhlasící založili sektu </a:t>
            </a:r>
            <a:r>
              <a:rPr lang="cs-CZ" dirty="0" err="1" smtClean="0"/>
              <a:t>cháridžovců</a:t>
            </a:r>
            <a:r>
              <a:rPr lang="cs-CZ" dirty="0" smtClean="0"/>
              <a:t> (chalífa bez ohledu na rodový původ)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39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vzestupu i pádu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Řada povstání (hned na počátku </a:t>
            </a:r>
            <a:r>
              <a:rPr lang="cs-CZ" dirty="0" err="1" smtClean="0"/>
              <a:t>abbásovské</a:t>
            </a:r>
            <a:r>
              <a:rPr lang="cs-CZ" dirty="0" smtClean="0"/>
              <a:t> vlády v Sýrii)</a:t>
            </a:r>
          </a:p>
          <a:p>
            <a:r>
              <a:rPr lang="cs-CZ" dirty="0" smtClean="0"/>
              <a:t>Některá přinesla plody (zákaz ukládat rolníkům vedle běžných daní ještě další, snížení výše daní v naturáliích)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61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Mísení kultur</a:t>
            </a:r>
          </a:p>
          <a:p>
            <a:r>
              <a:rPr lang="cs-CZ" dirty="0" smtClean="0"/>
              <a:t>Ztráta prvenství arabských elit, ale velký ekonomický a kulturní prospěch</a:t>
            </a:r>
          </a:p>
          <a:p>
            <a:r>
              <a:rPr lang="cs-CZ" dirty="0" smtClean="0"/>
              <a:t>Rozvoj školství</a:t>
            </a:r>
          </a:p>
          <a:p>
            <a:r>
              <a:rPr lang="cs-CZ" dirty="0"/>
              <a:t>Abú al-</a:t>
            </a:r>
            <a:r>
              <a:rPr lang="cs-CZ" dirty="0" err="1"/>
              <a:t>Abbas</a:t>
            </a:r>
            <a:r>
              <a:rPr lang="cs-CZ" dirty="0"/>
              <a:t>: bitva s Číňany, poznání papíru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Reakcí na přepych rozvoj súfismu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6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</a:t>
            </a:r>
            <a:r>
              <a:rPr lang="cs-CZ" dirty="0" err="1" smtClean="0"/>
              <a:t>Abbásovci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Dža‘far</a:t>
            </a:r>
            <a:r>
              <a:rPr lang="cs-CZ" dirty="0" smtClean="0"/>
              <a:t> al-</a:t>
            </a:r>
            <a:r>
              <a:rPr lang="cs-CZ" dirty="0" err="1" smtClean="0"/>
              <a:t>Mansúr</a:t>
            </a:r>
            <a:endParaRPr lang="cs-CZ" dirty="0" smtClean="0"/>
          </a:p>
          <a:p>
            <a:r>
              <a:rPr lang="cs-CZ" dirty="0" smtClean="0"/>
              <a:t>Ekonomicky vzestup</a:t>
            </a:r>
          </a:p>
          <a:p>
            <a:r>
              <a:rPr lang="cs-CZ" dirty="0" smtClean="0"/>
              <a:t>Založení Bagdádu na Tigridu</a:t>
            </a:r>
          </a:p>
          <a:p>
            <a:r>
              <a:rPr lang="cs-CZ" dirty="0" smtClean="0"/>
              <a:t>Podpora historie, práva, gramatiky a přírodních věd</a:t>
            </a:r>
          </a:p>
          <a:p>
            <a:r>
              <a:rPr lang="cs-CZ" dirty="0" err="1" smtClean="0"/>
              <a:t>Mukaffa</a:t>
            </a:r>
            <a:r>
              <a:rPr lang="cs-CZ" dirty="0" smtClean="0"/>
              <a:t> mu radí čerpat z perské, indické i antické vzdělanosti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381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Harún</a:t>
            </a:r>
            <a:r>
              <a:rPr lang="cs-CZ" dirty="0" smtClean="0"/>
              <a:t> ar-</a:t>
            </a:r>
            <a:r>
              <a:rPr lang="cs-CZ" dirty="0" err="1" smtClean="0"/>
              <a:t>Rašíd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Jeho otec al-</a:t>
            </a:r>
            <a:r>
              <a:rPr lang="cs-CZ" dirty="0" err="1" smtClean="0"/>
              <a:t>Mahdí</a:t>
            </a:r>
            <a:r>
              <a:rPr lang="cs-CZ" dirty="0" smtClean="0"/>
              <a:t>, vystupující proti heretikům (manicheismus)</a:t>
            </a:r>
          </a:p>
          <a:p>
            <a:r>
              <a:rPr lang="cs-CZ" dirty="0" smtClean="0"/>
              <a:t>Doba vláda </a:t>
            </a:r>
            <a:r>
              <a:rPr lang="cs-CZ" dirty="0" err="1" smtClean="0"/>
              <a:t>Rašída</a:t>
            </a:r>
            <a:r>
              <a:rPr lang="cs-CZ" dirty="0" smtClean="0"/>
              <a:t>: 786-809</a:t>
            </a:r>
          </a:p>
          <a:p>
            <a:r>
              <a:rPr lang="cs-CZ" dirty="0" err="1" smtClean="0"/>
              <a:t>Vezírát</a:t>
            </a:r>
            <a:r>
              <a:rPr lang="cs-CZ" dirty="0" smtClean="0"/>
              <a:t> svěřen perskému rodu </a:t>
            </a:r>
            <a:r>
              <a:rPr lang="cs-CZ" dirty="0" err="1" smtClean="0"/>
              <a:t>Barmakovců</a:t>
            </a:r>
            <a:endParaRPr lang="cs-CZ" dirty="0" smtClean="0"/>
          </a:p>
          <a:p>
            <a:r>
              <a:rPr lang="cs-CZ" dirty="0" smtClean="0"/>
              <a:t>Značné využívání al-</a:t>
            </a:r>
            <a:r>
              <a:rPr lang="cs-CZ" dirty="0" err="1" smtClean="0"/>
              <a:t>barídu</a:t>
            </a:r>
            <a:endParaRPr lang="cs-CZ" dirty="0" smtClean="0"/>
          </a:p>
          <a:p>
            <a:r>
              <a:rPr lang="cs-CZ" dirty="0" smtClean="0"/>
              <a:t>Budování: vodní nádrže, studny, </a:t>
            </a:r>
            <a:r>
              <a:rPr lang="cs-CZ" dirty="0" err="1" smtClean="0"/>
              <a:t>karavanseraje</a:t>
            </a:r>
            <a:r>
              <a:rPr lang="cs-CZ" dirty="0" smtClean="0"/>
              <a:t>, nová opevnění, v Bagdádu Dům moudrosti (astronomie, astrologie, medicína, filozofie)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045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Doba nazývána Dny svatby: hostiny, hry, budování stadionů a dostihových drah, závodníci bohatli</a:t>
            </a:r>
          </a:p>
          <a:p>
            <a:r>
              <a:rPr lang="cs-CZ" dirty="0" smtClean="0"/>
              <a:t>Sportovní lovy</a:t>
            </a:r>
          </a:p>
          <a:p>
            <a:r>
              <a:rPr lang="cs-CZ" dirty="0" smtClean="0"/>
              <a:t>Vzpomínky na bagdádský přepych i ve sbírce: Alf </a:t>
            </a:r>
            <a:r>
              <a:rPr lang="cs-CZ" dirty="0" err="1" smtClean="0"/>
              <a:t>lajla</a:t>
            </a:r>
            <a:r>
              <a:rPr lang="cs-CZ" dirty="0" smtClean="0"/>
              <a:t> </a:t>
            </a:r>
            <a:r>
              <a:rPr lang="cs-CZ" dirty="0" err="1" smtClean="0"/>
              <a:t>wa</a:t>
            </a:r>
            <a:r>
              <a:rPr lang="cs-CZ" dirty="0" smtClean="0"/>
              <a:t> </a:t>
            </a:r>
            <a:r>
              <a:rPr lang="cs-CZ" dirty="0" err="1" smtClean="0"/>
              <a:t>lajla</a:t>
            </a:r>
            <a:r>
              <a:rPr lang="cs-CZ" dirty="0" smtClean="0"/>
              <a:t> (F. Tauer, J. Paulíny)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272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Potlail</a:t>
            </a:r>
            <a:r>
              <a:rPr lang="cs-CZ" dirty="0" smtClean="0"/>
              <a:t> vzpoury v Jemenu a Egyptě</a:t>
            </a:r>
          </a:p>
          <a:p>
            <a:r>
              <a:rPr lang="cs-CZ" dirty="0" smtClean="0"/>
              <a:t>Boj s Chazary a Byzancí</a:t>
            </a:r>
          </a:p>
          <a:p>
            <a:r>
              <a:rPr lang="cs-CZ" dirty="0" smtClean="0"/>
              <a:t>Diplomatické styky s Karlem Velikým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365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</a:t>
            </a:r>
            <a:r>
              <a:rPr lang="cs-CZ" dirty="0" err="1" smtClean="0"/>
              <a:t>Rašídově</a:t>
            </a:r>
            <a:r>
              <a:rPr lang="cs-CZ" dirty="0" smtClean="0"/>
              <a:t> smrti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 o moc mezi jeho syny</a:t>
            </a:r>
          </a:p>
          <a:p>
            <a:r>
              <a:rPr lang="cs-CZ" dirty="0" smtClean="0"/>
              <a:t>Al-</a:t>
            </a:r>
            <a:r>
              <a:rPr lang="cs-CZ" dirty="0" err="1" smtClean="0"/>
              <a:t>Mamúun</a:t>
            </a:r>
            <a:r>
              <a:rPr lang="cs-CZ" dirty="0" smtClean="0"/>
              <a:t> za pomoc proti bratrovi nucen </a:t>
            </a:r>
            <a:r>
              <a:rPr lang="cs-CZ" dirty="0"/>
              <a:t>d</a:t>
            </a:r>
            <a:r>
              <a:rPr lang="cs-CZ" dirty="0" smtClean="0"/>
              <a:t>arovat obrovské majetky perské šlechtě</a:t>
            </a:r>
          </a:p>
          <a:p>
            <a:r>
              <a:rPr lang="cs-CZ" dirty="0" smtClean="0"/>
              <a:t>Chorásán přeměněn v dědičné místodržitelství perského rodu </a:t>
            </a:r>
            <a:r>
              <a:rPr lang="cs-CZ" dirty="0" err="1" smtClean="0"/>
              <a:t>Táhirovců</a:t>
            </a:r>
            <a:endParaRPr lang="cs-CZ" dirty="0" smtClean="0"/>
          </a:p>
          <a:p>
            <a:r>
              <a:rPr lang="cs-CZ" dirty="0" err="1" smtClean="0"/>
              <a:t>Bábakovo</a:t>
            </a:r>
            <a:r>
              <a:rPr lang="cs-CZ" dirty="0" smtClean="0"/>
              <a:t> povstání (</a:t>
            </a:r>
            <a:r>
              <a:rPr lang="cs-CZ" dirty="0" err="1" smtClean="0"/>
              <a:t>Ázerbajdžán</a:t>
            </a:r>
            <a:r>
              <a:rPr lang="cs-CZ" dirty="0" smtClean="0"/>
              <a:t> a rozšíření). </a:t>
            </a:r>
            <a:r>
              <a:rPr lang="cs-CZ" dirty="0" err="1" smtClean="0"/>
              <a:t>Bábak</a:t>
            </a:r>
            <a:r>
              <a:rPr lang="cs-CZ" dirty="0" smtClean="0"/>
              <a:t>  -- vtělení Boha. Společenství majetku a žen.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442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Mamún</a:t>
            </a:r>
            <a:r>
              <a:rPr lang="cs-CZ" dirty="0" smtClean="0"/>
              <a:t> však miloval vzdělání, zvelebil Dům moudrosti, překlady řeckých děl platil zlatem</a:t>
            </a:r>
          </a:p>
          <a:p>
            <a:r>
              <a:rPr lang="cs-CZ" dirty="0" smtClean="0"/>
              <a:t>Stoupenec tzv. </a:t>
            </a:r>
            <a:r>
              <a:rPr lang="cs-CZ" dirty="0" err="1" smtClean="0"/>
              <a:t>mu‘tazily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301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Al-</a:t>
            </a:r>
            <a:r>
              <a:rPr lang="cs-CZ" dirty="0" err="1" smtClean="0"/>
              <a:t>Mu‘tasim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(833-842)</a:t>
            </a:r>
          </a:p>
          <a:p>
            <a:r>
              <a:rPr lang="cs-CZ" dirty="0" smtClean="0"/>
              <a:t>Ekonomický rozvoj, trhy ve městech</a:t>
            </a:r>
          </a:p>
          <a:p>
            <a:r>
              <a:rPr lang="cs-CZ" dirty="0" smtClean="0"/>
              <a:t>Odvrat od </a:t>
            </a:r>
            <a:r>
              <a:rPr lang="cs-CZ" dirty="0" err="1" smtClean="0"/>
              <a:t>mu‘tasily</a:t>
            </a:r>
            <a:endParaRPr lang="cs-CZ" dirty="0" smtClean="0"/>
          </a:p>
          <a:p>
            <a:r>
              <a:rPr lang="cs-CZ" dirty="0" smtClean="0"/>
              <a:t>Byzanc za něho dobývá některá muslimy hustě osídlená území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207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</a:t>
            </a:r>
            <a:r>
              <a:rPr lang="cs-CZ" dirty="0" err="1" smtClean="0"/>
              <a:t>Mamúna</a:t>
            </a:r>
            <a:r>
              <a:rPr lang="cs-CZ" dirty="0" smtClean="0"/>
              <a:t> také vznik dynastie </a:t>
            </a:r>
            <a:r>
              <a:rPr lang="cs-CZ" dirty="0" err="1" smtClean="0"/>
              <a:t>Saffárovců</a:t>
            </a:r>
            <a:r>
              <a:rPr lang="cs-CZ" dirty="0" smtClean="0"/>
              <a:t> v </a:t>
            </a:r>
            <a:r>
              <a:rPr lang="cs-CZ" dirty="0" err="1" smtClean="0"/>
              <a:t>Sistánu</a:t>
            </a:r>
            <a:r>
              <a:rPr lang="cs-CZ" dirty="0" smtClean="0"/>
              <a:t> a perské dynastie </a:t>
            </a:r>
            <a:r>
              <a:rPr lang="cs-CZ" dirty="0" err="1" smtClean="0"/>
              <a:t>Sámánovců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Bábakovo</a:t>
            </a:r>
            <a:r>
              <a:rPr lang="cs-CZ" dirty="0" smtClean="0"/>
              <a:t> povstání (vypuklo v </a:t>
            </a:r>
            <a:r>
              <a:rPr lang="cs-CZ" dirty="0" err="1" smtClean="0"/>
              <a:t>Ázerbajdžánu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66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</a:t>
            </a:r>
            <a:r>
              <a:rPr lang="cs-CZ" dirty="0" smtClean="0"/>
              <a:t>íité a sunnité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Šíité: Dědičné Boží světlo. První imám Adam. Dědí se v Prorokově rodině. </a:t>
            </a:r>
          </a:p>
          <a:p>
            <a:r>
              <a:rPr lang="cs-CZ" dirty="0" smtClean="0"/>
              <a:t>765 rozdělení </a:t>
            </a:r>
            <a:r>
              <a:rPr lang="cs-CZ" dirty="0" err="1" smtClean="0"/>
              <a:t>šíi</a:t>
            </a:r>
            <a:r>
              <a:rPr lang="cs-CZ" dirty="0" smtClean="0"/>
              <a:t> za sporů o nástupnictví po imámu </a:t>
            </a:r>
            <a:r>
              <a:rPr lang="cs-CZ" dirty="0" err="1" smtClean="0"/>
              <a:t>Džafarovi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dirty="0" smtClean="0"/>
              <a:t>Sunnité: v čele </a:t>
            </a:r>
            <a:r>
              <a:rPr lang="cs-CZ" dirty="0" err="1" smtClean="0"/>
              <a:t>ummy</a:t>
            </a:r>
            <a:r>
              <a:rPr lang="cs-CZ" dirty="0" smtClean="0"/>
              <a:t> smí být kterýkoli pravověrný muslim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287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Ve 2. polovině 9. stol. se chalífát stává mocí, udržovanou hlavně vojensky.</a:t>
            </a:r>
          </a:p>
          <a:p>
            <a:r>
              <a:rPr lang="cs-CZ" dirty="0" smtClean="0"/>
              <a:t>Střídají se vládci, podporující vědecké myšlení s ortodoxními, opětný zákaz pití vína.</a:t>
            </a:r>
          </a:p>
          <a:p>
            <a:r>
              <a:rPr lang="cs-CZ" dirty="0" smtClean="0"/>
              <a:t>Nezletilí</a:t>
            </a:r>
          </a:p>
          <a:p>
            <a:r>
              <a:rPr lang="cs-CZ" dirty="0" smtClean="0"/>
              <a:t>Velké povstání </a:t>
            </a:r>
            <a:r>
              <a:rPr lang="cs-CZ" dirty="0" err="1" smtClean="0"/>
              <a:t>zandžů</a:t>
            </a:r>
            <a:r>
              <a:rPr lang="cs-CZ" dirty="0" smtClean="0"/>
              <a:t> v Iráku, zmocnili se i Basry</a:t>
            </a:r>
          </a:p>
          <a:p>
            <a:r>
              <a:rPr lang="cs-CZ" dirty="0" smtClean="0"/>
              <a:t>Povstání </a:t>
            </a:r>
            <a:r>
              <a:rPr lang="cs-CZ" dirty="0" err="1" smtClean="0"/>
              <a:t>karmatů</a:t>
            </a:r>
            <a:r>
              <a:rPr lang="cs-CZ" dirty="0" smtClean="0"/>
              <a:t>: na východě Arabského poloostrova, hlásání sociální rovnosti. Vytvořili na poloostrově stát, který vytrval 200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004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státního zřízení </a:t>
            </a:r>
            <a:r>
              <a:rPr lang="cs-CZ" dirty="0" err="1" smtClean="0"/>
              <a:t>karmatů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Násir</a:t>
            </a:r>
            <a:r>
              <a:rPr lang="cs-CZ" dirty="0" smtClean="0"/>
              <a:t> </a:t>
            </a:r>
            <a:r>
              <a:rPr lang="cs-CZ" dirty="0" err="1" smtClean="0"/>
              <a:t>ibn-Chusrau</a:t>
            </a:r>
            <a:r>
              <a:rPr lang="cs-CZ" dirty="0" smtClean="0"/>
              <a:t> (11. stol.)</a:t>
            </a:r>
          </a:p>
          <a:p>
            <a:r>
              <a:rPr lang="cs-CZ" dirty="0" smtClean="0"/>
              <a:t>6 vladařů se šesti vezíry</a:t>
            </a:r>
          </a:p>
          <a:p>
            <a:r>
              <a:rPr lang="cs-CZ" dirty="0" smtClean="0"/>
              <a:t>Svobodní neplatí daně</a:t>
            </a:r>
          </a:p>
          <a:p>
            <a:r>
              <a:rPr lang="cs-CZ" dirty="0" smtClean="0"/>
              <a:t>Stát vlastní otoky, které pronajímá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954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Definitivní rozdělení chalífátu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909 </a:t>
            </a:r>
            <a:r>
              <a:rPr lang="cs-CZ" dirty="0" err="1" smtClean="0"/>
              <a:t>Fátomovci</a:t>
            </a:r>
            <a:r>
              <a:rPr lang="cs-CZ" dirty="0" smtClean="0"/>
              <a:t> v Egyptě</a:t>
            </a:r>
          </a:p>
          <a:p>
            <a:r>
              <a:rPr lang="cs-CZ" dirty="0" smtClean="0"/>
              <a:t>929 ar-</a:t>
            </a:r>
            <a:r>
              <a:rPr lang="cs-CZ" dirty="0" err="1" smtClean="0"/>
              <a:t>Rahmán</a:t>
            </a:r>
            <a:r>
              <a:rPr lang="cs-CZ" dirty="0" smtClean="0"/>
              <a:t> ve Španělsku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00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Moc nad chalífy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al-</a:t>
            </a:r>
            <a:r>
              <a:rPr lang="cs-CZ" dirty="0" err="1" smtClean="0"/>
              <a:t>Muttakího</a:t>
            </a:r>
            <a:r>
              <a:rPr lang="cs-CZ" dirty="0" smtClean="0"/>
              <a:t> vládl turecký vojevůdce, a také jej sesadil</a:t>
            </a:r>
          </a:p>
          <a:p>
            <a:r>
              <a:rPr lang="cs-CZ" dirty="0" smtClean="0"/>
              <a:t>946 </a:t>
            </a:r>
            <a:r>
              <a:rPr lang="cs-CZ" dirty="0" err="1" smtClean="0"/>
              <a:t>doazují</a:t>
            </a:r>
            <a:r>
              <a:rPr lang="cs-CZ" dirty="0" smtClean="0"/>
              <a:t> na trůn svého chráněnce šíitští </a:t>
            </a:r>
            <a:r>
              <a:rPr lang="cs-CZ" dirty="0" err="1" smtClean="0"/>
              <a:t>Bújovci</a:t>
            </a:r>
            <a:r>
              <a:rPr lang="cs-CZ" dirty="0" smtClean="0"/>
              <a:t>, posílení </a:t>
            </a:r>
            <a:r>
              <a:rPr lang="cs-CZ" dirty="0" err="1" smtClean="0"/>
              <a:t>novoperských</a:t>
            </a:r>
            <a:r>
              <a:rPr lang="cs-CZ" dirty="0" smtClean="0"/>
              <a:t> zvyklostí</a:t>
            </a:r>
          </a:p>
          <a:p>
            <a:r>
              <a:rPr lang="cs-CZ" dirty="0" smtClean="0"/>
              <a:t>Chalífát ještě </a:t>
            </a:r>
            <a:r>
              <a:rPr lang="cs-CZ" dirty="0" err="1" smtClean="0"/>
              <a:t>frmálně</a:t>
            </a:r>
            <a:r>
              <a:rPr lang="cs-CZ" dirty="0" smtClean="0"/>
              <a:t> existuje, ale na značně zmenšeném území</a:t>
            </a:r>
          </a:p>
          <a:p>
            <a:r>
              <a:rPr lang="cs-CZ" dirty="0" smtClean="0"/>
              <a:t>1055 podlehli </a:t>
            </a:r>
            <a:r>
              <a:rPr lang="cs-CZ" dirty="0" err="1" smtClean="0"/>
              <a:t>Bújovci</a:t>
            </a:r>
            <a:r>
              <a:rPr lang="cs-CZ" dirty="0" smtClean="0"/>
              <a:t> islamizovaným </a:t>
            </a:r>
            <a:r>
              <a:rPr lang="cs-CZ" dirty="0" err="1" smtClean="0"/>
              <a:t>seldžuckým</a:t>
            </a:r>
            <a:r>
              <a:rPr lang="cs-CZ" dirty="0" smtClean="0"/>
              <a:t> Turkům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55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Definitivní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1258 – dobytí Bagdádu Mongoly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179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Multietnická společnost, diferencovaná majetkově</a:t>
            </a:r>
          </a:p>
          <a:p>
            <a:r>
              <a:rPr lang="cs-CZ" dirty="0" smtClean="0"/>
              <a:t>Zúrodňování krajiny (irácké bažiny), zdi kolem oáz, závlahová zařízení</a:t>
            </a:r>
          </a:p>
          <a:p>
            <a:r>
              <a:rPr lang="cs-CZ" dirty="0" smtClean="0"/>
              <a:t>Technické novinky v ekonomice (vodní a větrné mlýny, čerpací stroje)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489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obchodu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Súky</a:t>
            </a:r>
            <a:r>
              <a:rPr lang="cs-CZ" dirty="0" smtClean="0"/>
              <a:t>, </a:t>
            </a:r>
            <a:r>
              <a:rPr lang="cs-CZ" dirty="0" err="1" smtClean="0"/>
              <a:t>karavanseraje</a:t>
            </a:r>
            <a:endParaRPr lang="cs-CZ" dirty="0" smtClean="0"/>
          </a:p>
          <a:p>
            <a:r>
              <a:rPr lang="cs-CZ" dirty="0" smtClean="0"/>
              <a:t>Indické číslice, papír</a:t>
            </a:r>
          </a:p>
          <a:p>
            <a:r>
              <a:rPr lang="cs-CZ" dirty="0" smtClean="0"/>
              <a:t>Ovládnutí obchodu ve Středomoří i cest až do Skandinávie, Ruska, Pobaltí</a:t>
            </a:r>
          </a:p>
          <a:p>
            <a:r>
              <a:rPr lang="cs-CZ" dirty="0" smtClean="0"/>
              <a:t>Ovládnutí Hedvábné cesty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651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Vysoká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Teorie vládnutí</a:t>
            </a:r>
          </a:p>
          <a:p>
            <a:r>
              <a:rPr lang="cs-CZ" dirty="0" smtClean="0"/>
              <a:t>Peršan al-</a:t>
            </a:r>
            <a:r>
              <a:rPr lang="cs-CZ" dirty="0" err="1" smtClean="0"/>
              <a:t>Mukaffa</a:t>
            </a:r>
            <a:r>
              <a:rPr lang="cs-CZ" dirty="0" smtClean="0"/>
              <a:t> (720-756)- vzory perské a byzantské</a:t>
            </a:r>
          </a:p>
          <a:p>
            <a:r>
              <a:rPr lang="cs-CZ" dirty="0" err="1" smtClean="0"/>
              <a:t>Kalíla</a:t>
            </a:r>
            <a:r>
              <a:rPr lang="cs-CZ" dirty="0" smtClean="0"/>
              <a:t> a </a:t>
            </a:r>
            <a:r>
              <a:rPr lang="cs-CZ" dirty="0" err="1" smtClean="0"/>
              <a:t>Dimna</a:t>
            </a:r>
            <a:endParaRPr lang="cs-CZ" dirty="0" smtClean="0"/>
          </a:p>
          <a:p>
            <a:r>
              <a:rPr lang="cs-CZ" dirty="0" smtClean="0"/>
              <a:t>Posléze (na západě) </a:t>
            </a:r>
            <a:r>
              <a:rPr lang="cs-CZ" dirty="0" err="1" smtClean="0"/>
              <a:t>ibn-Chaldún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Mukkadima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02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Antická tradice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Překlady: 8. stol., Ibn-</a:t>
            </a:r>
            <a:r>
              <a:rPr lang="cs-CZ" dirty="0" err="1" smtClean="0"/>
              <a:t>Ishak</a:t>
            </a:r>
            <a:r>
              <a:rPr lang="cs-CZ" dirty="0" smtClean="0"/>
              <a:t> a jeho syn (</a:t>
            </a:r>
            <a:r>
              <a:rPr lang="cs-CZ" dirty="0" err="1" smtClean="0"/>
              <a:t>Hippokratés</a:t>
            </a:r>
            <a:r>
              <a:rPr lang="cs-CZ" dirty="0" smtClean="0"/>
              <a:t>, </a:t>
            </a:r>
            <a:r>
              <a:rPr lang="cs-CZ" dirty="0" err="1" smtClean="0"/>
              <a:t>Galénos</a:t>
            </a:r>
            <a:r>
              <a:rPr lang="cs-CZ" dirty="0" smtClean="0"/>
              <a:t>, Aristoteles)</a:t>
            </a:r>
          </a:p>
          <a:p>
            <a:r>
              <a:rPr lang="cs-CZ" dirty="0" smtClean="0"/>
              <a:t>Vznik arabské verze St. zákona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087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Překonání této tradice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Matematika, geometrie, fyzika, astronomie, lékařství, farmacie, chemie, dějepisectví</a:t>
            </a:r>
          </a:p>
          <a:p>
            <a:r>
              <a:rPr lang="cs-CZ" dirty="0" smtClean="0"/>
              <a:t>Zprávy o našem státě v 10. stol. </a:t>
            </a:r>
            <a:r>
              <a:rPr lang="cs-CZ" dirty="0" err="1" smtClean="0"/>
              <a:t>ibn-Jakúb</a:t>
            </a:r>
            <a:r>
              <a:rPr lang="cs-CZ" dirty="0" smtClean="0"/>
              <a:t>, al-</a:t>
            </a:r>
            <a:r>
              <a:rPr lang="cs-CZ" dirty="0" err="1" smtClean="0"/>
              <a:t>Mas‘údí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5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</a:t>
            </a:r>
            <a:r>
              <a:rPr lang="cs-CZ" dirty="0" err="1" smtClean="0"/>
              <a:t>Umajjovců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Arbitráž byla neúčinná</a:t>
            </a:r>
          </a:p>
          <a:p>
            <a:r>
              <a:rPr lang="cs-CZ" dirty="0" smtClean="0"/>
              <a:t>Občanská válka (Byzanc získává zpět Arménii, Sýrii si Arabové udržují jen vysokým tributem)</a:t>
            </a:r>
          </a:p>
          <a:p>
            <a:r>
              <a:rPr lang="cs-CZ" dirty="0" smtClean="0"/>
              <a:t>661 Alí zavražděn </a:t>
            </a:r>
            <a:r>
              <a:rPr lang="cs-CZ" dirty="0" err="1" smtClean="0"/>
              <a:t>cháridžovci</a:t>
            </a:r>
            <a:endParaRPr lang="cs-CZ" dirty="0" smtClean="0"/>
          </a:p>
          <a:p>
            <a:r>
              <a:rPr lang="cs-CZ" dirty="0" err="1" smtClean="0"/>
              <a:t>Mu‘áwia</a:t>
            </a:r>
            <a:r>
              <a:rPr lang="cs-CZ" dirty="0" smtClean="0"/>
              <a:t> zpočátku neuznán v Iráku (Alího syn Husajn). Zavražděn 680.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990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 a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Korán, sunna, </a:t>
            </a:r>
            <a:r>
              <a:rPr lang="cs-CZ" dirty="0" err="1" smtClean="0"/>
              <a:t>idžtihád</a:t>
            </a:r>
            <a:r>
              <a:rPr lang="cs-CZ" dirty="0" smtClean="0"/>
              <a:t>, analogie</a:t>
            </a:r>
          </a:p>
          <a:p>
            <a:r>
              <a:rPr lang="cs-CZ" dirty="0" err="1" smtClean="0"/>
              <a:t>Hadd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30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Vraždy a zabití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Krevní msta (</a:t>
            </a:r>
            <a:r>
              <a:rPr lang="cs-CZ" dirty="0" err="1" smtClean="0"/>
              <a:t>kisás</a:t>
            </a:r>
            <a:r>
              <a:rPr lang="cs-CZ" dirty="0" smtClean="0"/>
              <a:t>, </a:t>
            </a:r>
            <a:r>
              <a:rPr lang="cs-CZ" dirty="0" err="1" smtClean="0"/>
              <a:t>tha‘r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Kompozice (</a:t>
            </a:r>
            <a:r>
              <a:rPr lang="cs-CZ" dirty="0" err="1" smtClean="0"/>
              <a:t>dija</a:t>
            </a:r>
            <a:r>
              <a:rPr lang="cs-CZ" dirty="0" smtClean="0"/>
              <a:t>) – 100 velbloudů (400 krav)</a:t>
            </a:r>
          </a:p>
          <a:p>
            <a:r>
              <a:rPr lang="cs-CZ" dirty="0" smtClean="0"/>
              <a:t>Vstup státu</a:t>
            </a:r>
          </a:p>
          <a:p>
            <a:r>
              <a:rPr lang="cs-CZ" dirty="0" smtClean="0"/>
              <a:t>Loupežná vražda</a:t>
            </a:r>
          </a:p>
          <a:p>
            <a:r>
              <a:rPr lang="cs-CZ" dirty="0" smtClean="0"/>
              <a:t>Pokání a skutky milosrdenství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497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Ridda</a:t>
            </a:r>
            <a:r>
              <a:rPr lang="cs-CZ" dirty="0" smtClean="0"/>
              <a:t>: u mužů smrt, u žen vězení</a:t>
            </a:r>
          </a:p>
          <a:p>
            <a:r>
              <a:rPr lang="cs-CZ" dirty="0" smtClean="0"/>
              <a:t>Krádeže: podle hodnoty věci (např. useknutí pravé ruky v zápěstí za první krádež)</a:t>
            </a:r>
          </a:p>
          <a:p>
            <a:r>
              <a:rPr lang="cs-CZ" dirty="0" smtClean="0"/>
              <a:t>Opilství: 80 ran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869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Zákaz zabíjení dívek</a:t>
            </a:r>
          </a:p>
          <a:p>
            <a:r>
              <a:rPr lang="cs-CZ" dirty="0" smtClean="0"/>
              <a:t>Žena: polovinu kompozice muže</a:t>
            </a:r>
          </a:p>
          <a:p>
            <a:r>
              <a:rPr lang="cs-CZ" dirty="0" smtClean="0"/>
              <a:t>Cizoložství: u svobodných: 100 ran bičem pro oba</a:t>
            </a:r>
          </a:p>
          <a:p>
            <a:r>
              <a:rPr lang="cs-CZ" dirty="0" smtClean="0"/>
              <a:t>U vdaných žen: podle některých právních škol i ukamenování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1734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žen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vystupovat na soudech</a:t>
            </a:r>
          </a:p>
          <a:p>
            <a:r>
              <a:rPr lang="cs-CZ" dirty="0" smtClean="0"/>
              <a:t>Dědit</a:t>
            </a:r>
          </a:p>
          <a:p>
            <a:r>
              <a:rPr lang="cs-CZ" dirty="0" smtClean="0"/>
              <a:t>Povinnost muže hmotně zabezpečit zapuzenou manželku </a:t>
            </a:r>
          </a:p>
          <a:p>
            <a:r>
              <a:rPr lang="cs-CZ" dirty="0" smtClean="0"/>
              <a:t>Možnost požádat o rozvod</a:t>
            </a:r>
          </a:p>
          <a:p>
            <a:r>
              <a:rPr lang="cs-CZ" dirty="0" smtClean="0"/>
              <a:t>Dívky-sirotci nesměly být půjčovány jako souložnice</a:t>
            </a:r>
          </a:p>
          <a:p>
            <a:r>
              <a:rPr lang="cs-CZ" dirty="0" smtClean="0"/>
              <a:t>Otázka závojů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651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knihy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Křesťané a židé: 1/3 kompozice</a:t>
            </a:r>
          </a:p>
          <a:p>
            <a:r>
              <a:rPr lang="cs-CZ" dirty="0" err="1" smtClean="0"/>
              <a:t>Zaratschuštrovci</a:t>
            </a:r>
            <a:r>
              <a:rPr lang="cs-CZ" dirty="0" smtClean="0"/>
              <a:t>: 1/15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30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státu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Prosazení dynastického principu (</a:t>
            </a:r>
            <a:r>
              <a:rPr lang="cs-CZ" dirty="0" err="1" smtClean="0"/>
              <a:t>Mu‘áwija</a:t>
            </a:r>
            <a:r>
              <a:rPr lang="cs-CZ" dirty="0" smtClean="0"/>
              <a:t> </a:t>
            </a:r>
            <a:r>
              <a:rPr lang="cs-CZ" dirty="0" err="1" smtClean="0"/>
              <a:t>ibn</a:t>
            </a:r>
            <a:r>
              <a:rPr lang="cs-CZ" dirty="0" smtClean="0"/>
              <a:t> Abú </a:t>
            </a:r>
            <a:r>
              <a:rPr lang="cs-CZ" dirty="0" err="1" smtClean="0"/>
              <a:t>Sufján</a:t>
            </a:r>
            <a:r>
              <a:rPr lang="cs-CZ" dirty="0" smtClean="0"/>
              <a:t> (syna </a:t>
            </a:r>
            <a:r>
              <a:rPr lang="cs-CZ" dirty="0" err="1" smtClean="0"/>
              <a:t>Jazída</a:t>
            </a:r>
            <a:r>
              <a:rPr lang="cs-CZ" dirty="0" smtClean="0"/>
              <a:t> I.)</a:t>
            </a:r>
          </a:p>
          <a:p>
            <a:r>
              <a:rPr lang="cs-CZ" dirty="0" smtClean="0"/>
              <a:t>Damašek</a:t>
            </a:r>
          </a:p>
          <a:p>
            <a:r>
              <a:rPr lang="cs-CZ" dirty="0" smtClean="0"/>
              <a:t>Snahy o zvětšování rodového majetku</a:t>
            </a:r>
          </a:p>
          <a:p>
            <a:r>
              <a:rPr lang="cs-CZ" dirty="0" smtClean="0"/>
              <a:t>Vojenská vládnoucí vrstva</a:t>
            </a:r>
          </a:p>
          <a:p>
            <a:r>
              <a:rPr lang="cs-CZ" dirty="0" smtClean="0"/>
              <a:t>Opory správy: domorodé instituce</a:t>
            </a:r>
          </a:p>
          <a:p>
            <a:r>
              <a:rPr lang="cs-CZ" dirty="0" smtClean="0"/>
              <a:t>Kmenová rada starších</a:t>
            </a:r>
          </a:p>
          <a:p>
            <a:r>
              <a:rPr lang="cs-CZ" dirty="0" smtClean="0"/>
              <a:t>Významné úřady místodržících (</a:t>
            </a:r>
            <a:r>
              <a:rPr lang="cs-CZ" dirty="0" err="1" smtClean="0"/>
              <a:t>nař</a:t>
            </a:r>
            <a:r>
              <a:rPr lang="cs-CZ" dirty="0" smtClean="0"/>
              <a:t>. V Iráku, v Sýrii)</a:t>
            </a:r>
          </a:p>
          <a:p>
            <a:r>
              <a:rPr lang="cs-CZ" dirty="0" smtClean="0"/>
              <a:t>Rozdělování dávek: </a:t>
            </a:r>
            <a:r>
              <a:rPr lang="cs-CZ" dirty="0" err="1" smtClean="0"/>
              <a:t>díwán</a:t>
            </a:r>
            <a:r>
              <a:rPr lang="cs-CZ" dirty="0" smtClean="0"/>
              <a:t> al-</a:t>
            </a:r>
            <a:r>
              <a:rPr lang="cs-CZ" dirty="0" err="1" smtClean="0"/>
              <a:t>džajš</a:t>
            </a:r>
            <a:endParaRPr lang="cs-CZ" dirty="0" smtClean="0"/>
          </a:p>
          <a:p>
            <a:r>
              <a:rPr lang="cs-CZ" dirty="0" smtClean="0"/>
              <a:t>Šíří se usedlý způsob života, urbanizace Arabů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49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rodových struktur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Známa z doby </a:t>
            </a:r>
            <a:r>
              <a:rPr lang="cs-CZ" dirty="0" err="1" smtClean="0"/>
              <a:t>Marwána</a:t>
            </a:r>
            <a:r>
              <a:rPr lang="cs-CZ" dirty="0" smtClean="0"/>
              <a:t> I. (683-685), z dohody s náčelníkem Hasanem </a:t>
            </a:r>
            <a:r>
              <a:rPr lang="cs-CZ" dirty="0" err="1" smtClean="0"/>
              <a:t>ibn-Malikem</a:t>
            </a:r>
            <a:r>
              <a:rPr lang="cs-CZ" dirty="0" smtClean="0"/>
              <a:t> (velké oddíly vojska, kmenová samospráva, dědičná náčelnická funkce, místa ve státní radě)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12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Snahy prvního </a:t>
            </a:r>
            <a:r>
              <a:rPr lang="cs-CZ" dirty="0" err="1" smtClean="0"/>
              <a:t>Umajjovce</a:t>
            </a:r>
            <a:r>
              <a:rPr lang="cs-CZ" dirty="0" smtClean="0"/>
              <a:t> o zúrodnění </a:t>
            </a:r>
            <a:r>
              <a:rPr lang="cs-CZ" dirty="0" err="1" smtClean="0"/>
              <a:t>Hidžázu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83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Jazíd</a:t>
            </a:r>
            <a:r>
              <a:rPr lang="cs-CZ" dirty="0" smtClean="0"/>
              <a:t> I.</a:t>
            </a:r>
          </a:p>
          <a:p>
            <a:r>
              <a:rPr lang="cs-CZ" dirty="0" smtClean="0"/>
              <a:t>Soupeře v Mekce – za bojů mezi nimi vyhořela </a:t>
            </a:r>
            <a:r>
              <a:rPr lang="cs-CZ" dirty="0" err="1" smtClean="0"/>
              <a:t>Ka‘ba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057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1407</Words>
  <Application>Microsoft Office PowerPoint</Application>
  <PresentationFormat>Předvádění na obrazovce (4:3)</PresentationFormat>
  <Paragraphs>213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systému Office</vt:lpstr>
      <vt:lpstr>Muslimové na východě</vt:lpstr>
      <vt:lpstr>Prezentace aplikace PowerPoint</vt:lpstr>
      <vt:lpstr>Alí</vt:lpstr>
      <vt:lpstr>Šíité a sunnité</vt:lpstr>
      <vt:lpstr>Nástup Umajjovců</vt:lpstr>
      <vt:lpstr>Správa státu</vt:lpstr>
      <vt:lpstr>Role rodových struktur</vt:lpstr>
      <vt:lpstr>Prezentace aplikace PowerPoint</vt:lpstr>
      <vt:lpstr>Prezentace aplikace PowerPoint</vt:lpstr>
      <vt:lpstr>Reformy</vt:lpstr>
      <vt:lpstr>Státní úřady</vt:lpstr>
      <vt:lpstr>Prezentace aplikace PowerPoint</vt:lpstr>
      <vt:lpstr>Hospodaření s půdou</vt:lpstr>
      <vt:lpstr>Budování</vt:lpstr>
      <vt:lpstr>Prezentace aplikace PowerPoint</vt:lpstr>
      <vt:lpstr>Prezentace aplikace PowerPoint</vt:lpstr>
      <vt:lpstr>Výboje</vt:lpstr>
      <vt:lpstr>Prezentace aplikace PowerPoint</vt:lpstr>
      <vt:lpstr>Prezentace aplikace PowerPoint</vt:lpstr>
      <vt:lpstr>Prezentace aplikace PowerPoint</vt:lpstr>
      <vt:lpstr>Prezentace aplikace PowerPoint</vt:lpstr>
      <vt:lpstr>Jinověrci</vt:lpstr>
      <vt:lpstr>Další významní chalífové</vt:lpstr>
      <vt:lpstr>Poslední Umajjovci</vt:lpstr>
      <vt:lpstr>Prezentace aplikace PowerPoint</vt:lpstr>
      <vt:lpstr>Chalífové z Bagdádu</vt:lpstr>
      <vt:lpstr>Nové dynastie</vt:lpstr>
      <vt:lpstr>Vrcholy</vt:lpstr>
      <vt:lpstr>Prezentace aplikace PowerPoint</vt:lpstr>
      <vt:lpstr>Doba vzestupu i pádu</vt:lpstr>
      <vt:lpstr>Prezentace aplikace PowerPoint</vt:lpstr>
      <vt:lpstr>Další Abbásovci</vt:lpstr>
      <vt:lpstr>Harún ar-Rašíd</vt:lpstr>
      <vt:lpstr>Prezentace aplikace PowerPoint</vt:lpstr>
      <vt:lpstr>Zahraničí politika</vt:lpstr>
      <vt:lpstr>Po Rašídově smrti</vt:lpstr>
      <vt:lpstr>Prezentace aplikace PowerPoint</vt:lpstr>
      <vt:lpstr>Al-Mu‘tasim</vt:lpstr>
      <vt:lpstr>Prezentace aplikace PowerPoint</vt:lpstr>
      <vt:lpstr>Prezentace aplikace PowerPoint</vt:lpstr>
      <vt:lpstr>Popis státního zřízení karmatů</vt:lpstr>
      <vt:lpstr>Definitivní rozdělení chalífátu</vt:lpstr>
      <vt:lpstr>Moc nad chalífy</vt:lpstr>
      <vt:lpstr>Definitivní konec</vt:lpstr>
      <vt:lpstr>Pokrok</vt:lpstr>
      <vt:lpstr>Rozvoj obchodu</vt:lpstr>
      <vt:lpstr>Vysoká kultura</vt:lpstr>
      <vt:lpstr>Antická tradice</vt:lpstr>
      <vt:lpstr>Překonání této tradice</vt:lpstr>
      <vt:lpstr>Stát a právo</vt:lpstr>
      <vt:lpstr>Vraždy a zabití</vt:lpstr>
      <vt:lpstr>Prezentace aplikace PowerPoint</vt:lpstr>
      <vt:lpstr>Ženy</vt:lpstr>
      <vt:lpstr>Práva žen</vt:lpstr>
      <vt:lpstr>Lidé knihy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Muslimové na východě</dc:title>
  <dc:creator>Jarmila Bednaříková</dc:creator>
  <cp:lastModifiedBy>bednarikova</cp:lastModifiedBy>
  <cp:revision>22</cp:revision>
  <dcterms:created xsi:type="dcterms:W3CDTF">2015-03-02T12:22:42Z</dcterms:created>
  <dcterms:modified xsi:type="dcterms:W3CDTF">2015-03-14T10:00:47Z</dcterms:modified>
</cp:coreProperties>
</file>