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3"/>
  </p:notesMasterIdLst>
  <p:handoutMasterIdLst>
    <p:handoutMasterId r:id="rId44"/>
  </p:handoutMasterIdLst>
  <p:sldIdLst>
    <p:sldId id="256" r:id="rId2"/>
    <p:sldId id="258" r:id="rId3"/>
    <p:sldId id="272" r:id="rId4"/>
    <p:sldId id="257" r:id="rId5"/>
    <p:sldId id="259" r:id="rId6"/>
    <p:sldId id="260" r:id="rId7"/>
    <p:sldId id="283" r:id="rId8"/>
    <p:sldId id="263" r:id="rId9"/>
    <p:sldId id="262" r:id="rId10"/>
    <p:sldId id="297" r:id="rId11"/>
    <p:sldId id="264" r:id="rId12"/>
    <p:sldId id="286" r:id="rId13"/>
    <p:sldId id="298" r:id="rId14"/>
    <p:sldId id="265" r:id="rId15"/>
    <p:sldId id="287" r:id="rId16"/>
    <p:sldId id="266" r:id="rId17"/>
    <p:sldId id="288" r:id="rId18"/>
    <p:sldId id="285" r:id="rId19"/>
    <p:sldId id="289" r:id="rId20"/>
    <p:sldId id="282" r:id="rId21"/>
    <p:sldId id="267" r:id="rId22"/>
    <p:sldId id="290" r:id="rId23"/>
    <p:sldId id="268" r:id="rId24"/>
    <p:sldId id="299" r:id="rId25"/>
    <p:sldId id="269" r:id="rId26"/>
    <p:sldId id="284" r:id="rId27"/>
    <p:sldId id="270" r:id="rId28"/>
    <p:sldId id="291" r:id="rId29"/>
    <p:sldId id="292" r:id="rId30"/>
    <p:sldId id="271" r:id="rId31"/>
    <p:sldId id="273" r:id="rId32"/>
    <p:sldId id="274" r:id="rId33"/>
    <p:sldId id="300" r:id="rId34"/>
    <p:sldId id="278" r:id="rId35"/>
    <p:sldId id="279" r:id="rId36"/>
    <p:sldId id="293" r:id="rId37"/>
    <p:sldId id="276" r:id="rId38"/>
    <p:sldId id="294" r:id="rId39"/>
    <p:sldId id="277" r:id="rId40"/>
    <p:sldId id="295" r:id="rId41"/>
    <p:sldId id="296" r:id="rId4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3" autoAdjust="0"/>
    <p:restoredTop sz="94660"/>
  </p:normalViewPr>
  <p:slideViewPr>
    <p:cSldViewPr>
      <p:cViewPr varScale="1">
        <p:scale>
          <a:sx n="69" d="100"/>
          <a:sy n="69" d="100"/>
        </p:scale>
        <p:origin x="-11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1E8314-844B-49D1-BD2D-B71D6BEC4FF4}" type="datetimeFigureOut">
              <a:rPr lang="cs-CZ" smtClean="0"/>
              <a:t>31.3.2015</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03D943-831A-49BA-9D24-E6F449E993DE}" type="slidenum">
              <a:rPr lang="cs-CZ" smtClean="0"/>
              <a:t>‹#›</a:t>
            </a:fld>
            <a:endParaRPr lang="cs-CZ"/>
          </a:p>
        </p:txBody>
      </p:sp>
    </p:spTree>
    <p:extLst>
      <p:ext uri="{BB962C8B-B14F-4D97-AF65-F5344CB8AC3E}">
        <p14:creationId xmlns:p14="http://schemas.microsoft.com/office/powerpoint/2010/main" val="1226863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ED72A4-D82F-4B38-9AE9-DB130410596F}" type="datetimeFigureOut">
              <a:rPr lang="cs-CZ" smtClean="0"/>
              <a:pPr/>
              <a:t>31.3.2015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12E5F5-AE58-4F19-9080-A140AD1B4084}" type="slidenum">
              <a:rPr lang="cs-CZ" smtClean="0"/>
              <a:pPr/>
              <a:t>‹#›</a:t>
            </a:fld>
            <a:endParaRPr lang="cs-CZ"/>
          </a:p>
        </p:txBody>
      </p:sp>
    </p:spTree>
    <p:extLst>
      <p:ext uri="{BB962C8B-B14F-4D97-AF65-F5344CB8AC3E}">
        <p14:creationId xmlns:p14="http://schemas.microsoft.com/office/powerpoint/2010/main" val="3653360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8412E5F5-AE58-4F19-9080-A140AD1B4084}" type="slidenum">
              <a:rPr lang="cs-CZ" smtClean="0"/>
              <a:pPr/>
              <a:t>16</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Volný tvar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Nadpis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18A2481B-5154-415F-B752-558547769AA3}" type="datetimeFigureOut">
              <a:rPr lang="cs-CZ" smtClean="0"/>
              <a:pPr/>
              <a:t>31.3.2015</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lgn="l">
              <a:defRPr/>
            </a:lvl1p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Volný tvar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Nadpis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31.3.2015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31.3.2015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320"/>
            <a:ext cx="7470648" cy="1143000"/>
          </a:xfrm>
        </p:spPr>
        <p:txBody>
          <a:bodyPr anchor="ctr"/>
          <a:lstStyle>
            <a:lvl1pPr algn="l">
              <a:defRPr sz="4600"/>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31.3.2015</a:t>
            </a:fld>
            <a:endParaRPr lang="cs-CZ"/>
          </a:p>
        </p:txBody>
      </p:sp>
      <p:sp>
        <p:nvSpPr>
          <p:cNvPr id="8" name="Zástupný symbol pro číslo snímku 7"/>
          <p:cNvSpPr>
            <a:spLocks noGrp="1"/>
          </p:cNvSpPr>
          <p:nvPr>
            <p:ph type="sldNum" sz="quarter" idx="11"/>
          </p:nvPr>
        </p:nvSpPr>
        <p:spPr/>
        <p:txBody>
          <a:bodyPr/>
          <a:lstStyle/>
          <a:p>
            <a:fld id="{20264769-77EF-4CD0-90DE-F7D7F2D423C4}" type="slidenum">
              <a:rPr lang="cs-CZ" smtClean="0"/>
              <a:pPr/>
              <a:t>‹#›</a:t>
            </a:fld>
            <a:endParaRPr lang="cs-CZ"/>
          </a:p>
        </p:txBody>
      </p:sp>
      <p:sp>
        <p:nvSpPr>
          <p:cNvPr id="9" name="Zástupný symbol pro zápatí 8"/>
          <p:cNvSpPr>
            <a:spLocks noGrp="1"/>
          </p:cNvSpPr>
          <p:nvPr>
            <p:ph type="ftr" sz="quarter" idx="12"/>
          </p:nvPr>
        </p:nvSpPr>
        <p:spPr/>
        <p:txBody>
          <a:bodyPr/>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31.3.2015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31.3.2015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156448" y="6422064"/>
            <a:ext cx="762000" cy="365125"/>
          </a:xfrm>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a:xfrm>
            <a:off x="457200" y="6422064"/>
            <a:ext cx="2133600" cy="365125"/>
          </a:xfrm>
        </p:spPr>
        <p:txBody>
          <a:bodyPr/>
          <a:lstStyle/>
          <a:p>
            <a:fld id="{18A2481B-5154-415F-B752-558547769AA3}" type="datetimeFigureOut">
              <a:rPr lang="cs-CZ" smtClean="0"/>
              <a:pPr/>
              <a:t>31.3.2015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Volný tvar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Volný tvar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Zástupný symbol pro nadpis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8A2481B-5154-415F-B752-558547769AA3}" type="datetimeFigureOut">
              <a:rPr lang="cs-CZ" smtClean="0"/>
              <a:pPr/>
              <a:t>31.3.2015</a:t>
            </a:fld>
            <a:endParaRPr lang="cs-CZ"/>
          </a:p>
        </p:txBody>
      </p:sp>
      <p:sp>
        <p:nvSpPr>
          <p:cNvPr id="22" name="Zástupný symbol pro zápatí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cs-CZ"/>
          </a:p>
        </p:txBody>
      </p:sp>
      <p:sp>
        <p:nvSpPr>
          <p:cNvPr id="18" name="Zástupný symbol pro číslo snímk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0264769-77EF-4CD0-90DE-F7D7F2D423C4}"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cdn1.kidsdiscover.com/wp-content/uploads/2014/03/Greek_Trireme.png" TargetMode="Externa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en.wikipedia.org/wiki/File:West_Mediterranean_navigation_limit_509_BC.p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averford.edu/classics/DCC/Sicily-PW1.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dcc.dickinson.edu/sites/all/files/750px-ModernCarthageRuins.jpg"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z/url?sa=i&amp;source=images&amp;cd=&amp;cad=rja&amp;uact=8&amp;ved=0CAgQjRw&amp;url=https://www.pinterest.com/rondacoryell/ancient-jewelry/&amp;ei=T4AMVaXMPKTX7QaT84DoCw&amp;psig=AFQjCNEf36NBRzZccpuCIkkZKDJmzUpOxA&amp;ust=1426969040071826" TargetMode="External"/><Relationship Id="rId7"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www.connaissancedesarts.com/archeologie/diaporama/les-tresors-antiques-de-carthage-et-mina-106016.php" TargetMode="Externa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hyperlink" Target="http://upload.wikimedia.org/wikipedia/commons/6/6d/Mausoleum_of_Bes_(Sabratha,_Az_Zawiyah,_Libya).jpg"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dropbox.com/s/yywmur751beocde/tanit.jpg" TargetMode="External"/><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500questions.files.wordpress.com/2013/02/tyre_phoenicia_10thcenturybc.jp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Kartágo</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332656"/>
            <a:ext cx="7467600" cy="4525963"/>
          </a:xfrm>
        </p:spPr>
        <p:txBody>
          <a:bodyPr/>
          <a:lstStyle/>
          <a:p>
            <a:r>
              <a:rPr lang="cs-CZ" sz="1600" dirty="0" smtClean="0"/>
              <a:t>Moc založená na mořeplavbě a obchodu=) silné námořní obchodní i válečné loďstvo</a:t>
            </a:r>
          </a:p>
          <a:p>
            <a:pPr lvl="1"/>
            <a:r>
              <a:rPr lang="cs-CZ" sz="1600" dirty="0" smtClean="0"/>
              <a:t>rychlé, kvalitní lodě schopné nést velký náklad + zkušenosti  </a:t>
            </a:r>
          </a:p>
          <a:p>
            <a:pPr lvl="1"/>
            <a:r>
              <a:rPr lang="cs-CZ" sz="1600" dirty="0" smtClean="0"/>
              <a:t>daleké plavby =) expedice v 5.st.př.Kr.: </a:t>
            </a:r>
            <a:r>
              <a:rPr lang="cs-CZ" sz="1600" dirty="0" err="1" smtClean="0"/>
              <a:t>Hanno</a:t>
            </a:r>
            <a:r>
              <a:rPr lang="cs-CZ" sz="1600" dirty="0" smtClean="0"/>
              <a:t> (Guinejský záliv) a </a:t>
            </a:r>
            <a:r>
              <a:rPr lang="cs-CZ" sz="1600" dirty="0" err="1" smtClean="0"/>
              <a:t>Hamilcar</a:t>
            </a:r>
            <a:r>
              <a:rPr lang="cs-CZ" sz="1600" dirty="0" smtClean="0"/>
              <a:t> (Irsko)</a:t>
            </a:r>
          </a:p>
          <a:p>
            <a:r>
              <a:rPr lang="cs-CZ" sz="1600" dirty="0" smtClean="0"/>
              <a:t>„Stupňový obchod“ =) Kartágo obchoduje s koloniemi, které zase obchodují s vnitrozemím (Hispánie, Sicílie)</a:t>
            </a:r>
          </a:p>
          <a:p>
            <a:r>
              <a:rPr lang="cs-CZ" sz="1600" dirty="0" smtClean="0"/>
              <a:t>Schopnost využít příležitosti a nabízených zdrojů</a:t>
            </a:r>
          </a:p>
          <a:p>
            <a:r>
              <a:rPr lang="cs-CZ" sz="1600" dirty="0" smtClean="0"/>
              <a:t>Expanze na Africkou pevninu (6.st.př.Kr) =) zisk rozsáhlého a bohatého hospodářského, zemědělského zázemí =) prosperita a stabilita</a:t>
            </a:r>
          </a:p>
          <a:p>
            <a:r>
              <a:rPr lang="cs-CZ" sz="1600" dirty="0" smtClean="0"/>
              <a:t>Z kolonie se stává jedno z nejrozsáhlejších a nejmocnějších měst své doby</a:t>
            </a:r>
          </a:p>
          <a:p>
            <a:r>
              <a:rPr lang="cs-CZ" sz="1600" dirty="0" smtClean="0"/>
              <a:t>Růst moci a rozšiřování obchodních zájmů ve Středomoří =) střety zájmů =)válečné konflikty </a:t>
            </a:r>
          </a:p>
          <a:p>
            <a:endParaRPr lang="cs-CZ" dirty="0"/>
          </a:p>
        </p:txBody>
      </p:sp>
      <p:pic>
        <p:nvPicPr>
          <p:cNvPr id="4" name="Picture 2" descr="Greek_Trireme">
            <a:hlinkClick r:id="rId2"/>
          </p:cNvPr>
          <p:cNvPicPr>
            <a:picLocks noChangeAspect="1" noChangeArrowheads="1"/>
          </p:cNvPicPr>
          <p:nvPr/>
        </p:nvPicPr>
        <p:blipFill>
          <a:blip r:embed="rId3" cstate="print"/>
          <a:srcRect/>
          <a:stretch>
            <a:fillRect/>
          </a:stretch>
        </p:blipFill>
        <p:spPr bwMode="auto">
          <a:xfrm>
            <a:off x="4381500" y="3861048"/>
            <a:ext cx="4762500" cy="2996952"/>
          </a:xfrm>
          <a:prstGeom prst="rect">
            <a:avLst/>
          </a:prstGeom>
          <a:noFill/>
        </p:spPr>
      </p:pic>
      <p:pic>
        <p:nvPicPr>
          <p:cNvPr id="53250" name="Picture 2" descr="http://www.museum.ru/museum/ships/pic/phoenic1.gif"/>
          <p:cNvPicPr>
            <a:picLocks noChangeAspect="1" noChangeArrowheads="1"/>
          </p:cNvPicPr>
          <p:nvPr/>
        </p:nvPicPr>
        <p:blipFill>
          <a:blip r:embed="rId4" cstate="print"/>
          <a:srcRect/>
          <a:stretch>
            <a:fillRect/>
          </a:stretch>
        </p:blipFill>
        <p:spPr bwMode="auto">
          <a:xfrm>
            <a:off x="0" y="3775530"/>
            <a:ext cx="4355976" cy="308247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Kartágo x Řekové (</a:t>
            </a:r>
            <a:r>
              <a:rPr lang="cs-CZ" dirty="0" err="1" smtClean="0"/>
              <a:t>Syrakúsy</a:t>
            </a:r>
            <a:r>
              <a:rPr lang="cs-CZ" dirty="0" smtClean="0"/>
              <a:t>)</a:t>
            </a:r>
            <a:br>
              <a:rPr lang="cs-CZ" dirty="0" smtClean="0"/>
            </a:br>
            <a:endParaRPr lang="cs-CZ" dirty="0"/>
          </a:p>
        </p:txBody>
      </p:sp>
      <p:sp>
        <p:nvSpPr>
          <p:cNvPr id="3" name="Zástupný symbol pro obsah 2"/>
          <p:cNvSpPr>
            <a:spLocks noGrp="1"/>
          </p:cNvSpPr>
          <p:nvPr>
            <p:ph idx="1"/>
          </p:nvPr>
        </p:nvSpPr>
        <p:spPr>
          <a:xfrm>
            <a:off x="0" y="1196752"/>
            <a:ext cx="9144000" cy="5661248"/>
          </a:xfrm>
        </p:spPr>
        <p:txBody>
          <a:bodyPr>
            <a:noAutofit/>
          </a:bodyPr>
          <a:lstStyle/>
          <a:p>
            <a:pPr lvl="0"/>
            <a:r>
              <a:rPr lang="cs-CZ" sz="1600" dirty="0" smtClean="0"/>
              <a:t>Řecká kolonizace Z Středomoří (od 8.st.př.Kr.) a zájmy Řeků na Sicílii a v oblasti </a:t>
            </a:r>
            <a:r>
              <a:rPr lang="cs-CZ" sz="1600" dirty="0" err="1" smtClean="0"/>
              <a:t>Megalé</a:t>
            </a:r>
            <a:r>
              <a:rPr lang="cs-CZ" sz="1600" dirty="0" smtClean="0"/>
              <a:t> Hellas, kde své zájmy i Kartágo=) Expanzivní tendence obou stran =) vojenský konflikt</a:t>
            </a:r>
          </a:p>
          <a:p>
            <a:pPr lvl="0"/>
            <a:r>
              <a:rPr lang="cs-CZ" sz="1600" dirty="0" smtClean="0"/>
              <a:t>Hlavní soupeř: </a:t>
            </a:r>
            <a:r>
              <a:rPr lang="cs-CZ" sz="1600" dirty="0" err="1" smtClean="0"/>
              <a:t>Syrakúsy</a:t>
            </a:r>
            <a:r>
              <a:rPr lang="cs-CZ" sz="1600" dirty="0" smtClean="0"/>
              <a:t> a opakované střety s tamní  tyrany,  jejich ambice a touha po rozšíření svého vlivu =) ohrožuje  zájmy  Kartága na Sicílii </a:t>
            </a:r>
          </a:p>
          <a:p>
            <a:r>
              <a:rPr lang="cs-CZ" sz="1600" dirty="0" smtClean="0"/>
              <a:t>Do cca 5. st. př. </a:t>
            </a:r>
            <a:r>
              <a:rPr lang="cs-CZ" sz="1600" dirty="0" err="1" smtClean="0"/>
              <a:t>Kr</a:t>
            </a:r>
            <a:r>
              <a:rPr lang="cs-CZ" sz="1600" dirty="0" smtClean="0"/>
              <a:t>. relativně dobré obchodní vztahy =) Řekové, Kartaginci a původní obyvatelé Sicílie =) kulturní a náboženský synkretismus (např.  i do Kartága kult </a:t>
            </a:r>
            <a:r>
              <a:rPr lang="cs-CZ" sz="1600" dirty="0" err="1" smtClean="0"/>
              <a:t>Deméter</a:t>
            </a:r>
            <a:r>
              <a:rPr lang="cs-CZ" sz="1600" dirty="0" smtClean="0"/>
              <a:t>)</a:t>
            </a:r>
          </a:p>
          <a:p>
            <a:r>
              <a:rPr lang="cs-CZ" sz="1600" dirty="0" smtClean="0"/>
              <a:t>5.st.př.Kr. =) Kartágo rostoucí snahy o prosazení svých zájmů  na Sicílii=) vojenská intervence na žádost </a:t>
            </a:r>
            <a:r>
              <a:rPr lang="cs-CZ" sz="1600" dirty="0" err="1" smtClean="0"/>
              <a:t>Himéry</a:t>
            </a:r>
            <a:r>
              <a:rPr lang="cs-CZ" sz="1600" dirty="0" smtClean="0"/>
              <a:t>  x expanzivním tendencím </a:t>
            </a:r>
            <a:r>
              <a:rPr lang="cs-CZ" sz="1600" dirty="0" err="1" smtClean="0"/>
              <a:t>Gelóna</a:t>
            </a:r>
            <a:r>
              <a:rPr lang="cs-CZ" sz="1600" dirty="0" smtClean="0"/>
              <a:t> (</a:t>
            </a:r>
            <a:r>
              <a:rPr lang="cs-CZ" sz="1600" dirty="0" err="1" smtClean="0"/>
              <a:t>Syrakúsy</a:t>
            </a:r>
            <a:r>
              <a:rPr lang="cs-CZ" sz="1600" dirty="0" smtClean="0"/>
              <a:t>) =) zdrcující porážka Kartága) =) následek= postupné politické změny ve zřízení + u Řeků představa jejich nadřazenosti nad barbary (zároveň porážka Peršanů („boj Řeků na 2 frontách“) </a:t>
            </a:r>
          </a:p>
          <a:p>
            <a:pPr lvl="0"/>
            <a:r>
              <a:rPr lang="cs-CZ" sz="1600" dirty="0" smtClean="0"/>
              <a:t>410 </a:t>
            </a:r>
            <a:r>
              <a:rPr lang="cs-CZ" sz="1600" dirty="0" err="1" smtClean="0"/>
              <a:t>př.Kr</a:t>
            </a:r>
            <a:r>
              <a:rPr lang="cs-CZ" sz="1600" dirty="0" smtClean="0"/>
              <a:t>. opět intervence na Sicílii: pomoc </a:t>
            </a:r>
            <a:r>
              <a:rPr lang="cs-CZ" sz="1600" dirty="0" err="1" smtClean="0"/>
              <a:t>Segestě</a:t>
            </a:r>
            <a:r>
              <a:rPr lang="cs-CZ" sz="1600" dirty="0" smtClean="0"/>
              <a:t> ve sporu s sousední obcí </a:t>
            </a:r>
            <a:r>
              <a:rPr lang="cs-CZ" sz="1600" dirty="0" err="1" smtClean="0"/>
              <a:t>Selinus</a:t>
            </a:r>
            <a:r>
              <a:rPr lang="cs-CZ" sz="1600" dirty="0" smtClean="0"/>
              <a:t> =) obavy  před obnoveným tlakem </a:t>
            </a:r>
            <a:r>
              <a:rPr lang="cs-CZ" sz="1600" dirty="0" err="1" smtClean="0"/>
              <a:t>Syrakús</a:t>
            </a:r>
            <a:endParaRPr lang="cs-CZ" sz="1600" dirty="0" smtClean="0"/>
          </a:p>
          <a:p>
            <a:pPr lvl="0"/>
            <a:r>
              <a:rPr lang="cs-CZ" sz="1600" dirty="0" smtClean="0"/>
              <a:t>Řecké i punské osady na Sicílii =)  politická nezávislost, ale význam strategický+obchodní partneři =) Kartágo snaha chránit své zájmy; (formální spojenectví s Athénami) (x řecké záznamy = snaha dobýt ostrov) =) obléhání </a:t>
            </a:r>
            <a:r>
              <a:rPr lang="cs-CZ" sz="1600" dirty="0" err="1" smtClean="0"/>
              <a:t>Acragasu</a:t>
            </a:r>
            <a:r>
              <a:rPr lang="cs-CZ" sz="1600" dirty="0" smtClean="0"/>
              <a:t>; 405=) nabídka míru (Kartágo=strategická výhoda nad </a:t>
            </a:r>
            <a:r>
              <a:rPr lang="cs-CZ" sz="1600" dirty="0" err="1" smtClean="0"/>
              <a:t>Syrakúsami</a:t>
            </a:r>
            <a:r>
              <a:rPr lang="cs-CZ" sz="1600" dirty="0" smtClean="0"/>
              <a:t>, ale polovina armády zdecimována morem)=) akceptováno =) uznání vlivu  Kartága v Z a centrální Sicílii </a:t>
            </a:r>
          </a:p>
          <a:p>
            <a:endParaRPr lang="cs-CZ" sz="16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548680"/>
            <a:ext cx="8748464" cy="5577483"/>
          </a:xfrm>
        </p:spPr>
        <p:txBody>
          <a:bodyPr>
            <a:noAutofit/>
          </a:bodyPr>
          <a:lstStyle/>
          <a:p>
            <a:pPr lvl="0"/>
            <a:r>
              <a:rPr lang="cs-CZ" sz="1500" dirty="0" smtClean="0"/>
              <a:t>4.st. </a:t>
            </a:r>
            <a:r>
              <a:rPr lang="cs-CZ" sz="1500" dirty="0" err="1" smtClean="0"/>
              <a:t>př.Kr</a:t>
            </a:r>
            <a:r>
              <a:rPr lang="cs-CZ" sz="1500" dirty="0" smtClean="0"/>
              <a:t>. =) téměř nepřetržité boje Kartágo x </a:t>
            </a:r>
            <a:r>
              <a:rPr lang="cs-CZ" sz="1500" dirty="0" err="1" smtClean="0"/>
              <a:t>Syrakúsy</a:t>
            </a:r>
            <a:r>
              <a:rPr lang="cs-CZ" sz="1500" dirty="0" smtClean="0"/>
              <a:t> (extrémní krutost =)vyvražďování  celých měst a mučení; ne boj x Řekům (spolupráce i pomoc jiným řeckým městům, které obavy z růstu moci </a:t>
            </a:r>
            <a:r>
              <a:rPr lang="cs-CZ" sz="1500" dirty="0" err="1" smtClean="0"/>
              <a:t>Syrakús</a:t>
            </a:r>
            <a:r>
              <a:rPr lang="cs-CZ" sz="1500" dirty="0" smtClean="0"/>
              <a:t>)</a:t>
            </a:r>
          </a:p>
          <a:p>
            <a:pPr lvl="0"/>
            <a:r>
              <a:rPr lang="cs-CZ" sz="1500" dirty="0" err="1" smtClean="0"/>
              <a:t>Syrakúsy</a:t>
            </a:r>
            <a:r>
              <a:rPr lang="cs-CZ" sz="1500" dirty="0" smtClean="0"/>
              <a:t>=) </a:t>
            </a:r>
            <a:r>
              <a:rPr lang="cs-CZ" sz="1500" dirty="0" err="1" smtClean="0"/>
              <a:t>Dionýsios</a:t>
            </a:r>
            <a:r>
              <a:rPr lang="cs-CZ" sz="1500" dirty="0" smtClean="0"/>
              <a:t> tyranem =)397př.Kr. =) překvapivý útok (plášť osvoboditele řeckých města) =) válka až do 373 </a:t>
            </a:r>
            <a:r>
              <a:rPr lang="cs-CZ" sz="1500" dirty="0" err="1" smtClean="0"/>
              <a:t>př.Kr</a:t>
            </a:r>
            <a:r>
              <a:rPr lang="cs-CZ" sz="1500" dirty="0" smtClean="0"/>
              <a:t>. =) vyčerpání obou stran=) mírová dohoda o uznání statutu quo kartaginského a </a:t>
            </a:r>
            <a:r>
              <a:rPr lang="cs-CZ" sz="1500" dirty="0" err="1" smtClean="0"/>
              <a:t>syrakúsského</a:t>
            </a:r>
            <a:r>
              <a:rPr lang="cs-CZ" sz="1500" dirty="0" smtClean="0"/>
              <a:t> vlivu na území Sicílie</a:t>
            </a:r>
          </a:p>
          <a:p>
            <a:pPr lvl="0"/>
            <a:r>
              <a:rPr lang="cs-CZ" sz="1500" dirty="0" err="1" smtClean="0"/>
              <a:t>Hanno</a:t>
            </a:r>
            <a:r>
              <a:rPr lang="cs-CZ" sz="1500" dirty="0" smtClean="0"/>
              <a:t> (velitel předchozí války, v čele Kartága =) čelit  poté nepokojům na Sardinii, v Libyi + mor=) zpochybnění autority=) reakce=snaha chopit se absolutní moci=) rebelie neúspěšná=) </a:t>
            </a:r>
            <a:r>
              <a:rPr lang="cs-CZ" sz="1500" dirty="0" err="1" smtClean="0"/>
              <a:t>Hanno</a:t>
            </a:r>
            <a:r>
              <a:rPr lang="cs-CZ" sz="1500" dirty="0" smtClean="0"/>
              <a:t> ukřižován</a:t>
            </a:r>
          </a:p>
          <a:p>
            <a:pPr lvl="0"/>
            <a:r>
              <a:rPr lang="cs-CZ" sz="1500" dirty="0" smtClean="0"/>
              <a:t>Roste provázanost punských měst v Z Sicílii a Kartága ve 4.st. + vznik nových  =)  důležitost sicilských  obchodních přístavů pro ekonomiku Kartága (jinak hrozí zhroucení)=) snaha udržet se za jakoukoli cenu, zůstává početná armáda </a:t>
            </a:r>
          </a:p>
          <a:p>
            <a:pPr lvl="0"/>
            <a:r>
              <a:rPr lang="cs-CZ" sz="1500" dirty="0" smtClean="0"/>
              <a:t>340př.Kr..=) </a:t>
            </a:r>
            <a:r>
              <a:rPr lang="cs-CZ" sz="1500" dirty="0" err="1" smtClean="0"/>
              <a:t>Korint</a:t>
            </a:r>
            <a:r>
              <a:rPr lang="cs-CZ" sz="1500" dirty="0" smtClean="0"/>
              <a:t>  se plete do záležitostí </a:t>
            </a:r>
            <a:r>
              <a:rPr lang="cs-CZ" sz="1500" dirty="0" err="1" smtClean="0"/>
              <a:t>Syrakús</a:t>
            </a:r>
            <a:r>
              <a:rPr lang="cs-CZ" sz="1500" dirty="0" smtClean="0"/>
              <a:t>  =) </a:t>
            </a:r>
            <a:r>
              <a:rPr lang="cs-CZ" sz="1500" dirty="0" err="1" smtClean="0"/>
              <a:t>Timoleon</a:t>
            </a:r>
            <a:r>
              <a:rPr lang="cs-CZ" sz="1500" dirty="0" smtClean="0"/>
              <a:t> a nastolení demokracie + proti-kartaginská politika =)  konflikt338 =) dohoda o uznání kartaginského panství na Z Sicílii, na oplátku Kartágo opouští nov é spojence (autokraty na Sicílii) =) udržování statutu quo </a:t>
            </a:r>
          </a:p>
          <a:p>
            <a:pPr lvl="0"/>
            <a:r>
              <a:rPr lang="cs-CZ" sz="1500" dirty="0" err="1" smtClean="0"/>
              <a:t>Agathokles</a:t>
            </a:r>
            <a:r>
              <a:rPr lang="cs-CZ" sz="1500" dirty="0" smtClean="0"/>
              <a:t> tyranem v </a:t>
            </a:r>
            <a:r>
              <a:rPr lang="cs-CZ" sz="1500" dirty="0" err="1" smtClean="0"/>
              <a:t>Syrakúsách</a:t>
            </a:r>
            <a:r>
              <a:rPr lang="cs-CZ" sz="1500" dirty="0" smtClean="0"/>
              <a:t>  ( 317 </a:t>
            </a:r>
            <a:r>
              <a:rPr lang="cs-CZ" sz="1500" dirty="0" err="1" smtClean="0"/>
              <a:t>př.Kr</a:t>
            </a:r>
            <a:r>
              <a:rPr lang="cs-CZ" sz="1500" dirty="0" smtClean="0"/>
              <a:t>.)  =) „ochranitel Řeků x orientálnímu barbarismu“=) válka s Kartágem =) využívá napětí mez generály a vojskem na Sicílii(částečně nezávislé postavení) x elita a vláda v Kartágu (podezřívavost) </a:t>
            </a:r>
          </a:p>
          <a:p>
            <a:pPr lvl="1"/>
            <a:r>
              <a:rPr lang="cs-CZ" sz="1500" dirty="0" smtClean="0"/>
              <a:t>Vojenské i diplomatické úspěchy Kartága (</a:t>
            </a:r>
            <a:r>
              <a:rPr lang="cs-CZ" sz="1500" dirty="0" err="1" smtClean="0"/>
              <a:t>Hamilcar</a:t>
            </a:r>
            <a:r>
              <a:rPr lang="cs-CZ" sz="1500" dirty="0" smtClean="0"/>
              <a:t>) =) izolace  a obležení </a:t>
            </a:r>
            <a:r>
              <a:rPr lang="cs-CZ" sz="1500" dirty="0" err="1" smtClean="0"/>
              <a:t>Syrakús</a:t>
            </a:r>
            <a:r>
              <a:rPr lang="cs-CZ" sz="1500" dirty="0" smtClean="0"/>
              <a:t> =) </a:t>
            </a:r>
            <a:r>
              <a:rPr lang="cs-CZ" sz="1500" dirty="0" err="1" smtClean="0"/>
              <a:t>Agathokles</a:t>
            </a:r>
            <a:r>
              <a:rPr lang="cs-CZ" sz="1500" dirty="0" smtClean="0"/>
              <a:t>  =) přenesení války =) 310 vylodění v Africe  =) přes počáteční úspěchy je nakonec opouští své vojsko a prchá zpět na Sicílii=) mírné podmínky míru:Kartágo zaplatí zlatem a obilím  a </a:t>
            </a:r>
            <a:r>
              <a:rPr lang="cs-CZ" sz="1500" dirty="0" err="1" smtClean="0"/>
              <a:t>Agathokles</a:t>
            </a:r>
            <a:r>
              <a:rPr lang="cs-CZ" sz="1500" dirty="0" smtClean="0"/>
              <a:t> uzná nároky Kartága na Sicílii (důvod mírných podmínek: zřejmě finanční vyčerpání Kartága (během války =) </a:t>
            </a:r>
            <a:r>
              <a:rPr lang="cs-CZ" sz="1500" dirty="0" err="1" smtClean="0"/>
              <a:t>numidská</a:t>
            </a:r>
            <a:r>
              <a:rPr lang="cs-CZ" sz="1500" dirty="0" smtClean="0"/>
              <a:t> a libyjská rebelie)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5" descr="GreekCarthSettlements.jpg"/>
          <p:cNvPicPr>
            <a:picLocks noChangeAspect="1"/>
          </p:cNvPicPr>
          <p:nvPr/>
        </p:nvPicPr>
        <p:blipFill>
          <a:blip r:embed="rId2" cstate="print"/>
          <a:srcRect/>
          <a:stretch>
            <a:fillRect/>
          </a:stretch>
        </p:blipFill>
        <p:spPr bwMode="auto">
          <a:xfrm>
            <a:off x="323528" y="45662"/>
            <a:ext cx="9144000" cy="681233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rot="5400000">
            <a:off x="6402619" y="-330337"/>
            <a:ext cx="5482762" cy="88939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Kartágo a Řím: od spojenců k nepříteli na život a na smrt</a:t>
            </a:r>
            <a:endParaRPr lang="cs-CZ" dirty="0"/>
          </a:p>
        </p:txBody>
      </p:sp>
      <p:sp>
        <p:nvSpPr>
          <p:cNvPr id="3" name="Zástupný symbol pro obsah 2"/>
          <p:cNvSpPr>
            <a:spLocks noGrp="1"/>
          </p:cNvSpPr>
          <p:nvPr>
            <p:ph idx="1"/>
          </p:nvPr>
        </p:nvSpPr>
        <p:spPr>
          <a:xfrm>
            <a:off x="0" y="1844824"/>
            <a:ext cx="8964488" cy="5013176"/>
          </a:xfrm>
        </p:spPr>
        <p:txBody>
          <a:bodyPr>
            <a:normAutofit/>
          </a:bodyPr>
          <a:lstStyle/>
          <a:p>
            <a:r>
              <a:rPr lang="cs-CZ" sz="1700" dirty="0" smtClean="0"/>
              <a:t>3.st. př. </a:t>
            </a:r>
            <a:r>
              <a:rPr lang="cs-CZ" sz="1700" dirty="0" err="1" smtClean="0"/>
              <a:t>Kr</a:t>
            </a:r>
            <a:r>
              <a:rPr lang="cs-CZ" sz="1700" dirty="0" smtClean="0"/>
              <a:t> . =) Kartágo = velmoc, „pán“ Z a centrálního Středomoří; na vzestupu nový hráč v politických a obchodních záležitostech Středomoří: Řím </a:t>
            </a:r>
          </a:p>
          <a:p>
            <a:r>
              <a:rPr lang="cs-CZ" sz="1700" dirty="0" smtClean="0"/>
              <a:t>Několik smlouva Kartága  s Římem:</a:t>
            </a:r>
          </a:p>
          <a:p>
            <a:r>
              <a:rPr lang="cs-CZ" sz="1700" dirty="0" smtClean="0"/>
              <a:t>509 </a:t>
            </a:r>
            <a:r>
              <a:rPr lang="cs-CZ" sz="1700" dirty="0" err="1" smtClean="0"/>
              <a:t>př.K</a:t>
            </a:r>
            <a:r>
              <a:rPr lang="cs-CZ" sz="1700" dirty="0" smtClean="0"/>
              <a:t>.: uznání římské suverenity (vymanění z nadvlády Etrusků), vymezení sfér</a:t>
            </a:r>
          </a:p>
          <a:p>
            <a:r>
              <a:rPr lang="cs-CZ" sz="1700" dirty="0" smtClean="0"/>
              <a:t>=) růst moci Říma= výhodné udržování přátelských vztahů =) další smlouva:</a:t>
            </a:r>
          </a:p>
          <a:p>
            <a:pPr lvl="1"/>
            <a:r>
              <a:rPr lang="cs-CZ" sz="1700" dirty="0" smtClean="0"/>
              <a:t>348 </a:t>
            </a:r>
            <a:r>
              <a:rPr lang="cs-CZ" sz="1700" dirty="0" err="1" smtClean="0"/>
              <a:t>př.Kr</a:t>
            </a:r>
            <a:r>
              <a:rPr lang="cs-CZ" sz="1700" dirty="0" smtClean="0"/>
              <a:t>.:Řím volné ruce v Itálii za nevměšování se do kartaginského mediteránního obchodu (Římu povolen obchod v Kartágu a na Sicílii, ostatní oblasti kartaginského vlivu=tabu pro římské obchodníky; římští a kartaginští obchodníci mají stejná práva v obou městech) </a:t>
            </a:r>
          </a:p>
          <a:p>
            <a:pPr lvl="1"/>
            <a:r>
              <a:rPr lang="cs-CZ" sz="1700" dirty="0" smtClean="0"/>
              <a:t>pro Řím zpočátku také hrdost, že jejich postavení uznáno „velmocí“ </a:t>
            </a:r>
          </a:p>
          <a:p>
            <a:pPr lvl="1"/>
            <a:r>
              <a:rPr lang="cs-CZ" sz="1700" dirty="0" smtClean="0"/>
              <a:t>+výhodné spojenectví jako ochrana x </a:t>
            </a:r>
            <a:r>
              <a:rPr lang="cs-CZ" sz="1700" dirty="0" err="1" smtClean="0"/>
              <a:t>Syrakúsám</a:t>
            </a:r>
            <a:endParaRPr lang="cs-CZ" sz="1700" dirty="0" smtClean="0"/>
          </a:p>
        </p:txBody>
      </p:sp>
      <p:pic>
        <p:nvPicPr>
          <p:cNvPr id="28674" name="Picture 2" descr="http://upload.wikimedia.org/wikipedia/commons/thumb/8/8a/West_Mediterranean_navigation_limit_509_BC.png/250px-West_Mediterranean_navigation_limit_509_BC.png">
            <a:hlinkClick r:id="rId2"/>
          </p:cNvPr>
          <p:cNvPicPr>
            <a:picLocks noChangeAspect="1" noChangeArrowheads="1"/>
          </p:cNvPicPr>
          <p:nvPr/>
        </p:nvPicPr>
        <p:blipFill>
          <a:blip r:embed="rId3" cstate="print"/>
          <a:srcRect/>
          <a:stretch>
            <a:fillRect/>
          </a:stretch>
        </p:blipFill>
        <p:spPr bwMode="auto">
          <a:xfrm>
            <a:off x="6300192" y="4867335"/>
            <a:ext cx="2843808" cy="1990666"/>
          </a:xfrm>
          <a:prstGeom prst="rect">
            <a:avLst/>
          </a:prstGeom>
          <a:noFill/>
        </p:spPr>
      </p:pic>
      <p:sp>
        <p:nvSpPr>
          <p:cNvPr id="6" name="Obdélník 5"/>
          <p:cNvSpPr/>
          <p:nvPr/>
        </p:nvSpPr>
        <p:spPr>
          <a:xfrm>
            <a:off x="1619672" y="5842337"/>
            <a:ext cx="4572000" cy="1015663"/>
          </a:xfrm>
          <a:prstGeom prst="rect">
            <a:avLst/>
          </a:prstGeom>
        </p:spPr>
        <p:txBody>
          <a:bodyPr>
            <a:spAutoFit/>
          </a:bodyPr>
          <a:lstStyle/>
          <a:p>
            <a:pPr algn="r"/>
            <a:r>
              <a:rPr lang="cs-CZ" sz="1500" dirty="0" smtClean="0"/>
              <a:t>Vymezení sfér r.509př.Kr</a:t>
            </a:r>
            <a:r>
              <a:rPr lang="en-US" sz="1500" dirty="0" smtClean="0"/>
              <a:t>:</a:t>
            </a:r>
            <a:br>
              <a:rPr lang="en-US" sz="1500" dirty="0" smtClean="0"/>
            </a:br>
            <a:r>
              <a:rPr lang="en-US" sz="1500" dirty="0" smtClean="0"/>
              <a:t>1: </a:t>
            </a:r>
            <a:r>
              <a:rPr lang="cs-CZ" sz="1500" dirty="0" smtClean="0"/>
              <a:t>oblast Římu zakázaná</a:t>
            </a:r>
            <a:r>
              <a:rPr lang="en-US" sz="1500" dirty="0" smtClean="0"/>
              <a:t/>
            </a:r>
            <a:br>
              <a:rPr lang="en-US" sz="1500" dirty="0" smtClean="0"/>
            </a:br>
            <a:r>
              <a:rPr lang="en-US" sz="1500" dirty="0" smtClean="0"/>
              <a:t>2: </a:t>
            </a:r>
            <a:r>
              <a:rPr lang="cs-CZ" sz="1500" dirty="0" smtClean="0"/>
              <a:t>oblast tolerovaná v případě nutnosti </a:t>
            </a:r>
            <a:r>
              <a:rPr lang="en-US" sz="1500" dirty="0" smtClean="0"/>
              <a:t/>
            </a:r>
            <a:br>
              <a:rPr lang="en-US" sz="1500" dirty="0" smtClean="0"/>
            </a:br>
            <a:r>
              <a:rPr lang="en-US" sz="1500" dirty="0" smtClean="0"/>
              <a:t>3: </a:t>
            </a:r>
            <a:r>
              <a:rPr lang="cs-CZ" sz="1500" dirty="0" smtClean="0"/>
              <a:t>otevřené vody</a:t>
            </a:r>
            <a:endParaRPr lang="cs-CZ" sz="15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332656"/>
            <a:ext cx="6624736" cy="5256584"/>
          </a:xfrm>
        </p:spPr>
        <p:txBody>
          <a:bodyPr>
            <a:noAutofit/>
          </a:bodyPr>
          <a:lstStyle/>
          <a:p>
            <a:r>
              <a:rPr lang="cs-CZ" sz="1700" dirty="0" smtClean="0"/>
              <a:t>aliance x </a:t>
            </a:r>
            <a:r>
              <a:rPr lang="cs-CZ" sz="1700" dirty="0" err="1" smtClean="0"/>
              <a:t>Agathoklovi</a:t>
            </a:r>
            <a:r>
              <a:rPr lang="cs-CZ" sz="1700" dirty="0" smtClean="0"/>
              <a:t> a Pyrrhovi </a:t>
            </a:r>
            <a:r>
              <a:rPr lang="cs-CZ" sz="1700" dirty="0" err="1" smtClean="0"/>
              <a:t>Epeirskému</a:t>
            </a:r>
            <a:r>
              <a:rPr lang="cs-CZ" sz="1700" dirty="0" smtClean="0"/>
              <a:t> =) ohrožují jak zájmy Kartága, tak  Říma </a:t>
            </a:r>
          </a:p>
          <a:p>
            <a:pPr lvl="1"/>
            <a:r>
              <a:rPr lang="cs-CZ" sz="1700" dirty="0" smtClean="0"/>
              <a:t>Během války Říma s </a:t>
            </a:r>
            <a:r>
              <a:rPr lang="cs-CZ" sz="1700" dirty="0" err="1" smtClean="0"/>
              <a:t>Pyrhem</a:t>
            </a:r>
            <a:r>
              <a:rPr lang="cs-CZ" sz="1700" dirty="0" smtClean="0"/>
              <a:t> (280-279př.Kr.) =) snaha Kartága  o intervence =) Řím nabídku pomoci odmítá (závazek, možnost dalších intervencí) </a:t>
            </a:r>
          </a:p>
          <a:p>
            <a:pPr lvl="1"/>
            <a:r>
              <a:rPr lang="cs-CZ" sz="1700" dirty="0" smtClean="0"/>
              <a:t>=)279/8  v reakci na </a:t>
            </a:r>
            <a:r>
              <a:rPr lang="cs-CZ" sz="1700" dirty="0" err="1" smtClean="0"/>
              <a:t>Agathaklovo</a:t>
            </a:r>
            <a:r>
              <a:rPr lang="cs-CZ" sz="1700" dirty="0" smtClean="0"/>
              <a:t> pozvání Pyrrha na Sicílii k boji x Kartágu =) obnova smlouvy z 348 + mírová jednání jen společně+vzájemná vojenská podpora při napadení</a:t>
            </a:r>
          </a:p>
          <a:p>
            <a:pPr lvl="1"/>
            <a:r>
              <a:rPr lang="cs-CZ" sz="1700" dirty="0" smtClean="0"/>
              <a:t>Úspěchy Pyrrha (propaganda„osvoboditele Řeků“) na Sicílii  =) vážné ohrožení moci Kartága  =) nabízí Pyrrhovi finanční kompenzaci, pokud se stáhne (x smlouvě s Římem)-) odmítnuto </a:t>
            </a:r>
          </a:p>
          <a:p>
            <a:pPr lvl="1"/>
            <a:r>
              <a:rPr lang="cs-CZ" sz="1700" dirty="0" smtClean="0"/>
              <a:t>Pyrrhos si svými rostoucími požadavky a arogancí znepřátel  některá Sicilská města + opět pozván řeckými městy do Itálie na obranu před Římem (276) =) 275 porážka u </a:t>
            </a:r>
            <a:r>
              <a:rPr lang="cs-CZ" sz="1700" dirty="0" err="1" smtClean="0"/>
              <a:t>Beneventa</a:t>
            </a:r>
            <a:r>
              <a:rPr lang="cs-CZ" sz="1700" dirty="0" smtClean="0"/>
              <a:t>  (Kartágo poskytuje Římu logistickou podporu)=) Pyrrhos definitivně vyhnán z Itálie =) </a:t>
            </a:r>
          </a:p>
          <a:p>
            <a:pPr lvl="1"/>
            <a:endParaRPr lang="cs-CZ" sz="1700" dirty="0" smtClean="0"/>
          </a:p>
          <a:p>
            <a:r>
              <a:rPr lang="cs-CZ" sz="1700" dirty="0" smtClean="0"/>
              <a:t>=)Řím si podmaňují řecká města v Itálii =) vzájemné obavy,  podezřívavost  a rostoucí napětí =) jen otázka času, než se Řím začne míchat do záležitostí Sicílie +  Římané se ideově  přijetím trojského dědictví  sbližují s řeckým světem =) součást civilizované helénské kultury x barbaři</a:t>
            </a:r>
          </a:p>
          <a:p>
            <a:endParaRPr lang="cs-CZ" sz="1700" dirty="0"/>
          </a:p>
        </p:txBody>
      </p:sp>
      <p:pic>
        <p:nvPicPr>
          <p:cNvPr id="10242" name="Picture 2" descr="http://upload.wikimedia.org/wikipedia/commons/thumb/9/92/Pyrrhus_MAN_Napoli_Inv6150_n01.jpg/640px-Pyrrhus_MAN_Napoli_Inv6150_n01.jpg"/>
          <p:cNvPicPr>
            <a:picLocks noChangeAspect="1" noChangeArrowheads="1"/>
          </p:cNvPicPr>
          <p:nvPr/>
        </p:nvPicPr>
        <p:blipFill>
          <a:blip r:embed="rId2" cstate="print"/>
          <a:srcRect/>
          <a:stretch>
            <a:fillRect/>
          </a:stretch>
        </p:blipFill>
        <p:spPr bwMode="auto">
          <a:xfrm>
            <a:off x="6732240" y="332656"/>
            <a:ext cx="2411760" cy="3240360"/>
          </a:xfrm>
          <a:prstGeom prst="rect">
            <a:avLst/>
          </a:prstGeom>
          <a:noFill/>
        </p:spPr>
      </p:pic>
      <p:pic>
        <p:nvPicPr>
          <p:cNvPr id="10244" name="Picture 4" descr="http://www.livius.org/a/1/greeks/agathocles_coin.JPG"/>
          <p:cNvPicPr>
            <a:picLocks noChangeAspect="1" noChangeArrowheads="1"/>
          </p:cNvPicPr>
          <p:nvPr/>
        </p:nvPicPr>
        <p:blipFill>
          <a:blip r:embed="rId3" cstate="print"/>
          <a:srcRect/>
          <a:stretch>
            <a:fillRect/>
          </a:stretch>
        </p:blipFill>
        <p:spPr bwMode="auto">
          <a:xfrm>
            <a:off x="6732240" y="3933056"/>
            <a:ext cx="2411760" cy="232064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I. punská válka (264-241 </a:t>
            </a:r>
            <a:r>
              <a:rPr lang="cs-CZ" dirty="0" err="1" smtClean="0"/>
              <a:t>př.Kr</a:t>
            </a:r>
            <a:r>
              <a:rPr lang="cs-CZ" dirty="0" smtClean="0"/>
              <a:t>.)</a:t>
            </a:r>
            <a:endParaRPr lang="cs-CZ" dirty="0"/>
          </a:p>
        </p:txBody>
      </p:sp>
      <p:sp>
        <p:nvSpPr>
          <p:cNvPr id="3" name="Zástupný symbol pro obsah 2"/>
          <p:cNvSpPr>
            <a:spLocks noGrp="1"/>
          </p:cNvSpPr>
          <p:nvPr>
            <p:ph idx="1"/>
          </p:nvPr>
        </p:nvSpPr>
        <p:spPr>
          <a:xfrm>
            <a:off x="251520" y="1340768"/>
            <a:ext cx="8892480" cy="5517232"/>
          </a:xfrm>
        </p:spPr>
        <p:txBody>
          <a:bodyPr>
            <a:normAutofit/>
          </a:bodyPr>
          <a:lstStyle/>
          <a:p>
            <a:r>
              <a:rPr lang="cs-CZ" sz="1700" dirty="0" err="1" smtClean="0"/>
              <a:t>Mamertinci</a:t>
            </a:r>
            <a:r>
              <a:rPr lang="cs-CZ" sz="1700" dirty="0" smtClean="0"/>
              <a:t> (bývalí žoldnéři)=) obsazení </a:t>
            </a:r>
            <a:r>
              <a:rPr lang="cs-CZ" sz="1700" dirty="0" err="1" smtClean="0"/>
              <a:t>Messany</a:t>
            </a:r>
            <a:r>
              <a:rPr lang="cs-CZ" sz="1700" dirty="0" smtClean="0"/>
              <a:t> =) pod talkem </a:t>
            </a:r>
            <a:r>
              <a:rPr lang="cs-CZ" sz="1700" dirty="0" err="1" smtClean="0"/>
              <a:t>Syrakús</a:t>
            </a:r>
            <a:r>
              <a:rPr lang="cs-CZ" sz="1700" dirty="0" smtClean="0"/>
              <a:t> (</a:t>
            </a:r>
            <a:r>
              <a:rPr lang="cs-CZ" sz="1700" dirty="0" err="1" smtClean="0"/>
              <a:t>Hieron</a:t>
            </a:r>
            <a:r>
              <a:rPr lang="cs-CZ" sz="1700" dirty="0" smtClean="0"/>
              <a:t>) =) 265 žádají o pomoc jak Kartágo,  tak Řím</a:t>
            </a:r>
          </a:p>
          <a:p>
            <a:r>
              <a:rPr lang="cs-CZ" sz="1700" dirty="0" smtClean="0"/>
              <a:t>=) Kartágo vysílá vojenskou pomoc  (</a:t>
            </a:r>
            <a:r>
              <a:rPr lang="cs-CZ" sz="1700" dirty="0" err="1" smtClean="0"/>
              <a:t>Mesana</a:t>
            </a:r>
            <a:r>
              <a:rPr lang="cs-CZ" sz="1700" dirty="0" smtClean="0"/>
              <a:t> jako opora Kartága  v oblasti  tradičně </a:t>
            </a:r>
            <a:r>
              <a:rPr lang="cs-CZ" sz="1700" dirty="0" err="1" smtClean="0"/>
              <a:t>Syrakśkého</a:t>
            </a:r>
            <a:r>
              <a:rPr lang="cs-CZ" sz="1700" dirty="0" smtClean="0"/>
              <a:t> vlivu)=) Řím = sestavuje armádu na pomoc </a:t>
            </a:r>
            <a:r>
              <a:rPr lang="cs-CZ" sz="1700" dirty="0" err="1" smtClean="0"/>
              <a:t>mamertincům</a:t>
            </a:r>
            <a:r>
              <a:rPr lang="cs-CZ" sz="1700" dirty="0" smtClean="0"/>
              <a:t> =) okupace </a:t>
            </a:r>
            <a:r>
              <a:rPr lang="cs-CZ" sz="1700" dirty="0" err="1" smtClean="0"/>
              <a:t>Messsany</a:t>
            </a:r>
            <a:endParaRPr lang="cs-CZ" sz="1700" dirty="0" smtClean="0"/>
          </a:p>
          <a:p>
            <a:pPr lvl="1"/>
            <a:r>
              <a:rPr lang="cs-CZ" sz="1700" dirty="0" smtClean="0"/>
              <a:t>Řím: zájem zasahovat  do sicilských záležitostí, vliv nad </a:t>
            </a:r>
            <a:r>
              <a:rPr lang="cs-CZ" sz="1700" dirty="0" err="1" smtClean="0"/>
              <a:t>Syrakúsami</a:t>
            </a:r>
            <a:r>
              <a:rPr lang="cs-CZ" sz="1700" dirty="0" smtClean="0"/>
              <a:t> + ochrana pobřeží J Itálie a obavy z možných zásahů Kartága) (+ bohatství a sláva ve válce) ; až po dobytí </a:t>
            </a:r>
            <a:r>
              <a:rPr lang="cs-CZ" sz="1700" dirty="0" err="1" smtClean="0"/>
              <a:t>Acragasu</a:t>
            </a:r>
            <a:r>
              <a:rPr lang="cs-CZ" sz="1700" dirty="0" smtClean="0"/>
              <a:t>(263)=) možnost vyhnání Kartága ze Sicílii, pokud zlomí jeho námořní převahu x Kartágo:  zájem hájit strategické pozice na Sicílii, (pro ekonomiku důležité přístavy a obchodní partneři) než útok na Itálii </a:t>
            </a:r>
          </a:p>
          <a:p>
            <a:endParaRPr lang="cs-CZ" sz="1700" dirty="0" smtClean="0"/>
          </a:p>
          <a:p>
            <a:endParaRPr lang="cs-CZ" sz="1700" dirty="0"/>
          </a:p>
        </p:txBody>
      </p:sp>
      <p:pic>
        <p:nvPicPr>
          <p:cNvPr id="26626" name="Picture 2" descr="http://www.haverford.edu/classics/DCC/Sicily-PW1.jpg">
            <a:hlinkClick r:id="rId3" tooltip="Major battles in Sicily during the First Punic War. Adapted from images © Ancient World Mapping Center: http://awmc.unc.edu/wordpress/alacarte/."/>
          </p:cNvPr>
          <p:cNvPicPr>
            <a:picLocks noChangeAspect="1" noChangeArrowheads="1"/>
          </p:cNvPicPr>
          <p:nvPr/>
        </p:nvPicPr>
        <p:blipFill>
          <a:blip r:embed="rId4" cstate="print"/>
          <a:srcRect/>
          <a:stretch>
            <a:fillRect/>
          </a:stretch>
        </p:blipFill>
        <p:spPr bwMode="auto">
          <a:xfrm>
            <a:off x="3635896" y="4199421"/>
            <a:ext cx="5508104" cy="2658579"/>
          </a:xfrm>
          <a:prstGeom prst="rect">
            <a:avLst/>
          </a:prstGeom>
          <a:noFill/>
        </p:spPr>
      </p:pic>
      <p:sp>
        <p:nvSpPr>
          <p:cNvPr id="5" name="Obdélník 4"/>
          <p:cNvSpPr/>
          <p:nvPr/>
        </p:nvSpPr>
        <p:spPr>
          <a:xfrm>
            <a:off x="323528" y="4149080"/>
            <a:ext cx="3456384" cy="2446824"/>
          </a:xfrm>
          <a:prstGeom prst="rect">
            <a:avLst/>
          </a:prstGeom>
        </p:spPr>
        <p:txBody>
          <a:bodyPr wrap="square">
            <a:spAutoFit/>
          </a:bodyPr>
          <a:lstStyle/>
          <a:p>
            <a:pPr>
              <a:buClr>
                <a:schemeClr val="accent1"/>
              </a:buClr>
              <a:buSzPct val="80000"/>
              <a:buFont typeface="Wingdings 2" pitchFamily="18" charset="2"/>
              <a:buChar char=""/>
            </a:pPr>
            <a:r>
              <a:rPr lang="cs-CZ" sz="1700" dirty="0" smtClean="0"/>
              <a:t>  </a:t>
            </a:r>
            <a:r>
              <a:rPr lang="cs-CZ" sz="1700" dirty="0" err="1" smtClean="0"/>
              <a:t>Cas.Dio</a:t>
            </a:r>
            <a:r>
              <a:rPr lang="cs-CZ" sz="1700" dirty="0" smtClean="0"/>
              <a:t>. : důvod k válce=) dlouhodobá moc Kartága ve střetu s rostoucí mocí Říma =) žárlivost, snaha získat víc a vzájemné obavy </a:t>
            </a:r>
          </a:p>
          <a:p>
            <a:pPr>
              <a:buClr>
                <a:schemeClr val="accent1"/>
              </a:buClr>
              <a:buSzPct val="80000"/>
              <a:buFont typeface="Wingdings 2" pitchFamily="18" charset="2"/>
              <a:buChar char=""/>
            </a:pPr>
            <a:r>
              <a:rPr lang="cs-CZ" sz="1700" dirty="0" smtClean="0"/>
              <a:t> =)Kartágo uzavírá spojenectví se </a:t>
            </a:r>
            <a:r>
              <a:rPr lang="cs-CZ" sz="1700" dirty="0" err="1" smtClean="0"/>
              <a:t>Sýrakúsami</a:t>
            </a:r>
            <a:r>
              <a:rPr lang="cs-CZ" sz="1700" dirty="0" smtClean="0"/>
              <a:t> x Římu, ale už r.263 </a:t>
            </a:r>
            <a:r>
              <a:rPr lang="cs-CZ" sz="1700" dirty="0" err="1" smtClean="0"/>
              <a:t>Hieron</a:t>
            </a:r>
            <a:r>
              <a:rPr lang="cs-CZ" sz="1700" dirty="0" smtClean="0"/>
              <a:t> žádá o mír  a stává se římským spojencem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548680"/>
            <a:ext cx="7704856" cy="4713387"/>
          </a:xfrm>
        </p:spPr>
        <p:txBody>
          <a:bodyPr>
            <a:normAutofit/>
          </a:bodyPr>
          <a:lstStyle/>
          <a:p>
            <a:r>
              <a:rPr lang="cs-CZ" sz="1700" dirty="0" smtClean="0"/>
              <a:t>Řím překonává  kartaginskou námořní převahu (zajetí  a okopírovaní kartaginské lodi = stavba loďstva+ </a:t>
            </a:r>
            <a:r>
              <a:rPr lang="cs-CZ" sz="1700" dirty="0" err="1" smtClean="0"/>
              <a:t>corvi</a:t>
            </a:r>
            <a:r>
              <a:rPr lang="cs-CZ" sz="1700" dirty="0" smtClean="0"/>
              <a:t>; vítězství u </a:t>
            </a:r>
            <a:r>
              <a:rPr lang="cs-CZ" sz="1700" dirty="0" err="1" smtClean="0"/>
              <a:t>Mylae</a:t>
            </a:r>
            <a:r>
              <a:rPr lang="cs-CZ" sz="1700" dirty="0" smtClean="0"/>
              <a:t>) </a:t>
            </a:r>
          </a:p>
          <a:p>
            <a:r>
              <a:rPr lang="cs-CZ" sz="1700" dirty="0" smtClean="0"/>
              <a:t>V 50.l  se římské vojsko vyloďuje v Africe (</a:t>
            </a:r>
            <a:r>
              <a:rPr lang="cs-CZ" sz="1700" dirty="0" err="1" smtClean="0"/>
              <a:t>Regulus</a:t>
            </a:r>
            <a:r>
              <a:rPr lang="cs-CZ" sz="1700" dirty="0" smtClean="0"/>
              <a:t>)=) přes počáteční úspěchy Řím v Africe poraženi (Sparťan </a:t>
            </a:r>
            <a:r>
              <a:rPr lang="cs-CZ" sz="1700" dirty="0" err="1" smtClean="0"/>
              <a:t>Xanthippus</a:t>
            </a:r>
            <a:r>
              <a:rPr lang="cs-CZ" sz="1700" dirty="0" smtClean="0"/>
              <a:t>)  </a:t>
            </a:r>
          </a:p>
          <a:p>
            <a:r>
              <a:rPr lang="cs-CZ" sz="1700" dirty="0" smtClean="0"/>
              <a:t>Římský postup na Sicílii =) zbíhání pro-kartaginských měst </a:t>
            </a:r>
          </a:p>
          <a:p>
            <a:r>
              <a:rPr lang="cs-CZ" sz="1700" dirty="0" smtClean="0"/>
              <a:t>=)výrazné narušení ekonomiky Kartága a vyčerpání válkou x Řím spojenec = bohaté </a:t>
            </a:r>
            <a:r>
              <a:rPr lang="cs-CZ" sz="1700" dirty="0" err="1" smtClean="0"/>
              <a:t>Syrakúsy</a:t>
            </a:r>
            <a:endParaRPr lang="cs-CZ" sz="1700" dirty="0" smtClean="0"/>
          </a:p>
          <a:p>
            <a:r>
              <a:rPr lang="cs-CZ" sz="1700" dirty="0" smtClean="0"/>
              <a:t>247 </a:t>
            </a:r>
            <a:r>
              <a:rPr lang="cs-CZ" sz="1700" dirty="0" err="1" smtClean="0"/>
              <a:t>př.Kr</a:t>
            </a:r>
            <a:r>
              <a:rPr lang="cs-CZ" sz="1700" dirty="0" smtClean="0"/>
              <a:t>.=) </a:t>
            </a:r>
            <a:r>
              <a:rPr lang="cs-CZ" sz="1700" dirty="0" err="1" smtClean="0"/>
              <a:t>Hmailcar</a:t>
            </a:r>
            <a:r>
              <a:rPr lang="cs-CZ" sz="1700" dirty="0" smtClean="0"/>
              <a:t> </a:t>
            </a:r>
            <a:r>
              <a:rPr lang="cs-CZ" sz="1700" dirty="0" err="1" smtClean="0"/>
              <a:t>Barca</a:t>
            </a:r>
            <a:r>
              <a:rPr lang="cs-CZ" sz="1700" dirty="0" smtClean="0"/>
              <a:t> jako </a:t>
            </a:r>
            <a:r>
              <a:rPr lang="cs-CZ" sz="1700" dirty="0" err="1" smtClean="0"/>
              <a:t>veliltel</a:t>
            </a:r>
            <a:r>
              <a:rPr lang="cs-CZ" sz="1700" dirty="0" smtClean="0"/>
              <a:t> jednotek na Sicílii =) strategie úder-únik (terorizování italského pobřeží, narušování zásobovacích cest</a:t>
            </a:r>
          </a:p>
          <a:p>
            <a:r>
              <a:rPr lang="cs-CZ" sz="1700" dirty="0" smtClean="0"/>
              <a:t>Rozhodující bitva: </a:t>
            </a:r>
            <a:r>
              <a:rPr lang="cs-CZ" sz="1700" dirty="0" err="1" smtClean="0"/>
              <a:t>Aegatské</a:t>
            </a:r>
            <a:r>
              <a:rPr lang="cs-CZ" sz="1700" dirty="0" smtClean="0"/>
              <a:t> ostrovy (241př.Kr.) =)Kartágo drtivě poraženo =) žádost o mír: vyklidit celou Sicílii, propustit římské zajatce a vyplatit vlastní+válečné reparace  =) Kartágo ztrácí  </a:t>
            </a:r>
          </a:p>
          <a:p>
            <a:pPr>
              <a:buNone/>
            </a:pPr>
            <a:r>
              <a:rPr lang="cs-CZ" sz="1700" dirty="0" smtClean="0"/>
              <a:t>	nadvládu nad centrálním Středomořím</a:t>
            </a:r>
          </a:p>
          <a:p>
            <a:endParaRPr lang="cs-CZ" sz="1700" dirty="0"/>
          </a:p>
        </p:txBody>
      </p:sp>
      <p:pic>
        <p:nvPicPr>
          <p:cNvPr id="9222" name="Picture 6" descr="png"/>
          <p:cNvPicPr>
            <a:picLocks noChangeAspect="1" noChangeArrowheads="1"/>
          </p:cNvPicPr>
          <p:nvPr/>
        </p:nvPicPr>
        <p:blipFill>
          <a:blip r:embed="rId2" cstate="print"/>
          <a:srcRect/>
          <a:stretch>
            <a:fillRect/>
          </a:stretch>
        </p:blipFill>
        <p:spPr bwMode="auto">
          <a:xfrm>
            <a:off x="683568" y="4149080"/>
            <a:ext cx="4139952" cy="2913891"/>
          </a:xfrm>
          <a:prstGeom prst="rect">
            <a:avLst/>
          </a:prstGeom>
          <a:noFill/>
        </p:spPr>
      </p:pic>
      <p:pic>
        <p:nvPicPr>
          <p:cNvPr id="9224" name="Picture 8" descr="Umorismo sui corvi"/>
          <p:cNvPicPr>
            <a:picLocks noChangeAspect="1" noChangeArrowheads="1"/>
          </p:cNvPicPr>
          <p:nvPr/>
        </p:nvPicPr>
        <p:blipFill>
          <a:blip r:embed="rId3" cstate="print"/>
          <a:srcRect/>
          <a:stretch>
            <a:fillRect/>
          </a:stretch>
        </p:blipFill>
        <p:spPr bwMode="auto">
          <a:xfrm>
            <a:off x="5148064" y="3769426"/>
            <a:ext cx="3779912" cy="308857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91264" cy="1143000"/>
          </a:xfrm>
        </p:spPr>
        <p:txBody>
          <a:bodyPr>
            <a:normAutofit/>
          </a:bodyPr>
          <a:lstStyle/>
          <a:p>
            <a:r>
              <a:rPr lang="cs-CZ" dirty="0" smtClean="0"/>
              <a:t>Obnova moci a cesta k válce</a:t>
            </a:r>
            <a:endParaRPr lang="cs-CZ" dirty="0"/>
          </a:p>
        </p:txBody>
      </p:sp>
      <p:sp>
        <p:nvSpPr>
          <p:cNvPr id="3" name="Zástupný symbol pro obsah 2"/>
          <p:cNvSpPr>
            <a:spLocks noGrp="1"/>
          </p:cNvSpPr>
          <p:nvPr>
            <p:ph idx="1"/>
          </p:nvPr>
        </p:nvSpPr>
        <p:spPr>
          <a:xfrm>
            <a:off x="323528" y="1484784"/>
            <a:ext cx="8496944" cy="5373216"/>
          </a:xfrm>
        </p:spPr>
        <p:txBody>
          <a:bodyPr>
            <a:noAutofit/>
          </a:bodyPr>
          <a:lstStyle/>
          <a:p>
            <a:r>
              <a:rPr lang="cs-CZ" sz="1700" dirty="0" smtClean="0"/>
              <a:t>Žoldnéřská válka (241-238 </a:t>
            </a:r>
            <a:r>
              <a:rPr lang="cs-CZ" sz="1700" dirty="0" err="1" smtClean="0"/>
              <a:t>př.Kr</a:t>
            </a:r>
            <a:r>
              <a:rPr lang="cs-CZ" sz="1700" dirty="0" smtClean="0"/>
              <a:t>. )=) krvavé , dobře organizované povstání žoldnéřů, stažených ze Sicílie  (nevyplacení žoldu)+ spojení s libyjskou revoltou (svrhnou  jho Kartága ) =) vážné ohrožení Kartága =) </a:t>
            </a:r>
            <a:r>
              <a:rPr lang="cs-CZ" sz="1700" dirty="0" err="1" smtClean="0"/>
              <a:t>Hamilkar</a:t>
            </a:r>
            <a:r>
              <a:rPr lang="cs-CZ" sz="1700" dirty="0" smtClean="0"/>
              <a:t> </a:t>
            </a:r>
            <a:r>
              <a:rPr lang="cs-CZ" sz="1700" dirty="0" err="1" smtClean="0"/>
              <a:t>Barca</a:t>
            </a:r>
            <a:r>
              <a:rPr lang="cs-CZ" sz="1700" dirty="0" smtClean="0"/>
              <a:t>  nakonec potlačuje povstání  </a:t>
            </a:r>
          </a:p>
          <a:p>
            <a:pPr lvl="0"/>
            <a:r>
              <a:rPr lang="cs-CZ" sz="1700" dirty="0" smtClean="0"/>
              <a:t>Slabosti využívá Řím=) 237  </a:t>
            </a:r>
            <a:r>
              <a:rPr lang="cs-CZ" sz="1700" dirty="0" err="1" smtClean="0"/>
              <a:t>př.Kr</a:t>
            </a:r>
            <a:r>
              <a:rPr lang="cs-CZ" sz="1700" dirty="0" smtClean="0"/>
              <a:t>. obsazuje Korsiku a </a:t>
            </a:r>
          </a:p>
          <a:p>
            <a:pPr lvl="0">
              <a:buNone/>
            </a:pPr>
            <a:r>
              <a:rPr lang="cs-CZ" sz="1700" dirty="0" smtClean="0"/>
              <a:t>	Sardinii(„preventivně“)= porušení smlouvy  s Kartágem</a:t>
            </a:r>
          </a:p>
          <a:p>
            <a:pPr lvl="0"/>
            <a:r>
              <a:rPr lang="cs-CZ" sz="1700" dirty="0" smtClean="0"/>
              <a:t>Sardinie  od 5st.=)prosperující a důležitá zásobárna </a:t>
            </a:r>
          </a:p>
          <a:p>
            <a:pPr lvl="0">
              <a:buNone/>
            </a:pPr>
            <a:r>
              <a:rPr lang="cs-CZ" sz="1700" dirty="0" smtClean="0"/>
              <a:t>	potravin (obiloviny)=) rána ekonomice</a:t>
            </a:r>
          </a:p>
          <a:p>
            <a:endParaRPr lang="cs-CZ" sz="1700" dirty="0" smtClean="0"/>
          </a:p>
          <a:p>
            <a:endParaRPr lang="cs-CZ" sz="1700" dirty="0"/>
          </a:p>
        </p:txBody>
      </p:sp>
      <p:pic>
        <p:nvPicPr>
          <p:cNvPr id="24578" name="Picture 2" descr="Hamilcar"/>
          <p:cNvPicPr>
            <a:picLocks noChangeAspect="1" noChangeArrowheads="1"/>
          </p:cNvPicPr>
          <p:nvPr/>
        </p:nvPicPr>
        <p:blipFill>
          <a:blip r:embed="rId2" cstate="print"/>
          <a:srcRect/>
          <a:stretch>
            <a:fillRect/>
          </a:stretch>
        </p:blipFill>
        <p:spPr bwMode="auto">
          <a:xfrm>
            <a:off x="6300192" y="2396381"/>
            <a:ext cx="2843808" cy="4461619"/>
          </a:xfrm>
          <a:prstGeom prst="rect">
            <a:avLst/>
          </a:prstGeom>
          <a:noFill/>
        </p:spPr>
      </p:pic>
      <p:pic>
        <p:nvPicPr>
          <p:cNvPr id="24580" name="Picture 4" descr="the end of the mercenaries"/>
          <p:cNvPicPr>
            <a:picLocks noChangeAspect="1" noChangeArrowheads="1"/>
          </p:cNvPicPr>
          <p:nvPr/>
        </p:nvPicPr>
        <p:blipFill>
          <a:blip r:embed="rId3" cstate="print"/>
          <a:srcRect/>
          <a:stretch>
            <a:fillRect/>
          </a:stretch>
        </p:blipFill>
        <p:spPr bwMode="auto">
          <a:xfrm>
            <a:off x="0" y="3907816"/>
            <a:ext cx="4499992" cy="295018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476672"/>
            <a:ext cx="8219256" cy="5361459"/>
          </a:xfrm>
        </p:spPr>
        <p:txBody>
          <a:bodyPr>
            <a:noAutofit/>
          </a:bodyPr>
          <a:lstStyle/>
          <a:p>
            <a:r>
              <a:rPr lang="cs-CZ" sz="1600" dirty="0" smtClean="0"/>
              <a:t>Obnova a rozkvět :  Kartágo v Hispánii + opětovný rozkvět </a:t>
            </a:r>
            <a:r>
              <a:rPr lang="cs-CZ" sz="1600" dirty="0" err="1" smtClean="0"/>
              <a:t>tyrrhénského</a:t>
            </a:r>
            <a:r>
              <a:rPr lang="cs-CZ" sz="1600" dirty="0" smtClean="0"/>
              <a:t> obchodu</a:t>
            </a:r>
          </a:p>
          <a:p>
            <a:pPr lvl="1"/>
            <a:r>
              <a:rPr lang="cs-CZ" sz="1600" dirty="0" smtClean="0"/>
              <a:t>Rozšíření vlivu do Hispánie (doly na stříbro a měď+lidské zdroje+potraviny)=) obnova  ekonomiky  </a:t>
            </a:r>
          </a:p>
          <a:p>
            <a:pPr lvl="1"/>
            <a:r>
              <a:rPr lang="cs-CZ" sz="1600" dirty="0" err="1" smtClean="0"/>
              <a:t>Hamilkar</a:t>
            </a:r>
            <a:r>
              <a:rPr lang="cs-CZ" sz="1600" dirty="0" smtClean="0"/>
              <a:t>  </a:t>
            </a:r>
            <a:r>
              <a:rPr lang="cs-CZ" sz="1600" dirty="0" err="1" smtClean="0"/>
              <a:t>Barca</a:t>
            </a:r>
            <a:r>
              <a:rPr lang="cs-CZ" sz="1600" dirty="0" smtClean="0"/>
              <a:t>=)  popularita +konexe=) významný politický vliv  =) získává velení v Hispánii=) rozšíření  kartaginské sféry =) odpor </a:t>
            </a:r>
            <a:r>
              <a:rPr lang="cs-CZ" sz="1600" dirty="0" err="1" smtClean="0"/>
              <a:t>kelt</a:t>
            </a:r>
            <a:r>
              <a:rPr lang="cs-CZ" sz="1600" dirty="0" smtClean="0"/>
              <a:t>-</a:t>
            </a:r>
            <a:r>
              <a:rPr lang="cs-CZ" sz="1600" dirty="0" err="1" smtClean="0"/>
              <a:t>iberskvých</a:t>
            </a:r>
            <a:r>
              <a:rPr lang="cs-CZ" sz="1600" dirty="0" smtClean="0"/>
              <a:t> kmenů (kruté boje  nebo  aliance)</a:t>
            </a:r>
          </a:p>
          <a:p>
            <a:pPr lvl="1"/>
            <a:r>
              <a:rPr lang="cs-CZ" sz="1600" dirty="0" smtClean="0"/>
              <a:t>Jeho rodině podléhá přímo řada dolů (vlastní-kvalitní mince=) platí vlastní vojáky ) =) určitá autonomie  (i díky spojenectví s </a:t>
            </a:r>
            <a:r>
              <a:rPr lang="cs-CZ" sz="1600" dirty="0" err="1" smtClean="0"/>
              <a:t>kelt</a:t>
            </a:r>
            <a:r>
              <a:rPr lang="cs-CZ" sz="1600" dirty="0" smtClean="0"/>
              <a:t>-iberskými kmeny, které vázány loajalitou k </a:t>
            </a:r>
            <a:r>
              <a:rPr lang="cs-CZ" sz="1600" dirty="0" err="1" smtClean="0"/>
              <a:t>Barcasovcům</a:t>
            </a:r>
            <a:r>
              <a:rPr lang="cs-CZ" sz="1600" dirty="0" smtClean="0"/>
              <a:t>, ne ke Kartágu) </a:t>
            </a:r>
          </a:p>
          <a:p>
            <a:pPr lvl="1"/>
            <a:r>
              <a:rPr lang="cs-CZ" sz="1600" dirty="0" smtClean="0"/>
              <a:t>Po nejasné smrti </a:t>
            </a:r>
            <a:r>
              <a:rPr lang="cs-CZ" sz="1600" dirty="0" err="1" smtClean="0"/>
              <a:t>Hamilkara</a:t>
            </a:r>
            <a:r>
              <a:rPr lang="cs-CZ" sz="1600" dirty="0" smtClean="0"/>
              <a:t> 228 </a:t>
            </a:r>
            <a:r>
              <a:rPr lang="cs-CZ" sz="1600" dirty="0" err="1" smtClean="0"/>
              <a:t>př.Kr</a:t>
            </a:r>
            <a:r>
              <a:rPr lang="cs-CZ" sz="1600" dirty="0" smtClean="0">
                <a:solidFill>
                  <a:srgbClr val="FF0000"/>
                </a:solidFill>
              </a:rPr>
              <a:t>.</a:t>
            </a:r>
            <a:r>
              <a:rPr lang="cs-CZ" sz="1600" dirty="0" smtClean="0"/>
              <a:t>=)  armáda za nástupce prohlašuje </a:t>
            </a:r>
            <a:r>
              <a:rPr lang="cs-CZ" sz="1600" dirty="0" err="1" smtClean="0"/>
              <a:t>Hamilkarova</a:t>
            </a:r>
            <a:r>
              <a:rPr lang="cs-CZ" sz="1600" dirty="0" smtClean="0"/>
              <a:t> zetě </a:t>
            </a:r>
            <a:r>
              <a:rPr lang="cs-CZ" sz="1600" dirty="0" err="1" smtClean="0"/>
              <a:t>Hasdrubala</a:t>
            </a:r>
            <a:r>
              <a:rPr lang="cs-CZ" sz="1600" dirty="0" smtClean="0"/>
              <a:t> (schváleno lidovým shromážděním=)obejití rady starších)</a:t>
            </a:r>
          </a:p>
          <a:p>
            <a:pPr lvl="1"/>
            <a:r>
              <a:rPr lang="cs-CZ" sz="1600" dirty="0" smtClean="0"/>
              <a:t>Možný pokus </a:t>
            </a:r>
            <a:r>
              <a:rPr lang="cs-CZ" sz="1600" dirty="0" err="1" smtClean="0"/>
              <a:t>Hasdrubala</a:t>
            </a:r>
            <a:r>
              <a:rPr lang="cs-CZ" sz="1600" dirty="0" smtClean="0"/>
              <a:t> o získání monarchické moci v Kartágu =) neúspěšné,  ale v Hispánii  značná míra samostatnosti a velký osobní vliv: ovládá žoldnéřské vojsko, svazky s domorodou populací, (aliance díky nimž kontrola území), zakládání měst (227 </a:t>
            </a:r>
            <a:r>
              <a:rPr lang="cs-CZ" sz="1600" dirty="0" err="1" smtClean="0"/>
              <a:t>př.Kr</a:t>
            </a:r>
            <a:r>
              <a:rPr lang="cs-CZ" sz="1600" dirty="0" smtClean="0"/>
              <a:t>.- Quart </a:t>
            </a:r>
            <a:r>
              <a:rPr lang="cs-CZ" sz="1600" dirty="0" err="1" smtClean="0"/>
              <a:t>Hadasht</a:t>
            </a:r>
            <a:r>
              <a:rPr lang="cs-CZ" sz="1600" dirty="0" smtClean="0"/>
              <a:t>), podpora obchodu  = ekonomický rozkvět; Řím jedná přímo  s </a:t>
            </a:r>
            <a:r>
              <a:rPr lang="cs-CZ" sz="1600" dirty="0" err="1" smtClean="0"/>
              <a:t>Barcasovci</a:t>
            </a:r>
            <a:r>
              <a:rPr lang="cs-CZ" sz="1600" dirty="0" smtClean="0"/>
              <a:t> v Hispánii </a:t>
            </a:r>
          </a:p>
          <a:p>
            <a:r>
              <a:rPr lang="cs-CZ" sz="1600" dirty="0" smtClean="0"/>
              <a:t>221  </a:t>
            </a:r>
            <a:r>
              <a:rPr lang="cs-CZ" sz="1600" dirty="0" err="1" smtClean="0"/>
              <a:t>přKr</a:t>
            </a:r>
            <a:r>
              <a:rPr lang="cs-CZ" sz="1600" dirty="0" smtClean="0"/>
              <a:t>. </a:t>
            </a:r>
            <a:r>
              <a:rPr lang="cs-CZ" sz="1600" dirty="0" err="1" smtClean="0"/>
              <a:t>Hasdrubal</a:t>
            </a:r>
            <a:r>
              <a:rPr lang="cs-CZ" sz="1600" dirty="0" smtClean="0"/>
              <a:t> zavražděn=) </a:t>
            </a:r>
            <a:r>
              <a:rPr lang="cs-CZ" sz="1600" dirty="0" err="1" smtClean="0"/>
              <a:t>Hannibal</a:t>
            </a:r>
            <a:r>
              <a:rPr lang="cs-CZ" sz="1600" dirty="0" smtClean="0"/>
              <a:t>, syn </a:t>
            </a:r>
            <a:r>
              <a:rPr lang="cs-CZ" sz="1600" dirty="0" err="1" smtClean="0"/>
              <a:t>Hanilkara</a:t>
            </a:r>
            <a:r>
              <a:rPr lang="cs-CZ" sz="1600" dirty="0" smtClean="0"/>
              <a:t> Barky =) doklad, vlivu </a:t>
            </a:r>
            <a:r>
              <a:rPr lang="cs-CZ" sz="1600" dirty="0" err="1" smtClean="0"/>
              <a:t>Bacasovců</a:t>
            </a:r>
            <a:r>
              <a:rPr lang="cs-CZ" sz="1600" dirty="0" smtClean="0"/>
              <a:t>, rostoucí propast mezi nimi Kartágem</a:t>
            </a:r>
          </a:p>
          <a:p>
            <a:r>
              <a:rPr lang="cs-CZ" sz="1600" dirty="0" err="1" smtClean="0"/>
              <a:t>Hannibal</a:t>
            </a:r>
            <a:r>
              <a:rPr lang="cs-CZ" sz="1600" dirty="0" smtClean="0"/>
              <a:t> rozšiřuje území na SZ =) držení většiny území na  S od řeky Ebro  s výjimkou </a:t>
            </a:r>
            <a:r>
              <a:rPr lang="cs-CZ" sz="1600" dirty="0" err="1" smtClean="0"/>
              <a:t>Sagunta</a:t>
            </a:r>
            <a:r>
              <a:rPr lang="cs-CZ" sz="1600" dirty="0" smtClean="0"/>
              <a:t> (římský spojenec =) jeho napadení =casus </a:t>
            </a:r>
            <a:r>
              <a:rPr lang="cs-CZ" sz="1600" dirty="0" err="1" smtClean="0"/>
              <a:t>belli</a:t>
            </a:r>
            <a:r>
              <a:rPr lang="cs-CZ" sz="1600" dirty="0" smtClean="0"/>
              <a:t>)</a:t>
            </a:r>
          </a:p>
          <a:p>
            <a:r>
              <a:rPr lang="cs-CZ" sz="1600" dirty="0" smtClean="0"/>
              <a:t>Vědomí značných zdrojů =)přes protesty Říma,  o jehož pomoc </a:t>
            </a:r>
            <a:r>
              <a:rPr lang="cs-CZ" sz="1600" dirty="0" err="1" smtClean="0"/>
              <a:t>Saguntum</a:t>
            </a:r>
            <a:r>
              <a:rPr lang="cs-CZ" sz="1600" dirty="0" smtClean="0"/>
              <a:t> požádalo, město obleženo </a:t>
            </a:r>
            <a:r>
              <a:rPr lang="cs-CZ" sz="1600" dirty="0" err="1" smtClean="0"/>
              <a:t>Saguntum</a:t>
            </a:r>
            <a:r>
              <a:rPr lang="cs-CZ" sz="1600" dirty="0" smtClean="0"/>
              <a:t>  a dobyto =) vyhlášení války</a:t>
            </a:r>
          </a:p>
          <a:p>
            <a:endParaRPr lang="cs-CZ"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Obsah</a:t>
            </a:r>
            <a:endParaRPr lang="cs-CZ" dirty="0"/>
          </a:p>
        </p:txBody>
      </p:sp>
      <p:sp>
        <p:nvSpPr>
          <p:cNvPr id="3" name="Zástupný symbol pro obsah 2"/>
          <p:cNvSpPr>
            <a:spLocks noGrp="1"/>
          </p:cNvSpPr>
          <p:nvPr>
            <p:ph idx="1"/>
          </p:nvPr>
        </p:nvSpPr>
        <p:spPr/>
        <p:txBody>
          <a:bodyPr/>
          <a:lstStyle/>
          <a:p>
            <a:r>
              <a:rPr lang="cs-CZ" dirty="0" smtClean="0"/>
              <a:t>Fénické Kartágo</a:t>
            </a:r>
          </a:p>
          <a:p>
            <a:r>
              <a:rPr lang="cs-CZ" dirty="0" smtClean="0"/>
              <a:t>Římské Kartágo</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9458" name="Picture 2" descr="http://www.ancient.eu/uploads/images/172.png?v=1391811355"/>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363272" cy="1143000"/>
          </a:xfrm>
        </p:spPr>
        <p:txBody>
          <a:bodyPr>
            <a:normAutofit fontScale="90000"/>
          </a:bodyPr>
          <a:lstStyle/>
          <a:p>
            <a:r>
              <a:rPr lang="cs-CZ" dirty="0" smtClean="0"/>
              <a:t>II. punská válka (218-202př.Kr.)</a:t>
            </a:r>
            <a:endParaRPr lang="cs-CZ" dirty="0"/>
          </a:p>
        </p:txBody>
      </p:sp>
      <p:sp>
        <p:nvSpPr>
          <p:cNvPr id="3" name="Zástupný symbol pro obsah 2"/>
          <p:cNvSpPr>
            <a:spLocks noGrp="1"/>
          </p:cNvSpPr>
          <p:nvPr>
            <p:ph idx="1"/>
          </p:nvPr>
        </p:nvSpPr>
        <p:spPr>
          <a:xfrm>
            <a:off x="3059832" y="1412776"/>
            <a:ext cx="6084168" cy="5445224"/>
          </a:xfrm>
        </p:spPr>
        <p:txBody>
          <a:bodyPr>
            <a:normAutofit/>
          </a:bodyPr>
          <a:lstStyle/>
          <a:p>
            <a:r>
              <a:rPr lang="cs-CZ" sz="1700" dirty="0" err="1" smtClean="0"/>
              <a:t>Hannibal</a:t>
            </a:r>
            <a:r>
              <a:rPr lang="cs-CZ" sz="1700" dirty="0" smtClean="0"/>
              <a:t> překračuje Alpy a přivádí válku do Itálie =) zaskočení Říma</a:t>
            </a:r>
          </a:p>
          <a:p>
            <a:r>
              <a:rPr lang="cs-CZ" sz="1700" dirty="0" smtClean="0"/>
              <a:t>Jeden ze strategických cílů =) obnova kartaginského impéria a zajištění bezpečí a prosperity Kartágu (x agresivní politika Říma)</a:t>
            </a:r>
          </a:p>
          <a:p>
            <a:r>
              <a:rPr lang="cs-CZ" sz="1700" dirty="0" smtClean="0"/>
              <a:t>Výrazné úspěchy </a:t>
            </a:r>
            <a:r>
              <a:rPr lang="cs-CZ" sz="1700" dirty="0" err="1" smtClean="0"/>
              <a:t>Hannibala</a:t>
            </a:r>
            <a:r>
              <a:rPr lang="cs-CZ" sz="1700" dirty="0" smtClean="0"/>
              <a:t> v prvních letech války na Italské půdě (</a:t>
            </a:r>
            <a:r>
              <a:rPr lang="cs-CZ" sz="1700" dirty="0" err="1" smtClean="0"/>
              <a:t>Trebia</a:t>
            </a:r>
            <a:r>
              <a:rPr lang="cs-CZ" sz="1700" dirty="0" smtClean="0"/>
              <a:t>, 218 </a:t>
            </a:r>
            <a:r>
              <a:rPr lang="cs-CZ" sz="1700" dirty="0" err="1" smtClean="0"/>
              <a:t>př.Kr</a:t>
            </a:r>
            <a:r>
              <a:rPr lang="cs-CZ" sz="1700" dirty="0" smtClean="0"/>
              <a:t>.; </a:t>
            </a:r>
            <a:r>
              <a:rPr lang="cs-CZ" sz="1700" dirty="0" err="1" smtClean="0"/>
              <a:t>Trasimenské</a:t>
            </a:r>
            <a:r>
              <a:rPr lang="cs-CZ" sz="1700" dirty="0" smtClean="0"/>
              <a:t> jezero, 217 </a:t>
            </a:r>
            <a:r>
              <a:rPr lang="cs-CZ" sz="1700" dirty="0" err="1" smtClean="0"/>
              <a:t>př.Kr</a:t>
            </a:r>
            <a:r>
              <a:rPr lang="cs-CZ" sz="1700" dirty="0" smtClean="0"/>
              <a:t>.; </a:t>
            </a:r>
            <a:r>
              <a:rPr lang="cs-CZ" sz="1700" dirty="0" err="1" smtClean="0"/>
              <a:t>Cannae</a:t>
            </a:r>
            <a:r>
              <a:rPr lang="cs-CZ" sz="1700" dirty="0" smtClean="0"/>
              <a:t> 216 </a:t>
            </a:r>
            <a:r>
              <a:rPr lang="cs-CZ" sz="1700" dirty="0" err="1" smtClean="0"/>
              <a:t>př.Kr</a:t>
            </a:r>
            <a:r>
              <a:rPr lang="cs-CZ" sz="1700" dirty="0" smtClean="0"/>
              <a:t>.) </a:t>
            </a:r>
          </a:p>
          <a:p>
            <a:r>
              <a:rPr lang="cs-CZ" sz="1700" dirty="0" err="1" smtClean="0"/>
              <a:t>Hannibal</a:t>
            </a:r>
            <a:r>
              <a:rPr lang="cs-CZ" sz="1700" dirty="0" smtClean="0"/>
              <a:t> využívá situaci v Itálii =) na svou stranu řadu nedávno podrobených kmenů a měst v Itálii (Keltové z Pádské nížiny, </a:t>
            </a:r>
            <a:r>
              <a:rPr lang="cs-CZ" sz="1700" dirty="0" err="1" smtClean="0"/>
              <a:t>Capua</a:t>
            </a:r>
            <a:r>
              <a:rPr lang="cs-CZ" sz="1700" dirty="0" smtClean="0"/>
              <a:t>…)+uzavření spojenectví s Makedonií (Filip V.) =) snaha izolovat Řím od jeho spojenců a přimět jej drtivými porážkami žádat o mír</a:t>
            </a:r>
          </a:p>
          <a:p>
            <a:r>
              <a:rPr lang="cs-CZ" sz="1700" dirty="0" smtClean="0"/>
              <a:t>=) ne takový úspěch, jak čekal:od Říma neodpadají všichni+ nepochopení římské mentality =) přes uštědřené porážky Řím se nevzdává (navíc  má dostatek mužů pro postavení nových armád x </a:t>
            </a:r>
            <a:r>
              <a:rPr lang="cs-CZ" sz="1700" dirty="0" err="1" smtClean="0"/>
              <a:t>Hannibalovo</a:t>
            </a:r>
            <a:r>
              <a:rPr lang="cs-CZ" sz="1700" dirty="0" smtClean="0"/>
              <a:t> vojsko postupně vysilováno a podpora z Kartága nepřichází (političtí oponenti v Kartágu)</a:t>
            </a:r>
          </a:p>
        </p:txBody>
      </p:sp>
      <p:pic>
        <p:nvPicPr>
          <p:cNvPr id="23554" name="Picture 2" descr="http://upload.wikimedia.org/wikipedia/commons/thumb/e/ef/Mommsen_p265.jpg/640px-Mommsen_p265.jpg"/>
          <p:cNvPicPr>
            <a:picLocks noChangeAspect="1" noChangeArrowheads="1"/>
          </p:cNvPicPr>
          <p:nvPr/>
        </p:nvPicPr>
        <p:blipFill>
          <a:blip r:embed="rId2" cstate="print"/>
          <a:srcRect/>
          <a:stretch>
            <a:fillRect/>
          </a:stretch>
        </p:blipFill>
        <p:spPr bwMode="auto">
          <a:xfrm>
            <a:off x="0" y="1412776"/>
            <a:ext cx="3067050" cy="50577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548680"/>
            <a:ext cx="5688632" cy="6048672"/>
          </a:xfrm>
        </p:spPr>
        <p:txBody>
          <a:bodyPr>
            <a:normAutofit fontScale="92500" lnSpcReduction="20000"/>
          </a:bodyPr>
          <a:lstStyle/>
          <a:p>
            <a:r>
              <a:rPr lang="cs-CZ" sz="1800" dirty="0" err="1" smtClean="0"/>
              <a:t>Publius</a:t>
            </a:r>
            <a:r>
              <a:rPr lang="cs-CZ" sz="1800" dirty="0" smtClean="0"/>
              <a:t> </a:t>
            </a:r>
            <a:r>
              <a:rPr lang="cs-CZ" sz="1800" dirty="0" err="1" smtClean="0"/>
              <a:t>Cornelius</a:t>
            </a:r>
            <a:r>
              <a:rPr lang="cs-CZ" sz="1800" dirty="0" smtClean="0"/>
              <a:t> </a:t>
            </a:r>
            <a:r>
              <a:rPr lang="cs-CZ" sz="1800" dirty="0" err="1" smtClean="0"/>
              <a:t>Scipio</a:t>
            </a:r>
            <a:r>
              <a:rPr lang="cs-CZ" sz="1800" dirty="0" smtClean="0"/>
              <a:t> =) dostává pod kontrolu Sicílii  (212  </a:t>
            </a:r>
            <a:r>
              <a:rPr lang="cs-CZ" sz="1800" dirty="0" err="1" smtClean="0"/>
              <a:t>př.Kr</a:t>
            </a:r>
            <a:r>
              <a:rPr lang="cs-CZ" sz="1800" dirty="0" smtClean="0"/>
              <a:t>. dobyty </a:t>
            </a:r>
            <a:r>
              <a:rPr lang="cs-CZ" sz="1800" dirty="0" err="1" smtClean="0"/>
              <a:t>Syrakúsy</a:t>
            </a:r>
            <a:r>
              <a:rPr lang="cs-CZ" sz="1800" dirty="0" smtClean="0"/>
              <a:t>) a Hispánii (206 </a:t>
            </a:r>
            <a:r>
              <a:rPr lang="cs-CZ" sz="1800" dirty="0" err="1" smtClean="0"/>
              <a:t>př.Kr</a:t>
            </a:r>
            <a:r>
              <a:rPr lang="cs-CZ" sz="1800" dirty="0" smtClean="0"/>
              <a:t>.)= odříznutí </a:t>
            </a:r>
            <a:r>
              <a:rPr lang="cs-CZ" sz="1800" dirty="0" err="1" smtClean="0"/>
              <a:t>Hannibala</a:t>
            </a:r>
            <a:r>
              <a:rPr lang="cs-CZ" sz="1800" dirty="0" smtClean="0"/>
              <a:t> od zdrojů,  izolace v Itálii </a:t>
            </a:r>
          </a:p>
          <a:p>
            <a:r>
              <a:rPr lang="cs-CZ" sz="1800" dirty="0" smtClean="0"/>
              <a:t>Vylodění </a:t>
            </a:r>
            <a:r>
              <a:rPr lang="cs-CZ" sz="1800" dirty="0" err="1" smtClean="0"/>
              <a:t>Scipiona</a:t>
            </a:r>
            <a:r>
              <a:rPr lang="cs-CZ" sz="1800" dirty="0" smtClean="0"/>
              <a:t> v Africe =) </a:t>
            </a:r>
            <a:r>
              <a:rPr lang="cs-CZ" sz="1800" dirty="0" err="1" smtClean="0"/>
              <a:t>Hannibal</a:t>
            </a:r>
            <a:r>
              <a:rPr lang="cs-CZ" sz="1800" dirty="0" smtClean="0"/>
              <a:t> povolán zpět =) 202 </a:t>
            </a:r>
            <a:r>
              <a:rPr lang="cs-CZ" sz="1800" dirty="0" err="1" smtClean="0"/>
              <a:t>př.Kr</a:t>
            </a:r>
            <a:r>
              <a:rPr lang="cs-CZ" sz="1800" dirty="0" smtClean="0"/>
              <a:t>. po neúspěšném jednání poražen u </a:t>
            </a:r>
            <a:r>
              <a:rPr lang="cs-CZ" sz="1800" dirty="0" err="1" smtClean="0"/>
              <a:t>Zamy</a:t>
            </a:r>
            <a:endParaRPr lang="cs-CZ" sz="1800" dirty="0" smtClean="0"/>
          </a:p>
          <a:p>
            <a:endParaRPr lang="cs-CZ" sz="1800" dirty="0" smtClean="0"/>
          </a:p>
          <a:p>
            <a:r>
              <a:rPr lang="cs-CZ" sz="1800" dirty="0" smtClean="0"/>
              <a:t>Absolutní porážka Kartága = tvrdé podmínky míru: vysoké válečné reparace (10,000talentů stříbra (cc.26tun)), odevzdání válečných slonů, ponechat si jen 10 válečných lodí, vydání válečných zajatců a utečenců,  nesmí vést válku bez římského souhlasu</a:t>
            </a:r>
          </a:p>
          <a:p>
            <a:r>
              <a:rPr lang="cs-CZ" sz="1800" dirty="0" smtClean="0"/>
              <a:t>Redukován politický význam Kartága jako přední mocnosti Z a centrálního Středomoří,  Řím jako nezpochybnitelný vládce Středomoří</a:t>
            </a:r>
          </a:p>
          <a:p>
            <a:endParaRPr lang="cs-CZ" sz="1800" dirty="0" smtClean="0"/>
          </a:p>
          <a:p>
            <a:r>
              <a:rPr lang="cs-CZ" sz="1800" dirty="0" smtClean="0"/>
              <a:t>Přesto Kartágo opět rychle získává vysokou prosperitu („ekonomický zázrak“) =) výkonné zemědělství, vysoký podíl na obchodu + finance nepadají na válečné účely =) růst města </a:t>
            </a:r>
          </a:p>
          <a:p>
            <a:endParaRPr lang="cs-CZ" sz="1800" dirty="0" smtClean="0"/>
          </a:p>
          <a:p>
            <a:r>
              <a:rPr lang="cs-CZ" sz="1800" dirty="0" err="1" smtClean="0"/>
              <a:t>Hannibal</a:t>
            </a:r>
            <a:r>
              <a:rPr lang="cs-CZ" sz="1800" dirty="0" smtClean="0"/>
              <a:t> </a:t>
            </a:r>
            <a:r>
              <a:rPr lang="cs-CZ" sz="1800" dirty="0" err="1" smtClean="0"/>
              <a:t>suffétem</a:t>
            </a:r>
            <a:r>
              <a:rPr lang="cs-CZ" sz="1800" dirty="0" smtClean="0"/>
              <a:t> =) politické intriky =) nucen prchnout, aby nebyl vydán Římanům (pobyty na helénistických dvorech, sebevražda v </a:t>
            </a:r>
            <a:r>
              <a:rPr lang="cs-CZ" sz="1800" dirty="0" err="1" smtClean="0"/>
              <a:t>Bithýnii</a:t>
            </a:r>
            <a:r>
              <a:rPr lang="cs-CZ" sz="1800" dirty="0" smtClean="0"/>
              <a:t> r.183)</a:t>
            </a:r>
          </a:p>
          <a:p>
            <a:endParaRPr lang="cs-CZ" sz="1700" dirty="0" smtClean="0"/>
          </a:p>
        </p:txBody>
      </p:sp>
      <p:pic>
        <p:nvPicPr>
          <p:cNvPr id="4" name="Picture 4" descr="http://openlettersmonthly.com/issue/wp-content/uploads/2008/11/scipio.jpg"/>
          <p:cNvPicPr>
            <a:picLocks noChangeAspect="1" noChangeArrowheads="1"/>
          </p:cNvPicPr>
          <p:nvPr/>
        </p:nvPicPr>
        <p:blipFill>
          <a:blip r:embed="rId2" cstate="print"/>
          <a:srcRect/>
          <a:stretch>
            <a:fillRect/>
          </a:stretch>
        </p:blipFill>
        <p:spPr bwMode="auto">
          <a:xfrm>
            <a:off x="5934075" y="1124744"/>
            <a:ext cx="3209925" cy="42862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931224" cy="1143000"/>
          </a:xfrm>
        </p:spPr>
        <p:txBody>
          <a:bodyPr>
            <a:normAutofit fontScale="90000"/>
          </a:bodyPr>
          <a:lstStyle/>
          <a:p>
            <a:r>
              <a:rPr lang="cs-CZ" dirty="0" smtClean="0"/>
              <a:t>III. punská válka (149-146př.Kr.)</a:t>
            </a:r>
            <a:endParaRPr lang="cs-CZ" dirty="0"/>
          </a:p>
        </p:txBody>
      </p:sp>
      <p:sp>
        <p:nvSpPr>
          <p:cNvPr id="3" name="Zástupný symbol pro obsah 2"/>
          <p:cNvSpPr>
            <a:spLocks noGrp="1"/>
          </p:cNvSpPr>
          <p:nvPr>
            <p:ph idx="1"/>
          </p:nvPr>
        </p:nvSpPr>
        <p:spPr>
          <a:xfrm>
            <a:off x="251520" y="1340768"/>
            <a:ext cx="8208912" cy="5185792"/>
          </a:xfrm>
        </p:spPr>
        <p:txBody>
          <a:bodyPr>
            <a:noAutofit/>
          </a:bodyPr>
          <a:lstStyle/>
          <a:p>
            <a:r>
              <a:rPr lang="cs-CZ" sz="1700" dirty="0" smtClean="0"/>
              <a:t>Výraz římské agrese</a:t>
            </a:r>
          </a:p>
          <a:p>
            <a:r>
              <a:rPr lang="cs-CZ" sz="1700" dirty="0" smtClean="0"/>
              <a:t>Mohutný rozmach Kartága =) obavy u Římanů (M. </a:t>
            </a:r>
            <a:r>
              <a:rPr lang="cs-CZ" sz="1700" dirty="0" err="1" smtClean="0"/>
              <a:t>Portius</a:t>
            </a:r>
            <a:r>
              <a:rPr lang="cs-CZ" sz="1700" dirty="0" smtClean="0"/>
              <a:t> </a:t>
            </a:r>
            <a:r>
              <a:rPr lang="cs-CZ" sz="1700" dirty="0" err="1" smtClean="0"/>
              <a:t>Cato</a:t>
            </a:r>
            <a:r>
              <a:rPr lang="cs-CZ" sz="1700" dirty="0" smtClean="0"/>
              <a:t> Maior), přestože politicky a vojensky Kartágo již nepředstavuje pro Řím reálnou hrozbu</a:t>
            </a:r>
          </a:p>
          <a:p>
            <a:r>
              <a:rPr lang="cs-CZ" sz="1700" dirty="0" smtClean="0"/>
              <a:t>Řím =) podpora </a:t>
            </a:r>
            <a:r>
              <a:rPr lang="cs-CZ" sz="1700" dirty="0" err="1" smtClean="0"/>
              <a:t>numidského</a:t>
            </a:r>
            <a:r>
              <a:rPr lang="cs-CZ" sz="1700" dirty="0" smtClean="0"/>
              <a:t> krále </a:t>
            </a:r>
            <a:r>
              <a:rPr lang="cs-CZ" sz="1700" dirty="0" err="1" smtClean="0"/>
              <a:t>Masinissy</a:t>
            </a:r>
            <a:r>
              <a:rPr lang="cs-CZ" sz="1700" dirty="0" smtClean="0"/>
              <a:t> =) agresivní expanzivní politika =) zabírání území Kartága, které se prakticky nemůže bránit =) hrozí, že se bude chtít zmocnit Kartága samotného =) pro Řím nebezpečné =) raději zničit</a:t>
            </a:r>
          </a:p>
          <a:p>
            <a:r>
              <a:rPr lang="cs-CZ" sz="1700" dirty="0" smtClean="0"/>
              <a:t>Expanze Numidie+rozmach a bohatství Kartága+obavy, </a:t>
            </a:r>
          </a:p>
          <a:p>
            <a:pPr>
              <a:buNone/>
            </a:pPr>
            <a:r>
              <a:rPr lang="cs-CZ" sz="1700" dirty="0" smtClean="0"/>
              <a:t>	zášť a trauma =) vyprovokování Kartága k válce s </a:t>
            </a:r>
          </a:p>
          <a:p>
            <a:pPr>
              <a:buNone/>
            </a:pPr>
            <a:r>
              <a:rPr lang="cs-CZ" sz="1700" dirty="0" smtClean="0"/>
              <a:t>	</a:t>
            </a:r>
            <a:r>
              <a:rPr lang="cs-CZ" sz="1700" dirty="0" err="1" smtClean="0"/>
              <a:t>Masinissou</a:t>
            </a:r>
            <a:r>
              <a:rPr lang="cs-CZ" sz="1700" dirty="0" smtClean="0"/>
              <a:t> =) podle mírové smlouvy z r.202 = Řím má </a:t>
            </a:r>
          </a:p>
          <a:p>
            <a:pPr>
              <a:buNone/>
            </a:pPr>
            <a:r>
              <a:rPr lang="cs-CZ" sz="1700" dirty="0" smtClean="0"/>
              <a:t>	oprávněný důvod k válce x Kartágu</a:t>
            </a:r>
          </a:p>
          <a:p>
            <a:endParaRPr lang="cs-CZ" sz="1700" dirty="0" smtClean="0"/>
          </a:p>
          <a:p>
            <a:endParaRPr lang="cs-CZ" sz="1700" dirty="0"/>
          </a:p>
        </p:txBody>
      </p:sp>
      <p:pic>
        <p:nvPicPr>
          <p:cNvPr id="22530" name="Picture 2" descr="http://www.summagallicana.it/lessico/c/Catone%20il%20Censore.jpg"/>
          <p:cNvPicPr>
            <a:picLocks noChangeAspect="1" noChangeArrowheads="1"/>
          </p:cNvPicPr>
          <p:nvPr/>
        </p:nvPicPr>
        <p:blipFill>
          <a:blip r:embed="rId2" cstate="print"/>
          <a:srcRect/>
          <a:stretch>
            <a:fillRect/>
          </a:stretch>
        </p:blipFill>
        <p:spPr bwMode="auto">
          <a:xfrm>
            <a:off x="6300192" y="3186302"/>
            <a:ext cx="2843808" cy="367169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260648"/>
            <a:ext cx="7467600" cy="4525963"/>
          </a:xfrm>
        </p:spPr>
        <p:txBody>
          <a:bodyPr>
            <a:normAutofit/>
          </a:bodyPr>
          <a:lstStyle/>
          <a:p>
            <a:r>
              <a:rPr lang="cs-CZ" sz="1700" dirty="0" smtClean="0"/>
              <a:t>149 </a:t>
            </a:r>
            <a:r>
              <a:rPr lang="cs-CZ" sz="1700" dirty="0" err="1" smtClean="0"/>
              <a:t>př.Kr</a:t>
            </a:r>
            <a:r>
              <a:rPr lang="cs-CZ" sz="1700" dirty="0" smtClean="0"/>
              <a:t>. =) Kartágo si žádá podmínky pro mír =) požadavek zničit město a založit nové min. 16</a:t>
            </a:r>
            <a:r>
              <a:rPr lang="cs-CZ" sz="1700" dirty="0" smtClean="0">
                <a:solidFill>
                  <a:srgbClr val="FF0000"/>
                </a:solidFill>
              </a:rPr>
              <a:t> </a:t>
            </a:r>
            <a:r>
              <a:rPr lang="cs-CZ" sz="1700" dirty="0" smtClean="0"/>
              <a:t>km od moře, kde budou moct žít svobodně dle svých zákonů=)  pro Kartagince neakceptovatelný =) válka</a:t>
            </a:r>
          </a:p>
          <a:p>
            <a:r>
              <a:rPr lang="cs-CZ" sz="1700" dirty="0" smtClean="0"/>
              <a:t>Přes zoufalou obranu (</a:t>
            </a:r>
            <a:r>
              <a:rPr lang="cs-CZ" sz="1700" dirty="0" err="1" smtClean="0"/>
              <a:t>Hasdrubal</a:t>
            </a:r>
            <a:r>
              <a:rPr lang="cs-CZ" sz="1700" dirty="0" smtClean="0"/>
              <a:t>) r.146 </a:t>
            </a:r>
            <a:r>
              <a:rPr lang="cs-CZ" sz="1700" dirty="0" err="1" smtClean="0"/>
              <a:t>př.Kr</a:t>
            </a:r>
            <a:r>
              <a:rPr lang="cs-CZ" sz="1700" dirty="0" smtClean="0"/>
              <a:t>. </a:t>
            </a:r>
            <a:r>
              <a:rPr lang="cs-CZ" sz="1700" dirty="0" err="1" smtClean="0"/>
              <a:t>Publius</a:t>
            </a:r>
            <a:r>
              <a:rPr lang="cs-CZ" sz="1700" dirty="0" smtClean="0"/>
              <a:t> </a:t>
            </a:r>
            <a:r>
              <a:rPr lang="cs-CZ" sz="1700" dirty="0" err="1" smtClean="0"/>
              <a:t>Cornelius</a:t>
            </a:r>
            <a:r>
              <a:rPr lang="cs-CZ" sz="1700" dirty="0" smtClean="0"/>
              <a:t> </a:t>
            </a:r>
            <a:r>
              <a:rPr lang="cs-CZ" sz="1700" dirty="0" err="1" smtClean="0"/>
              <a:t>Scipio</a:t>
            </a:r>
            <a:r>
              <a:rPr lang="cs-CZ" sz="1700" dirty="0" smtClean="0"/>
              <a:t> </a:t>
            </a:r>
            <a:r>
              <a:rPr lang="cs-CZ" sz="1700" dirty="0" err="1" smtClean="0"/>
              <a:t>Aemilianus</a:t>
            </a:r>
            <a:r>
              <a:rPr lang="cs-CZ" sz="1700" dirty="0" smtClean="0"/>
              <a:t> dobývá Kartágo =) následuje naprostá destrukce města</a:t>
            </a:r>
          </a:p>
          <a:p>
            <a:r>
              <a:rPr lang="cs-CZ" sz="1700" dirty="0" smtClean="0"/>
              <a:t>= předěl dějin: definitivní vítězství slavného Říma, který se stává světovou mocností  (tentýž rok =) pád a rozboření </a:t>
            </a:r>
            <a:r>
              <a:rPr lang="cs-CZ" sz="1700" dirty="0" err="1" smtClean="0"/>
              <a:t>Korintu</a:t>
            </a:r>
            <a:r>
              <a:rPr lang="cs-CZ" sz="1700" dirty="0" smtClean="0"/>
              <a:t>)</a:t>
            </a:r>
          </a:p>
          <a:p>
            <a:r>
              <a:rPr lang="cs-CZ" sz="1700" dirty="0" smtClean="0"/>
              <a:t>Důvod srovnání se zemí: srovnání účtů + pragmatika  plundrování=zisk)+ jasná zpráva případným odporovatelům římském moci (minulá sláva neznamená nic)</a:t>
            </a:r>
          </a:p>
          <a:p>
            <a:endParaRPr lang="cs-CZ" sz="1700" dirty="0" smtClean="0"/>
          </a:p>
          <a:p>
            <a:r>
              <a:rPr lang="cs-CZ" sz="1700" dirty="0" smtClean="0"/>
              <a:t>=) trvalé usazení Římanů v S Africe = </a:t>
            </a:r>
          </a:p>
          <a:p>
            <a:pPr>
              <a:buNone/>
            </a:pPr>
            <a:r>
              <a:rPr lang="cs-CZ" sz="1700" dirty="0" smtClean="0"/>
              <a:t>	provincie </a:t>
            </a:r>
            <a:r>
              <a:rPr lang="cs-CZ" sz="1700" dirty="0" err="1" smtClean="0"/>
              <a:t>Africa</a:t>
            </a:r>
            <a:r>
              <a:rPr lang="cs-CZ" sz="1700" dirty="0" smtClean="0"/>
              <a:t> </a:t>
            </a:r>
            <a:r>
              <a:rPr lang="cs-CZ" sz="1700" dirty="0" err="1" smtClean="0"/>
              <a:t>Proconsularis</a:t>
            </a:r>
            <a:endParaRPr lang="cs-CZ" sz="1700" dirty="0"/>
          </a:p>
        </p:txBody>
      </p:sp>
      <p:pic>
        <p:nvPicPr>
          <p:cNvPr id="55298" name="Picture 2" descr="The final destruction of Carthage.  When Rome finally conquered Carthage in 146 BC, the city was cursed, its streets torn up, and its gardens smothered in salt to prevent anything growing."/>
          <p:cNvPicPr>
            <a:picLocks noChangeAspect="1" noChangeArrowheads="1"/>
          </p:cNvPicPr>
          <p:nvPr/>
        </p:nvPicPr>
        <p:blipFill>
          <a:blip r:embed="rId2" cstate="print"/>
          <a:srcRect/>
          <a:stretch>
            <a:fillRect/>
          </a:stretch>
        </p:blipFill>
        <p:spPr bwMode="auto">
          <a:xfrm>
            <a:off x="4860032" y="3035757"/>
            <a:ext cx="4283968" cy="3822243"/>
          </a:xfrm>
          <a:prstGeom prst="rect">
            <a:avLst/>
          </a:prstGeom>
          <a:noFill/>
        </p:spPr>
      </p:pic>
      <p:pic>
        <p:nvPicPr>
          <p:cNvPr id="55300" name="Picture 4" descr="Ruins of Carthage, with modern city on horizon.">
            <a:hlinkClick r:id="rId3" tooltip="Ruins of Carthage, with modern city on horizon. 2006. Photography by Brian McMorrow."/>
          </p:cNvPr>
          <p:cNvPicPr>
            <a:picLocks noChangeAspect="1" noChangeArrowheads="1"/>
          </p:cNvPicPr>
          <p:nvPr/>
        </p:nvPicPr>
        <p:blipFill>
          <a:blip r:embed="rId4" cstate="print"/>
          <a:srcRect/>
          <a:stretch>
            <a:fillRect/>
          </a:stretch>
        </p:blipFill>
        <p:spPr bwMode="auto">
          <a:xfrm>
            <a:off x="0" y="4005064"/>
            <a:ext cx="3923928" cy="285293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Společnost</a:t>
            </a:r>
            <a:br>
              <a:rPr lang="cs-CZ" dirty="0" smtClean="0"/>
            </a:br>
            <a:endParaRPr lang="cs-CZ" dirty="0"/>
          </a:p>
        </p:txBody>
      </p:sp>
      <p:sp>
        <p:nvSpPr>
          <p:cNvPr id="3" name="Zástupný symbol pro obsah 2"/>
          <p:cNvSpPr>
            <a:spLocks noGrp="1"/>
          </p:cNvSpPr>
          <p:nvPr>
            <p:ph idx="1"/>
          </p:nvPr>
        </p:nvSpPr>
        <p:spPr>
          <a:xfrm>
            <a:off x="179512" y="1412776"/>
            <a:ext cx="8964488" cy="5445224"/>
          </a:xfrm>
        </p:spPr>
        <p:txBody>
          <a:bodyPr>
            <a:normAutofit/>
          </a:bodyPr>
          <a:lstStyle/>
          <a:p>
            <a:r>
              <a:rPr lang="cs-CZ" sz="1600" dirty="0" smtClean="0"/>
              <a:t>Otrokářská, kosmopolitní</a:t>
            </a:r>
          </a:p>
          <a:p>
            <a:r>
              <a:rPr lang="cs-CZ" sz="1600" dirty="0" smtClean="0"/>
              <a:t>Oligarchie (bohaté a vlivné obchodnické rodinné klany =) většinou 1 z nich v postavení „první mezi rovnými“ na Radě starších („senát“) (např. rodina </a:t>
            </a:r>
            <a:r>
              <a:rPr lang="cs-CZ" sz="1600" dirty="0" err="1" smtClean="0"/>
              <a:t>Magonidů</a:t>
            </a:r>
            <a:r>
              <a:rPr lang="cs-CZ" sz="1600" dirty="0" smtClean="0"/>
              <a:t> (6.-4.st.př.Kr.)</a:t>
            </a:r>
          </a:p>
          <a:p>
            <a:r>
              <a:rPr lang="cs-CZ" sz="1600" dirty="0" smtClean="0"/>
              <a:t>Od 5.st.př.Kr. =) „demokratizace oligarchie“ (spíše reorganizace pro efektivnější exekutivu, vedená z řad elity =) vznik nových orgánů a úředníků (možné helenistické vlivy):</a:t>
            </a:r>
          </a:p>
          <a:p>
            <a:pPr lvl="1"/>
            <a:r>
              <a:rPr lang="cs-CZ" sz="1600" dirty="0" smtClean="0"/>
              <a:t>Rada starších =) zůstává, rozšíření některých pravomocí (zahraniční záležitosti a finance)</a:t>
            </a:r>
          </a:p>
          <a:p>
            <a:pPr lvl="1"/>
            <a:r>
              <a:rPr lang="cs-CZ" sz="1600" dirty="0" err="1" smtClean="0"/>
              <a:t>Sufféti</a:t>
            </a:r>
            <a:r>
              <a:rPr lang="cs-CZ" sz="1600" dirty="0" smtClean="0"/>
              <a:t>: 2 každoročně volení výkonní úředníci, kteří stojí v čele Kartága</a:t>
            </a:r>
          </a:p>
          <a:p>
            <a:pPr lvl="1"/>
            <a:r>
              <a:rPr lang="cs-CZ" sz="1600" dirty="0" smtClean="0"/>
              <a:t>Tribunál 104: aristokratická elita; dozor nad  úředníky a vojenskými veliteli; role vyššího soudu</a:t>
            </a:r>
          </a:p>
          <a:p>
            <a:pPr lvl="1"/>
            <a:r>
              <a:rPr lang="cs-CZ" sz="1600" dirty="0" smtClean="0"/>
              <a:t>Každoročně voleni i menší úředníci (dozor nad výběrem daní, dohled na veřejnými budovami, správa státní pokladny…), případně 5členné komise (pentarchie)</a:t>
            </a:r>
          </a:p>
          <a:p>
            <a:pPr lvl="1"/>
            <a:r>
              <a:rPr lang="cs-CZ" sz="1600" dirty="0" smtClean="0"/>
              <a:t>Lidové shromáždění: všichni občané města, velmi omezené pravomoci (a pro držení úřadů rozhodující majetek)</a:t>
            </a:r>
          </a:p>
          <a:p>
            <a:r>
              <a:rPr lang="cs-CZ" sz="1600" dirty="0" smtClean="0"/>
              <a:t>Aristoteles =) „obdiv“: podle něj nejvyváženější politický systém ve Středomoří 4.st.př.Kr.</a:t>
            </a:r>
          </a:p>
          <a:p>
            <a:r>
              <a:rPr lang="cs-CZ" sz="1600" dirty="0" smtClean="0"/>
              <a:t>Nicméně moc lidového sněmu roste: ztráta námořního impéria=) vliv i na politik status quo =) hlas lidu začíná nabírat na síle;=) rozšíření pravomocí lidového shromáždění (vliv na rozhodnutí rady, tribunálu i na volbu </a:t>
            </a:r>
            <a:r>
              <a:rPr lang="cs-CZ" sz="1600" dirty="0" err="1" smtClean="0"/>
              <a:t>suffétů</a:t>
            </a:r>
            <a:r>
              <a:rPr lang="cs-CZ" sz="1600" dirty="0" smtClean="0"/>
              <a:t>)</a:t>
            </a:r>
          </a:p>
          <a:p>
            <a:endParaRPr lang="cs-CZ" sz="1600" dirty="0" smtClean="0"/>
          </a:p>
          <a:p>
            <a:endParaRPr lang="cs-CZ"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Hospodářství</a:t>
            </a:r>
            <a:br>
              <a:rPr lang="cs-CZ" dirty="0" smtClean="0"/>
            </a:br>
            <a:endParaRPr lang="cs-CZ" dirty="0"/>
          </a:p>
        </p:txBody>
      </p:sp>
      <p:sp>
        <p:nvSpPr>
          <p:cNvPr id="3" name="Zástupný symbol pro obsah 2"/>
          <p:cNvSpPr>
            <a:spLocks noGrp="1"/>
          </p:cNvSpPr>
          <p:nvPr>
            <p:ph idx="1"/>
          </p:nvPr>
        </p:nvSpPr>
        <p:spPr>
          <a:xfrm>
            <a:off x="0" y="1412776"/>
            <a:ext cx="8604448" cy="4309939"/>
          </a:xfrm>
        </p:spPr>
        <p:txBody>
          <a:bodyPr>
            <a:normAutofit/>
          </a:bodyPr>
          <a:lstStyle/>
          <a:p>
            <a:r>
              <a:rPr lang="cs-CZ" sz="1600" dirty="0" smtClean="0"/>
              <a:t>Založené na obchodu (obchodní impérium) a zemědělství</a:t>
            </a:r>
          </a:p>
          <a:p>
            <a:r>
              <a:rPr lang="cs-CZ" sz="1600" dirty="0" smtClean="0"/>
              <a:t>Zpočátku omezené vlastní vnitrozemské zemědělské zázemí =) potřeba dovozu značného množství potravin =) změna v 6.st.př.Kr. – agresivní pronikání a rozšiřování zázemí na území Libye =) zakládání zemědělských usedlostí a menších měst =) potravinová soběstačnost a přebytky pro export =) umožnilo další expanzi ; zejména od 3.st.př.Kr.=) rozkvět zemědělství a další rozšíření kartaginské populace v Africe </a:t>
            </a:r>
          </a:p>
          <a:p>
            <a:r>
              <a:rPr lang="cs-CZ" sz="1600" dirty="0" smtClean="0"/>
              <a:t>Prosperita a stabilita rozvinutého zemědělství  (zavlažovací systémy) v zázemí: obilí, olivy (olej), víno, ovoce (fíky, datle) +dobytkářství a včelařství</a:t>
            </a:r>
          </a:p>
          <a:p>
            <a:r>
              <a:rPr lang="cs-CZ" sz="1600" dirty="0" smtClean="0"/>
              <a:t>Zpočátku import luxusního zboží z Předního východu + zprostředkovatel =) od 7.st.př.Kr.=) významné centrum výroby luxusních předmětů (keramika, purpur, zpracování kovu, šperky, předměty ze slonoviny)</a:t>
            </a:r>
          </a:p>
          <a:p>
            <a:r>
              <a:rPr lang="cs-CZ" sz="1600" dirty="0" smtClean="0"/>
              <a:t>Ražba mincí =) od 5.st. </a:t>
            </a:r>
            <a:r>
              <a:rPr lang="cs-CZ" sz="1600" dirty="0" err="1" smtClean="0"/>
              <a:t>př.Kr</a:t>
            </a:r>
            <a:r>
              <a:rPr lang="cs-CZ" sz="1600" dirty="0" smtClean="0"/>
              <a:t>.: Sicílie= potřeba platit žoldnéřské vojsko (řecké vzory)</a:t>
            </a:r>
          </a:p>
        </p:txBody>
      </p:sp>
      <p:pic>
        <p:nvPicPr>
          <p:cNvPr id="40964" name="Picture 4" descr="http://www.forumancientcoins.com/Coins2/33199q00.jpg"/>
          <p:cNvPicPr>
            <a:picLocks noChangeAspect="1" noChangeArrowheads="1"/>
          </p:cNvPicPr>
          <p:nvPr/>
        </p:nvPicPr>
        <p:blipFill>
          <a:blip r:embed="rId2" cstate="print"/>
          <a:srcRect/>
          <a:stretch>
            <a:fillRect/>
          </a:stretch>
        </p:blipFill>
        <p:spPr bwMode="auto">
          <a:xfrm>
            <a:off x="5724128" y="0"/>
            <a:ext cx="3419872" cy="1772816"/>
          </a:xfrm>
          <a:prstGeom prst="rect">
            <a:avLst/>
          </a:prstGeom>
          <a:noFill/>
        </p:spPr>
      </p:pic>
      <p:pic>
        <p:nvPicPr>
          <p:cNvPr id="40968" name="Picture 8" descr="http://t3.gstatic.com/images?q=tbn:ANd9GcSROA349mIDgHd06pktkpKxbSK_aA1PgB1-O6RFqxxRtxyvE5e-8g">
            <a:hlinkClick r:id="rId3"/>
          </p:cNvPr>
          <p:cNvPicPr>
            <a:picLocks noChangeAspect="1" noChangeArrowheads="1"/>
          </p:cNvPicPr>
          <p:nvPr/>
        </p:nvPicPr>
        <p:blipFill>
          <a:blip r:embed="rId4" cstate="print"/>
          <a:srcRect/>
          <a:stretch>
            <a:fillRect/>
          </a:stretch>
        </p:blipFill>
        <p:spPr bwMode="auto">
          <a:xfrm>
            <a:off x="2555776" y="4632093"/>
            <a:ext cx="2088232" cy="2225907"/>
          </a:xfrm>
          <a:prstGeom prst="rect">
            <a:avLst/>
          </a:prstGeom>
          <a:noFill/>
        </p:spPr>
      </p:pic>
      <p:pic>
        <p:nvPicPr>
          <p:cNvPr id="40970" name="Picture 10" descr="Ill. : Echantillonnage du mobilier funéraire des tombes puniques de Carthage, bijoux en or, scarabées et amulettes d'origine égyptienne ou « égyptisantes », VII-VIe siècles av. J.-C. Collection Gauckler (©MAN–V. Gô).">
            <a:hlinkClick r:id="rId5"/>
          </p:cNvPr>
          <p:cNvPicPr>
            <a:picLocks noChangeAspect="1" noChangeArrowheads="1"/>
          </p:cNvPicPr>
          <p:nvPr/>
        </p:nvPicPr>
        <p:blipFill>
          <a:blip r:embed="rId6" cstate="print"/>
          <a:srcRect/>
          <a:stretch>
            <a:fillRect/>
          </a:stretch>
        </p:blipFill>
        <p:spPr bwMode="auto">
          <a:xfrm>
            <a:off x="0" y="4658357"/>
            <a:ext cx="2555776" cy="2199644"/>
          </a:xfrm>
          <a:prstGeom prst="rect">
            <a:avLst/>
          </a:prstGeom>
          <a:noFill/>
        </p:spPr>
      </p:pic>
      <p:pic>
        <p:nvPicPr>
          <p:cNvPr id="20484" name="Picture 4" descr="http://www.mmdtkw.org/CNAf0111MedjerdaValley.jpg"/>
          <p:cNvPicPr>
            <a:picLocks noChangeAspect="1" noChangeArrowheads="1"/>
          </p:cNvPicPr>
          <p:nvPr/>
        </p:nvPicPr>
        <p:blipFill>
          <a:blip r:embed="rId7" cstate="print"/>
          <a:srcRect l="5892" t="8552" r="4860" b="46824"/>
          <a:stretch>
            <a:fillRect/>
          </a:stretch>
        </p:blipFill>
        <p:spPr bwMode="auto">
          <a:xfrm>
            <a:off x="4555554" y="4653136"/>
            <a:ext cx="4588446" cy="220486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Kultura a náboženství </a:t>
            </a:r>
            <a:br>
              <a:rPr lang="cs-CZ" dirty="0" smtClean="0"/>
            </a:br>
            <a:endParaRPr lang="cs-CZ" dirty="0"/>
          </a:p>
        </p:txBody>
      </p:sp>
      <p:sp>
        <p:nvSpPr>
          <p:cNvPr id="3" name="Zástupný symbol pro obsah 2"/>
          <p:cNvSpPr>
            <a:spLocks noGrp="1"/>
          </p:cNvSpPr>
          <p:nvPr>
            <p:ph idx="1"/>
          </p:nvPr>
        </p:nvSpPr>
        <p:spPr>
          <a:xfrm>
            <a:off x="323528" y="1196752"/>
            <a:ext cx="7467600" cy="4525963"/>
          </a:xfrm>
        </p:spPr>
        <p:txBody>
          <a:bodyPr>
            <a:noAutofit/>
          </a:bodyPr>
          <a:lstStyle/>
          <a:p>
            <a:r>
              <a:rPr lang="cs-CZ" sz="1500" dirty="0" smtClean="0"/>
              <a:t>Synkretismus, kosmopolitismus, sensibilita napříč kulturami (cit a schopnost jednat s cizími etniky , porozumění a schopnost sblížit se (od Berberů po Řeky; důležité v obchodě i v armádě) </a:t>
            </a:r>
          </a:p>
          <a:p>
            <a:r>
              <a:rPr lang="cs-CZ" sz="1500" dirty="0" smtClean="0"/>
              <a:t>Ovlivňování (výrazné) helenistickou řeckou kulturou (patrné v umění, luxusních předmětech, architektuře, vzdělání, náboženství…),</a:t>
            </a:r>
          </a:p>
          <a:p>
            <a:r>
              <a:rPr lang="cs-CZ" sz="1500" dirty="0" smtClean="0"/>
              <a:t>Oboustranné (zejména na Sicílii)</a:t>
            </a:r>
          </a:p>
          <a:p>
            <a:r>
              <a:rPr lang="cs-CZ" sz="1500" dirty="0" smtClean="0"/>
              <a:t>=)přejímání prvků  cizích kultur -) smíchání a přizpůsobení  pro ně </a:t>
            </a:r>
          </a:p>
          <a:p>
            <a:pPr>
              <a:buNone/>
            </a:pPr>
            <a:r>
              <a:rPr lang="cs-CZ" sz="1500" dirty="0" smtClean="0"/>
              <a:t>	typických prvků punskému vkusu (např. mauzoleum v </a:t>
            </a:r>
            <a:r>
              <a:rPr lang="cs-CZ" sz="1500" dirty="0" err="1" smtClean="0"/>
              <a:t>Sabrathě</a:t>
            </a:r>
            <a:r>
              <a:rPr lang="cs-CZ" sz="1500" dirty="0" smtClean="0"/>
              <a:t>, </a:t>
            </a:r>
          </a:p>
          <a:p>
            <a:pPr>
              <a:buNone/>
            </a:pPr>
            <a:r>
              <a:rPr lang="cs-CZ" sz="1500" dirty="0" smtClean="0"/>
              <a:t>	sochy z </a:t>
            </a:r>
            <a:r>
              <a:rPr lang="cs-CZ" sz="1500" dirty="0" err="1" smtClean="0"/>
              <a:t>Motyi</a:t>
            </a:r>
            <a:r>
              <a:rPr lang="cs-CZ" sz="1500" dirty="0" smtClean="0"/>
              <a:t>)</a:t>
            </a:r>
          </a:p>
          <a:p>
            <a:endParaRPr lang="cs-CZ" sz="1500" dirty="0" smtClean="0"/>
          </a:p>
          <a:p>
            <a:endParaRPr lang="cs-CZ" sz="1500" dirty="0" smtClean="0"/>
          </a:p>
        </p:txBody>
      </p:sp>
      <p:pic>
        <p:nvPicPr>
          <p:cNvPr id="20482" name="Picture 2" descr="http://www.thecultureconcept.com/circle/wp-content/uploads/2012/09/Motya-Charioteer.jpg"/>
          <p:cNvPicPr>
            <a:picLocks noChangeAspect="1" noChangeArrowheads="1"/>
          </p:cNvPicPr>
          <p:nvPr/>
        </p:nvPicPr>
        <p:blipFill>
          <a:blip r:embed="rId2" cstate="print"/>
          <a:srcRect/>
          <a:stretch>
            <a:fillRect/>
          </a:stretch>
        </p:blipFill>
        <p:spPr bwMode="auto">
          <a:xfrm>
            <a:off x="6804248" y="2204864"/>
            <a:ext cx="2339752" cy="4653136"/>
          </a:xfrm>
          <a:prstGeom prst="rect">
            <a:avLst/>
          </a:prstGeom>
          <a:noFill/>
        </p:spPr>
      </p:pic>
      <p:pic>
        <p:nvPicPr>
          <p:cNvPr id="8" name="Picture 12" descr="File:Mausoleum of Bes (Sabratha, Az Zawiyah, Libya).jpg">
            <a:hlinkClick r:id="rId3"/>
          </p:cNvPr>
          <p:cNvPicPr>
            <a:picLocks noChangeAspect="1" noChangeArrowheads="1"/>
          </p:cNvPicPr>
          <p:nvPr/>
        </p:nvPicPr>
        <p:blipFill>
          <a:blip r:embed="rId4" cstate="print"/>
          <a:srcRect/>
          <a:stretch>
            <a:fillRect/>
          </a:stretch>
        </p:blipFill>
        <p:spPr bwMode="auto">
          <a:xfrm>
            <a:off x="0" y="3591019"/>
            <a:ext cx="4499992" cy="326698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260648"/>
            <a:ext cx="7467600" cy="4525963"/>
          </a:xfrm>
        </p:spPr>
        <p:txBody>
          <a:bodyPr>
            <a:normAutofit/>
          </a:bodyPr>
          <a:lstStyle/>
          <a:p>
            <a:r>
              <a:rPr lang="cs-CZ" sz="1700" dirty="0" smtClean="0"/>
              <a:t>Vyspělá námořní technologie (určují pokrok v mořeplavbě  a stavbě lodí) + i Řeky obdivované přístavy (obchodní a zejm. vojenský)</a:t>
            </a:r>
          </a:p>
          <a:p>
            <a:r>
              <a:rPr lang="cs-CZ" sz="1700" dirty="0" smtClean="0"/>
              <a:t>Znalost věd (</a:t>
            </a:r>
            <a:r>
              <a:rPr lang="cs-CZ" sz="1700" dirty="0" err="1" smtClean="0"/>
              <a:t>stavite</a:t>
            </a:r>
            <a:r>
              <a:rPr lang="cs-CZ" sz="1700" dirty="0" smtClean="0"/>
              <a:t> </a:t>
            </a:r>
            <a:r>
              <a:rPr lang="cs-CZ" sz="1700" dirty="0" err="1" smtClean="0"/>
              <a:t>lské</a:t>
            </a:r>
            <a:r>
              <a:rPr lang="cs-CZ" sz="1700" dirty="0" smtClean="0"/>
              <a:t> technologie,chemie) zřejmě na dobré úrovni (</a:t>
            </a:r>
            <a:r>
              <a:rPr lang="cs-CZ" sz="1700" dirty="0" err="1" smtClean="0"/>
              <a:t>Hannibalova</a:t>
            </a:r>
            <a:r>
              <a:rPr lang="cs-CZ" sz="1700" dirty="0" smtClean="0"/>
              <a:t> „cesta“ Alpským průsmykem)</a:t>
            </a:r>
          </a:p>
          <a:p>
            <a:r>
              <a:rPr lang="cs-CZ" sz="1700" dirty="0" smtClean="0"/>
              <a:t>Případná literatura, vědění…=) ztraceno se zničením města</a:t>
            </a:r>
          </a:p>
          <a:p>
            <a:endParaRPr lang="cs-CZ" sz="1700" dirty="0" smtClean="0"/>
          </a:p>
        </p:txBody>
      </p:sp>
      <p:pic>
        <p:nvPicPr>
          <p:cNvPr id="4" name="Picture 18" descr="https://ng7nkg.dm1.livefilestore.com/y2p2-ZjaPA8PuVE4Yffpo7NoOkCPmi0GO3DYL20FgXZbL1pfBTmWk9qMa0KgqJCbnjbvYITe1Aj6QJKg3oOPpYMbbnVMhOcT9_Kaskvn3vFCmA/carthage-port.jpg?psid=1"/>
          <p:cNvPicPr>
            <a:picLocks noChangeAspect="1" noChangeArrowheads="1"/>
          </p:cNvPicPr>
          <p:nvPr/>
        </p:nvPicPr>
        <p:blipFill>
          <a:blip r:embed="rId2" cstate="print"/>
          <a:srcRect/>
          <a:stretch>
            <a:fillRect/>
          </a:stretch>
        </p:blipFill>
        <p:spPr bwMode="auto">
          <a:xfrm>
            <a:off x="1529050" y="1844824"/>
            <a:ext cx="7614950" cy="5013176"/>
          </a:xfrm>
          <a:prstGeom prst="rect">
            <a:avLst/>
          </a:prstGeom>
          <a:noFill/>
        </p:spPr>
      </p:pic>
      <p:pic>
        <p:nvPicPr>
          <p:cNvPr id="5" name="Picture 4" descr="http://romeartlover.tripod.com/Cartag03.jpg"/>
          <p:cNvPicPr>
            <a:picLocks noChangeAspect="1" noChangeArrowheads="1"/>
          </p:cNvPicPr>
          <p:nvPr/>
        </p:nvPicPr>
        <p:blipFill>
          <a:blip r:embed="rId3" cstate="print"/>
          <a:srcRect/>
          <a:stretch>
            <a:fillRect/>
          </a:stretch>
        </p:blipFill>
        <p:spPr bwMode="auto">
          <a:xfrm>
            <a:off x="0" y="1772816"/>
            <a:ext cx="3779912" cy="234183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260648"/>
            <a:ext cx="6336704" cy="4525963"/>
          </a:xfrm>
        </p:spPr>
        <p:txBody>
          <a:bodyPr/>
          <a:lstStyle/>
          <a:p>
            <a:r>
              <a:rPr lang="cs-CZ" sz="1500" dirty="0" smtClean="0"/>
              <a:t>Hlavní božstva: </a:t>
            </a:r>
            <a:r>
              <a:rPr lang="cs-CZ" sz="1500" dirty="0" err="1" smtClean="0"/>
              <a:t>Tanit</a:t>
            </a:r>
            <a:r>
              <a:rPr lang="cs-CZ" sz="1500" dirty="0" smtClean="0"/>
              <a:t>  a </a:t>
            </a:r>
            <a:r>
              <a:rPr lang="cs-CZ" sz="1500" dirty="0" err="1" smtClean="0"/>
              <a:t>Baal</a:t>
            </a:r>
            <a:r>
              <a:rPr lang="cs-CZ" sz="1500" dirty="0" smtClean="0"/>
              <a:t> </a:t>
            </a:r>
            <a:r>
              <a:rPr lang="cs-CZ" sz="1500" dirty="0" err="1" smtClean="0"/>
              <a:t>Hammon</a:t>
            </a:r>
            <a:endParaRPr lang="cs-CZ" sz="1500" dirty="0" smtClean="0"/>
          </a:p>
          <a:p>
            <a:r>
              <a:rPr lang="cs-CZ" sz="1500" dirty="0" smtClean="0"/>
              <a:t>Centrum náboženského života v Kartágu: </a:t>
            </a:r>
            <a:r>
              <a:rPr lang="cs-CZ" sz="1500" dirty="0" err="1" smtClean="0"/>
              <a:t>Byrsa</a:t>
            </a:r>
            <a:endParaRPr lang="cs-CZ" sz="1500" dirty="0" smtClean="0"/>
          </a:p>
          <a:p>
            <a:r>
              <a:rPr lang="cs-CZ" sz="1500" dirty="0" smtClean="0"/>
              <a:t>Chrámy=nejbohatším instituce (kněží=členové aristokracie)</a:t>
            </a:r>
          </a:p>
          <a:p>
            <a:r>
              <a:rPr lang="cs-CZ" sz="1500" dirty="0" smtClean="0"/>
              <a:t>Charakter pramenů: o obsahu náboženských představ nepříliš informací</a:t>
            </a:r>
          </a:p>
          <a:p>
            <a:r>
              <a:rPr lang="cs-CZ" sz="1500" dirty="0" smtClean="0"/>
              <a:t>„krvavá božstva“ =) otázka dětských obětí </a:t>
            </a:r>
          </a:p>
          <a:p>
            <a:pPr lvl="1"/>
            <a:r>
              <a:rPr lang="cs-CZ" sz="1500" dirty="0" smtClean="0"/>
              <a:t>Řecká propaganda nebo realita?</a:t>
            </a:r>
          </a:p>
          <a:p>
            <a:pPr lvl="1"/>
            <a:r>
              <a:rPr lang="cs-CZ" sz="1500" dirty="0" smtClean="0"/>
              <a:t>Archeologické nálezy možnost dětských obětí potvrzují </a:t>
            </a:r>
          </a:p>
          <a:p>
            <a:endParaRPr lang="cs-CZ" dirty="0"/>
          </a:p>
        </p:txBody>
      </p:sp>
      <p:pic>
        <p:nvPicPr>
          <p:cNvPr id="4" name="Picture 6" descr="http://upload.wikimedia.org/wikipedia/commons/thumb/6/61/Baal_Hamon_Bardo_surrounding.PNG/640px-Baal_Hamon_Bardo_surrounding.PNG"/>
          <p:cNvPicPr>
            <a:picLocks noChangeAspect="1" noChangeArrowheads="1"/>
          </p:cNvPicPr>
          <p:nvPr/>
        </p:nvPicPr>
        <p:blipFill>
          <a:blip r:embed="rId2" cstate="print"/>
          <a:srcRect/>
          <a:stretch>
            <a:fillRect/>
          </a:stretch>
        </p:blipFill>
        <p:spPr bwMode="auto">
          <a:xfrm>
            <a:off x="5724128" y="2420888"/>
            <a:ext cx="3419872" cy="4437112"/>
          </a:xfrm>
          <a:prstGeom prst="rect">
            <a:avLst/>
          </a:prstGeom>
          <a:noFill/>
        </p:spPr>
      </p:pic>
      <p:pic>
        <p:nvPicPr>
          <p:cNvPr id="5" name="Picture 4" descr="Tanit_MuseuArqueologiaBarcelona.JPG">
            <a:hlinkClick r:id="rId3"/>
          </p:cNvPr>
          <p:cNvPicPr>
            <a:picLocks noChangeAspect="1" noChangeArrowheads="1"/>
          </p:cNvPicPr>
          <p:nvPr/>
        </p:nvPicPr>
        <p:blipFill>
          <a:blip r:embed="rId4" cstate="print"/>
          <a:srcRect/>
          <a:stretch>
            <a:fillRect/>
          </a:stretch>
        </p:blipFill>
        <p:spPr bwMode="auto">
          <a:xfrm>
            <a:off x="1" y="2852936"/>
            <a:ext cx="3006110" cy="4005064"/>
          </a:xfrm>
          <a:prstGeom prst="rect">
            <a:avLst/>
          </a:prstGeom>
          <a:noFill/>
        </p:spPr>
      </p:pic>
      <p:pic>
        <p:nvPicPr>
          <p:cNvPr id="6" name="Picture 8" descr="http://romeartlover.tripod.com/Cartag05.jpg"/>
          <p:cNvPicPr>
            <a:picLocks noChangeAspect="1" noChangeArrowheads="1"/>
          </p:cNvPicPr>
          <p:nvPr/>
        </p:nvPicPr>
        <p:blipFill>
          <a:blip r:embed="rId5" cstate="print"/>
          <a:srcRect l="62139"/>
          <a:stretch>
            <a:fillRect/>
          </a:stretch>
        </p:blipFill>
        <p:spPr bwMode="auto">
          <a:xfrm>
            <a:off x="7125749" y="0"/>
            <a:ext cx="2018251" cy="2636912"/>
          </a:xfrm>
          <a:prstGeom prst="rect">
            <a:avLst/>
          </a:prstGeom>
          <a:noFill/>
        </p:spPr>
      </p:pic>
      <p:pic>
        <p:nvPicPr>
          <p:cNvPr id="7" name="Picture 8" descr="http://romeartlover.tripod.com/Cartag05.jpg"/>
          <p:cNvPicPr>
            <a:picLocks noChangeAspect="1" noChangeArrowheads="1"/>
          </p:cNvPicPr>
          <p:nvPr/>
        </p:nvPicPr>
        <p:blipFill>
          <a:blip r:embed="rId5" cstate="print"/>
          <a:srcRect r="37861"/>
          <a:stretch>
            <a:fillRect/>
          </a:stretch>
        </p:blipFill>
        <p:spPr bwMode="auto">
          <a:xfrm>
            <a:off x="2983367" y="3501008"/>
            <a:ext cx="3460841" cy="335699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Fénické Kartágo</a:t>
            </a:r>
            <a:br>
              <a:rPr lang="cs-CZ" dirty="0" smtClean="0"/>
            </a:br>
            <a:r>
              <a:rPr lang="cs-CZ" dirty="0" err="1" smtClean="0"/>
              <a:t>Kart</a:t>
            </a:r>
            <a:r>
              <a:rPr lang="cs-CZ" dirty="0" smtClean="0"/>
              <a:t> </a:t>
            </a:r>
            <a:r>
              <a:rPr lang="cs-CZ" dirty="0" err="1" smtClean="0"/>
              <a:t>Hadašt</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Římské Kartágo</a:t>
            </a:r>
            <a:br>
              <a:rPr lang="cs-CZ" dirty="0" smtClean="0"/>
            </a:br>
            <a:r>
              <a:rPr lang="cs-CZ" dirty="0" err="1" smtClean="0"/>
              <a:t>Colonia</a:t>
            </a:r>
            <a:r>
              <a:rPr lang="cs-CZ" dirty="0" smtClean="0"/>
              <a:t> </a:t>
            </a:r>
            <a:r>
              <a:rPr lang="cs-CZ" dirty="0" err="1" smtClean="0"/>
              <a:t>Iulia</a:t>
            </a:r>
            <a:r>
              <a:rPr lang="cs-CZ" dirty="0" smtClean="0"/>
              <a:t> </a:t>
            </a:r>
            <a:r>
              <a:rPr lang="cs-CZ" dirty="0" err="1" smtClean="0"/>
              <a:t>Carthago</a:t>
            </a:r>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Nové založení města</a:t>
            </a:r>
            <a:endParaRPr lang="cs-CZ" dirty="0"/>
          </a:p>
        </p:txBody>
      </p:sp>
      <p:sp>
        <p:nvSpPr>
          <p:cNvPr id="3" name="Zástupný symbol pro obsah 2"/>
          <p:cNvSpPr>
            <a:spLocks noGrp="1"/>
          </p:cNvSpPr>
          <p:nvPr>
            <p:ph idx="1"/>
          </p:nvPr>
        </p:nvSpPr>
        <p:spPr>
          <a:xfrm>
            <a:off x="0" y="1484784"/>
            <a:ext cx="6516216" cy="5373216"/>
          </a:xfrm>
        </p:spPr>
        <p:txBody>
          <a:bodyPr>
            <a:normAutofit/>
          </a:bodyPr>
          <a:lstStyle/>
          <a:p>
            <a:r>
              <a:rPr lang="cs-CZ" sz="1700" dirty="0" smtClean="0"/>
              <a:t>I. pokusy o znovuobnovení města: </a:t>
            </a:r>
          </a:p>
          <a:p>
            <a:pPr lvl="1"/>
            <a:r>
              <a:rPr lang="cs-CZ" sz="1700" dirty="0" err="1" smtClean="0"/>
              <a:t>Gaius</a:t>
            </a:r>
            <a:r>
              <a:rPr lang="cs-CZ" sz="1700" dirty="0" smtClean="0"/>
              <a:t> </a:t>
            </a:r>
            <a:r>
              <a:rPr lang="cs-CZ" sz="1700" dirty="0" err="1" smtClean="0"/>
              <a:t>Smepronius</a:t>
            </a:r>
            <a:r>
              <a:rPr lang="cs-CZ" sz="1700" dirty="0" smtClean="0"/>
              <a:t> </a:t>
            </a:r>
            <a:r>
              <a:rPr lang="cs-CZ" sz="1700" dirty="0" err="1" smtClean="0"/>
              <a:t>Gracchus</a:t>
            </a:r>
            <a:r>
              <a:rPr lang="cs-CZ" sz="1700" dirty="0" smtClean="0"/>
              <a:t> (po jeho zavraždění od této snahy (oficiálně schválené) upuštěno</a:t>
            </a:r>
          </a:p>
          <a:p>
            <a:pPr lvl="1"/>
            <a:r>
              <a:rPr lang="cs-CZ" sz="1700" dirty="0" err="1" smtClean="0"/>
              <a:t>Gaius</a:t>
            </a:r>
            <a:r>
              <a:rPr lang="cs-CZ" sz="1700" dirty="0" smtClean="0"/>
              <a:t> </a:t>
            </a:r>
            <a:r>
              <a:rPr lang="cs-CZ" sz="1700" dirty="0" err="1" smtClean="0"/>
              <a:t>Iulius</a:t>
            </a:r>
            <a:r>
              <a:rPr lang="cs-CZ" sz="1700" dirty="0" smtClean="0"/>
              <a:t> </a:t>
            </a:r>
            <a:r>
              <a:rPr lang="cs-CZ" sz="1700" dirty="0" err="1" smtClean="0"/>
              <a:t>Caesar</a:t>
            </a:r>
            <a:r>
              <a:rPr lang="cs-CZ" sz="1700" dirty="0" smtClean="0"/>
              <a:t> (po bitvě u </a:t>
            </a:r>
            <a:r>
              <a:rPr lang="cs-CZ" sz="1700" dirty="0" err="1" smtClean="0"/>
              <a:t>Thapsu</a:t>
            </a:r>
            <a:r>
              <a:rPr lang="cs-CZ" sz="1700" dirty="0" smtClean="0"/>
              <a:t> =)usadit veterány=) vzniká v Africe řada sídlišť; zájem i o zřízení kolonie na území Kartága, ale mimo „prokletou“ půdu Kartága) (předsudky)</a:t>
            </a:r>
          </a:p>
          <a:p>
            <a:r>
              <a:rPr lang="cs-CZ" sz="1700" dirty="0" smtClean="0"/>
              <a:t>Realizace: </a:t>
            </a:r>
          </a:p>
          <a:p>
            <a:pPr lvl="1"/>
            <a:r>
              <a:rPr lang="cs-CZ" sz="1700" dirty="0" err="1" smtClean="0"/>
              <a:t>Octavianus</a:t>
            </a:r>
            <a:r>
              <a:rPr lang="cs-CZ" sz="1700" dirty="0" smtClean="0"/>
              <a:t> </a:t>
            </a:r>
            <a:r>
              <a:rPr lang="cs-CZ" sz="1700" dirty="0" err="1" smtClean="0"/>
              <a:t>Augustus</a:t>
            </a:r>
            <a:r>
              <a:rPr lang="cs-CZ" sz="1700" dirty="0" smtClean="0"/>
              <a:t>; 29 </a:t>
            </a:r>
            <a:r>
              <a:rPr lang="cs-CZ" sz="1700" dirty="0" err="1" smtClean="0"/>
              <a:t>př.Kr</a:t>
            </a:r>
            <a:r>
              <a:rPr lang="cs-CZ" sz="1700" dirty="0" smtClean="0"/>
              <a:t>. =)3000 kolonistů; oficiální název: </a:t>
            </a:r>
            <a:r>
              <a:rPr lang="cs-CZ" sz="1700" dirty="0" err="1" smtClean="0"/>
              <a:t>Colonia</a:t>
            </a:r>
            <a:r>
              <a:rPr lang="cs-CZ" sz="1700" dirty="0" smtClean="0"/>
              <a:t> </a:t>
            </a:r>
            <a:r>
              <a:rPr lang="cs-CZ" sz="1700" dirty="0" err="1" smtClean="0"/>
              <a:t>Iulia</a:t>
            </a:r>
            <a:r>
              <a:rPr lang="cs-CZ" sz="1700" dirty="0" smtClean="0"/>
              <a:t> </a:t>
            </a:r>
            <a:r>
              <a:rPr lang="cs-CZ" sz="1700" dirty="0" err="1" smtClean="0"/>
              <a:t>Carthago</a:t>
            </a:r>
            <a:r>
              <a:rPr lang="cs-CZ" sz="1700" dirty="0" smtClean="0"/>
              <a:t> (v rámci římské kolonizace bez ohledu na náboženské předsudky)</a:t>
            </a:r>
          </a:p>
          <a:p>
            <a:endParaRPr lang="cs-CZ" sz="1700" dirty="0" smtClean="0"/>
          </a:p>
          <a:p>
            <a:endParaRPr lang="cs-CZ" sz="1700" dirty="0"/>
          </a:p>
        </p:txBody>
      </p:sp>
      <p:pic>
        <p:nvPicPr>
          <p:cNvPr id="17410" name="Picture 2" descr="http://upload.wikimedia.org/wikipedia/commons/thumb/0/0b/Augustus_Bevilacqua_Glyptothek_Munich_317.jpg/640px-Augustus_Bevilacqua_Glyptothek_Munich_317.jpg"/>
          <p:cNvPicPr>
            <a:picLocks noChangeAspect="1" noChangeArrowheads="1"/>
          </p:cNvPicPr>
          <p:nvPr/>
        </p:nvPicPr>
        <p:blipFill>
          <a:blip r:embed="rId2" cstate="print"/>
          <a:srcRect/>
          <a:stretch>
            <a:fillRect/>
          </a:stretch>
        </p:blipFill>
        <p:spPr bwMode="auto">
          <a:xfrm>
            <a:off x="6229628" y="476672"/>
            <a:ext cx="2914372" cy="4221087"/>
          </a:xfrm>
          <a:prstGeom prst="rect">
            <a:avLst/>
          </a:prstGeom>
          <a:noFill/>
        </p:spPr>
      </p:pic>
      <p:sp>
        <p:nvSpPr>
          <p:cNvPr id="5" name="Obdélník 4"/>
          <p:cNvSpPr/>
          <p:nvPr/>
        </p:nvSpPr>
        <p:spPr>
          <a:xfrm>
            <a:off x="36000" y="4869160"/>
            <a:ext cx="9144000" cy="1661993"/>
          </a:xfrm>
          <a:prstGeom prst="rect">
            <a:avLst/>
          </a:prstGeom>
        </p:spPr>
        <p:txBody>
          <a:bodyPr wrap="square">
            <a:spAutoFit/>
          </a:bodyPr>
          <a:lstStyle/>
          <a:p>
            <a:pPr>
              <a:buClr>
                <a:schemeClr val="accent1"/>
              </a:buClr>
              <a:buSzPct val="80000"/>
              <a:buFont typeface="Wingdings 2" pitchFamily="18" charset="2"/>
              <a:buChar char=""/>
            </a:pPr>
            <a:r>
              <a:rPr lang="cs-CZ" sz="1700" dirty="0" smtClean="0"/>
              <a:t>   Důvody: </a:t>
            </a:r>
          </a:p>
          <a:p>
            <a:pPr lvl="1">
              <a:buClr>
                <a:schemeClr val="accent1"/>
              </a:buClr>
              <a:buSzPct val="120000"/>
              <a:buFont typeface="Arial" pitchFamily="34" charset="0"/>
              <a:buChar char="•"/>
            </a:pPr>
            <a:r>
              <a:rPr lang="cs-CZ" sz="1700" dirty="0" smtClean="0"/>
              <a:t>  Strategická poloha =)přirozený přístav + brána do vnitrozemí=) nejvýhodnější poloha pro kombinaci námořního i vnitrozemského obchodu; přímé spojení se silným hospodářským zázemím (jedna z nejúrodnějších oblastí)</a:t>
            </a:r>
          </a:p>
          <a:p>
            <a:pPr lvl="1">
              <a:buClr>
                <a:schemeClr val="accent1"/>
              </a:buClr>
              <a:buSzPct val="120000"/>
              <a:buFont typeface="Arial" pitchFamily="34" charset="0"/>
              <a:buChar char="•"/>
            </a:pPr>
            <a:r>
              <a:rPr lang="cs-CZ" sz="1700" dirty="0" smtClean="0"/>
              <a:t>  Zničené Kartágo =) náboženské centrum pro široké okolí =) potřeba nahradit</a:t>
            </a:r>
          </a:p>
          <a:p>
            <a:pPr lvl="1">
              <a:buClr>
                <a:schemeClr val="accent1"/>
              </a:buClr>
              <a:buSzPct val="120000"/>
              <a:buFont typeface="Arial" pitchFamily="34" charset="0"/>
              <a:buChar char="•"/>
            </a:pPr>
            <a:r>
              <a:rPr lang="cs-CZ" sz="1700" dirty="0" smtClean="0"/>
              <a:t>  Usazení veteránů/kolonistů; obnovení města pod římskou kontrolou</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Centrum Severní Afriky </a:t>
            </a:r>
            <a:br>
              <a:rPr lang="cs-CZ" dirty="0" smtClean="0"/>
            </a:br>
            <a:endParaRPr lang="cs-CZ" dirty="0"/>
          </a:p>
        </p:txBody>
      </p:sp>
      <p:sp>
        <p:nvSpPr>
          <p:cNvPr id="3" name="Zástupný symbol pro obsah 2"/>
          <p:cNvSpPr>
            <a:spLocks noGrp="1"/>
          </p:cNvSpPr>
          <p:nvPr>
            <p:ph idx="1"/>
          </p:nvPr>
        </p:nvSpPr>
        <p:spPr>
          <a:xfrm>
            <a:off x="0" y="980728"/>
            <a:ext cx="9144000" cy="5877272"/>
          </a:xfrm>
        </p:spPr>
        <p:txBody>
          <a:bodyPr>
            <a:normAutofit/>
          </a:bodyPr>
          <a:lstStyle/>
          <a:p>
            <a:r>
              <a:rPr lang="cs-CZ" sz="1700" dirty="0" smtClean="0"/>
              <a:t>Prudký rozmach a prosperita města od 1.st.n.l.:</a:t>
            </a:r>
          </a:p>
          <a:p>
            <a:pPr lvl="1"/>
            <a:r>
              <a:rPr lang="cs-CZ" sz="1700" dirty="0" smtClean="0"/>
              <a:t>Pax Romana přibližně 300 let: S Afrika =) po ovládnutí a stabilizaci bez vnitřních otřesů a výrazného vnějšího ohrožení</a:t>
            </a:r>
            <a:endParaRPr lang="cs-CZ" sz="1700" dirty="0" smtClean="0">
              <a:solidFill>
                <a:srgbClr val="FF0000"/>
              </a:solidFill>
            </a:endParaRPr>
          </a:p>
          <a:p>
            <a:pPr lvl="2"/>
            <a:r>
              <a:rPr lang="cs-CZ" sz="1700" dirty="0" smtClean="0"/>
              <a:t>=)Berbeři =)limes,  síť cest a III. legie Augusta (relativní klid)</a:t>
            </a:r>
          </a:p>
          <a:p>
            <a:pPr lvl="1"/>
            <a:r>
              <a:rPr lang="cs-CZ" sz="1700" dirty="0" smtClean="0"/>
              <a:t>Opět jeden z nejvýznamnějších přístavů =) lodní doprava = jeden z hlavních zdrojů bohatství</a:t>
            </a:r>
          </a:p>
          <a:p>
            <a:pPr lvl="1"/>
            <a:r>
              <a:rPr lang="cs-CZ" sz="1700" dirty="0" smtClean="0"/>
              <a:t>Sídlo nejvyšších římských správních úřadů; úřad prokonzula (</a:t>
            </a:r>
            <a:r>
              <a:rPr lang="cs-CZ" sz="1700" dirty="0" err="1" smtClean="0"/>
              <a:t>Africa</a:t>
            </a:r>
            <a:r>
              <a:rPr lang="cs-CZ" sz="1700" dirty="0" smtClean="0"/>
              <a:t> </a:t>
            </a:r>
            <a:r>
              <a:rPr lang="cs-CZ" sz="1700" dirty="0" err="1" smtClean="0"/>
              <a:t>Proconsularis</a:t>
            </a:r>
            <a:r>
              <a:rPr lang="cs-CZ" sz="1700" dirty="0" smtClean="0"/>
              <a:t>)</a:t>
            </a:r>
          </a:p>
          <a:p>
            <a:pPr lvl="1"/>
            <a:r>
              <a:rPr lang="cs-CZ" sz="1700" dirty="0" smtClean="0"/>
              <a:t>Kosmopolitní město, jedno nejlidnatějších</a:t>
            </a:r>
          </a:p>
          <a:p>
            <a:pPr lvl="1"/>
            <a:r>
              <a:rPr lang="cs-CZ" sz="1700" dirty="0" smtClean="0"/>
              <a:t>Rozkvět zemědělské činnosti (rozsáhlé a rozšiřující se  hospodářské zázemí; podpora pěstování obilí =)obilnice Říma: až 0,5 mil.tun obilí/rok; závislost Říma); významnou součástí ekonomiky S Afriky také vývoz olivového oleje a obchod s otroky ze subsaharské Afriky (prostřednictvím Berberů)</a:t>
            </a:r>
          </a:p>
          <a:p>
            <a:pPr lvl="1"/>
            <a:r>
              <a:rPr lang="cs-CZ" sz="1700" dirty="0" smtClean="0"/>
              <a:t>Výrazná romanizace obyvatel ve městech a urbanizace Afriky</a:t>
            </a:r>
          </a:p>
          <a:p>
            <a:pPr lvl="2"/>
            <a:r>
              <a:rPr lang="cs-CZ" sz="1700" dirty="0" smtClean="0"/>
              <a:t>Místní obyvatelé =) možnost podílet se na správě, hospodářství (znalost poměrů) =) řada příležitostí, které využívají (civilní i vojenská kariéra) (x periferie =) berberské kmeny, kde převládá punská abeceda a místí dialekty místo latiny)</a:t>
            </a:r>
          </a:p>
          <a:p>
            <a:pPr lvl="2"/>
            <a:r>
              <a:rPr lang="cs-CZ" sz="1700" dirty="0" smtClean="0"/>
              <a:t>Přebírání punských bohů:</a:t>
            </a:r>
          </a:p>
          <a:p>
            <a:pPr lvl="3"/>
            <a:r>
              <a:rPr lang="cs-CZ" sz="1700" dirty="0" err="1" smtClean="0"/>
              <a:t>Tanit</a:t>
            </a:r>
            <a:r>
              <a:rPr lang="cs-CZ" sz="1700" dirty="0" smtClean="0"/>
              <a:t> =) </a:t>
            </a:r>
            <a:r>
              <a:rPr lang="cs-CZ" sz="1700" dirty="0" err="1" smtClean="0"/>
              <a:t>Iuno</a:t>
            </a:r>
            <a:r>
              <a:rPr lang="cs-CZ" sz="1700" dirty="0" smtClean="0"/>
              <a:t>; </a:t>
            </a:r>
            <a:r>
              <a:rPr lang="cs-CZ" sz="1700" dirty="0" err="1" smtClean="0"/>
              <a:t>Baal</a:t>
            </a:r>
            <a:r>
              <a:rPr lang="cs-CZ" sz="1700" dirty="0" smtClean="0"/>
              <a:t> </a:t>
            </a:r>
            <a:r>
              <a:rPr lang="cs-CZ" sz="1700" dirty="0" err="1" smtClean="0"/>
              <a:t>Hammon</a:t>
            </a:r>
            <a:r>
              <a:rPr lang="cs-CZ" sz="1700" dirty="0" smtClean="0"/>
              <a:t>=)Saturn</a:t>
            </a:r>
          </a:p>
          <a:p>
            <a:pPr lvl="2"/>
            <a:endParaRPr lang="cs-CZ" sz="1700" dirty="0" smtClean="0"/>
          </a:p>
          <a:p>
            <a:endParaRPr lang="cs-CZ" sz="17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6" name="Picture 2" descr="http://explorethemed.com/images/maps/RomanAfrica2.jpg"/>
          <p:cNvPicPr>
            <a:picLocks noChangeAspect="1" noChangeArrowheads="1"/>
          </p:cNvPicPr>
          <p:nvPr/>
        </p:nvPicPr>
        <p:blipFill>
          <a:blip r:embed="rId2" cstate="print"/>
          <a:srcRect/>
          <a:stretch>
            <a:fillRect/>
          </a:stretch>
        </p:blipFill>
        <p:spPr bwMode="auto">
          <a:xfrm>
            <a:off x="-1" y="0"/>
            <a:ext cx="9144001" cy="3501008"/>
          </a:xfrm>
          <a:prstGeom prst="rect">
            <a:avLst/>
          </a:prstGeom>
          <a:noFill/>
        </p:spPr>
      </p:pic>
      <p:pic>
        <p:nvPicPr>
          <p:cNvPr id="7" name="Picture 4" descr="http://explorethemed.com/images/maps/RomanAfrica4.jpg"/>
          <p:cNvPicPr>
            <a:picLocks noChangeAspect="1" noChangeArrowheads="1"/>
          </p:cNvPicPr>
          <p:nvPr/>
        </p:nvPicPr>
        <p:blipFill>
          <a:blip r:embed="rId3" cstate="print"/>
          <a:srcRect/>
          <a:stretch>
            <a:fillRect/>
          </a:stretch>
        </p:blipFill>
        <p:spPr bwMode="auto">
          <a:xfrm>
            <a:off x="-1" y="3501008"/>
            <a:ext cx="9144001" cy="335699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60648"/>
            <a:ext cx="6588224" cy="1143000"/>
          </a:xfrm>
        </p:spPr>
        <p:txBody>
          <a:bodyPr>
            <a:normAutofit/>
          </a:bodyPr>
          <a:lstStyle/>
          <a:p>
            <a:r>
              <a:rPr lang="cs-CZ" sz="4590" dirty="0" smtClean="0"/>
              <a:t>Římský charakter města</a:t>
            </a:r>
            <a:endParaRPr lang="cs-CZ" sz="4590" dirty="0"/>
          </a:p>
        </p:txBody>
      </p:sp>
      <p:sp>
        <p:nvSpPr>
          <p:cNvPr id="3" name="Zástupný symbol pro obsah 2"/>
          <p:cNvSpPr>
            <a:spLocks noGrp="1"/>
          </p:cNvSpPr>
          <p:nvPr>
            <p:ph idx="1"/>
          </p:nvPr>
        </p:nvSpPr>
        <p:spPr>
          <a:xfrm>
            <a:off x="0" y="1268760"/>
            <a:ext cx="9144000" cy="5373216"/>
          </a:xfrm>
        </p:spPr>
        <p:txBody>
          <a:bodyPr>
            <a:normAutofit/>
          </a:bodyPr>
          <a:lstStyle/>
          <a:p>
            <a:pPr lvl="1"/>
            <a:r>
              <a:rPr lang="cs-CZ" sz="1500" dirty="0" smtClean="0"/>
              <a:t>Hospodářské, správní a kulturní centrum prokonzulské Afriky</a:t>
            </a:r>
          </a:p>
          <a:p>
            <a:pPr lvl="1"/>
            <a:r>
              <a:rPr lang="cs-CZ" sz="1500" dirty="0" smtClean="0"/>
              <a:t>Výstavba města; rozšíření přístavů</a:t>
            </a:r>
          </a:p>
          <a:p>
            <a:pPr lvl="1"/>
            <a:r>
              <a:rPr lang="cs-CZ" sz="1500" dirty="0" smtClean="0"/>
              <a:t>Pax Romana=) rozvoj monumentálních staveb (na odiv římská kultura a její hodnoty, kulturní i politický význam), rozvoj kulturní a intelektuální činnosti:</a:t>
            </a:r>
          </a:p>
          <a:p>
            <a:pPr lvl="2"/>
            <a:r>
              <a:rPr lang="cs-CZ" sz="1500" dirty="0" smtClean="0"/>
              <a:t>Luxusní mozaiky  z domů boháčů =) informace o všedním životě, požadavky pohodlí, luxusu a doklad vysoké stupně romanizace )rozvoj provinciálního umění v Africe ve 3.st.n.l. (daleko krize, která provázela období vojenských císařů =) Afriku příliš nezasáhla)</a:t>
            </a:r>
          </a:p>
          <a:p>
            <a:pPr lvl="2"/>
            <a:r>
              <a:rPr lang="cs-CZ" sz="1500" dirty="0" smtClean="0"/>
              <a:t>Dostatečné vodní zdroje:</a:t>
            </a:r>
          </a:p>
          <a:p>
            <a:pPr lvl="3"/>
            <a:r>
              <a:rPr lang="cs-CZ" sz="1500" dirty="0" smtClean="0"/>
              <a:t>Akvadukt: asi za vlády  císaře </a:t>
            </a:r>
            <a:r>
              <a:rPr lang="cs-CZ" sz="1500" dirty="0" err="1" smtClean="0"/>
              <a:t>Hadriana</a:t>
            </a:r>
            <a:r>
              <a:rPr lang="cs-CZ" sz="1500" dirty="0" smtClean="0"/>
              <a:t> </a:t>
            </a:r>
          </a:p>
          <a:p>
            <a:pPr lvl="3">
              <a:buNone/>
            </a:pPr>
            <a:r>
              <a:rPr lang="cs-CZ" sz="1500" dirty="0" smtClean="0"/>
              <a:t>	(117-138; od </a:t>
            </a:r>
            <a:r>
              <a:rPr lang="cs-CZ" sz="1500" dirty="0" err="1" smtClean="0"/>
              <a:t>Mons</a:t>
            </a:r>
            <a:r>
              <a:rPr lang="cs-CZ" sz="1500" dirty="0" smtClean="0"/>
              <a:t> </a:t>
            </a:r>
            <a:r>
              <a:rPr lang="cs-CZ" sz="1500" dirty="0" err="1" smtClean="0"/>
              <a:t>Zeugitana</a:t>
            </a:r>
            <a:r>
              <a:rPr lang="cs-CZ" sz="1500" dirty="0" smtClean="0"/>
              <a:t> asi 90km)</a:t>
            </a:r>
          </a:p>
          <a:p>
            <a:pPr lvl="3"/>
            <a:r>
              <a:rPr lang="cs-CZ" sz="1500" dirty="0" smtClean="0"/>
              <a:t>Vyspělé zavlažovací systémy v </a:t>
            </a:r>
          </a:p>
          <a:p>
            <a:pPr lvl="3">
              <a:buNone/>
            </a:pPr>
            <a:r>
              <a:rPr lang="cs-CZ" sz="1500" dirty="0" smtClean="0"/>
              <a:t>	zemědělství (už </a:t>
            </a:r>
            <a:r>
              <a:rPr lang="cs-CZ" sz="1500" dirty="0" err="1" smtClean="0"/>
              <a:t>Kart</a:t>
            </a:r>
            <a:r>
              <a:rPr lang="cs-CZ" sz="1500" dirty="0" smtClean="0"/>
              <a:t> </a:t>
            </a:r>
            <a:r>
              <a:rPr lang="cs-CZ" sz="1500" dirty="0" err="1" smtClean="0"/>
              <a:t>Hadašt</a:t>
            </a:r>
            <a:r>
              <a:rPr lang="cs-CZ" sz="1500" dirty="0" smtClean="0"/>
              <a:t>)</a:t>
            </a:r>
          </a:p>
          <a:p>
            <a:pPr lvl="1"/>
            <a:endParaRPr lang="cs-CZ" sz="1500" dirty="0" smtClean="0"/>
          </a:p>
          <a:p>
            <a:endParaRPr lang="cs-CZ" sz="1500" dirty="0"/>
          </a:p>
        </p:txBody>
      </p:sp>
      <p:pic>
        <p:nvPicPr>
          <p:cNvPr id="5" name="Picture 2" descr="http://romeartlover.tripod.com/Cartag17.jpg"/>
          <p:cNvPicPr>
            <a:picLocks noChangeAspect="1" noChangeArrowheads="1"/>
          </p:cNvPicPr>
          <p:nvPr/>
        </p:nvPicPr>
        <p:blipFill>
          <a:blip r:embed="rId2" cstate="print"/>
          <a:srcRect/>
          <a:stretch>
            <a:fillRect/>
          </a:stretch>
        </p:blipFill>
        <p:spPr bwMode="auto">
          <a:xfrm>
            <a:off x="4860032" y="3284984"/>
            <a:ext cx="4283968" cy="3573016"/>
          </a:xfrm>
          <a:prstGeom prst="rect">
            <a:avLst/>
          </a:prstGeom>
          <a:noFill/>
        </p:spPr>
      </p:pic>
      <p:pic>
        <p:nvPicPr>
          <p:cNvPr id="6" name="Picture 4" descr="http://romeartlover.tripod.com/Cartag12.jpg"/>
          <p:cNvPicPr>
            <a:picLocks noChangeAspect="1" noChangeArrowheads="1"/>
          </p:cNvPicPr>
          <p:nvPr/>
        </p:nvPicPr>
        <p:blipFill>
          <a:blip r:embed="rId3" cstate="print"/>
          <a:srcRect/>
          <a:stretch>
            <a:fillRect/>
          </a:stretch>
        </p:blipFill>
        <p:spPr bwMode="auto">
          <a:xfrm>
            <a:off x="0" y="4509120"/>
            <a:ext cx="4860032" cy="2348880"/>
          </a:xfrm>
          <a:prstGeom prst="rect">
            <a:avLst/>
          </a:prstGeom>
          <a:noFill/>
        </p:spPr>
      </p:pic>
      <p:pic>
        <p:nvPicPr>
          <p:cNvPr id="15362" name="Picture 2" descr="aqueductzag.jpg"/>
          <p:cNvPicPr>
            <a:picLocks noChangeAspect="1" noChangeArrowheads="1"/>
          </p:cNvPicPr>
          <p:nvPr/>
        </p:nvPicPr>
        <p:blipFill>
          <a:blip r:embed="rId4" cstate="print"/>
          <a:srcRect/>
          <a:stretch>
            <a:fillRect/>
          </a:stretch>
        </p:blipFill>
        <p:spPr bwMode="auto">
          <a:xfrm>
            <a:off x="6228184" y="0"/>
            <a:ext cx="2915816" cy="177281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6552" y="332656"/>
            <a:ext cx="8568952" cy="4525963"/>
          </a:xfrm>
        </p:spPr>
        <p:txBody>
          <a:bodyPr>
            <a:normAutofit/>
          </a:bodyPr>
          <a:lstStyle/>
          <a:p>
            <a:pPr lvl="2"/>
            <a:r>
              <a:rPr lang="cs-CZ" sz="1600" dirty="0" err="1" smtClean="0"/>
              <a:t>Antotninovy</a:t>
            </a:r>
            <a:r>
              <a:rPr lang="cs-CZ" sz="1600" dirty="0" smtClean="0"/>
              <a:t> lázně (146n.l.) =) jeden z největších římských lázeňských komplexů antického světa; spojení bazénů s mořem (lázně na pobřeží), luxusní výzdoba</a:t>
            </a:r>
          </a:p>
          <a:p>
            <a:pPr lvl="2"/>
            <a:r>
              <a:rPr lang="cs-CZ" sz="1600" dirty="0" smtClean="0"/>
              <a:t>Dvě divadla (2.st.n.l.) (významné např. působení </a:t>
            </a:r>
            <a:r>
              <a:rPr lang="cs-CZ" sz="1600" dirty="0" err="1" smtClean="0"/>
              <a:t>Apuleia</a:t>
            </a:r>
            <a:r>
              <a:rPr lang="cs-CZ" sz="1600" dirty="0" smtClean="0"/>
              <a:t>)</a:t>
            </a:r>
          </a:p>
          <a:p>
            <a:pPr lvl="2"/>
            <a:r>
              <a:rPr lang="cs-CZ" sz="1600" dirty="0" smtClean="0"/>
              <a:t>Amfiteátr a cirkus (vozatajské závody, gladiátorské hry, popravy…klasická římská </a:t>
            </a:r>
            <a:r>
              <a:rPr lang="cs-CZ" sz="1600" dirty="0" err="1" smtClean="0"/>
              <a:t>zábava</a:t>
            </a:r>
            <a:r>
              <a:rPr lang="cs-CZ" sz="1600" dirty="0" smtClean="0">
                <a:sym typeface="Wingdings" pitchFamily="2" charset="2"/>
              </a:rPr>
              <a:t></a:t>
            </a:r>
            <a:r>
              <a:rPr lang="cs-CZ" sz="1600" dirty="0" smtClean="0"/>
              <a:t>)</a:t>
            </a:r>
          </a:p>
          <a:p>
            <a:pPr lvl="2"/>
            <a:r>
              <a:rPr lang="cs-CZ" sz="1600" dirty="0" smtClean="0"/>
              <a:t>Akademie =) po říši proslulá „univerzita“ </a:t>
            </a:r>
          </a:p>
          <a:p>
            <a:pPr lvl="3"/>
            <a:r>
              <a:rPr lang="cs-CZ" sz="1600" dirty="0" smtClean="0"/>
              <a:t>Vynikající řečnické a právní vzdělání (původně právnickou kariéru</a:t>
            </a:r>
            <a:r>
              <a:rPr lang="cs-CZ" sz="1600" dirty="0" smtClean="0">
                <a:solidFill>
                  <a:srgbClr val="FF0000"/>
                </a:solidFill>
              </a:rPr>
              <a:t> </a:t>
            </a:r>
            <a:r>
              <a:rPr lang="cs-CZ" sz="1600" dirty="0" smtClean="0"/>
              <a:t>např. </a:t>
            </a:r>
            <a:r>
              <a:rPr lang="cs-CZ" sz="1600" dirty="0" err="1" smtClean="0"/>
              <a:t>Tertulianus</a:t>
            </a:r>
            <a:r>
              <a:rPr lang="cs-CZ" sz="1600" dirty="0" smtClean="0"/>
              <a:t> =)dosahuje skvělého nejvyššího vzdělání v Kartágu; z právníka „advokátem křesťanské víry (podobně i další křesťanští myslitelé (vč. Augustina))</a:t>
            </a:r>
          </a:p>
          <a:p>
            <a:endParaRPr lang="cs-CZ" sz="1600" dirty="0"/>
          </a:p>
        </p:txBody>
      </p:sp>
      <p:pic>
        <p:nvPicPr>
          <p:cNvPr id="4" name="Picture 6" descr="http://romeartlover.tripod.com/Cartag23.jpg"/>
          <p:cNvPicPr>
            <a:picLocks noChangeAspect="1" noChangeArrowheads="1"/>
          </p:cNvPicPr>
          <p:nvPr/>
        </p:nvPicPr>
        <p:blipFill>
          <a:blip r:embed="rId2" cstate="print"/>
          <a:srcRect/>
          <a:stretch>
            <a:fillRect/>
          </a:stretch>
        </p:blipFill>
        <p:spPr bwMode="auto">
          <a:xfrm>
            <a:off x="0" y="3140968"/>
            <a:ext cx="5292080" cy="3717032"/>
          </a:xfrm>
          <a:prstGeom prst="rect">
            <a:avLst/>
          </a:prstGeom>
          <a:noFill/>
        </p:spPr>
      </p:pic>
      <p:pic>
        <p:nvPicPr>
          <p:cNvPr id="6" name="Picture 8" descr="http://romeartlover.tripod.com/Cartag11.jpg"/>
          <p:cNvPicPr>
            <a:picLocks noChangeAspect="1" noChangeArrowheads="1"/>
          </p:cNvPicPr>
          <p:nvPr/>
        </p:nvPicPr>
        <p:blipFill>
          <a:blip r:embed="rId3" cstate="print"/>
          <a:srcRect r="23365"/>
          <a:stretch>
            <a:fillRect/>
          </a:stretch>
        </p:blipFill>
        <p:spPr bwMode="auto">
          <a:xfrm>
            <a:off x="4932040" y="3148798"/>
            <a:ext cx="4211960" cy="370920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2" descr="Carthage, Tunisi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Křesťanství</a:t>
            </a:r>
            <a:br>
              <a:rPr lang="cs-CZ" dirty="0" smtClean="0"/>
            </a:br>
            <a:endParaRPr lang="cs-CZ" dirty="0"/>
          </a:p>
        </p:txBody>
      </p:sp>
      <p:sp>
        <p:nvSpPr>
          <p:cNvPr id="3" name="Zástupný symbol pro obsah 2"/>
          <p:cNvSpPr>
            <a:spLocks noGrp="1"/>
          </p:cNvSpPr>
          <p:nvPr>
            <p:ph idx="1"/>
          </p:nvPr>
        </p:nvSpPr>
        <p:spPr>
          <a:xfrm>
            <a:off x="0" y="1124744"/>
            <a:ext cx="9144000" cy="5733256"/>
          </a:xfrm>
        </p:spPr>
        <p:txBody>
          <a:bodyPr>
            <a:normAutofit/>
          </a:bodyPr>
          <a:lstStyle/>
          <a:p>
            <a:r>
              <a:rPr lang="cs-CZ" sz="1600" dirty="0" smtClean="0"/>
              <a:t>Důležitý prvek duchovního života S Afriky = ) rychlé šíření (přes Egypt) =) od 2.st.n.l. celkem pevná církevní organizace v Africe, která se dále upevňuje =) ve 4.st. dominantní náboženství </a:t>
            </a:r>
          </a:p>
          <a:p>
            <a:pPr lvl="1"/>
            <a:r>
              <a:rPr lang="cs-CZ" sz="1600" dirty="0" smtClean="0"/>
              <a:t>=)atraktivita rovnostářského, univerzálního poselství; prvky židovského monoteismu, Egyptské nesmrtelnosti i řecké filosofie  + specifikum Afriky = zdůrazňování Starozákonních prvků =) Kananejci =) společné prvky se starým punským světem</a:t>
            </a:r>
          </a:p>
          <a:p>
            <a:r>
              <a:rPr lang="cs-CZ" sz="1600" dirty="0" smtClean="0"/>
              <a:t>Kartágo a křesťanství</a:t>
            </a:r>
          </a:p>
          <a:p>
            <a:pPr lvl="1"/>
            <a:r>
              <a:rPr lang="cs-CZ" sz="1600" dirty="0" smtClean="0"/>
              <a:t>Orientace původně zřejmě na Alexandrii</a:t>
            </a:r>
          </a:p>
          <a:p>
            <a:pPr lvl="1"/>
            <a:r>
              <a:rPr lang="cs-CZ" sz="1600" dirty="0" smtClean="0"/>
              <a:t>Sídlo biskupa a jedno z nejaktivnějších duchovních středisek křesťanství</a:t>
            </a:r>
          </a:p>
          <a:p>
            <a:pPr lvl="1"/>
            <a:r>
              <a:rPr lang="cs-CZ" sz="1600" dirty="0" smtClean="0"/>
              <a:t>Působení významných křesťanských myslitelů: </a:t>
            </a:r>
            <a:r>
              <a:rPr lang="cs-CZ" sz="1600" dirty="0" err="1" smtClean="0"/>
              <a:t>Tertulianus</a:t>
            </a:r>
            <a:r>
              <a:rPr lang="cs-CZ" sz="1600" dirty="0" smtClean="0"/>
              <a:t>, </a:t>
            </a:r>
            <a:r>
              <a:rPr lang="cs-CZ" sz="1600" dirty="0" err="1" smtClean="0"/>
              <a:t>Origenes</a:t>
            </a:r>
            <a:r>
              <a:rPr lang="cs-CZ" sz="1600" dirty="0" smtClean="0"/>
              <a:t>, sv. Augustin</a:t>
            </a:r>
          </a:p>
          <a:p>
            <a:r>
              <a:rPr lang="cs-CZ" sz="1600" dirty="0" smtClean="0"/>
              <a:t>Pronásledování křesťanů:</a:t>
            </a:r>
          </a:p>
          <a:p>
            <a:pPr lvl="1"/>
            <a:r>
              <a:rPr lang="cs-CZ" sz="1600" dirty="0" smtClean="0"/>
              <a:t>Charakter pronásledování v Kartágu =) menší, lokální procesy  v případech, které státu nebezpečné (odstrašující příklady), pro forma (slouží křesťanské propagandě)</a:t>
            </a:r>
          </a:p>
          <a:p>
            <a:pPr lvl="1"/>
            <a:r>
              <a:rPr lang="cs-CZ" sz="1600" dirty="0" smtClean="0"/>
              <a:t>Sv. </a:t>
            </a:r>
            <a:r>
              <a:rPr lang="cs-CZ" sz="1600" dirty="0" err="1" smtClean="0"/>
              <a:t>Perpetua</a:t>
            </a:r>
            <a:r>
              <a:rPr lang="cs-CZ" sz="1600" dirty="0" smtClean="0"/>
              <a:t>, sv. </a:t>
            </a:r>
            <a:r>
              <a:rPr lang="cs-CZ" sz="1600" dirty="0" err="1" smtClean="0"/>
              <a:t>Felicita</a:t>
            </a:r>
            <a:r>
              <a:rPr lang="cs-CZ" sz="1600" dirty="0" smtClean="0"/>
              <a:t> a jejich druzi– 203n.l.,smrt v aréně z rukou gladiátorů, poté, co přežily arénu plnou divoké zvěře</a:t>
            </a:r>
          </a:p>
          <a:p>
            <a:pPr lvl="1"/>
            <a:r>
              <a:rPr lang="cs-CZ" sz="1600" dirty="0" smtClean="0"/>
              <a:t>Sv. Cyprián, biskup Kartága: v době pronásledování za </a:t>
            </a:r>
            <a:r>
              <a:rPr lang="cs-CZ" sz="1600" dirty="0" err="1" smtClean="0"/>
              <a:t>Decia</a:t>
            </a:r>
            <a:r>
              <a:rPr lang="cs-CZ" sz="1600" dirty="0" smtClean="0"/>
              <a:t>(249-251) snaha čelit odpadlictví; umožněno římskou správou působit z ústranní mimo Kartágo (římská správa nemá zájem o vytváření mučedníků); po smrti </a:t>
            </a:r>
            <a:r>
              <a:rPr lang="cs-CZ" sz="1600" dirty="0" err="1" smtClean="0"/>
              <a:t>Decia</a:t>
            </a:r>
            <a:r>
              <a:rPr lang="cs-CZ" sz="1600" dirty="0" smtClean="0"/>
              <a:t> návrat do Kartága=) obnovit biskupskou autoritu a vyřešit situaci odpadlictví; pronásledování za </a:t>
            </a:r>
            <a:r>
              <a:rPr lang="cs-CZ" sz="1600" dirty="0" err="1" smtClean="0"/>
              <a:t>Valeriana</a:t>
            </a:r>
            <a:r>
              <a:rPr lang="cs-CZ" sz="1600" dirty="0" smtClean="0"/>
              <a:t> a </a:t>
            </a:r>
            <a:r>
              <a:rPr lang="cs-CZ" sz="1600" dirty="0" err="1" smtClean="0"/>
              <a:t>Galiena</a:t>
            </a:r>
            <a:r>
              <a:rPr lang="cs-CZ" sz="1600" dirty="0" smtClean="0"/>
              <a:t> =) donucen odejít =) mučednictví =) neoprávněný vstup do města =) zajat a popraven (nevyužil  nabízenou možnost k útěku)</a:t>
            </a:r>
          </a:p>
          <a:p>
            <a:endParaRPr lang="cs-CZ" sz="1600" dirty="0" smtClean="0"/>
          </a:p>
          <a:p>
            <a:endParaRPr lang="cs-CZ" sz="1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3140968"/>
            <a:ext cx="9144000" cy="6669360"/>
          </a:xfrm>
        </p:spPr>
        <p:txBody>
          <a:bodyPr>
            <a:noAutofit/>
          </a:bodyPr>
          <a:lstStyle/>
          <a:p>
            <a:pPr lvl="1"/>
            <a:r>
              <a:rPr lang="cs-CZ" sz="1600" dirty="0" smtClean="0"/>
              <a:t>Po zrovnoprávnění křesťanství  (</a:t>
            </a:r>
            <a:r>
              <a:rPr lang="cs-CZ" sz="1600" dirty="0" err="1" smtClean="0"/>
              <a:t>Konstatnin</a:t>
            </a:r>
            <a:r>
              <a:rPr lang="cs-CZ" sz="1600" dirty="0" smtClean="0"/>
              <a:t> Veliký, 313 n.l.) =) v Africe již silná pozice křesťanství; problém: hereze =) S Afrika, včetně Kartága =) dějiště významných církevních sporů:</a:t>
            </a:r>
          </a:p>
          <a:p>
            <a:pPr lvl="2"/>
            <a:r>
              <a:rPr lang="cs-CZ" sz="1600" dirty="0" err="1" smtClean="0"/>
              <a:t>Donatismus</a:t>
            </a:r>
            <a:r>
              <a:rPr lang="cs-CZ" sz="1600" dirty="0" smtClean="0"/>
              <a:t>: kartaginský biskup </a:t>
            </a:r>
            <a:r>
              <a:rPr lang="cs-CZ" sz="1600" dirty="0" err="1" smtClean="0"/>
              <a:t>Donatus</a:t>
            </a:r>
            <a:r>
              <a:rPr lang="cs-CZ" sz="1600" dirty="0" smtClean="0"/>
              <a:t> (1.pol.4.st.)</a:t>
            </a:r>
          </a:p>
          <a:p>
            <a:pPr lvl="3"/>
            <a:r>
              <a:rPr lang="cs-CZ" sz="1600" dirty="0" smtClean="0"/>
              <a:t>Kněží bez hříchu, odmítat </a:t>
            </a:r>
            <a:r>
              <a:rPr lang="cs-CZ" sz="1600" dirty="0" err="1" smtClean="0"/>
              <a:t>lapsi</a:t>
            </a:r>
            <a:r>
              <a:rPr lang="cs-CZ" sz="1600" dirty="0" smtClean="0"/>
              <a:t> (za </a:t>
            </a:r>
            <a:r>
              <a:rPr lang="cs-CZ" sz="1600" dirty="0" err="1" smtClean="0"/>
              <a:t>Diocletianova</a:t>
            </a:r>
            <a:r>
              <a:rPr lang="cs-CZ" sz="1600" dirty="0" smtClean="0"/>
              <a:t> pronásledování narůstá problém odpadlictví) </a:t>
            </a:r>
          </a:p>
          <a:p>
            <a:pPr lvl="3"/>
            <a:r>
              <a:rPr lang="cs-CZ" sz="1600" dirty="0" smtClean="0"/>
              <a:t>Působí jako samostatná církve (vlastní basiliky) =) silná pozice a hluboké zakořenění v Africe</a:t>
            </a:r>
          </a:p>
          <a:p>
            <a:pPr lvl="3"/>
            <a:r>
              <a:rPr lang="cs-CZ" sz="1600" dirty="0" smtClean="0"/>
              <a:t>Krvavé střety s římskou mocí (katolická oficiální linie)</a:t>
            </a:r>
          </a:p>
          <a:p>
            <a:pPr lvl="3"/>
            <a:r>
              <a:rPr lang="cs-CZ" sz="1600" dirty="0" smtClean="0"/>
              <a:t>Odsouzen r. 411 na koncilu v Kartágu </a:t>
            </a:r>
          </a:p>
          <a:p>
            <a:pPr lvl="1"/>
            <a:r>
              <a:rPr lang="cs-CZ" sz="1600" dirty="0" err="1" smtClean="0"/>
              <a:t>Theodosius</a:t>
            </a:r>
            <a:r>
              <a:rPr lang="cs-CZ" sz="1600" dirty="0" smtClean="0"/>
              <a:t> I., 391/393 =) křesťanství jediné povolené náboženství =)ničení pohanských chrámů</a:t>
            </a:r>
          </a:p>
          <a:p>
            <a:endParaRPr lang="cs-CZ" sz="1600" dirty="0"/>
          </a:p>
        </p:txBody>
      </p:sp>
      <p:pic>
        <p:nvPicPr>
          <p:cNvPr id="3074" name="Picture 2" descr="http://1.bp.blogspot.com/_RxHRT71SqUU/S5Q_T6D39XI/AAAAAAAAA5w/6vrKm5tvwXI/s1600/PerpetuaandFelicitas.gif"/>
          <p:cNvPicPr>
            <a:picLocks noChangeAspect="1" noChangeArrowheads="1"/>
          </p:cNvPicPr>
          <p:nvPr/>
        </p:nvPicPr>
        <p:blipFill>
          <a:blip r:embed="rId2" cstate="print"/>
          <a:srcRect/>
          <a:stretch>
            <a:fillRect/>
          </a:stretch>
        </p:blipFill>
        <p:spPr bwMode="auto">
          <a:xfrm>
            <a:off x="2051720" y="0"/>
            <a:ext cx="5276850" cy="306896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Římská moc slábne (4.-5.st.n.l.)</a:t>
            </a:r>
            <a:br>
              <a:rPr lang="cs-CZ" dirty="0" smtClean="0"/>
            </a:br>
            <a:endParaRPr lang="cs-CZ" dirty="0"/>
          </a:p>
        </p:txBody>
      </p:sp>
      <p:sp>
        <p:nvSpPr>
          <p:cNvPr id="3" name="Zástupný symbol pro obsah 2"/>
          <p:cNvSpPr>
            <a:spLocks noGrp="1"/>
          </p:cNvSpPr>
          <p:nvPr>
            <p:ph idx="1"/>
          </p:nvPr>
        </p:nvSpPr>
        <p:spPr>
          <a:xfrm>
            <a:off x="179512" y="1124744"/>
            <a:ext cx="8352928" cy="5949280"/>
          </a:xfrm>
        </p:spPr>
        <p:txBody>
          <a:bodyPr>
            <a:normAutofit/>
          </a:bodyPr>
          <a:lstStyle/>
          <a:p>
            <a:r>
              <a:rPr lang="cs-CZ" sz="1700" dirty="0" smtClean="0"/>
              <a:t>Hroutí se Pax Romana v S Africe; vojenská síla v Africe již nestačí na udržování vnitřního klidu a systematickému čelení nátlaku vnějších útočníků (nájezdy nomádských </a:t>
            </a:r>
            <a:r>
              <a:rPr lang="cs-CZ" sz="1700" dirty="0" err="1" smtClean="0"/>
              <a:t>Berebrů</a:t>
            </a:r>
            <a:r>
              <a:rPr lang="cs-CZ" sz="1700" dirty="0" smtClean="0"/>
              <a:t>)</a:t>
            </a:r>
          </a:p>
          <a:p>
            <a:r>
              <a:rPr lang="cs-CZ" sz="1700" dirty="0" smtClean="0"/>
              <a:t>Korupce </a:t>
            </a:r>
          </a:p>
          <a:p>
            <a:r>
              <a:rPr lang="cs-CZ" sz="1700" dirty="0" smtClean="0"/>
              <a:t>=) církevní schizmata, které nevyvolávají jen boje na poli katolické teologie, ale i fyzické krvavé střety </a:t>
            </a:r>
          </a:p>
          <a:p>
            <a:pPr lvl="1"/>
            <a:r>
              <a:rPr lang="cs-CZ" sz="1700" dirty="0" smtClean="0"/>
              <a:t>=) už Konstantin Veliký užití armády x </a:t>
            </a:r>
            <a:r>
              <a:rPr lang="cs-CZ" sz="1700" dirty="0" err="1" smtClean="0"/>
              <a:t>donatistům</a:t>
            </a:r>
            <a:r>
              <a:rPr lang="cs-CZ" sz="1700" dirty="0" smtClean="0"/>
              <a:t>)</a:t>
            </a:r>
          </a:p>
          <a:p>
            <a:pPr lvl="1"/>
            <a:r>
              <a:rPr lang="cs-CZ" sz="1700" dirty="0" smtClean="0"/>
              <a:t>=) proti římské rebelie Firma a </a:t>
            </a:r>
            <a:r>
              <a:rPr lang="cs-CZ" sz="1700" dirty="0" err="1" smtClean="0"/>
              <a:t>Gildona</a:t>
            </a:r>
            <a:r>
              <a:rPr lang="cs-CZ" sz="1700" dirty="0" smtClean="0"/>
              <a:t> =) podpora </a:t>
            </a:r>
            <a:r>
              <a:rPr lang="cs-CZ" sz="1700" dirty="0" err="1" smtClean="0"/>
              <a:t>donatistů</a:t>
            </a:r>
            <a:r>
              <a:rPr lang="cs-CZ" sz="1700" dirty="0" smtClean="0"/>
              <a:t>)</a:t>
            </a:r>
          </a:p>
          <a:p>
            <a:r>
              <a:rPr lang="cs-CZ" sz="1700" dirty="0" smtClean="0"/>
              <a:t>Krize impéria (rozdělení říše, slábnutí císařské moci a  kritická situace na Z (vnitřní i vnější), pod nějž Afrika spadá</a:t>
            </a:r>
          </a:p>
          <a:p>
            <a:r>
              <a:rPr lang="cs-CZ" sz="1700" dirty="0" smtClean="0"/>
              <a:t>=) vzpoury a konflikty s rozpadající se císařskou mocí i v S Africe + berberské kmeny =) plundrování a ohrožování zemědělského zázemí, vnitrozemí (zničení </a:t>
            </a:r>
            <a:r>
              <a:rPr lang="cs-CZ" sz="1700" dirty="0" err="1" smtClean="0"/>
              <a:t>Leptis</a:t>
            </a:r>
            <a:r>
              <a:rPr lang="cs-CZ" sz="1700" dirty="0" smtClean="0"/>
              <a:t> </a:t>
            </a:r>
            <a:r>
              <a:rPr lang="cs-CZ" sz="1700" dirty="0" err="1" smtClean="0"/>
              <a:t>Magna</a:t>
            </a:r>
            <a:r>
              <a:rPr lang="cs-CZ" sz="1700" dirty="0" smtClean="0"/>
              <a:t> – </a:t>
            </a:r>
            <a:r>
              <a:rPr lang="cs-CZ" sz="1700" dirty="0" err="1" smtClean="0"/>
              <a:t>Austuriani</a:t>
            </a:r>
            <a:r>
              <a:rPr lang="cs-CZ" sz="1700" dirty="0" smtClean="0"/>
              <a:t>,60.l.4.st.) </a:t>
            </a:r>
          </a:p>
          <a:p>
            <a:pPr lvl="1"/>
            <a:r>
              <a:rPr lang="cs-CZ" sz="1700" dirty="0" smtClean="0"/>
              <a:t>vliv na hospodářství =) 4/5. st. hodně nevyužité půdy) (projevy krize i v Africe); selhává státní moc (neschopná chránit města ve vnitrozemí)=) rozpad římské státní organizace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Specifika písemných pramenů</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Jednostrannost =) řecko-římská provenience, většinou více-či méně nepřátelská ke Kartágu</a:t>
            </a:r>
          </a:p>
          <a:p>
            <a:r>
              <a:rPr lang="cs-CZ" dirty="0" smtClean="0"/>
              <a:t>Jakékoli prameny (literatura), které snad byly napsána samotnými Kartaginci =) zánik při vypálení města </a:t>
            </a:r>
          </a:p>
          <a:p>
            <a:r>
              <a:rPr lang="cs-CZ" dirty="0" smtClean="0"/>
              <a:t>=) tendenčnost (až propaganda), zkreslenost a předsudky (krutost, bezbožnost, lháři, podvodníci)</a:t>
            </a:r>
          </a:p>
          <a:p>
            <a:pPr lvl="1"/>
            <a:r>
              <a:rPr lang="cs-CZ" dirty="0" smtClean="0"/>
              <a:t>Antičtí autoři </a:t>
            </a:r>
            <a:r>
              <a:rPr lang="cs-CZ" dirty="0" err="1" smtClean="0"/>
              <a:t>prokartaginsky</a:t>
            </a:r>
            <a:r>
              <a:rPr lang="cs-CZ" dirty="0" smtClean="0"/>
              <a:t> orientovaní (</a:t>
            </a:r>
            <a:r>
              <a:rPr lang="cs-CZ" dirty="0" err="1" smtClean="0"/>
              <a:t>Philinus</a:t>
            </a:r>
            <a:r>
              <a:rPr lang="cs-CZ" dirty="0" smtClean="0"/>
              <a:t> z </a:t>
            </a:r>
            <a:r>
              <a:rPr lang="cs-CZ" dirty="0" err="1" smtClean="0"/>
              <a:t>Akragasu</a:t>
            </a:r>
            <a:r>
              <a:rPr lang="cs-CZ" dirty="0" smtClean="0"/>
              <a:t>, </a:t>
            </a:r>
            <a:r>
              <a:rPr lang="cs-CZ" dirty="0" err="1" smtClean="0"/>
              <a:t>Silenus</a:t>
            </a:r>
            <a:r>
              <a:rPr lang="cs-CZ" dirty="0" smtClean="0"/>
              <a:t>) =) jejich díla nedochována (jen zlomky v citacích pozdějších autorů =)</a:t>
            </a:r>
          </a:p>
          <a:p>
            <a:r>
              <a:rPr lang="cs-CZ" dirty="0" smtClean="0"/>
              <a:t> 2. problém: pro období před punskými vlákami =) až na citační zlomky práce z pozdějšího období  </a:t>
            </a:r>
          </a:p>
          <a:p>
            <a:r>
              <a:rPr lang="cs-CZ" dirty="0" smtClean="0"/>
              <a:t>Významní autoři: </a:t>
            </a:r>
          </a:p>
          <a:p>
            <a:pPr lvl="1"/>
            <a:r>
              <a:rPr lang="cs-CZ" dirty="0" err="1" smtClean="0"/>
              <a:t>Timaeus</a:t>
            </a:r>
            <a:r>
              <a:rPr lang="cs-CZ" dirty="0" smtClean="0"/>
              <a:t> Z </a:t>
            </a:r>
            <a:r>
              <a:rPr lang="cs-CZ" dirty="0" err="1" smtClean="0"/>
              <a:t>Tauromenia</a:t>
            </a:r>
            <a:r>
              <a:rPr lang="cs-CZ" dirty="0" smtClean="0"/>
              <a:t>; </a:t>
            </a:r>
            <a:r>
              <a:rPr lang="cs-CZ" dirty="0" err="1" smtClean="0"/>
              <a:t>Diodoros</a:t>
            </a:r>
            <a:r>
              <a:rPr lang="cs-CZ" dirty="0" smtClean="0"/>
              <a:t> </a:t>
            </a:r>
            <a:r>
              <a:rPr lang="cs-CZ" dirty="0" err="1" smtClean="0"/>
              <a:t>Siculus</a:t>
            </a:r>
            <a:r>
              <a:rPr lang="cs-CZ" dirty="0" smtClean="0"/>
              <a:t>; </a:t>
            </a:r>
            <a:r>
              <a:rPr lang="cs-CZ" dirty="0" err="1" smtClean="0"/>
              <a:t>Fabius</a:t>
            </a:r>
            <a:r>
              <a:rPr lang="cs-CZ" dirty="0" smtClean="0"/>
              <a:t> </a:t>
            </a:r>
            <a:r>
              <a:rPr lang="cs-CZ" dirty="0" err="1" smtClean="0"/>
              <a:t>Pictor</a:t>
            </a:r>
            <a:r>
              <a:rPr lang="cs-CZ" dirty="0" smtClean="0"/>
              <a:t>; </a:t>
            </a:r>
            <a:r>
              <a:rPr lang="cs-CZ" dirty="0" err="1" smtClean="0"/>
              <a:t>Polybios</a:t>
            </a:r>
            <a:r>
              <a:rPr lang="cs-CZ" dirty="0" smtClean="0"/>
              <a:t>; </a:t>
            </a:r>
            <a:r>
              <a:rPr lang="cs-CZ" dirty="0" err="1" smtClean="0"/>
              <a:t>Titus</a:t>
            </a:r>
            <a:r>
              <a:rPr lang="cs-CZ" dirty="0" smtClean="0"/>
              <a:t> </a:t>
            </a:r>
            <a:r>
              <a:rPr lang="cs-CZ" dirty="0" err="1" smtClean="0"/>
              <a:t>Livius</a:t>
            </a:r>
            <a:r>
              <a:rPr lang="cs-CZ" dirty="0" smtClean="0"/>
              <a:t> </a:t>
            </a:r>
            <a:endParaRPr lang="cs-C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692696"/>
            <a:ext cx="8532440" cy="6408712"/>
          </a:xfrm>
        </p:spPr>
        <p:txBody>
          <a:bodyPr>
            <a:noAutofit/>
          </a:bodyPr>
          <a:lstStyle/>
          <a:p>
            <a:r>
              <a:rPr lang="cs-CZ" sz="1700" dirty="0" err="1" smtClean="0"/>
              <a:t>Firmus</a:t>
            </a:r>
            <a:r>
              <a:rPr lang="cs-CZ" sz="1700" dirty="0" smtClean="0"/>
              <a:t> </a:t>
            </a:r>
          </a:p>
          <a:p>
            <a:pPr lvl="1"/>
            <a:r>
              <a:rPr lang="cs-CZ" sz="1700" dirty="0" smtClean="0"/>
              <a:t>375,  v čele povstání berberských kmenů, podporovaných </a:t>
            </a:r>
            <a:r>
              <a:rPr lang="cs-CZ" sz="1700" dirty="0" err="1" smtClean="0"/>
              <a:t>donatistů</a:t>
            </a:r>
            <a:r>
              <a:rPr lang="cs-CZ" sz="1700" dirty="0" smtClean="0"/>
              <a:t>, potlačeno Flaviem </a:t>
            </a:r>
            <a:r>
              <a:rPr lang="cs-CZ" sz="1700" dirty="0" err="1" smtClean="0"/>
              <a:t>Theodosiem</a:t>
            </a:r>
            <a:r>
              <a:rPr lang="cs-CZ" sz="1700" dirty="0" smtClean="0"/>
              <a:t> </a:t>
            </a:r>
          </a:p>
          <a:p>
            <a:r>
              <a:rPr lang="cs-CZ" sz="1700" dirty="0" smtClean="0"/>
              <a:t>Gildo  </a:t>
            </a:r>
          </a:p>
          <a:p>
            <a:pPr lvl="1"/>
            <a:r>
              <a:rPr lang="cs-CZ" sz="1700" dirty="0" smtClean="0"/>
              <a:t>bratr Firma, 385 titul </a:t>
            </a:r>
            <a:r>
              <a:rPr lang="cs-CZ" sz="1700" dirty="0" err="1" smtClean="0"/>
              <a:t>comes</a:t>
            </a:r>
            <a:r>
              <a:rPr lang="cs-CZ" sz="1700" dirty="0" smtClean="0"/>
              <a:t> </a:t>
            </a:r>
            <a:r>
              <a:rPr lang="cs-CZ" sz="1700" dirty="0" err="1" smtClean="0"/>
              <a:t>Africae</a:t>
            </a:r>
            <a:r>
              <a:rPr lang="cs-CZ" sz="1700" dirty="0" smtClean="0"/>
              <a:t>, později magister </a:t>
            </a:r>
            <a:r>
              <a:rPr lang="cs-CZ" sz="1700" dirty="0" err="1" smtClean="0"/>
              <a:t>utriusque</a:t>
            </a:r>
            <a:r>
              <a:rPr lang="cs-CZ" sz="1700" dirty="0" smtClean="0"/>
              <a:t> </a:t>
            </a:r>
            <a:r>
              <a:rPr lang="cs-CZ" sz="1700" dirty="0" err="1" smtClean="0"/>
              <a:t>militum</a:t>
            </a:r>
            <a:r>
              <a:rPr lang="cs-CZ" sz="1700" dirty="0" smtClean="0"/>
              <a:t>, původem Berber; sídlo v Kartágu </a:t>
            </a:r>
          </a:p>
          <a:p>
            <a:pPr lvl="1"/>
            <a:r>
              <a:rPr lang="cs-CZ" sz="1700" dirty="0" smtClean="0"/>
              <a:t>lavírování mezi </a:t>
            </a:r>
            <a:r>
              <a:rPr lang="cs-CZ" sz="1700" dirty="0" err="1" smtClean="0"/>
              <a:t>Theodosiem</a:t>
            </a:r>
            <a:r>
              <a:rPr lang="cs-CZ" sz="1700" dirty="0" smtClean="0"/>
              <a:t> I. a vzdorocísařem </a:t>
            </a:r>
            <a:r>
              <a:rPr lang="cs-CZ" sz="1700" dirty="0" err="1" smtClean="0"/>
              <a:t>Eugeniem</a:t>
            </a:r>
            <a:r>
              <a:rPr lang="cs-CZ" sz="1700" dirty="0" smtClean="0"/>
              <a:t>, porážka </a:t>
            </a:r>
            <a:r>
              <a:rPr lang="cs-CZ" sz="1700" dirty="0" err="1" smtClean="0"/>
              <a:t>Eugenia</a:t>
            </a:r>
            <a:r>
              <a:rPr lang="cs-CZ" sz="1700" dirty="0" smtClean="0"/>
              <a:t> =) </a:t>
            </a:r>
            <a:r>
              <a:rPr lang="cs-CZ" sz="1700" dirty="0" err="1" smtClean="0"/>
              <a:t>Thedosiovi</a:t>
            </a:r>
            <a:r>
              <a:rPr lang="cs-CZ" sz="1700" dirty="0" smtClean="0"/>
              <a:t> Gildo neposlal pomoc=zrada; silné postavení </a:t>
            </a:r>
            <a:r>
              <a:rPr lang="cs-CZ" sz="1700" dirty="0" err="1" smtClean="0"/>
              <a:t>Gildona</a:t>
            </a:r>
            <a:r>
              <a:rPr lang="cs-CZ" sz="1700" dirty="0" smtClean="0"/>
              <a:t> v Kartágu (spíše „samovládce“, než úředník - v jeho vlivu a vleku prokonsul)</a:t>
            </a:r>
          </a:p>
          <a:p>
            <a:pPr lvl="1"/>
            <a:r>
              <a:rPr lang="cs-CZ" sz="1700" dirty="0" smtClean="0"/>
              <a:t>ambice+moc+berberský původ(styky + podpora)+ </a:t>
            </a:r>
            <a:r>
              <a:rPr lang="cs-CZ" sz="1700" dirty="0" err="1" smtClean="0"/>
              <a:t>donatismus</a:t>
            </a:r>
            <a:endParaRPr lang="cs-CZ" sz="1700" dirty="0" smtClean="0"/>
          </a:p>
          <a:p>
            <a:pPr lvl="1"/>
            <a:r>
              <a:rPr lang="cs-CZ" sz="1700" dirty="0" smtClean="0"/>
              <a:t>Smrt </a:t>
            </a:r>
            <a:r>
              <a:rPr lang="cs-CZ" sz="1700" dirty="0" err="1" smtClean="0"/>
              <a:t>Theodosia</a:t>
            </a:r>
            <a:r>
              <a:rPr lang="cs-CZ" sz="1700" dirty="0" smtClean="0"/>
              <a:t> =) těží ze situace po rozdělení říší na V a Z (395) =) přerušuje styky se Z (</a:t>
            </a:r>
            <a:r>
              <a:rPr lang="cs-CZ" sz="1700" dirty="0" err="1" smtClean="0"/>
              <a:t>Honorius</a:t>
            </a:r>
            <a:r>
              <a:rPr lang="cs-CZ" sz="1700" dirty="0" smtClean="0"/>
              <a:t>) =) formální odevzdání se </a:t>
            </a:r>
            <a:r>
              <a:rPr lang="cs-CZ" sz="1700" dirty="0" err="1" smtClean="0"/>
              <a:t>Arcadiovi</a:t>
            </a:r>
            <a:r>
              <a:rPr lang="cs-CZ" sz="1700" dirty="0" smtClean="0"/>
              <a:t> (zdání legitimity); vzpoura x Z =) blokování vývozu obilí do Říma =) situaci zachraňuje </a:t>
            </a:r>
            <a:r>
              <a:rPr lang="cs-CZ" sz="1700" dirty="0" err="1" smtClean="0"/>
              <a:t>Stilicho</a:t>
            </a:r>
            <a:r>
              <a:rPr lang="cs-CZ" sz="1700" dirty="0" smtClean="0"/>
              <a:t>:</a:t>
            </a:r>
          </a:p>
          <a:p>
            <a:pPr lvl="2"/>
            <a:r>
              <a:rPr lang="cs-CZ" sz="1700" dirty="0" smtClean="0"/>
              <a:t> (využívá vnitřní nejednoty =)  šikanovaní katolíci a ti, jejichž majetek  Gildo vyvlastnil („odpůrci režimu“) a přerozdělil svým stoupencům + řadě se nelíbila i barbarizace společnosti (využívání berberů v armádě a jejich plundrování=) přispívá k rozkladu římské společnosti ) </a:t>
            </a:r>
          </a:p>
          <a:p>
            <a:pPr lvl="1"/>
            <a:r>
              <a:rPr lang="cs-CZ" sz="1700" dirty="0" smtClean="0"/>
              <a:t>=) Gildo 398 poražen (</a:t>
            </a:r>
            <a:r>
              <a:rPr lang="cs-CZ" sz="1700" dirty="0" err="1" smtClean="0"/>
              <a:t>Masczelus</a:t>
            </a:r>
            <a:r>
              <a:rPr lang="cs-CZ" sz="1700" dirty="0" smtClean="0"/>
              <a:t>); nejbližší spolupracovníci=popravy; obavy z dalších vzpour =) nedochází k novému přerozdělování půdy </a:t>
            </a:r>
            <a:endParaRPr lang="cs-CZ" sz="17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0"/>
            <a:ext cx="7920880" cy="1143000"/>
          </a:xfrm>
        </p:spPr>
        <p:txBody>
          <a:bodyPr>
            <a:normAutofit fontScale="90000"/>
          </a:bodyPr>
          <a:lstStyle/>
          <a:p>
            <a:r>
              <a:rPr lang="cs-CZ" sz="4800" dirty="0" err="1" smtClean="0"/>
              <a:t>Bonifatius</a:t>
            </a:r>
            <a:r>
              <a:rPr lang="cs-CZ" sz="4800" dirty="0" smtClean="0"/>
              <a:t> a „pozvání“ Vandalů</a:t>
            </a:r>
            <a:endParaRPr lang="cs-CZ" dirty="0"/>
          </a:p>
        </p:txBody>
      </p:sp>
      <p:sp>
        <p:nvSpPr>
          <p:cNvPr id="3" name="Zástupný symbol pro obsah 2"/>
          <p:cNvSpPr>
            <a:spLocks noGrp="1"/>
          </p:cNvSpPr>
          <p:nvPr>
            <p:ph idx="1"/>
          </p:nvPr>
        </p:nvSpPr>
        <p:spPr>
          <a:xfrm>
            <a:off x="0" y="1052736"/>
            <a:ext cx="9144000" cy="4525963"/>
          </a:xfrm>
        </p:spPr>
        <p:txBody>
          <a:bodyPr>
            <a:noAutofit/>
          </a:bodyPr>
          <a:lstStyle/>
          <a:p>
            <a:r>
              <a:rPr lang="cs-CZ" sz="1600" dirty="0" smtClean="0"/>
              <a:t>=) pád římské moci v Africe =) začátek definitivního konce Kartága</a:t>
            </a:r>
          </a:p>
          <a:p>
            <a:pPr lvl="1"/>
            <a:r>
              <a:rPr lang="cs-CZ" sz="1600" dirty="0" smtClean="0"/>
              <a:t>5.s.t=)průniky Berberů za limit častější</a:t>
            </a:r>
          </a:p>
          <a:p>
            <a:pPr lvl="1"/>
            <a:r>
              <a:rPr lang="cs-CZ" sz="1600" dirty="0" smtClean="0"/>
              <a:t>Přesun těžiště ekonomiky z města na venkov (zemědělské velkostatky)=) chudnutí měst)</a:t>
            </a:r>
          </a:p>
          <a:p>
            <a:pPr lvl="1"/>
            <a:r>
              <a:rPr lang="cs-CZ" sz="1600" dirty="0" err="1" smtClean="0"/>
              <a:t>Bonifatius</a:t>
            </a:r>
            <a:r>
              <a:rPr lang="cs-CZ" sz="1600" dirty="0" smtClean="0"/>
              <a:t>=</a:t>
            </a:r>
            <a:r>
              <a:rPr lang="cs-CZ" sz="1600" dirty="0" err="1" smtClean="0"/>
              <a:t>comes</a:t>
            </a:r>
            <a:r>
              <a:rPr lang="cs-CZ" sz="1600" dirty="0" smtClean="0"/>
              <a:t> </a:t>
            </a:r>
            <a:r>
              <a:rPr lang="cs-CZ" sz="1600" dirty="0" err="1" smtClean="0"/>
              <a:t>Africae</a:t>
            </a:r>
            <a:r>
              <a:rPr lang="cs-CZ" sz="1600" dirty="0" smtClean="0"/>
              <a:t> </a:t>
            </a:r>
          </a:p>
          <a:p>
            <a:pPr lvl="2"/>
            <a:r>
              <a:rPr lang="cs-CZ" sz="1600" dirty="0" smtClean="0"/>
              <a:t>Na straně </a:t>
            </a:r>
            <a:r>
              <a:rPr lang="cs-CZ" sz="1600" dirty="0" err="1" smtClean="0"/>
              <a:t>Gally</a:t>
            </a:r>
            <a:r>
              <a:rPr lang="cs-CZ" sz="1600" dirty="0" smtClean="0"/>
              <a:t> </a:t>
            </a:r>
            <a:r>
              <a:rPr lang="cs-CZ" sz="1600" dirty="0" err="1" smtClean="0"/>
              <a:t>Placidie</a:t>
            </a:r>
            <a:r>
              <a:rPr lang="cs-CZ" sz="1600" dirty="0" smtClean="0"/>
              <a:t> x </a:t>
            </a:r>
            <a:r>
              <a:rPr lang="cs-CZ" sz="1600" dirty="0" err="1" smtClean="0"/>
              <a:t>Honorius</a:t>
            </a:r>
            <a:r>
              <a:rPr lang="cs-CZ" sz="1600" dirty="0" smtClean="0"/>
              <a:t>, po jeho smrti brání nároky </a:t>
            </a:r>
            <a:r>
              <a:rPr lang="cs-CZ" sz="1600" dirty="0" err="1" smtClean="0"/>
              <a:t>Valentiniana</a:t>
            </a:r>
            <a:r>
              <a:rPr lang="cs-CZ" sz="1600" dirty="0" smtClean="0"/>
              <a:t> III., syna </a:t>
            </a:r>
            <a:r>
              <a:rPr lang="cs-CZ" sz="1600" dirty="0" err="1" smtClean="0"/>
              <a:t>Gally</a:t>
            </a:r>
            <a:r>
              <a:rPr lang="cs-CZ" sz="1600" dirty="0" smtClean="0"/>
              <a:t> x uzurpátorovi (</a:t>
            </a:r>
            <a:r>
              <a:rPr lang="cs-CZ" sz="1600" dirty="0" err="1" smtClean="0"/>
              <a:t>Joahnnes</a:t>
            </a:r>
            <a:r>
              <a:rPr lang="cs-CZ" sz="1600" dirty="0" smtClean="0"/>
              <a:t>) =) silná pozici </a:t>
            </a:r>
            <a:r>
              <a:rPr lang="cs-CZ" sz="1600" dirty="0" err="1" smtClean="0"/>
              <a:t>Bonifatia</a:t>
            </a:r>
            <a:r>
              <a:rPr lang="cs-CZ" sz="1600" dirty="0" smtClean="0"/>
              <a:t> v Africe + obilní blokáda=) pomáhá vzdorocísaře porazit =) nedostává se mu uznání =) propast mezi dvorem a </a:t>
            </a:r>
            <a:r>
              <a:rPr lang="cs-CZ" sz="1600" dirty="0" err="1" smtClean="0"/>
              <a:t>Bonifatiem</a:t>
            </a:r>
            <a:r>
              <a:rPr lang="cs-CZ" sz="1600" dirty="0" smtClean="0"/>
              <a:t> =) podezřele povolán do Říma „složit účty“ =) odmítá + nepřítel </a:t>
            </a:r>
            <a:r>
              <a:rPr lang="cs-CZ" sz="1600" dirty="0" err="1" smtClean="0"/>
              <a:t>Aetius</a:t>
            </a:r>
            <a:r>
              <a:rPr lang="cs-CZ" sz="1600" dirty="0" smtClean="0"/>
              <a:t> jmenován nejvyšším velitelem na Z =) občanská válka (dává opevnit Kartágo-422) </a:t>
            </a:r>
          </a:p>
          <a:p>
            <a:pPr lvl="2"/>
            <a:r>
              <a:rPr lang="cs-CZ" sz="1600" dirty="0" smtClean="0"/>
              <a:t>Podle </a:t>
            </a:r>
            <a:r>
              <a:rPr lang="cs-CZ" sz="1600" dirty="0" err="1" smtClean="0"/>
              <a:t>Prokopia</a:t>
            </a:r>
            <a:r>
              <a:rPr lang="cs-CZ" sz="1600" dirty="0" smtClean="0"/>
              <a:t> (jediný zdroj) – uzavření dohody s Vandaly (</a:t>
            </a:r>
            <a:r>
              <a:rPr lang="cs-CZ" sz="1600" dirty="0" err="1" smtClean="0"/>
              <a:t>Geiserich</a:t>
            </a:r>
            <a:r>
              <a:rPr lang="cs-CZ" sz="1600" dirty="0" smtClean="0"/>
              <a:t>) (za pomoc, kterou mu poskytnout se budou moci usadit v Africe)</a:t>
            </a:r>
          </a:p>
          <a:p>
            <a:pPr lvl="2"/>
            <a:r>
              <a:rPr lang="cs-CZ" sz="1600" dirty="0" err="1" smtClean="0"/>
              <a:t>Bonifatius</a:t>
            </a:r>
            <a:r>
              <a:rPr lang="cs-CZ" sz="1600" dirty="0" smtClean="0"/>
              <a:t> =) poráží ravennskou vládou jmenovaného </a:t>
            </a:r>
            <a:r>
              <a:rPr lang="cs-CZ" sz="1600" dirty="0" err="1" smtClean="0"/>
              <a:t>Sigisvulta</a:t>
            </a:r>
            <a:r>
              <a:rPr lang="cs-CZ" sz="1600" dirty="0" smtClean="0"/>
              <a:t> (neoblíbený=arián) =) opět jmenován </a:t>
            </a:r>
            <a:r>
              <a:rPr lang="cs-CZ" sz="1600" dirty="0" err="1" smtClean="0"/>
              <a:t>comes</a:t>
            </a:r>
            <a:r>
              <a:rPr lang="cs-CZ" sz="1600" dirty="0" smtClean="0"/>
              <a:t> </a:t>
            </a:r>
            <a:r>
              <a:rPr lang="cs-CZ" sz="1600" dirty="0" err="1" smtClean="0"/>
              <a:t>Africae</a:t>
            </a:r>
            <a:r>
              <a:rPr lang="cs-CZ" sz="1600" dirty="0" smtClean="0"/>
              <a:t> (přízeň dvora)</a:t>
            </a:r>
          </a:p>
          <a:p>
            <a:pPr lvl="1"/>
            <a:r>
              <a:rPr lang="cs-CZ" sz="1600" dirty="0" smtClean="0"/>
              <a:t>=) zřetelná vnitřní slabost Říma v Africe =) </a:t>
            </a:r>
            <a:r>
              <a:rPr lang="cs-CZ" sz="1600" dirty="0" err="1" smtClean="0"/>
              <a:t>Geiserich</a:t>
            </a:r>
            <a:r>
              <a:rPr lang="cs-CZ" sz="1600" dirty="0" smtClean="0"/>
              <a:t> využívá =) 429 vpád Vandalů do Afriky</a:t>
            </a:r>
          </a:p>
          <a:p>
            <a:pPr lvl="2"/>
            <a:r>
              <a:rPr lang="cs-CZ" sz="1600" dirty="0" err="1" smtClean="0"/>
              <a:t>Bonifatius</a:t>
            </a:r>
            <a:r>
              <a:rPr lang="cs-CZ" sz="1600" dirty="0" smtClean="0"/>
              <a:t> boj x Vandalům: 430  vyklízí </a:t>
            </a:r>
            <a:r>
              <a:rPr lang="cs-CZ" sz="1600" dirty="0" err="1" smtClean="0"/>
              <a:t>Hippo</a:t>
            </a:r>
            <a:r>
              <a:rPr lang="cs-CZ" sz="1600" dirty="0" smtClean="0"/>
              <a:t> </a:t>
            </a:r>
            <a:r>
              <a:rPr lang="cs-CZ" sz="1600" dirty="0" err="1" smtClean="0"/>
              <a:t>Regius</a:t>
            </a:r>
            <a:r>
              <a:rPr lang="cs-CZ" sz="1600" dirty="0" smtClean="0"/>
              <a:t> =) povolán  do Itálie x </a:t>
            </a:r>
            <a:r>
              <a:rPr lang="cs-CZ" sz="1600" dirty="0" err="1" smtClean="0"/>
              <a:t>Aetiovi</a:t>
            </a:r>
            <a:endParaRPr lang="cs-CZ" sz="1600" dirty="0" smtClean="0"/>
          </a:p>
          <a:p>
            <a:pPr lvl="1"/>
            <a:r>
              <a:rPr lang="cs-CZ" sz="1600" dirty="0" smtClean="0"/>
              <a:t>Vandalové obsazují Afriku bez většího odporu =) Kartágo obleženo a ovládnuto 439 n.l. =) centrum Vandalského království</a:t>
            </a:r>
          </a:p>
          <a:p>
            <a:endParaRPr lang="cs-CZ"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math.arizona.edu/~hermi/alyssa.jpg"/>
          <p:cNvPicPr>
            <a:picLocks noChangeAspect="1" noChangeArrowheads="1"/>
          </p:cNvPicPr>
          <p:nvPr/>
        </p:nvPicPr>
        <p:blipFill>
          <a:blip r:embed="rId2" cstate="print"/>
          <a:srcRect/>
          <a:stretch>
            <a:fillRect/>
          </a:stretch>
        </p:blipFill>
        <p:spPr bwMode="auto">
          <a:xfrm>
            <a:off x="4211960" y="0"/>
            <a:ext cx="4932040" cy="3604183"/>
          </a:xfrm>
          <a:prstGeom prst="rect">
            <a:avLst/>
          </a:prstGeom>
          <a:noFill/>
        </p:spPr>
      </p:pic>
      <p:sp>
        <p:nvSpPr>
          <p:cNvPr id="2" name="Nadpis 1"/>
          <p:cNvSpPr>
            <a:spLocks noGrp="1"/>
          </p:cNvSpPr>
          <p:nvPr>
            <p:ph type="title"/>
          </p:nvPr>
        </p:nvSpPr>
        <p:spPr>
          <a:xfrm>
            <a:off x="467544" y="0"/>
            <a:ext cx="7467600" cy="1143000"/>
          </a:xfrm>
        </p:spPr>
        <p:txBody>
          <a:bodyPr/>
          <a:lstStyle/>
          <a:p>
            <a:r>
              <a:rPr lang="cs-CZ" dirty="0" smtClean="0"/>
              <a:t>Vznik</a:t>
            </a:r>
            <a:endParaRPr lang="cs-CZ" dirty="0"/>
          </a:p>
        </p:txBody>
      </p:sp>
      <p:sp>
        <p:nvSpPr>
          <p:cNvPr id="3" name="Zástupný symbol pro obsah 2"/>
          <p:cNvSpPr>
            <a:spLocks noGrp="1"/>
          </p:cNvSpPr>
          <p:nvPr>
            <p:ph idx="1"/>
          </p:nvPr>
        </p:nvSpPr>
        <p:spPr>
          <a:xfrm>
            <a:off x="0" y="908720"/>
            <a:ext cx="4283968" cy="5949280"/>
          </a:xfrm>
        </p:spPr>
        <p:txBody>
          <a:bodyPr>
            <a:noAutofit/>
          </a:bodyPr>
          <a:lstStyle/>
          <a:p>
            <a:r>
              <a:rPr lang="cs-CZ" sz="1650" dirty="0" smtClean="0"/>
              <a:t>Legenda: </a:t>
            </a:r>
          </a:p>
          <a:p>
            <a:pPr lvl="1"/>
            <a:r>
              <a:rPr lang="cs-CZ" sz="1650" dirty="0" smtClean="0"/>
              <a:t>814; princezna </a:t>
            </a:r>
            <a:r>
              <a:rPr lang="cs-CZ" sz="1650" dirty="0" err="1" smtClean="0"/>
              <a:t>Elissa</a:t>
            </a:r>
            <a:r>
              <a:rPr lang="cs-CZ" sz="1650" dirty="0" smtClean="0"/>
              <a:t> (=</a:t>
            </a:r>
            <a:r>
              <a:rPr lang="cs-CZ" sz="1650" dirty="0" err="1" smtClean="0"/>
              <a:t>Dido</a:t>
            </a:r>
            <a:r>
              <a:rPr lang="cs-CZ" sz="1650" dirty="0" smtClean="0"/>
              <a:t>) utíká se svými přívrženci do Afriky z </a:t>
            </a:r>
            <a:r>
              <a:rPr lang="cs-CZ" sz="1650" dirty="0" err="1" smtClean="0"/>
              <a:t>Tyru</a:t>
            </a:r>
            <a:r>
              <a:rPr lang="cs-CZ" sz="1650" dirty="0" smtClean="0"/>
              <a:t> poté, co její bratr, tyran </a:t>
            </a:r>
            <a:r>
              <a:rPr lang="cs-CZ" sz="1650" dirty="0" err="1" smtClean="0"/>
              <a:t>Pygmalion</a:t>
            </a:r>
            <a:r>
              <a:rPr lang="cs-CZ" sz="1650" dirty="0" smtClean="0"/>
              <a:t>, nechal zavraždit jejího manžela. Střetává  se s místním </a:t>
            </a:r>
            <a:r>
              <a:rPr lang="cs-CZ" sz="1650" dirty="0" err="1" smtClean="0"/>
              <a:t>numidským</a:t>
            </a:r>
            <a:r>
              <a:rPr lang="cs-CZ" sz="1650" dirty="0" smtClean="0"/>
              <a:t> panovníkem </a:t>
            </a:r>
            <a:r>
              <a:rPr lang="cs-CZ" sz="1650" dirty="0" err="1" smtClean="0"/>
              <a:t>Jarbasem</a:t>
            </a:r>
            <a:r>
              <a:rPr lang="cs-CZ" sz="1650" dirty="0" smtClean="0"/>
              <a:t>, s nímž uzavírá smlouvu: </a:t>
            </a:r>
            <a:r>
              <a:rPr lang="cs-CZ" sz="1650" dirty="0" err="1" smtClean="0"/>
              <a:t>Jarbas</a:t>
            </a:r>
            <a:r>
              <a:rPr lang="cs-CZ" sz="1650" dirty="0" smtClean="0"/>
              <a:t> jim poskytne tolik území, kolik pokryje volská kůže. </a:t>
            </a:r>
            <a:r>
              <a:rPr lang="cs-CZ" sz="1650" dirty="0" err="1" smtClean="0"/>
              <a:t>Dido</a:t>
            </a:r>
            <a:r>
              <a:rPr lang="cs-CZ" sz="1650" dirty="0" smtClean="0"/>
              <a:t> nechá nastříhat kůži na tenké pásky, které pak pospojuje a pokryje tím daleko větší území, než které panovník zamýšlel poskytnout. </a:t>
            </a:r>
            <a:r>
              <a:rPr lang="cs-CZ" sz="1650" dirty="0" err="1" smtClean="0"/>
              <a:t>Dido</a:t>
            </a:r>
            <a:r>
              <a:rPr lang="cs-CZ" sz="1650" dirty="0" smtClean="0"/>
              <a:t> se stává vládkyní města. Páchá sebevraždu, když je nucena ke sňatku s </a:t>
            </a:r>
            <a:r>
              <a:rPr lang="cs-CZ" sz="1650" dirty="0" err="1" smtClean="0"/>
              <a:t>Jarbasem</a:t>
            </a:r>
            <a:r>
              <a:rPr lang="cs-CZ" sz="1650" dirty="0" smtClean="0"/>
              <a:t>.</a:t>
            </a:r>
          </a:p>
          <a:p>
            <a:pPr lvl="1"/>
            <a:r>
              <a:rPr lang="cs-CZ" sz="1650" dirty="0" smtClean="0"/>
              <a:t>„klasický řecký příběh o zakládání měst daleko od domova“ =)náznak prolínání s ostatními civilizacemi a zároveň zachování vlastní identity</a:t>
            </a:r>
          </a:p>
          <a:p>
            <a:pPr lvl="2"/>
            <a:r>
              <a:rPr lang="cs-CZ" sz="1650" dirty="0" err="1" smtClean="0"/>
              <a:t>Dido</a:t>
            </a:r>
            <a:r>
              <a:rPr lang="cs-CZ" sz="1650" dirty="0" smtClean="0"/>
              <a:t> a Aeneas =) pozdější „invence“ („propaganda“ Říma) </a:t>
            </a:r>
            <a:br>
              <a:rPr lang="cs-CZ" sz="1650" dirty="0" smtClean="0"/>
            </a:br>
            <a:endParaRPr lang="cs-CZ" sz="1650" dirty="0" smtClean="0"/>
          </a:p>
        </p:txBody>
      </p:sp>
      <p:sp>
        <p:nvSpPr>
          <p:cNvPr id="5" name="Obdélník 4"/>
          <p:cNvSpPr/>
          <p:nvPr/>
        </p:nvSpPr>
        <p:spPr>
          <a:xfrm>
            <a:off x="4283968" y="3933056"/>
            <a:ext cx="4860032" cy="2631490"/>
          </a:xfrm>
          <a:prstGeom prst="rect">
            <a:avLst/>
          </a:prstGeom>
        </p:spPr>
        <p:txBody>
          <a:bodyPr wrap="square">
            <a:spAutoFit/>
          </a:bodyPr>
          <a:lstStyle/>
          <a:p>
            <a:r>
              <a:rPr lang="cs-CZ" sz="1650" dirty="0" smtClean="0"/>
              <a:t>Archeologie: </a:t>
            </a:r>
          </a:p>
          <a:p>
            <a:pPr lvl="1"/>
            <a:r>
              <a:rPr lang="cs-CZ" sz="1650" dirty="0" smtClean="0"/>
              <a:t>Fénická obchodní kolonie Quart </a:t>
            </a:r>
            <a:r>
              <a:rPr lang="cs-CZ" sz="1650" dirty="0" err="1" smtClean="0"/>
              <a:t>Hadašt</a:t>
            </a:r>
            <a:r>
              <a:rPr lang="cs-CZ" sz="1650" dirty="0" smtClean="0"/>
              <a:t> (Nové Město); metropole=</a:t>
            </a:r>
            <a:r>
              <a:rPr lang="cs-CZ" sz="1650" dirty="0" err="1" smtClean="0"/>
              <a:t>Tyros</a:t>
            </a:r>
            <a:r>
              <a:rPr lang="cs-CZ" sz="1650" dirty="0" smtClean="0"/>
              <a:t>; </a:t>
            </a:r>
          </a:p>
          <a:p>
            <a:pPr lvl="1"/>
            <a:r>
              <a:rPr lang="cs-CZ" sz="1650" dirty="0" smtClean="0"/>
              <a:t>Nejranější vrstvy osídlení doloženy pro 1.pol. 8.st. př. </a:t>
            </a:r>
            <a:r>
              <a:rPr lang="cs-CZ" sz="1650" dirty="0" err="1" smtClean="0"/>
              <a:t>Kr</a:t>
            </a:r>
            <a:r>
              <a:rPr lang="cs-CZ" sz="1650" dirty="0" smtClean="0"/>
              <a:t>. (počátky města vzhledem k zachování nejasné)</a:t>
            </a:r>
          </a:p>
          <a:p>
            <a:pPr lvl="1"/>
            <a:r>
              <a:rPr lang="cs-CZ" sz="1650" dirty="0" smtClean="0"/>
              <a:t>Důvody založení: potřeba surovinových zdrojů (hl.: stříbro ze Španělska); možná i jako větší městské centrum pro menší fénické obchodní stanice v oblasti</a:t>
            </a:r>
            <a:endParaRPr lang="cs-CZ" sz="16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upload.wikimedia.org/wikipedia/commons/thumb/7/76/Carthage%2C_Tunisia_EO-1.jpg/640px-Carthage%2C_Tunisia_EO-1.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Nadpis 1"/>
          <p:cNvSpPr>
            <a:spLocks noGrp="1"/>
          </p:cNvSpPr>
          <p:nvPr>
            <p:ph type="title"/>
          </p:nvPr>
        </p:nvSpPr>
        <p:spPr/>
        <p:txBody>
          <a:bodyPr/>
          <a:lstStyle/>
          <a:p>
            <a:r>
              <a:rPr lang="cs-CZ" dirty="0" smtClean="0">
                <a:solidFill>
                  <a:schemeClr val="bg1">
                    <a:lumMod val="20000"/>
                    <a:lumOff val="80000"/>
                  </a:schemeClr>
                </a:solidFill>
              </a:rPr>
              <a:t>Lokalita</a:t>
            </a:r>
            <a:endParaRPr lang="cs-CZ" dirty="0">
              <a:solidFill>
                <a:schemeClr val="bg1">
                  <a:lumMod val="20000"/>
                  <a:lumOff val="80000"/>
                </a:schemeClr>
              </a:solidFill>
            </a:endParaRPr>
          </a:p>
        </p:txBody>
      </p:sp>
      <p:sp>
        <p:nvSpPr>
          <p:cNvPr id="3" name="Zástupný symbol pro obsah 2"/>
          <p:cNvSpPr>
            <a:spLocks noGrp="1"/>
          </p:cNvSpPr>
          <p:nvPr>
            <p:ph idx="1"/>
          </p:nvPr>
        </p:nvSpPr>
        <p:spPr>
          <a:xfrm>
            <a:off x="5076056" y="332656"/>
            <a:ext cx="4067944" cy="6309320"/>
          </a:xfrm>
        </p:spPr>
        <p:txBody>
          <a:bodyPr>
            <a:normAutofit fontScale="85000" lnSpcReduction="20000"/>
          </a:bodyPr>
          <a:lstStyle/>
          <a:p>
            <a:pPr marL="420624" lvl="1" indent="-384048">
              <a:buSzPct val="80000"/>
              <a:buFont typeface="Wingdings 2"/>
              <a:buChar char=""/>
            </a:pPr>
            <a:r>
              <a:rPr lang="cs-CZ" dirty="0" smtClean="0">
                <a:solidFill>
                  <a:schemeClr val="bg1">
                    <a:lumMod val="20000"/>
                    <a:lumOff val="80000"/>
                  </a:schemeClr>
                </a:solidFill>
              </a:rPr>
              <a:t>výhodná strategická poloha (pro obranu a hlavně pro obcho0d): </a:t>
            </a:r>
          </a:p>
          <a:p>
            <a:pPr lvl="1"/>
            <a:r>
              <a:rPr lang="cs-CZ" dirty="0" smtClean="0">
                <a:solidFill>
                  <a:schemeClr val="bg1">
                    <a:lumMod val="20000"/>
                    <a:lumOff val="80000"/>
                  </a:schemeClr>
                </a:solidFill>
              </a:rPr>
              <a:t>Přirozený přístav : Tuniský záliv</a:t>
            </a:r>
          </a:p>
          <a:p>
            <a:pPr lvl="1"/>
            <a:r>
              <a:rPr lang="cs-CZ" dirty="0" smtClean="0">
                <a:solidFill>
                  <a:schemeClr val="bg1">
                    <a:lumMod val="20000"/>
                    <a:lumOff val="80000"/>
                  </a:schemeClr>
                </a:solidFill>
              </a:rPr>
              <a:t>Řeka </a:t>
            </a:r>
            <a:r>
              <a:rPr lang="cs-CZ" dirty="0" err="1" smtClean="0">
                <a:solidFill>
                  <a:schemeClr val="bg1">
                    <a:lumMod val="20000"/>
                    <a:lumOff val="80000"/>
                  </a:schemeClr>
                </a:solidFill>
              </a:rPr>
              <a:t>Bagradas</a:t>
            </a:r>
            <a:endParaRPr lang="cs-CZ" dirty="0" smtClean="0">
              <a:solidFill>
                <a:schemeClr val="bg1">
                  <a:lumMod val="20000"/>
                  <a:lumOff val="80000"/>
                </a:schemeClr>
              </a:solidFill>
            </a:endParaRPr>
          </a:p>
          <a:p>
            <a:pPr lvl="1"/>
            <a:r>
              <a:rPr lang="cs-CZ" dirty="0" smtClean="0">
                <a:solidFill>
                  <a:schemeClr val="bg1">
                    <a:lumMod val="20000"/>
                    <a:lumOff val="80000"/>
                  </a:schemeClr>
                </a:solidFill>
              </a:rPr>
              <a:t>Členitý terén (pahorky, mys, záliv, jezera)</a:t>
            </a:r>
          </a:p>
          <a:p>
            <a:pPr lvl="1"/>
            <a:r>
              <a:rPr lang="cs-CZ" dirty="0" smtClean="0">
                <a:solidFill>
                  <a:schemeClr val="bg1">
                    <a:lumMod val="20000"/>
                    <a:lumOff val="80000"/>
                  </a:schemeClr>
                </a:solidFill>
              </a:rPr>
              <a:t>Ideální pozice směrem k Sicílii a Itálii, stejně jako Hispánii a okolním oblastem Afriky</a:t>
            </a:r>
          </a:p>
          <a:p>
            <a:pPr lvl="1"/>
            <a:r>
              <a:rPr lang="cs-CZ" dirty="0" smtClean="0">
                <a:solidFill>
                  <a:schemeClr val="bg1">
                    <a:lumMod val="20000"/>
                    <a:lumOff val="80000"/>
                  </a:schemeClr>
                </a:solidFill>
              </a:rPr>
              <a:t>Kartágo = významný obchodní uzel =) ve fénickém obchodu - 2 hlavní trasy:</a:t>
            </a:r>
          </a:p>
          <a:p>
            <a:pPr lvl="2"/>
            <a:r>
              <a:rPr lang="cs-CZ" dirty="0" smtClean="0">
                <a:solidFill>
                  <a:schemeClr val="bg1">
                    <a:lumMod val="20000"/>
                    <a:lumOff val="80000"/>
                  </a:schemeClr>
                </a:solidFill>
              </a:rPr>
              <a:t>V-Z (Iberská - spojení Fénického a Hispánského pobřeží) </a:t>
            </a:r>
          </a:p>
          <a:p>
            <a:pPr lvl="2"/>
            <a:r>
              <a:rPr lang="cs-CZ" dirty="0" smtClean="0">
                <a:solidFill>
                  <a:schemeClr val="bg1">
                    <a:lumMod val="20000"/>
                    <a:lumOff val="80000"/>
                  </a:schemeClr>
                </a:solidFill>
              </a:rPr>
              <a:t>S-J (</a:t>
            </a:r>
            <a:r>
              <a:rPr lang="cs-CZ" dirty="0" err="1" smtClean="0">
                <a:solidFill>
                  <a:schemeClr val="bg1">
                    <a:lumMod val="20000"/>
                    <a:lumOff val="80000"/>
                  </a:schemeClr>
                </a:solidFill>
              </a:rPr>
              <a:t>Tyrrhénská</a:t>
            </a:r>
            <a:r>
              <a:rPr lang="cs-CZ" dirty="0" smtClean="0">
                <a:solidFill>
                  <a:schemeClr val="bg1">
                    <a:lumMod val="20000"/>
                    <a:lumOff val="80000"/>
                  </a:schemeClr>
                </a:solidFill>
              </a:rPr>
              <a:t>- obchod s Řeckými městy,  Etrusky, Sicílií</a:t>
            </a:r>
          </a:p>
          <a:p>
            <a:pPr lvl="2"/>
            <a:endParaRPr lang="cs-CZ" dirty="0" smtClean="0">
              <a:solidFill>
                <a:schemeClr val="bg1">
                  <a:lumMod val="20000"/>
                  <a:lumOff val="80000"/>
                </a:schemeClr>
              </a:solidFill>
            </a:endParaRPr>
          </a:p>
          <a:p>
            <a:endParaRPr lang="cs-CZ" dirty="0">
              <a:solidFill>
                <a:schemeClr val="bg1">
                  <a:lumMod val="20000"/>
                  <a:lumOff val="80000"/>
                </a:schemeClr>
              </a:solidFill>
            </a:endParaRPr>
          </a:p>
        </p:txBody>
      </p:sp>
      <p:sp>
        <p:nvSpPr>
          <p:cNvPr id="6" name="Elipsa 5"/>
          <p:cNvSpPr/>
          <p:nvPr/>
        </p:nvSpPr>
        <p:spPr>
          <a:xfrm>
            <a:off x="4572000" y="3068960"/>
            <a:ext cx="432048" cy="432048"/>
          </a:xfrm>
          <a:prstGeom prst="ellipse">
            <a:avLst/>
          </a:prstGeom>
          <a:solidFill>
            <a:srgbClr val="F8F8F8">
              <a:alpha val="0"/>
            </a:srgbClr>
          </a:solid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3794" name="Picture 2" descr="map of Carthage"/>
          <p:cNvPicPr>
            <a:picLocks noChangeAspect="1" noChangeArrowheads="1"/>
          </p:cNvPicPr>
          <p:nvPr/>
        </p:nvPicPr>
        <p:blipFill>
          <a:blip r:embed="rId3" cstate="print"/>
          <a:srcRect/>
          <a:stretch>
            <a:fillRect/>
          </a:stretch>
        </p:blipFill>
        <p:spPr bwMode="auto">
          <a:xfrm>
            <a:off x="0" y="4486470"/>
            <a:ext cx="2915816" cy="237153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7467600" cy="1143000"/>
          </a:xfrm>
        </p:spPr>
        <p:txBody>
          <a:bodyPr>
            <a:normAutofit/>
          </a:bodyPr>
          <a:lstStyle/>
          <a:p>
            <a:r>
              <a:rPr lang="cs-CZ" dirty="0" smtClean="0"/>
              <a:t>Fénické obchodní trasy</a:t>
            </a:r>
            <a:endParaRPr lang="cs-CZ" dirty="0"/>
          </a:p>
        </p:txBody>
      </p:sp>
      <p:sp>
        <p:nvSpPr>
          <p:cNvPr id="3" name="Zástupný symbol pro obsah 2"/>
          <p:cNvSpPr>
            <a:spLocks noGrp="1"/>
          </p:cNvSpPr>
          <p:nvPr>
            <p:ph idx="1"/>
          </p:nvPr>
        </p:nvSpPr>
        <p:spPr/>
        <p:txBody>
          <a:bodyPr/>
          <a:lstStyle/>
          <a:p>
            <a:endParaRPr lang="cs-CZ"/>
          </a:p>
        </p:txBody>
      </p:sp>
      <p:pic>
        <p:nvPicPr>
          <p:cNvPr id="32770" name="Picture 2" descr="http://www.mmdtkw.org/CNAf0106PhoeneciaTradeRoutes.jpg"/>
          <p:cNvPicPr>
            <a:picLocks noChangeAspect="1" noChangeArrowheads="1"/>
          </p:cNvPicPr>
          <p:nvPr/>
        </p:nvPicPr>
        <p:blipFill>
          <a:blip r:embed="rId2" cstate="print"/>
          <a:srcRect/>
          <a:stretch>
            <a:fillRect/>
          </a:stretch>
        </p:blipFill>
        <p:spPr bwMode="auto">
          <a:xfrm>
            <a:off x="0" y="980729"/>
            <a:ext cx="9144000" cy="587727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files.forum-kmene.webnode.cz/200000518-db062dbffa/Carthago.jpg"/>
          <p:cNvPicPr>
            <a:picLocks noChangeAspect="1" noChangeArrowheads="1"/>
          </p:cNvPicPr>
          <p:nvPr/>
        </p:nvPicPr>
        <p:blipFill>
          <a:blip r:embed="rId2" cstate="print"/>
          <a:srcRect/>
          <a:stretch>
            <a:fillRect/>
          </a:stretch>
        </p:blipFill>
        <p:spPr bwMode="auto">
          <a:xfrm>
            <a:off x="0" y="0"/>
            <a:ext cx="9188330" cy="6858000"/>
          </a:xfrm>
          <a:prstGeom prst="rect">
            <a:avLst/>
          </a:prstGeom>
          <a:noFill/>
        </p:spPr>
      </p:pic>
      <p:sp>
        <p:nvSpPr>
          <p:cNvPr id="2" name="Nadpis 1"/>
          <p:cNvSpPr>
            <a:spLocks noGrp="1"/>
          </p:cNvSpPr>
          <p:nvPr>
            <p:ph type="title"/>
          </p:nvPr>
        </p:nvSpPr>
        <p:spPr/>
        <p:txBody>
          <a:bodyPr>
            <a:normAutofit fontScale="90000"/>
          </a:bodyPr>
          <a:lstStyle/>
          <a:p>
            <a:r>
              <a:rPr lang="cs-CZ" dirty="0" smtClean="0"/>
              <a:t>Politický činitel ve Středomoří</a:t>
            </a:r>
            <a:br>
              <a:rPr lang="cs-CZ" dirty="0" smtClean="0"/>
            </a:b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Cesta k moci</a:t>
            </a:r>
            <a:br>
              <a:rPr lang="cs-CZ" dirty="0" smtClean="0"/>
            </a:br>
            <a:endParaRPr lang="cs-CZ" dirty="0"/>
          </a:p>
        </p:txBody>
      </p:sp>
      <p:sp>
        <p:nvSpPr>
          <p:cNvPr id="3" name="Zástupný symbol pro obsah 2"/>
          <p:cNvSpPr>
            <a:spLocks noGrp="1"/>
          </p:cNvSpPr>
          <p:nvPr>
            <p:ph idx="1"/>
          </p:nvPr>
        </p:nvSpPr>
        <p:spPr>
          <a:xfrm>
            <a:off x="323528" y="1124744"/>
            <a:ext cx="7740352" cy="5544616"/>
          </a:xfrm>
        </p:spPr>
        <p:txBody>
          <a:bodyPr>
            <a:noAutofit/>
          </a:bodyPr>
          <a:lstStyle/>
          <a:p>
            <a:r>
              <a:rPr lang="cs-CZ" sz="1600" dirty="0" smtClean="0"/>
              <a:t>Původně „jen“ obchodní kolonie, která měla úzké styky se svojí metropolí (desátek do chrámu boha </a:t>
            </a:r>
            <a:r>
              <a:rPr lang="cs-CZ" sz="1600" dirty="0" err="1" smtClean="0"/>
              <a:t>Melquarta</a:t>
            </a:r>
            <a:r>
              <a:rPr lang="cs-CZ" sz="1600" dirty="0" smtClean="0"/>
              <a:t> v </a:t>
            </a:r>
            <a:r>
              <a:rPr lang="cs-CZ" sz="1600" dirty="0" err="1" smtClean="0"/>
              <a:t>Tyru</a:t>
            </a:r>
            <a:r>
              <a:rPr lang="cs-CZ" sz="1600" dirty="0" smtClean="0"/>
              <a:t>)</a:t>
            </a:r>
          </a:p>
          <a:p>
            <a:r>
              <a:rPr lang="cs-CZ" sz="1600" dirty="0" smtClean="0"/>
              <a:t>Rychlé rozrůstání města =) už v 7.st.př.Kr. obehnáno masivní hradbou + podle hřbitovů =) za  cca 100 let =) 30,000 obyvatel</a:t>
            </a:r>
          </a:p>
          <a:p>
            <a:r>
              <a:rPr lang="cs-CZ" sz="1600" dirty="0" smtClean="0"/>
              <a:t>Úpadek </a:t>
            </a:r>
            <a:r>
              <a:rPr lang="cs-CZ" sz="1600" dirty="0" err="1" smtClean="0"/>
              <a:t>Tyru</a:t>
            </a:r>
            <a:r>
              <a:rPr lang="cs-CZ" sz="1600" dirty="0" smtClean="0"/>
              <a:t> (agresivita Asýrie, 573 př. </a:t>
            </a:r>
            <a:r>
              <a:rPr lang="cs-CZ" sz="1600" dirty="0" err="1" smtClean="0"/>
              <a:t>Kr</a:t>
            </a:r>
            <a:r>
              <a:rPr lang="cs-CZ" sz="1600" dirty="0" smtClean="0"/>
              <a:t>.)=) ztráta nezávislosti) =) Kartágo díky své poloze a kontaktům jako jedno z ekonomicky nejsilnějších a nejlidnatějších měst přebírá vedoucí postavení mezi  fénickými koloniemi v centrálním a západním Středomoří  </a:t>
            </a:r>
          </a:p>
          <a:p>
            <a:pPr lvl="1"/>
            <a:r>
              <a:rPr lang="cs-CZ" sz="1600" dirty="0" smtClean="0"/>
              <a:t>tyto kolonie=)politická samostatnost; Kartágo=) narůstající intervence a snahy prosadit vlastní obchodní zájmy</a:t>
            </a:r>
          </a:p>
          <a:p>
            <a:pPr lvl="1"/>
            <a:r>
              <a:rPr lang="cs-CZ" sz="1600" dirty="0" smtClean="0"/>
              <a:t>projevuje se i v kulturní sféře =) vkus podobný Kartaginskému, punský dialekt užívaný v S Africe, náboženské kulty</a:t>
            </a:r>
          </a:p>
        </p:txBody>
      </p:sp>
      <p:pic>
        <p:nvPicPr>
          <p:cNvPr id="30724" name="Picture 4" descr="WallsCross-section.jpg"/>
          <p:cNvPicPr>
            <a:picLocks noChangeAspect="1" noChangeArrowheads="1"/>
          </p:cNvPicPr>
          <p:nvPr/>
        </p:nvPicPr>
        <p:blipFill>
          <a:blip r:embed="rId2" cstate="print"/>
          <a:srcRect/>
          <a:stretch>
            <a:fillRect/>
          </a:stretch>
        </p:blipFill>
        <p:spPr bwMode="auto">
          <a:xfrm>
            <a:off x="4355976" y="4365104"/>
            <a:ext cx="4608512" cy="2492896"/>
          </a:xfrm>
          <a:prstGeom prst="rect">
            <a:avLst/>
          </a:prstGeom>
          <a:noFill/>
        </p:spPr>
      </p:pic>
      <p:pic>
        <p:nvPicPr>
          <p:cNvPr id="30726" name="Picture 6" descr="Ancient Tyre 10th Century BC">
            <a:hlinkClick r:id="rId3"/>
          </p:cNvPr>
          <p:cNvPicPr>
            <a:picLocks noChangeAspect="1" noChangeArrowheads="1"/>
          </p:cNvPicPr>
          <p:nvPr/>
        </p:nvPicPr>
        <p:blipFill>
          <a:blip r:embed="rId4" cstate="print"/>
          <a:srcRect/>
          <a:stretch>
            <a:fillRect/>
          </a:stretch>
        </p:blipFill>
        <p:spPr bwMode="auto">
          <a:xfrm>
            <a:off x="179512" y="4381765"/>
            <a:ext cx="4139952" cy="247623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ký">
  <a:themeElements>
    <a:clrScheme name="Vlastní 7">
      <a:dk1>
        <a:srgbClr val="00F6F0"/>
      </a:dk1>
      <a:lt1>
        <a:srgbClr val="000066"/>
      </a:lt1>
      <a:dk2>
        <a:srgbClr val="FF9900"/>
      </a:dk2>
      <a:lt2>
        <a:srgbClr val="FFFF65"/>
      </a:lt2>
      <a:accent1>
        <a:srgbClr val="00DCD6"/>
      </a:accent1>
      <a:accent2>
        <a:srgbClr val="FFFF00"/>
      </a:accent2>
      <a:accent3>
        <a:srgbClr val="FF840A"/>
      </a:accent3>
      <a:accent4>
        <a:srgbClr val="0000CC"/>
      </a:accent4>
      <a:accent5>
        <a:srgbClr val="FF6D0B"/>
      </a:accent5>
      <a:accent6>
        <a:srgbClr val="7F007F"/>
      </a:accent6>
      <a:hlink>
        <a:srgbClr val="FF0000"/>
      </a:hlink>
      <a:folHlink>
        <a:srgbClr val="43085D"/>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7370</TotalTime>
  <Words>3966</Words>
  <Application>Microsoft Office PowerPoint</Application>
  <PresentationFormat>Předvádění na obrazovce (4:3)</PresentationFormat>
  <Paragraphs>255</Paragraphs>
  <Slides>41</Slides>
  <Notes>1</Notes>
  <HiddenSlides>0</HiddenSlides>
  <MMClips>0</MMClips>
  <ScaleCrop>false</ScaleCrop>
  <HeadingPairs>
    <vt:vector size="4" baseType="variant">
      <vt:variant>
        <vt:lpstr>Motiv</vt:lpstr>
      </vt:variant>
      <vt:variant>
        <vt:i4>1</vt:i4>
      </vt:variant>
      <vt:variant>
        <vt:lpstr>Nadpisy snímků</vt:lpstr>
      </vt:variant>
      <vt:variant>
        <vt:i4>41</vt:i4>
      </vt:variant>
    </vt:vector>
  </HeadingPairs>
  <TitlesOfParts>
    <vt:vector size="42" baseType="lpstr">
      <vt:lpstr>Technický</vt:lpstr>
      <vt:lpstr>Kartágo</vt:lpstr>
      <vt:lpstr>Obsah</vt:lpstr>
      <vt:lpstr>Fénické Kartágo Kart Hadašt</vt:lpstr>
      <vt:lpstr>Specifika písemných pramenů</vt:lpstr>
      <vt:lpstr>Vznik</vt:lpstr>
      <vt:lpstr>Lokalita</vt:lpstr>
      <vt:lpstr>Fénické obchodní trasy</vt:lpstr>
      <vt:lpstr>Politický činitel ve Středomoří </vt:lpstr>
      <vt:lpstr>Cesta k moci </vt:lpstr>
      <vt:lpstr>Prezentace aplikace PowerPoint</vt:lpstr>
      <vt:lpstr>Kartágo x Řekové (Syrakúsy) </vt:lpstr>
      <vt:lpstr>Prezentace aplikace PowerPoint</vt:lpstr>
      <vt:lpstr>Prezentace aplikace PowerPoint</vt:lpstr>
      <vt:lpstr>Kartágo a Řím: od spojenců k nepříteli na život a na smrt</vt:lpstr>
      <vt:lpstr>Prezentace aplikace PowerPoint</vt:lpstr>
      <vt:lpstr>I. punská válka (264-241 př.Kr.)</vt:lpstr>
      <vt:lpstr>Prezentace aplikace PowerPoint</vt:lpstr>
      <vt:lpstr>Obnova moci a cesta k válce</vt:lpstr>
      <vt:lpstr>Prezentace aplikace PowerPoint</vt:lpstr>
      <vt:lpstr>Prezentace aplikace PowerPoint</vt:lpstr>
      <vt:lpstr>II. punská válka (218-202př.Kr.)</vt:lpstr>
      <vt:lpstr>Prezentace aplikace PowerPoint</vt:lpstr>
      <vt:lpstr>III. punská válka (149-146př.Kr.)</vt:lpstr>
      <vt:lpstr>Prezentace aplikace PowerPoint</vt:lpstr>
      <vt:lpstr>Společnost </vt:lpstr>
      <vt:lpstr>Hospodářství </vt:lpstr>
      <vt:lpstr>Kultura a náboženství  </vt:lpstr>
      <vt:lpstr>Prezentace aplikace PowerPoint</vt:lpstr>
      <vt:lpstr>Prezentace aplikace PowerPoint</vt:lpstr>
      <vt:lpstr>Římské Kartágo Colonia Iulia Carthago</vt:lpstr>
      <vt:lpstr>Nové založení města</vt:lpstr>
      <vt:lpstr>Centrum Severní Afriky  </vt:lpstr>
      <vt:lpstr>Prezentace aplikace PowerPoint</vt:lpstr>
      <vt:lpstr>Římský charakter města</vt:lpstr>
      <vt:lpstr>Prezentace aplikace PowerPoint</vt:lpstr>
      <vt:lpstr>Prezentace aplikace PowerPoint</vt:lpstr>
      <vt:lpstr>Křesťanství </vt:lpstr>
      <vt:lpstr>Prezentace aplikace PowerPoint</vt:lpstr>
      <vt:lpstr>Římská moc slábne (4.-5.st.n.l.) </vt:lpstr>
      <vt:lpstr>Prezentace aplikace PowerPoint</vt:lpstr>
      <vt:lpstr>Bonifatius a „pozvání“ Vandalů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Kartágo</dc:title>
  <dc:creator>slunečnice</dc:creator>
  <cp:lastModifiedBy>Jitka Erlebachová</cp:lastModifiedBy>
  <cp:revision>972</cp:revision>
  <dcterms:created xsi:type="dcterms:W3CDTF">2015-03-19T07:09:32Z</dcterms:created>
  <dcterms:modified xsi:type="dcterms:W3CDTF">2015-03-31T05:35:52Z</dcterms:modified>
</cp:coreProperties>
</file>