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0"/>
  </p:notesMasterIdLst>
  <p:sldIdLst>
    <p:sldId id="256" r:id="rId2"/>
    <p:sldId id="257" r:id="rId3"/>
    <p:sldId id="359" r:id="rId4"/>
    <p:sldId id="258" r:id="rId5"/>
    <p:sldId id="368" r:id="rId6"/>
    <p:sldId id="349" r:id="rId7"/>
    <p:sldId id="352" r:id="rId8"/>
    <p:sldId id="358" r:id="rId9"/>
    <p:sldId id="355" r:id="rId10"/>
    <p:sldId id="416" r:id="rId11"/>
    <p:sldId id="414" r:id="rId12"/>
    <p:sldId id="415" r:id="rId13"/>
    <p:sldId id="357" r:id="rId14"/>
    <p:sldId id="362" r:id="rId15"/>
    <p:sldId id="369" r:id="rId16"/>
    <p:sldId id="383" r:id="rId17"/>
    <p:sldId id="384" r:id="rId18"/>
    <p:sldId id="371" r:id="rId19"/>
    <p:sldId id="372" r:id="rId20"/>
    <p:sldId id="402" r:id="rId21"/>
    <p:sldId id="387" r:id="rId22"/>
    <p:sldId id="388" r:id="rId23"/>
    <p:sldId id="389" r:id="rId24"/>
    <p:sldId id="374" r:id="rId25"/>
    <p:sldId id="376" r:id="rId26"/>
    <p:sldId id="377" r:id="rId27"/>
    <p:sldId id="386" r:id="rId28"/>
    <p:sldId id="381" r:id="rId29"/>
    <p:sldId id="399" r:id="rId30"/>
    <p:sldId id="400" r:id="rId31"/>
    <p:sldId id="401" r:id="rId32"/>
    <p:sldId id="264" r:id="rId33"/>
    <p:sldId id="265" r:id="rId34"/>
    <p:sldId id="266" r:id="rId35"/>
    <p:sldId id="267" r:id="rId36"/>
    <p:sldId id="268" r:id="rId37"/>
    <p:sldId id="269" r:id="rId38"/>
    <p:sldId id="270" r:id="rId39"/>
    <p:sldId id="413" r:id="rId40"/>
    <p:sldId id="405" r:id="rId41"/>
    <p:sldId id="404" r:id="rId42"/>
    <p:sldId id="406" r:id="rId43"/>
    <p:sldId id="407" r:id="rId44"/>
    <p:sldId id="408" r:id="rId45"/>
    <p:sldId id="409" r:id="rId46"/>
    <p:sldId id="410" r:id="rId47"/>
    <p:sldId id="411" r:id="rId48"/>
    <p:sldId id="412" r:id="rId49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C682770-F961-47DA-92CF-2BC7D7990ACA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2BBE693-13BC-4571-B029-380B32CA54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075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F3ADE7E-1AD2-4812-A557-23FFE7E70443}" type="slidenum">
              <a:rPr lang="cs-CZ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A4B2E3-8577-4B3D-82ED-E28C18DBC8D3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491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2CB544-C984-4769-9359-2749E90E90A8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290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A201F5B-72F3-4AF7-80B6-A32A5DDE682B}" type="slidenum">
              <a:rPr lang="cs-CZ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300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FF8C0E0-3AC9-48DA-923A-11B5C63D0AA5}" type="slidenum">
              <a:rPr lang="cs-CZ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218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DDE8772-0F90-478E-90E8-7936FF85B7A1}" type="slidenum">
              <a:rPr lang="cs-CZ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228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B801296-C4C9-470C-8B41-67B151706EFC}" type="slidenum">
              <a:rPr lang="cs-CZ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239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F66502F-B439-47D3-8217-69D12193A030}" type="slidenum">
              <a:rPr lang="cs-CZ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32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02F25CF-4E34-4C08-8698-F683B55B42A8}" type="slidenum">
              <a:rPr lang="cs-CZ"/>
              <a:pPr/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34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1E6EF45-395F-400E-BE82-5BF0530E9943}" type="slidenum">
              <a:rPr lang="cs-CZ"/>
              <a:pPr/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351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96D570-3351-492F-9772-D28D72521C23}" type="slidenum">
              <a:rPr lang="cs-CZ"/>
              <a:pPr/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39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5ACCFDF-22DB-46C4-85B0-BD3A49BB5B18}" type="slidenum">
              <a:rPr lang="cs-CZ"/>
              <a:pPr/>
              <a:t>28</a:t>
            </a:fld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39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5ACCFDF-22DB-46C4-85B0-BD3A49BB5B18}" type="slidenum">
              <a:rPr lang="cs-CZ"/>
              <a:pPr/>
              <a:t>29</a:t>
            </a:fld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361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4DB681-F3B5-47E9-B384-56848DDCDDFA}" type="slidenum">
              <a:rPr lang="cs-CZ"/>
              <a:pPr/>
              <a:t>30</a:t>
            </a:fld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5222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DAD8ED-B441-46B7-BEF1-8E50A28896FD}" type="slidenum">
              <a:rPr lang="cs-CZ" smtClean="0"/>
              <a:pPr/>
              <a:t>31</a:t>
            </a:fld>
            <a:endParaRPr lang="cs-CZ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5222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DAD8ED-B441-46B7-BEF1-8E50A28896FD}" type="slidenum">
              <a:rPr lang="cs-CZ" smtClean="0"/>
              <a:pPr/>
              <a:t>32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532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BD989F-6857-4F21-AFD8-70691084C1D8}" type="slidenum">
              <a:rPr lang="cs-CZ" smtClean="0"/>
              <a:pPr/>
              <a:t>33</a:t>
            </a:fld>
            <a:endParaRPr lang="cs-CZ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5427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6F3839-4F3E-4CBC-BDB2-E9C03FC3990C}" type="slidenum">
              <a:rPr lang="cs-CZ" smtClean="0"/>
              <a:pPr/>
              <a:t>34</a:t>
            </a:fld>
            <a:endParaRPr lang="cs-CZ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553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D7476F-5047-4753-A097-3719C7D17A2D}" type="slidenum">
              <a:rPr lang="cs-CZ" smtClean="0"/>
              <a:pPr/>
              <a:t>35</a:t>
            </a:fld>
            <a:endParaRPr lang="cs-CZ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563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1CD9AD-E358-46D4-9BB9-EF2D5DEB3F0C}" type="slidenum">
              <a:rPr lang="cs-CZ" smtClean="0"/>
              <a:pPr/>
              <a:t>36</a:t>
            </a:fld>
            <a:endParaRPr lang="cs-CZ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5734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B04CA0-B614-4F2A-8F65-8C335746D7B8}" type="slidenum">
              <a:rPr lang="cs-CZ" smtClean="0"/>
              <a:pPr/>
              <a:t>37</a:t>
            </a:fld>
            <a:endParaRPr lang="cs-CZ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583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D8FA0C-9C5F-4DE8-84E5-282840EDDEB5}" type="slidenum">
              <a:rPr lang="cs-CZ" smtClean="0"/>
              <a:pPr/>
              <a:t>38</a:t>
            </a:fld>
            <a:endParaRPr lang="cs-CZ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39</a:t>
            </a:fld>
            <a:endParaRPr 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40</a:t>
            </a:fld>
            <a:endParaRPr lang="cs-CZ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41</a:t>
            </a:fld>
            <a:endParaRPr lang="cs-CZ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42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D5EAE2D-1AC6-41C8-AB9C-3A436A6CD9D9}" type="slidenum">
              <a:rPr lang="cs-CZ"/>
              <a:pPr/>
              <a:t>42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43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890220-81E0-4A67-89B1-B7406C3D7476}" type="slidenum">
              <a:rPr lang="cs-CZ"/>
              <a:pPr/>
              <a:t>43</a:t>
            </a:fld>
            <a:endParaRPr lang="cs-CZ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44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3833B9-DA39-4594-B0C4-E276AC0CD01F}" type="slidenum">
              <a:rPr lang="cs-CZ"/>
              <a:pPr/>
              <a:t>44</a:t>
            </a:fld>
            <a:endParaRPr lang="cs-CZ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45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B8B6462-6C91-44F8-BA7D-A35D135D61E1}" type="slidenum">
              <a:rPr lang="cs-CZ"/>
              <a:pPr/>
              <a:t>45</a:t>
            </a:fld>
            <a:endParaRPr lang="cs-CZ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46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B1C32AC-61F0-4929-8EAE-99E037BB955F}" type="slidenum">
              <a:rPr lang="cs-CZ"/>
              <a:pPr/>
              <a:t>46</a:t>
            </a:fld>
            <a:endParaRPr lang="cs-CZ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474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1E4BF90-9B67-4D26-93AB-5985BAB71DD0}" type="slidenum">
              <a:rPr lang="cs-CZ"/>
              <a:pPr/>
              <a:t>47</a:t>
            </a:fld>
            <a:endParaRPr lang="cs-CZ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48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3AFAD87-A9FF-41E6-87FA-DBC26120C5E4}" type="slidenum">
              <a:rPr lang="cs-CZ"/>
              <a:pPr/>
              <a:t>48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849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360B0B4-7BAD-4777-9293-F31F6E066CA2}" type="slidenum">
              <a:rPr lang="cs-CZ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105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83C6AD5-E968-4CCA-AC49-436190F87241}" type="slidenum">
              <a:rPr lang="cs-CZ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146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CA1AB4F-6CBB-4AD2-8D7E-EA5EA4A93AA3}" type="slidenum">
              <a:rPr lang="cs-CZ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7E593FB-2C49-42CD-AF8F-DA4E0BECD003}" type="datetime1">
              <a:rPr lang="cs-CZ" smtClean="0"/>
              <a:pPr/>
              <a:t>5.3.2015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8F1B-69C8-499E-A3CC-12331F97ACB4}" type="datetime1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44AE-9927-49C6-9ABB-29A3B2FECD3F}" type="datetime1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2B282-70F2-4F3E-AD79-7C55D0427475}" type="datetime1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8141988-D419-47EA-AE59-E1BCA5E40617}" type="datetime1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E841-1E2E-4B14-8192-35C5EDF0D3F6}" type="datetime1">
              <a:rPr lang="cs-CZ" smtClean="0"/>
              <a:pPr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F3-D8EE-4FC0-91A5-2835035CDDD3}" type="datetime1">
              <a:rPr lang="cs-CZ" smtClean="0"/>
              <a:pPr/>
              <a:t>5.3.2015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6404-23ED-4E99-ACB8-F098F9923677}" type="datetime1">
              <a:rPr lang="cs-CZ" smtClean="0"/>
              <a:pPr/>
              <a:t>5.3.2015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9D70-ABAC-4658-A4B3-028801B2D731}" type="datetime1">
              <a:rPr lang="cs-CZ" smtClean="0"/>
              <a:pPr/>
              <a:t>5.3.2015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DE99-89BB-460D-A2AB-ED3C360EC15A}" type="datetime1">
              <a:rPr lang="cs-CZ" smtClean="0"/>
              <a:pPr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7E5D-6431-48E5-825A-5909CA66D555}" type="datetime1">
              <a:rPr lang="cs-CZ" smtClean="0"/>
              <a:pPr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83A91F6-0FD7-4065-9AED-80A2E0B8E17B}" type="datetime1">
              <a:rPr lang="cs-CZ" smtClean="0"/>
              <a:pPr/>
              <a:t>5.3.2015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Metody a techniky sociologického výzkumu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Sociologický výzkum v umění a kultuře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Interview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Problémy</a:t>
            </a:r>
          </a:p>
          <a:p>
            <a:pPr lvl="1"/>
            <a:r>
              <a:rPr lang="cs-CZ" dirty="0" smtClean="0"/>
              <a:t>Důvěra</a:t>
            </a:r>
          </a:p>
          <a:p>
            <a:pPr lvl="1"/>
            <a:r>
              <a:rPr lang="cs-CZ" dirty="0" smtClean="0"/>
              <a:t>Paměť </a:t>
            </a:r>
            <a:r>
              <a:rPr lang="cs-CZ" dirty="0" err="1" smtClean="0"/>
              <a:t>narátora</a:t>
            </a:r>
            <a:r>
              <a:rPr lang="cs-CZ" dirty="0" smtClean="0"/>
              <a:t> (konstrukt, </a:t>
            </a:r>
            <a:r>
              <a:rPr lang="cs-CZ" dirty="0" err="1" smtClean="0"/>
              <a:t>rekonstrukt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Rozhovor jako artefakt (nahrávka, přepis)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Způsob dotazování</a:t>
            </a:r>
          </a:p>
          <a:p>
            <a:pPr lvl="1"/>
            <a:r>
              <a:rPr lang="cs-CZ" dirty="0" smtClean="0"/>
              <a:t>Standardizované</a:t>
            </a:r>
            <a:endParaRPr lang="cs-CZ" dirty="0" smtClean="0"/>
          </a:p>
          <a:p>
            <a:pPr lvl="1"/>
            <a:r>
              <a:rPr lang="cs-CZ" dirty="0" err="1" smtClean="0"/>
              <a:t>Polostandardizované</a:t>
            </a:r>
            <a:endParaRPr lang="cs-CZ" dirty="0" smtClean="0"/>
          </a:p>
          <a:p>
            <a:pPr lvl="1"/>
            <a:r>
              <a:rPr lang="cs-CZ" dirty="0" smtClean="0"/>
              <a:t>Nestandardizované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Interview – jako proces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Realizace interview</a:t>
            </a:r>
          </a:p>
          <a:p>
            <a:pPr lvl="1"/>
            <a:r>
              <a:rPr lang="cs-CZ" dirty="0" smtClean="0"/>
              <a:t>2 setkání</a:t>
            </a:r>
          </a:p>
          <a:p>
            <a:pPr lvl="1"/>
            <a:r>
              <a:rPr lang="cs-CZ" dirty="0" smtClean="0"/>
              <a:t>3 fáze – vstupní, vnitřní, externí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Interview jako proces</a:t>
            </a:r>
          </a:p>
          <a:p>
            <a:pPr lvl="1"/>
            <a:r>
              <a:rPr lang="cs-CZ" dirty="0" smtClean="0"/>
              <a:t>(</a:t>
            </a:r>
            <a:r>
              <a:rPr lang="cs-CZ" dirty="0" err="1" smtClean="0"/>
              <a:t>Itw</a:t>
            </a:r>
            <a:r>
              <a:rPr lang="cs-CZ" dirty="0" smtClean="0"/>
              <a:t>) </a:t>
            </a:r>
            <a:r>
              <a:rPr lang="cs-CZ" dirty="0" err="1" smtClean="0"/>
              <a:t>Narátor</a:t>
            </a:r>
            <a:r>
              <a:rPr lang="cs-CZ" dirty="0" smtClean="0"/>
              <a:t> vypráví</a:t>
            </a:r>
          </a:p>
          <a:p>
            <a:pPr lvl="1"/>
            <a:r>
              <a:rPr lang="cs-CZ" dirty="0" smtClean="0"/>
              <a:t>(</a:t>
            </a:r>
            <a:r>
              <a:rPr lang="cs-CZ" dirty="0" err="1" smtClean="0"/>
              <a:t>Itw</a:t>
            </a:r>
            <a:r>
              <a:rPr lang="cs-CZ" dirty="0" smtClean="0"/>
              <a:t>) </a:t>
            </a:r>
            <a:r>
              <a:rPr lang="cs-CZ" dirty="0" err="1" smtClean="0"/>
              <a:t>Narátor</a:t>
            </a:r>
            <a:r>
              <a:rPr lang="cs-CZ" dirty="0" smtClean="0"/>
              <a:t> sám objevuje nové vztahy</a:t>
            </a:r>
          </a:p>
          <a:p>
            <a:pPr lvl="1"/>
            <a:r>
              <a:rPr lang="cs-CZ" dirty="0" smtClean="0"/>
              <a:t>(</a:t>
            </a:r>
            <a:r>
              <a:rPr lang="cs-CZ" dirty="0" err="1" smtClean="0"/>
              <a:t>Itw</a:t>
            </a:r>
            <a:r>
              <a:rPr lang="cs-CZ" dirty="0" smtClean="0"/>
              <a:t>) Tazatel kondenzuje, </a:t>
            </a:r>
            <a:r>
              <a:rPr lang="cs-CZ" dirty="0" err="1" smtClean="0"/>
              <a:t>intepretuje</a:t>
            </a:r>
            <a:r>
              <a:rPr lang="cs-CZ" dirty="0" smtClean="0"/>
              <a:t> a nechává potvrzovat</a:t>
            </a:r>
          </a:p>
          <a:p>
            <a:pPr lvl="1"/>
            <a:r>
              <a:rPr lang="cs-CZ" dirty="0" smtClean="0"/>
              <a:t>(</a:t>
            </a:r>
            <a:r>
              <a:rPr lang="cs-CZ" dirty="0" err="1" smtClean="0"/>
              <a:t>Přep</a:t>
            </a:r>
            <a:r>
              <a:rPr lang="cs-CZ" dirty="0" smtClean="0"/>
              <a:t>) Interpretace</a:t>
            </a:r>
          </a:p>
          <a:p>
            <a:pPr lvl="1"/>
            <a:r>
              <a:rPr lang="cs-CZ" dirty="0" smtClean="0"/>
              <a:t>Re-interview</a:t>
            </a:r>
          </a:p>
          <a:p>
            <a:pPr lvl="1"/>
            <a:r>
              <a:rPr lang="cs-CZ" dirty="0" smtClean="0"/>
              <a:t>Pozorování chování </a:t>
            </a:r>
            <a:r>
              <a:rPr lang="cs-CZ" dirty="0" err="1" smtClean="0"/>
              <a:t>narátora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Interview - interpretace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Interpretace</a:t>
            </a:r>
          </a:p>
          <a:p>
            <a:pPr lvl="1"/>
            <a:r>
              <a:rPr lang="cs-CZ" dirty="0" smtClean="0"/>
              <a:t>Analýza prostředí</a:t>
            </a:r>
          </a:p>
          <a:p>
            <a:pPr lvl="1"/>
            <a:r>
              <a:rPr lang="cs-CZ" dirty="0" smtClean="0"/>
              <a:t>Neverbální složka</a:t>
            </a:r>
          </a:p>
          <a:p>
            <a:pPr lvl="1"/>
            <a:r>
              <a:rPr lang="cs-CZ" dirty="0" smtClean="0"/>
              <a:t>Obsahová analýza</a:t>
            </a:r>
          </a:p>
          <a:p>
            <a:pPr lvl="1"/>
            <a:r>
              <a:rPr lang="cs-CZ" dirty="0" smtClean="0"/>
              <a:t>Psychologická analýza</a:t>
            </a:r>
          </a:p>
          <a:p>
            <a:pPr lvl="1"/>
            <a:r>
              <a:rPr lang="cs-CZ" dirty="0" smtClean="0"/>
              <a:t>Jazyková analýza</a:t>
            </a:r>
          </a:p>
          <a:p>
            <a:pPr lvl="1"/>
            <a:r>
              <a:rPr lang="cs-CZ" dirty="0" smtClean="0"/>
              <a:t>Analýza smyslu sdělení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otázek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Zkušenost </a:t>
            </a:r>
          </a:p>
          <a:p>
            <a:r>
              <a:rPr lang="cs-CZ" dirty="0" smtClean="0"/>
              <a:t>Chování</a:t>
            </a:r>
          </a:p>
          <a:p>
            <a:r>
              <a:rPr lang="cs-CZ" dirty="0" smtClean="0"/>
              <a:t>Názory a hodnoty</a:t>
            </a:r>
          </a:p>
          <a:p>
            <a:r>
              <a:rPr lang="cs-CZ" dirty="0" smtClean="0"/>
              <a:t>Pocity</a:t>
            </a:r>
          </a:p>
          <a:p>
            <a:r>
              <a:rPr lang="cs-CZ" dirty="0" smtClean="0"/>
              <a:t>Znalosti</a:t>
            </a:r>
          </a:p>
          <a:p>
            <a:r>
              <a:rPr lang="cs-CZ" dirty="0" smtClean="0"/>
              <a:t>Vnímání</a:t>
            </a:r>
          </a:p>
          <a:p>
            <a:endParaRPr lang="cs-CZ" dirty="0" smtClean="0"/>
          </a:p>
          <a:p>
            <a:r>
              <a:rPr lang="cs-CZ" dirty="0" smtClean="0"/>
              <a:t>Demografické a kontextové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Kvantitativní výzkum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 smtClean="0"/>
              <a:t>Kvantitativní výzkum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Kvantitativný výzkum přináší </a:t>
            </a:r>
            <a:r>
              <a:rPr lang="cs-CZ" b="1" dirty="0" smtClean="0"/>
              <a:t>numerická data </a:t>
            </a:r>
            <a:r>
              <a:rPr lang="cs-CZ" dirty="0" smtClean="0"/>
              <a:t>pomocí měření proměnných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Cílem je obvykle </a:t>
            </a:r>
            <a:r>
              <a:rPr lang="cs-CZ" b="1" dirty="0" smtClean="0"/>
              <a:t>testování hypotéz</a:t>
            </a:r>
            <a:r>
              <a:rPr lang="cs-CZ" dirty="0" smtClean="0"/>
              <a:t>. K tomu využívá pracovní hypotézy, operační definice, indikátory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Než začneme se sběrem dat</a:t>
            </a:r>
            <a:endParaRPr lang="en-US" dirty="0" smtClean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Literatura a konzultace</a:t>
            </a:r>
          </a:p>
          <a:p>
            <a:r>
              <a:rPr lang="cs-CZ" dirty="0" smtClean="0"/>
              <a:t>Vstup do sociální systému </a:t>
            </a:r>
          </a:p>
          <a:p>
            <a:r>
              <a:rPr lang="cs-CZ" dirty="0" smtClean="0"/>
              <a:t>Seznámení se s prostředím</a:t>
            </a:r>
          </a:p>
          <a:p>
            <a:r>
              <a:rPr lang="cs-CZ" dirty="0" smtClean="0"/>
              <a:t>Pilotáž </a:t>
            </a:r>
          </a:p>
          <a:p>
            <a:r>
              <a:rPr lang="cs-CZ" dirty="0" smtClean="0"/>
              <a:t>Kontrola validity a spolehlivosti</a:t>
            </a:r>
          </a:p>
          <a:p>
            <a:endParaRPr lang="cs-CZ" dirty="0" smtClean="0"/>
          </a:p>
          <a:p>
            <a:r>
              <a:rPr lang="cs-CZ" dirty="0" smtClean="0"/>
              <a:t>Sběr a zpracování dat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Jak sbíráme data?</a:t>
            </a:r>
            <a:endParaRPr lang="en-US" smtClean="0"/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Studium hmotných výtvorů</a:t>
            </a:r>
          </a:p>
          <a:p>
            <a:pPr lvl="1"/>
            <a:r>
              <a:rPr lang="cs-CZ" dirty="0" smtClean="0"/>
              <a:t>Analýza dokumentů</a:t>
            </a:r>
          </a:p>
          <a:p>
            <a:endParaRPr lang="cs-CZ" dirty="0" smtClean="0"/>
          </a:p>
          <a:p>
            <a:r>
              <a:rPr lang="cs-CZ" dirty="0" smtClean="0"/>
              <a:t>Pozorování</a:t>
            </a:r>
          </a:p>
          <a:p>
            <a:endParaRPr lang="cs-CZ" dirty="0" smtClean="0"/>
          </a:p>
          <a:p>
            <a:r>
              <a:rPr lang="cs-CZ" dirty="0" smtClean="0"/>
              <a:t>Rozhovor</a:t>
            </a:r>
          </a:p>
          <a:p>
            <a:endParaRPr lang="cs-CZ" dirty="0" smtClean="0"/>
          </a:p>
          <a:p>
            <a:r>
              <a:rPr lang="cs-CZ" dirty="0" smtClean="0"/>
              <a:t>Dotazníky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 smtClean="0"/>
              <a:t>Analýza dokumentů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>
              <a:buNone/>
            </a:pPr>
            <a:endParaRPr lang="cs-CZ" dirty="0" smtClean="0"/>
          </a:p>
          <a:p>
            <a:pPr eaLnBrk="1" hangingPunct="1">
              <a:buNone/>
            </a:pPr>
            <a:r>
              <a:rPr lang="cs-CZ" dirty="0" smtClean="0"/>
              <a:t>Druhy dokumentů</a:t>
            </a:r>
          </a:p>
          <a:p>
            <a:pPr eaLnBrk="1" hangingPunct="1">
              <a:buNone/>
            </a:pPr>
            <a:endParaRPr lang="cs-CZ" dirty="0" smtClean="0"/>
          </a:p>
          <a:p>
            <a:pPr eaLnBrk="1" hangingPunct="1"/>
            <a:r>
              <a:rPr lang="cs-CZ" dirty="0" smtClean="0"/>
              <a:t>primární</a:t>
            </a:r>
            <a:r>
              <a:rPr lang="cs-CZ" sz="2300" dirty="0" smtClean="0"/>
              <a:t> </a:t>
            </a:r>
            <a:r>
              <a:rPr lang="cs-CZ" dirty="0" smtClean="0"/>
              <a:t>–</a:t>
            </a:r>
            <a:r>
              <a:rPr lang="cs-CZ" sz="2300" dirty="0" smtClean="0"/>
              <a:t> </a:t>
            </a:r>
            <a:r>
              <a:rPr lang="cs-CZ" dirty="0" smtClean="0"/>
              <a:t>informace v surovém stavu</a:t>
            </a:r>
            <a:endParaRPr lang="cs-CZ" sz="2300" dirty="0" smtClean="0"/>
          </a:p>
          <a:p>
            <a:r>
              <a:rPr lang="cs-CZ" dirty="0" smtClean="0"/>
              <a:t>sekundární – přepracované primární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veřejné – noviny, statistiky </a:t>
            </a:r>
          </a:p>
          <a:p>
            <a:pPr eaLnBrk="1" hangingPunct="1"/>
            <a:r>
              <a:rPr lang="cs-CZ" dirty="0" smtClean="0"/>
              <a:t>osobní – deníky, autobiografie, foto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 smtClean="0"/>
              <a:t>Analýza dokumentů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dirty="0" smtClean="0"/>
              <a:t>Obsahová analýza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doplňující technika, informační zdroj</a:t>
            </a:r>
          </a:p>
          <a:p>
            <a:pPr eaLnBrk="1" hangingPunct="1"/>
            <a:r>
              <a:rPr lang="cs-CZ" dirty="0" smtClean="0"/>
              <a:t>nepatří mezi techniky terénního sběru informací 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slouží objektivnímu systematickému a kvantitativnímu popisu obsahu jakéhokoli sdělení – poznání kvality obsahových prvků, poznání myšlenek, názorů, motivací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Charakterizujte 3 úrovně porozumění – popisu společenských jevů? Na které z nich je primárně sociologický výzkum zaměřen?</a:t>
            </a:r>
          </a:p>
          <a:p>
            <a:endParaRPr lang="cs-CZ" dirty="0" smtClean="0"/>
          </a:p>
          <a:p>
            <a:r>
              <a:rPr lang="cs-CZ" dirty="0" smtClean="0"/>
              <a:t>Uveďte příklady témat pro sociologický výzkum v oblasti:</a:t>
            </a:r>
          </a:p>
          <a:p>
            <a:pPr lvl="1"/>
            <a:r>
              <a:rPr lang="cs-CZ" dirty="0" smtClean="0"/>
              <a:t>Umělecká tvořivost</a:t>
            </a:r>
          </a:p>
          <a:p>
            <a:pPr lvl="1"/>
            <a:r>
              <a:rPr lang="cs-CZ" dirty="0" smtClean="0"/>
              <a:t>Umělecký život</a:t>
            </a:r>
          </a:p>
          <a:p>
            <a:pPr lvl="1"/>
            <a:r>
              <a:rPr lang="cs-CZ" dirty="0" smtClean="0"/>
              <a:t>Trh s uměním</a:t>
            </a:r>
          </a:p>
          <a:p>
            <a:endParaRPr lang="cs-CZ" dirty="0" smtClean="0"/>
          </a:p>
          <a:p>
            <a:r>
              <a:rPr lang="cs-CZ" dirty="0" smtClean="0"/>
              <a:t>V čem spočívá sociologická pozice Jana </a:t>
            </a:r>
            <a:r>
              <a:rPr lang="cs-CZ" dirty="0" err="1" smtClean="0"/>
              <a:t>Mukařovského</a:t>
            </a:r>
            <a:r>
              <a:rPr lang="cs-CZ" dirty="0" smtClean="0"/>
              <a:t> ve vztahu k umění a estetice?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Pozorování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Úplný účastník</a:t>
            </a:r>
          </a:p>
          <a:p>
            <a:endParaRPr lang="cs-CZ" dirty="0" smtClean="0"/>
          </a:p>
          <a:p>
            <a:r>
              <a:rPr lang="cs-CZ" dirty="0" smtClean="0"/>
              <a:t>Účastník jako pozorovatel</a:t>
            </a:r>
          </a:p>
          <a:p>
            <a:endParaRPr lang="cs-CZ" dirty="0" smtClean="0"/>
          </a:p>
          <a:p>
            <a:r>
              <a:rPr lang="cs-CZ" dirty="0" smtClean="0"/>
              <a:t>Pozorovatel jako účastník</a:t>
            </a:r>
          </a:p>
          <a:p>
            <a:endParaRPr lang="cs-CZ" dirty="0" smtClean="0"/>
          </a:p>
          <a:p>
            <a:r>
              <a:rPr lang="cs-CZ" dirty="0" smtClean="0"/>
              <a:t>Úplný pozorovatel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 smtClean="0"/>
              <a:t>Rozhovor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600" dirty="0" smtClean="0"/>
              <a:t>jednostranný kontakt, z vůle jedné strany – druhá s ním souhlasí</a:t>
            </a:r>
          </a:p>
          <a:p>
            <a:pPr eaLnBrk="1" hangingPunct="1"/>
            <a:r>
              <a:rPr lang="cs-CZ" sz="2600" dirty="0" smtClean="0"/>
              <a:t>navázání kontaktu </a:t>
            </a:r>
            <a:r>
              <a:rPr lang="cs-CZ" sz="2600" dirty="0" smtClean="0">
                <a:cs typeface="Arial" charset="0"/>
              </a:rPr>
              <a:t>→ </a:t>
            </a:r>
            <a:r>
              <a:rPr lang="cs-CZ" sz="2600" dirty="0" smtClean="0"/>
              <a:t>oslabení respondentova ostychu, možnost podání vysvětlení, kontrolovatelnost situace</a:t>
            </a:r>
          </a:p>
          <a:p>
            <a:pPr eaLnBrk="1" hangingPunct="1"/>
            <a:r>
              <a:rPr lang="cs-CZ" sz="2600" dirty="0" smtClean="0"/>
              <a:t>pracná a nákladná technika sběru informací, časově náročný, velký počet tazatelů, málo přesvědčivá anonymita</a:t>
            </a:r>
          </a:p>
          <a:p>
            <a:pPr eaLnBrk="1" hangingPunct="1"/>
            <a:r>
              <a:rPr lang="cs-CZ" sz="2600" dirty="0" smtClean="0"/>
              <a:t>minimalizuje se možnost vynechání odpovědi, jistota, že odpovídá správná osoba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 smtClean="0"/>
              <a:t>Rozhovor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dirty="0" smtClean="0"/>
              <a:t>Riziko zkreslení</a:t>
            </a:r>
          </a:p>
          <a:p>
            <a:pPr eaLnBrk="1" hangingPunct="1">
              <a:buNone/>
            </a:pPr>
            <a:endParaRPr lang="cs-CZ" dirty="0" smtClean="0"/>
          </a:p>
          <a:p>
            <a:pPr eaLnBrk="1" hangingPunct="1"/>
            <a:r>
              <a:rPr lang="cs-CZ" dirty="0" smtClean="0"/>
              <a:t>Osoba tazatele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Efekt záhlaví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Otázka utvoří postoj (před-výzkum, filtrační otázky)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 smtClean="0"/>
              <a:t>Rozhovor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None/>
            </a:pPr>
            <a:r>
              <a:rPr lang="cs-CZ" sz="2600" dirty="0" smtClean="0"/>
              <a:t>Záznam informací</a:t>
            </a:r>
          </a:p>
          <a:p>
            <a:pPr eaLnBrk="1" hangingPunct="1"/>
            <a:r>
              <a:rPr lang="cs-CZ" sz="2600" dirty="0" smtClean="0"/>
              <a:t>papír a tužka = narušení spontánnosti</a:t>
            </a:r>
          </a:p>
          <a:p>
            <a:pPr eaLnBrk="1" hangingPunct="1"/>
            <a:r>
              <a:rPr lang="cs-CZ" sz="2600" dirty="0" smtClean="0"/>
              <a:t>paměť </a:t>
            </a:r>
            <a:r>
              <a:rPr lang="cs-CZ" dirty="0" smtClean="0"/>
              <a:t>=</a:t>
            </a:r>
            <a:r>
              <a:rPr lang="cs-CZ" sz="2600" dirty="0" smtClean="0"/>
              <a:t> nespolehlivá,</a:t>
            </a:r>
          </a:p>
          <a:p>
            <a:pPr eaLnBrk="1" hangingPunct="1"/>
            <a:r>
              <a:rPr lang="cs-CZ" sz="2600" dirty="0" smtClean="0"/>
              <a:t>magnetofon, diktafon, skrytá kamera – vyvolávají psychologické obtíže u respondenta, náročnost přepracování (přepsání) </a:t>
            </a:r>
          </a:p>
          <a:p>
            <a:pPr eaLnBrk="1" hangingPunct="1"/>
            <a:endParaRPr lang="cs-CZ" sz="2600" dirty="0" smtClean="0"/>
          </a:p>
          <a:p>
            <a:pPr eaLnBrk="1" hangingPunct="1"/>
            <a:r>
              <a:rPr lang="cs-CZ" sz="2600" dirty="0" smtClean="0"/>
              <a:t>pro respondenta může být nepřijatelné vyslovit nepříjemnou alternativu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7543800" cy="868362"/>
          </a:xfrm>
        </p:spPr>
        <p:txBody>
          <a:bodyPr/>
          <a:lstStyle/>
          <a:p>
            <a:pPr algn="ctr" eaLnBrk="1" hangingPunct="1"/>
            <a:r>
              <a:rPr lang="cs-CZ" dirty="0" smtClean="0"/>
              <a:t>Dotazník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713288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None/>
            </a:pPr>
            <a:r>
              <a:rPr lang="cs-CZ" dirty="0" smtClean="0"/>
              <a:t>Výhody</a:t>
            </a:r>
          </a:p>
          <a:p>
            <a:pPr eaLnBrk="1" hangingPunct="1"/>
            <a:r>
              <a:rPr lang="cs-CZ" dirty="0" smtClean="0"/>
              <a:t>málo nákladný</a:t>
            </a:r>
          </a:p>
          <a:p>
            <a:pPr eaLnBrk="1" hangingPunct="1"/>
            <a:r>
              <a:rPr lang="cs-CZ" dirty="0" smtClean="0"/>
              <a:t>rychlá příprava i zpracování</a:t>
            </a:r>
          </a:p>
          <a:p>
            <a:pPr eaLnBrk="1" hangingPunct="1"/>
            <a:r>
              <a:rPr lang="cs-CZ" dirty="0" smtClean="0"/>
              <a:t>menší požadavky na počet výzkumníků</a:t>
            </a:r>
          </a:p>
          <a:p>
            <a:pPr eaLnBrk="1" hangingPunct="1"/>
            <a:r>
              <a:rPr lang="cs-CZ" dirty="0" smtClean="0"/>
              <a:t>možnost získání informací od vzdálených osob</a:t>
            </a:r>
          </a:p>
          <a:p>
            <a:pPr eaLnBrk="1" hangingPunct="1"/>
            <a:r>
              <a:rPr lang="cs-CZ" dirty="0" smtClean="0"/>
              <a:t>malé požadavky na zaškolení spolupracovníků</a:t>
            </a:r>
          </a:p>
          <a:p>
            <a:pPr eaLnBrk="1" hangingPunct="1"/>
            <a:r>
              <a:rPr lang="cs-CZ" dirty="0" smtClean="0"/>
              <a:t>větší čas na rozmyšlení pro respondenta</a:t>
            </a:r>
          </a:p>
          <a:p>
            <a:pPr eaLnBrk="1" hangingPunct="1"/>
            <a:r>
              <a:rPr lang="cs-CZ" dirty="0" smtClean="0"/>
              <a:t>poměrně přesvědčivá anonymita</a:t>
            </a:r>
          </a:p>
          <a:p>
            <a:pPr eaLnBrk="1" hangingPunct="1">
              <a:buNone/>
            </a:pPr>
            <a:endParaRPr lang="cs-CZ" dirty="0" smtClean="0"/>
          </a:p>
          <a:p>
            <a:pPr eaLnBrk="1" hangingPunct="1">
              <a:buNone/>
            </a:pPr>
            <a:r>
              <a:rPr lang="cs-CZ" dirty="0" smtClean="0"/>
              <a:t>Nevýhody</a:t>
            </a:r>
          </a:p>
          <a:p>
            <a:r>
              <a:rPr lang="cs-CZ" dirty="0" smtClean="0"/>
              <a:t>možnost přeskočení otázky</a:t>
            </a:r>
          </a:p>
          <a:p>
            <a:r>
              <a:rPr lang="cs-CZ" dirty="0" smtClean="0"/>
              <a:t>možnost zodpovězení jiným člověkem nebo rodinným týmem</a:t>
            </a:r>
          </a:p>
          <a:p>
            <a:r>
              <a:rPr lang="cs-CZ" dirty="0" smtClean="0"/>
              <a:t>nízká návratnost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8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8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8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83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 smtClean="0"/>
              <a:t>Dotazník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dirty="0" smtClean="0"/>
              <a:t>Zvýšení návratnosti</a:t>
            </a:r>
          </a:p>
          <a:p>
            <a:pPr eaLnBrk="1" hangingPunct="1"/>
            <a:r>
              <a:rPr lang="cs-CZ" dirty="0" smtClean="0"/>
              <a:t>rozdat dotazníky v prostorově koncentrované společnosti („bezbranné“ skupiny – studenti, vojáci, zaměstnanci)</a:t>
            </a:r>
          </a:p>
          <a:p>
            <a:pPr eaLnBrk="1" hangingPunct="1"/>
            <a:r>
              <a:rPr lang="cs-CZ" dirty="0" smtClean="0"/>
              <a:t>poštou – poštovné hrazeno, kvalita papíru, dostatek místa na odpovědi</a:t>
            </a:r>
          </a:p>
          <a:p>
            <a:pPr eaLnBrk="1" hangingPunct="1"/>
            <a:r>
              <a:rPr lang="cs-CZ" dirty="0" smtClean="0"/>
              <a:t>po určitém čase (14 dnů) poslat respondentům upomínku</a:t>
            </a:r>
          </a:p>
          <a:p>
            <a:pPr eaLnBrk="1" hangingPunct="1"/>
            <a:r>
              <a:rPr lang="cs-CZ" dirty="0" smtClean="0"/>
              <a:t>odměna za vyplnění dotazníku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 smtClean="0"/>
              <a:t>Dotazník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sz="2600" dirty="0" smtClean="0"/>
              <a:t>Forma</a:t>
            </a:r>
          </a:p>
          <a:p>
            <a:pPr eaLnBrk="1" hangingPunct="1"/>
            <a:r>
              <a:rPr lang="cs-CZ" sz="2600" dirty="0" smtClean="0"/>
              <a:t>Rozsah a počet otázek</a:t>
            </a:r>
          </a:p>
          <a:p>
            <a:pPr eaLnBrk="1" hangingPunct="1"/>
            <a:r>
              <a:rPr lang="cs-CZ" sz="2600" dirty="0" smtClean="0"/>
              <a:t>Grafická úprava</a:t>
            </a:r>
          </a:p>
          <a:p>
            <a:pPr eaLnBrk="1" hangingPunct="1"/>
            <a:r>
              <a:rPr lang="cs-CZ" dirty="0" smtClean="0"/>
              <a:t>Formát a velikost písma</a:t>
            </a:r>
            <a:endParaRPr lang="cs-CZ" sz="2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a kladení otázek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27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63612"/>
          </a:xfrm>
        </p:spPr>
        <p:txBody>
          <a:bodyPr/>
          <a:lstStyle/>
          <a:p>
            <a:pPr eaLnBrk="1" hangingPunct="1"/>
            <a:r>
              <a:rPr lang="cs-CZ" dirty="0" smtClean="0"/>
              <a:t>Typy otázek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Otevřené 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Uzavřené 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err="1" smtClean="0"/>
              <a:t>Dichtomické</a:t>
            </a:r>
            <a:endParaRPr lang="cs-CZ" dirty="0" smtClean="0"/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err="1" smtClean="0"/>
              <a:t>Polytomické</a:t>
            </a:r>
            <a:endParaRPr lang="cs-CZ" dirty="0" smtClean="0"/>
          </a:p>
          <a:p>
            <a:pPr lvl="1">
              <a:lnSpc>
                <a:spcPct val="80000"/>
              </a:lnSpc>
            </a:pPr>
            <a:r>
              <a:rPr lang="cs-CZ" dirty="0" smtClean="0"/>
              <a:t>Výběrové</a:t>
            </a:r>
          </a:p>
          <a:p>
            <a:pPr lvl="1">
              <a:lnSpc>
                <a:spcPct val="80000"/>
              </a:lnSpc>
            </a:pPr>
            <a:r>
              <a:rPr lang="cs-CZ" dirty="0" smtClean="0"/>
              <a:t>Vylučovací</a:t>
            </a:r>
          </a:p>
          <a:p>
            <a:pPr lvl="1">
              <a:lnSpc>
                <a:spcPct val="80000"/>
              </a:lnSpc>
            </a:pPr>
            <a:r>
              <a:rPr lang="cs-CZ" dirty="0" smtClean="0"/>
              <a:t>Stupnicové – pořadí variant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Komparativní – kombinace výčtové a stupnicové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5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5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636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Typy otázek – podle funkce v dotazníku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Filtrační 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Nepřímé 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Kontrolní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Typologie výzkum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Kladení otázek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dirty="0" smtClean="0"/>
              <a:t>O</a:t>
            </a:r>
            <a:r>
              <a:rPr lang="cs-CZ" sz="2600" dirty="0" smtClean="0"/>
              <a:t>tázky mají být: </a:t>
            </a:r>
          </a:p>
          <a:p>
            <a:pPr lvl="2" eaLnBrk="1" hangingPunct="1">
              <a:lnSpc>
                <a:spcPct val="80000"/>
              </a:lnSpc>
            </a:pPr>
            <a:endParaRPr lang="cs-CZ" sz="2500" dirty="0" smtClean="0"/>
          </a:p>
          <a:p>
            <a:pPr lvl="2" eaLnBrk="1" hangingPunct="1">
              <a:lnSpc>
                <a:spcPct val="80000"/>
              </a:lnSpc>
            </a:pPr>
            <a:r>
              <a:rPr lang="cs-CZ" sz="2500" dirty="0" smtClean="0"/>
              <a:t>Vyčerpávající.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200" dirty="0" smtClean="0"/>
          </a:p>
          <a:p>
            <a:pPr lvl="2" eaLnBrk="1" hangingPunct="1">
              <a:lnSpc>
                <a:spcPct val="80000"/>
              </a:lnSpc>
            </a:pPr>
            <a:r>
              <a:rPr lang="cs-CZ" sz="2500" dirty="0" smtClean="0"/>
              <a:t>Srozumitelné, ne příliš dlouhé a složité formulace.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200" dirty="0" smtClean="0"/>
          </a:p>
          <a:p>
            <a:pPr lvl="2" eaLnBrk="1" hangingPunct="1">
              <a:lnSpc>
                <a:spcPct val="80000"/>
              </a:lnSpc>
            </a:pPr>
            <a:r>
              <a:rPr lang="cs-CZ" sz="2500" dirty="0" smtClean="0"/>
              <a:t>Jednoznačné, konkrétní (nevhodná je formulace „v poslední době, často“).</a:t>
            </a:r>
          </a:p>
          <a:p>
            <a:pPr eaLnBrk="1" hangingPunct="1">
              <a:lnSpc>
                <a:spcPct val="80000"/>
              </a:lnSpc>
            </a:pPr>
            <a:endParaRPr lang="cs-CZ" sz="2200" dirty="0" smtClean="0"/>
          </a:p>
          <a:p>
            <a:pPr lvl="2" eaLnBrk="1" hangingPunct="1">
              <a:lnSpc>
                <a:spcPct val="80000"/>
              </a:lnSpc>
            </a:pPr>
            <a:r>
              <a:rPr lang="cs-CZ" sz="2500" dirty="0" smtClean="0"/>
              <a:t>Nesmí znechutit - způsob vyplnění musí být srozumitelný i člověku s nižším vzděláním.</a:t>
            </a:r>
          </a:p>
          <a:p>
            <a:pPr lvl="2" eaLnBrk="1" hangingPunct="1">
              <a:lnSpc>
                <a:spcPct val="80000"/>
              </a:lnSpc>
            </a:pPr>
            <a:endParaRPr lang="cs-CZ" sz="2500" dirty="0" smtClean="0"/>
          </a:p>
          <a:p>
            <a:pPr lvl="2" eaLnBrk="1" hangingPunct="1">
              <a:lnSpc>
                <a:spcPct val="80000"/>
              </a:lnSpc>
            </a:pPr>
            <a:r>
              <a:rPr lang="cs-CZ" sz="2500" dirty="0" smtClean="0"/>
              <a:t>Pozor na sugestivní otázky a na ješitnost!</a:t>
            </a:r>
          </a:p>
          <a:p>
            <a:pPr lvl="2" eaLnBrk="1" hangingPunct="1">
              <a:lnSpc>
                <a:spcPct val="80000"/>
              </a:lnSpc>
            </a:pPr>
            <a:endParaRPr lang="cs-CZ" sz="25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E205A5-5D12-466C-84CF-13BC1C4DB905}" type="slidenum">
              <a:rPr lang="cs-CZ" smtClean="0"/>
              <a:pPr/>
              <a:t>31</a:t>
            </a:fld>
            <a:endParaRPr lang="cs-CZ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Chybně formulované otázky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1. </a:t>
            </a:r>
            <a:r>
              <a:rPr lang="cs-CZ" b="1" dirty="0" smtClean="0"/>
              <a:t>Dvojitá „dvouhlavňová“ otázka</a:t>
            </a:r>
            <a:r>
              <a:rPr lang="cs-CZ" dirty="0" smtClean="0"/>
              <a:t> (double-</a:t>
            </a:r>
            <a:r>
              <a:rPr lang="cs-CZ" dirty="0" err="1" smtClean="0"/>
              <a:t>barrel</a:t>
            </a:r>
            <a:r>
              <a:rPr lang="cs-CZ" dirty="0" smtClean="0"/>
              <a:t> </a:t>
            </a:r>
            <a:r>
              <a:rPr lang="cs-CZ" dirty="0" err="1" smtClean="0"/>
              <a:t>question</a:t>
            </a:r>
            <a:r>
              <a:rPr lang="cs-CZ" dirty="0" smtClean="0"/>
              <a:t>) – otázka vyžadující jednu odpověď o dvou nebo více věcech najednou.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Jste šťasten ve svém manželství a práci?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E205A5-5D12-466C-84CF-13BC1C4DB905}" type="slidenum">
              <a:rPr lang="cs-CZ" smtClean="0"/>
              <a:pPr/>
              <a:t>32</a:t>
            </a:fld>
            <a:endParaRPr lang="cs-CZ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Chybně formulované otázky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mtClean="0"/>
              <a:t>2. </a:t>
            </a:r>
            <a:r>
              <a:rPr lang="cs-CZ" b="1" smtClean="0"/>
              <a:t>Chybná nabídka odpovědí</a:t>
            </a:r>
          </a:p>
          <a:p>
            <a:pPr eaLnBrk="1" hangingPunct="1">
              <a:buFontTx/>
              <a:buNone/>
            </a:pPr>
            <a:endParaRPr lang="cs-CZ" b="1" smtClean="0"/>
          </a:p>
          <a:p>
            <a:pPr eaLnBrk="1" hangingPunct="1">
              <a:buFontTx/>
              <a:buNone/>
            </a:pPr>
            <a:r>
              <a:rPr lang="cs-CZ" smtClean="0"/>
              <a:t>	Vaše vlasy jsou žluté, purpurové, zelené nebo modré?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6CE3B9-EC77-4E0B-91EE-8ED9A1125363}" type="slidenum">
              <a:rPr lang="cs-CZ" smtClean="0"/>
              <a:pPr/>
              <a:t>33</a:t>
            </a:fld>
            <a:endParaRPr lang="cs-CZ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Chybně formulované otázky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mtClean="0"/>
              <a:t>3. </a:t>
            </a:r>
            <a:r>
              <a:rPr lang="cs-CZ" b="1" smtClean="0"/>
              <a:t>Zjišťuje všechno najednou</a:t>
            </a:r>
          </a:p>
          <a:p>
            <a:pPr eaLnBrk="1" hangingPunct="1">
              <a:buFontTx/>
              <a:buNone/>
            </a:pPr>
            <a:endParaRPr lang="cs-CZ" b="1" smtClean="0"/>
          </a:p>
          <a:p>
            <a:pPr eaLnBrk="1" hangingPunct="1">
              <a:buFontTx/>
              <a:buNone/>
            </a:pPr>
            <a:r>
              <a:rPr lang="cs-CZ" smtClean="0"/>
              <a:t>	Vyjmenujte prosím všechny místa, kde jste v posledních pěti letech pracoval, zastávané profese a funkce, váš plat a proč jste odešel/a.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79B8C7-A49F-4FB9-877E-F431774AF774}" type="slidenum">
              <a:rPr lang="cs-CZ" smtClean="0"/>
              <a:pPr/>
              <a:t>34</a:t>
            </a:fld>
            <a:endParaRPr lang="cs-CZ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Chybně formulované otázky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mtClean="0"/>
              <a:t>4. </a:t>
            </a:r>
            <a:r>
              <a:rPr lang="cs-CZ" b="1" smtClean="0"/>
              <a:t>Mlhavá otázka</a:t>
            </a:r>
          </a:p>
          <a:p>
            <a:pPr eaLnBrk="1" hangingPunct="1">
              <a:buFontTx/>
              <a:buNone/>
            </a:pPr>
            <a:endParaRPr lang="cs-CZ" b="1" smtClean="0"/>
          </a:p>
          <a:p>
            <a:pPr eaLnBrk="1" hangingPunct="1">
              <a:buFontTx/>
              <a:buNone/>
            </a:pPr>
            <a:r>
              <a:rPr lang="cs-CZ" smtClean="0"/>
              <a:t>	Chodíte často tančit?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6C3E58-74C0-4FEC-9340-5FCD439D790A}" type="slidenum">
              <a:rPr lang="cs-CZ" smtClean="0"/>
              <a:pPr/>
              <a:t>35</a:t>
            </a:fld>
            <a:endParaRPr lang="cs-CZ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Chybně formulované otázky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mtClean="0"/>
              <a:t>5. </a:t>
            </a:r>
            <a:r>
              <a:rPr lang="cs-CZ" b="1" smtClean="0"/>
              <a:t>Všeobjímající otázka</a:t>
            </a:r>
          </a:p>
          <a:p>
            <a:pPr eaLnBrk="1" hangingPunct="1">
              <a:buFontTx/>
              <a:buNone/>
            </a:pPr>
            <a:endParaRPr lang="cs-CZ" b="1" smtClean="0"/>
          </a:p>
          <a:p>
            <a:pPr eaLnBrk="1" hangingPunct="1">
              <a:buFontTx/>
              <a:buNone/>
            </a:pPr>
            <a:r>
              <a:rPr lang="cs-CZ" smtClean="0"/>
              <a:t>	Co si myslíte o Středním Východě?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777686-B001-4D4E-AC03-BF2797E64CD0}" type="slidenum">
              <a:rPr lang="cs-CZ" smtClean="0"/>
              <a:pPr/>
              <a:t>36</a:t>
            </a:fld>
            <a:endParaRPr lang="cs-CZ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Chybně formulované otázky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mtClean="0"/>
              <a:t>6. </a:t>
            </a:r>
            <a:r>
              <a:rPr lang="cs-CZ" b="1" smtClean="0"/>
              <a:t>Otázka</a:t>
            </a:r>
            <a:r>
              <a:rPr lang="cs-CZ" smtClean="0"/>
              <a:t> </a:t>
            </a:r>
            <a:r>
              <a:rPr lang="cs-CZ" b="1" smtClean="0"/>
              <a:t>v žargónu (hantýrce)</a:t>
            </a:r>
          </a:p>
          <a:p>
            <a:pPr eaLnBrk="1" hangingPunct="1">
              <a:buFontTx/>
              <a:buNone/>
            </a:pPr>
            <a:endParaRPr lang="cs-CZ" b="1" smtClean="0"/>
          </a:p>
          <a:p>
            <a:pPr eaLnBrk="1" hangingPunct="1">
              <a:buFontTx/>
              <a:buNone/>
            </a:pPr>
            <a:r>
              <a:rPr lang="cs-CZ" smtClean="0"/>
              <a:t>	Zdá se vám, že váš manžel má sebe-aktualizovanou autonomní strukturu osobnosti?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5EB9A0-47EA-4B98-8AD0-7D83CFBD5348}" type="slidenum">
              <a:rPr lang="cs-CZ" smtClean="0"/>
              <a:pPr/>
              <a:t>37</a:t>
            </a:fld>
            <a:endParaRPr lang="cs-CZ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Chybně formulované otázky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423318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dirty="0" smtClean="0"/>
              <a:t>	7. </a:t>
            </a:r>
            <a:r>
              <a:rPr lang="cs-CZ" b="1" dirty="0" smtClean="0"/>
              <a:t>Zavádějící otázka</a:t>
            </a:r>
          </a:p>
          <a:p>
            <a:pPr eaLnBrk="1" hangingPunct="1">
              <a:buFontTx/>
              <a:buNone/>
            </a:pPr>
            <a:endParaRPr lang="cs-CZ" b="1" dirty="0" smtClean="0"/>
          </a:p>
          <a:p>
            <a:pPr eaLnBrk="1" hangingPunct="1">
              <a:buFontTx/>
              <a:buNone/>
            </a:pPr>
            <a:endParaRPr lang="cs-CZ" dirty="0" smtClean="0"/>
          </a:p>
          <a:p>
            <a:pPr eaLnBrk="1" hangingPunct="1">
              <a:buFontTx/>
              <a:buNone/>
            </a:pPr>
            <a:r>
              <a:rPr lang="cs-CZ" dirty="0" smtClean="0"/>
              <a:t>	Proč jste šťastný jako zaměstnanec policie?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144DC1-C9E8-4B06-A3BC-03B82777ADEA}" type="slidenum">
              <a:rPr lang="cs-CZ" smtClean="0"/>
              <a:pPr/>
              <a:t>38</a:t>
            </a:fld>
            <a:endParaRPr lang="cs-CZ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Chybně formulované otázky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mtClean="0"/>
              <a:t>8. </a:t>
            </a:r>
            <a:r>
              <a:rPr lang="cs-CZ" b="1" smtClean="0"/>
              <a:t>Otázka o názoru někoho jiného</a:t>
            </a:r>
          </a:p>
          <a:p>
            <a:pPr eaLnBrk="1" hangingPunct="1">
              <a:buFontTx/>
              <a:buNone/>
            </a:pPr>
            <a:endParaRPr lang="cs-CZ" b="1" smtClean="0"/>
          </a:p>
          <a:p>
            <a:pPr eaLnBrk="1" hangingPunct="1">
              <a:buFontTx/>
              <a:buNone/>
            </a:pPr>
            <a:r>
              <a:rPr lang="cs-CZ" smtClean="0"/>
              <a:t>	Myslíte si, že vaše rodiče potěšila výstavba nové školy?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39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můžeme zkoumat sociální jevy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Teoretický výzkum</a:t>
            </a:r>
          </a:p>
          <a:p>
            <a:r>
              <a:rPr lang="cs-CZ" dirty="0" smtClean="0"/>
              <a:t>Aplikovaný výzkum</a:t>
            </a:r>
          </a:p>
          <a:p>
            <a:endParaRPr lang="cs-CZ" dirty="0" smtClean="0"/>
          </a:p>
          <a:p>
            <a:r>
              <a:rPr lang="cs-CZ" dirty="0" smtClean="0"/>
              <a:t>Kvalitativní výzkum</a:t>
            </a:r>
          </a:p>
          <a:p>
            <a:r>
              <a:rPr lang="cs-CZ" dirty="0" smtClean="0"/>
              <a:t>Kvantitativní výzkum</a:t>
            </a:r>
          </a:p>
          <a:p>
            <a:endParaRPr lang="cs-CZ" dirty="0" smtClean="0"/>
          </a:p>
          <a:p>
            <a:r>
              <a:rPr lang="cs-CZ" dirty="0" smtClean="0"/>
              <a:t>Synchronní, diachronní</a:t>
            </a:r>
          </a:p>
          <a:p>
            <a:r>
              <a:rPr lang="cs-CZ" dirty="0" smtClean="0"/>
              <a:t>Výzkum, průzkum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Metodologie – model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40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Teorie</a:t>
            </a:r>
          </a:p>
          <a:p>
            <a:endParaRPr lang="cs-CZ" dirty="0" smtClean="0"/>
          </a:p>
          <a:p>
            <a:r>
              <a:rPr lang="cs-CZ" dirty="0" smtClean="0"/>
              <a:t>Hypotézy = podmíněně pravdivý výrok o vztahu, existenci, příčině, změně</a:t>
            </a:r>
          </a:p>
          <a:p>
            <a:endParaRPr lang="cs-CZ" dirty="0" smtClean="0"/>
          </a:p>
          <a:p>
            <a:r>
              <a:rPr lang="cs-CZ" dirty="0" smtClean="0"/>
              <a:t>Teoretické pojmy</a:t>
            </a:r>
          </a:p>
          <a:p>
            <a:endParaRPr lang="cs-CZ" dirty="0" smtClean="0"/>
          </a:p>
          <a:p>
            <a:r>
              <a:rPr lang="cs-CZ" dirty="0" smtClean="0"/>
              <a:t>Operacionalizace</a:t>
            </a:r>
          </a:p>
          <a:p>
            <a:endParaRPr lang="cs-CZ" dirty="0" smtClean="0"/>
          </a:p>
          <a:p>
            <a:r>
              <a:rPr lang="cs-CZ" dirty="0" smtClean="0"/>
              <a:t>Sociální realita</a:t>
            </a:r>
          </a:p>
        </p:txBody>
      </p:sp>
      <p:sp>
        <p:nvSpPr>
          <p:cNvPr id="5" name="Šipka dolů 4"/>
          <p:cNvSpPr/>
          <p:nvPr/>
        </p:nvSpPr>
        <p:spPr>
          <a:xfrm>
            <a:off x="1259632" y="1772816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1259632" y="3068960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lů 6"/>
          <p:cNvSpPr/>
          <p:nvPr/>
        </p:nvSpPr>
        <p:spPr>
          <a:xfrm>
            <a:off x="1259632" y="4077072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lů 7"/>
          <p:cNvSpPr/>
          <p:nvPr/>
        </p:nvSpPr>
        <p:spPr>
          <a:xfrm>
            <a:off x="1259632" y="5013176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Operacionalizace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41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4 etapy (</a:t>
            </a:r>
            <a:r>
              <a:rPr lang="cs-CZ" dirty="0" err="1" smtClean="0"/>
              <a:t>Lazarsfeld</a:t>
            </a:r>
            <a:r>
              <a:rPr lang="cs-CZ" dirty="0" smtClean="0"/>
              <a:t>) – postup operacionalizace</a:t>
            </a:r>
          </a:p>
          <a:p>
            <a:pPr lvl="1"/>
            <a:r>
              <a:rPr lang="cs-CZ" dirty="0" smtClean="0"/>
              <a:t>1. Reprezentace představy</a:t>
            </a:r>
          </a:p>
          <a:p>
            <a:pPr lvl="1"/>
            <a:r>
              <a:rPr lang="cs-CZ" dirty="0" smtClean="0"/>
              <a:t>2. Specifikace pojmu – množina indikátorů</a:t>
            </a:r>
          </a:p>
          <a:p>
            <a:pPr lvl="1"/>
            <a:r>
              <a:rPr lang="cs-CZ" dirty="0" smtClean="0"/>
              <a:t>3. Výběr indikátoru(ů)</a:t>
            </a:r>
          </a:p>
          <a:p>
            <a:pPr lvl="1"/>
            <a:r>
              <a:rPr lang="cs-CZ" dirty="0" smtClean="0"/>
              <a:t>4. Formalizace znaku</a:t>
            </a:r>
          </a:p>
          <a:p>
            <a:pPr lvl="1"/>
            <a:endParaRPr lang="cs-CZ" dirty="0" smtClean="0"/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sz="2600" dirty="0" smtClean="0">
                <a:solidFill>
                  <a:schemeClr val="tx1"/>
                </a:solidFill>
              </a:rPr>
              <a:t>Cvičení – vytvořte operacionální definice:</a:t>
            </a:r>
          </a:p>
          <a:p>
            <a:pPr lvl="1"/>
            <a:r>
              <a:rPr lang="cs-CZ" dirty="0" smtClean="0"/>
              <a:t>Student</a:t>
            </a:r>
          </a:p>
          <a:p>
            <a:pPr lvl="1"/>
            <a:r>
              <a:rPr lang="cs-CZ" dirty="0" smtClean="0"/>
              <a:t>Příjem</a:t>
            </a:r>
          </a:p>
          <a:p>
            <a:pPr lvl="1"/>
            <a:r>
              <a:rPr lang="cs-CZ" dirty="0" smtClean="0"/>
              <a:t>Poslech hudby</a:t>
            </a:r>
          </a:p>
          <a:p>
            <a:pPr lvl="1"/>
            <a:r>
              <a:rPr lang="cs-CZ" dirty="0" smtClean="0"/>
              <a:t>Čtenář</a:t>
            </a:r>
          </a:p>
          <a:p>
            <a:pPr lvl="1"/>
            <a:r>
              <a:rPr lang="cs-CZ" dirty="0" smtClean="0"/>
              <a:t>Návštěvník galerie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Opravte otázku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Máte rádi jogurty a mléko?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a) ano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b) ne</a:t>
            </a:r>
          </a:p>
        </p:txBody>
      </p:sp>
      <p:pic>
        <p:nvPicPr>
          <p:cNvPr id="68612" name="Picture 11" descr="MCj041190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8175" y="2997200"/>
            <a:ext cx="2635250" cy="241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613" name="Picture 12" descr="MCj0412558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5600" y="3213100"/>
            <a:ext cx="2324100" cy="244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Opravte otázku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pitchFamily="2" charset="2"/>
              <a:buNone/>
            </a:pPr>
            <a:r>
              <a:rPr lang="cs-CZ" sz="3200" smtClean="0"/>
              <a:t>Řekl byste, že máte rád sýr?</a:t>
            </a:r>
          </a:p>
          <a:p>
            <a:pPr marL="571500" indent="-571500" eaLnBrk="1" hangingPunct="1">
              <a:buFont typeface="Wingdings" pitchFamily="2" charset="2"/>
              <a:buAutoNum type="alphaLcParenR"/>
            </a:pPr>
            <a:r>
              <a:rPr lang="cs-CZ" sz="3200" smtClean="0"/>
              <a:t>ano</a:t>
            </a:r>
          </a:p>
          <a:p>
            <a:pPr marL="571500" indent="-571500" eaLnBrk="1" hangingPunct="1">
              <a:buFont typeface="Wingdings" pitchFamily="2" charset="2"/>
              <a:buAutoNum type="alphaLcParenR"/>
            </a:pPr>
            <a:r>
              <a:rPr lang="cs-CZ" sz="3200" smtClean="0"/>
              <a:t>ne</a:t>
            </a:r>
          </a:p>
        </p:txBody>
      </p:sp>
      <p:pic>
        <p:nvPicPr>
          <p:cNvPr id="69636" name="Picture 5" descr="MCj041330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2138" y="3213100"/>
            <a:ext cx="4556125" cy="263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Opravte otázku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pitchFamily="2" charset="2"/>
              <a:buNone/>
            </a:pPr>
            <a:r>
              <a:rPr lang="cs-CZ" smtClean="0"/>
              <a:t>Bijete někdy své děti?</a:t>
            </a:r>
          </a:p>
          <a:p>
            <a:pPr marL="571500" indent="-571500" eaLnBrk="1" hangingPunct="1">
              <a:buFont typeface="Wingdings" pitchFamily="2" charset="2"/>
              <a:buAutoNum type="alphaLcParenR"/>
            </a:pPr>
            <a:r>
              <a:rPr lang="cs-CZ" smtClean="0"/>
              <a:t>ano</a:t>
            </a:r>
          </a:p>
          <a:p>
            <a:pPr marL="571500" indent="-571500" eaLnBrk="1" hangingPunct="1">
              <a:buFont typeface="Wingdings" pitchFamily="2" charset="2"/>
              <a:buAutoNum type="alphaLcParenR"/>
            </a:pPr>
            <a:r>
              <a:rPr lang="cs-CZ" smtClean="0"/>
              <a:t>ne</a:t>
            </a:r>
          </a:p>
        </p:txBody>
      </p:sp>
      <p:pic>
        <p:nvPicPr>
          <p:cNvPr id="70660" name="Picture 13" descr="MCj028088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175" y="2924175"/>
            <a:ext cx="1874838" cy="273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Opravte otázku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pitchFamily="2" charset="2"/>
              <a:buNone/>
            </a:pPr>
            <a:r>
              <a:rPr lang="cs-CZ" smtClean="0"/>
              <a:t>Jak často bijete své děti?</a:t>
            </a:r>
          </a:p>
          <a:p>
            <a:pPr marL="571500" indent="-571500" eaLnBrk="1" hangingPunct="1">
              <a:buFont typeface="Wingdings" pitchFamily="2" charset="2"/>
              <a:buAutoNum type="alphaLcParenR"/>
            </a:pPr>
            <a:r>
              <a:rPr lang="cs-CZ" smtClean="0"/>
              <a:t>nikdy</a:t>
            </a:r>
          </a:p>
          <a:p>
            <a:pPr marL="571500" indent="-571500" eaLnBrk="1" hangingPunct="1">
              <a:buFont typeface="Wingdings" pitchFamily="2" charset="2"/>
              <a:buAutoNum type="alphaLcParenR"/>
            </a:pPr>
            <a:r>
              <a:rPr lang="cs-CZ" smtClean="0"/>
              <a:t>zřídka</a:t>
            </a:r>
          </a:p>
          <a:p>
            <a:pPr marL="571500" indent="-571500" eaLnBrk="1" hangingPunct="1">
              <a:buFont typeface="Wingdings" pitchFamily="2" charset="2"/>
              <a:buAutoNum type="alphaLcParenR"/>
            </a:pPr>
            <a:r>
              <a:rPr lang="cs-CZ" smtClean="0"/>
              <a:t>často</a:t>
            </a:r>
          </a:p>
        </p:txBody>
      </p:sp>
      <p:pic>
        <p:nvPicPr>
          <p:cNvPr id="71684" name="Picture 4" descr="MPj0313842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1500" y="1989138"/>
            <a:ext cx="2438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Opravte otázku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pitchFamily="2" charset="2"/>
              <a:buNone/>
            </a:pPr>
            <a:r>
              <a:rPr lang="cs-CZ" smtClean="0"/>
              <a:t>Falšuje někdo z Vašich spolupracovníků</a:t>
            </a:r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cs-CZ" smtClean="0"/>
              <a:t>úkolové listy?</a:t>
            </a:r>
          </a:p>
          <a:p>
            <a:pPr marL="571500" indent="-571500" eaLnBrk="1" hangingPunct="1">
              <a:buFont typeface="Wingdings" pitchFamily="2" charset="2"/>
              <a:buAutoNum type="alphaLcParenR"/>
            </a:pPr>
            <a:r>
              <a:rPr lang="cs-CZ" smtClean="0"/>
              <a:t>ano</a:t>
            </a:r>
          </a:p>
          <a:p>
            <a:pPr marL="571500" indent="-571500" eaLnBrk="1" hangingPunct="1">
              <a:buFont typeface="Wingdings" pitchFamily="2" charset="2"/>
              <a:buAutoNum type="alphaLcParenR"/>
            </a:pPr>
            <a:r>
              <a:rPr lang="cs-CZ" smtClean="0"/>
              <a:t>ne</a:t>
            </a:r>
          </a:p>
        </p:txBody>
      </p:sp>
      <p:pic>
        <p:nvPicPr>
          <p:cNvPr id="72708" name="Picture 5" descr="MCj023168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9338" y="2781300"/>
            <a:ext cx="2778125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Opravte otázku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pitchFamily="2" charset="2"/>
              <a:buNone/>
            </a:pPr>
            <a:r>
              <a:rPr lang="cs-CZ" smtClean="0"/>
              <a:t>Kouříte marihuanu?</a:t>
            </a:r>
          </a:p>
          <a:p>
            <a:pPr marL="571500" indent="-571500" eaLnBrk="1" hangingPunct="1">
              <a:buFont typeface="Wingdings" pitchFamily="2" charset="2"/>
              <a:buAutoNum type="alphaLcParenR"/>
            </a:pPr>
            <a:r>
              <a:rPr lang="cs-CZ" smtClean="0"/>
              <a:t>ano</a:t>
            </a:r>
          </a:p>
          <a:p>
            <a:pPr marL="571500" indent="-571500" eaLnBrk="1" hangingPunct="1">
              <a:buFont typeface="Wingdings" pitchFamily="2" charset="2"/>
              <a:buAutoNum type="alphaLcParenR"/>
            </a:pPr>
            <a:r>
              <a:rPr lang="cs-CZ" smtClean="0"/>
              <a:t>ne</a:t>
            </a:r>
          </a:p>
        </p:txBody>
      </p:sp>
      <p:pic>
        <p:nvPicPr>
          <p:cNvPr id="73732" name="Picture 10" descr="MPj0178821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263" y="2420938"/>
            <a:ext cx="2124075" cy="31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Opravte otázku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pitchFamily="2" charset="2"/>
              <a:buNone/>
            </a:pPr>
            <a:r>
              <a:rPr lang="cs-CZ" smtClean="0"/>
              <a:t>Jaké televizní programy nejčastěji sledujete?</a:t>
            </a:r>
          </a:p>
          <a:p>
            <a:pPr marL="571500" indent="-571500" eaLnBrk="1" hangingPunct="1">
              <a:buFont typeface="Wingdings" pitchFamily="2" charset="2"/>
              <a:buAutoNum type="alphaLcParenR"/>
            </a:pPr>
            <a:r>
              <a:rPr lang="cs-CZ" smtClean="0"/>
              <a:t>zpravodajské</a:t>
            </a:r>
          </a:p>
          <a:p>
            <a:pPr marL="571500" indent="-571500" eaLnBrk="1" hangingPunct="1">
              <a:buFont typeface="Wingdings" pitchFamily="2" charset="2"/>
              <a:buAutoNum type="alphaLcParenR"/>
            </a:pPr>
            <a:r>
              <a:rPr lang="cs-CZ" smtClean="0"/>
              <a:t>telenovely</a:t>
            </a:r>
          </a:p>
          <a:p>
            <a:pPr marL="571500" indent="-571500" eaLnBrk="1" hangingPunct="1">
              <a:buFont typeface="Wingdings" pitchFamily="2" charset="2"/>
              <a:buAutoNum type="alphaLcParenR"/>
            </a:pPr>
            <a:r>
              <a:rPr lang="cs-CZ" smtClean="0"/>
              <a:t>dokumentární </a:t>
            </a:r>
          </a:p>
          <a:p>
            <a:pPr marL="571500" indent="-571500" eaLnBrk="1" hangingPunct="1">
              <a:buFont typeface="Wingdings" pitchFamily="2" charset="2"/>
              <a:buAutoNum type="alphaLcParenR"/>
            </a:pPr>
            <a:r>
              <a:rPr lang="cs-CZ" smtClean="0"/>
              <a:t>talk-show</a:t>
            </a:r>
          </a:p>
        </p:txBody>
      </p:sp>
      <p:pic>
        <p:nvPicPr>
          <p:cNvPr id="74756" name="Picture 4" descr="MPj043169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2565400"/>
            <a:ext cx="3311525" cy="331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Typy sociologického výzkumu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lvl="1" eaLnBrk="1" hangingPunct="1">
              <a:buFont typeface="Wingdings" pitchFamily="2" charset="2"/>
              <a:buNone/>
            </a:pPr>
            <a:r>
              <a:rPr lang="cs-CZ" b="1" dirty="0" smtClean="0"/>
              <a:t>jednorázové</a:t>
            </a:r>
            <a:endParaRPr lang="cs-CZ" dirty="0" smtClean="0"/>
          </a:p>
          <a:p>
            <a:pPr eaLnBrk="1" hangingPunct="1"/>
            <a:r>
              <a:rPr lang="cs-CZ" dirty="0" smtClean="0"/>
              <a:t>případová studie – intenzivní zkoumání 1 parciálního sociálního jevu na 1 objektu</a:t>
            </a:r>
          </a:p>
          <a:p>
            <a:pPr eaLnBrk="1" hangingPunct="1"/>
            <a:r>
              <a:rPr lang="cs-CZ" dirty="0" smtClean="0"/>
              <a:t>srovnávací výzkum – více jednotek</a:t>
            </a:r>
          </a:p>
          <a:p>
            <a:pPr eaLnBrk="1" hangingPunct="1"/>
            <a:endParaRPr lang="cs-CZ" dirty="0" smtClean="0"/>
          </a:p>
          <a:p>
            <a:pPr lvl="1">
              <a:lnSpc>
                <a:spcPct val="80000"/>
              </a:lnSpc>
              <a:buClr>
                <a:schemeClr val="tx2"/>
              </a:buClr>
              <a:buNone/>
            </a:pPr>
            <a:r>
              <a:rPr lang="cs-CZ" sz="2200" b="1" dirty="0" smtClean="0"/>
              <a:t>replikační</a:t>
            </a:r>
            <a:endParaRPr lang="cs-CZ" sz="2200" b="1" i="1" dirty="0" smtClean="0"/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sz="2600" dirty="0" smtClean="0">
                <a:solidFill>
                  <a:schemeClr val="tx1"/>
                </a:solidFill>
              </a:rPr>
              <a:t>prostý – výzkumná akce se zopakuje v určitém časovém odstupu od výzkumné akce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sz="2600" dirty="0" smtClean="0">
                <a:solidFill>
                  <a:schemeClr val="tx1"/>
                </a:solidFill>
              </a:rPr>
              <a:t>longitudinální – jeden jediný projekt, počítá s opakováním akce na stejném souboru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sz="2600" dirty="0" smtClean="0">
                <a:solidFill>
                  <a:schemeClr val="tx1"/>
                </a:solidFill>
              </a:rPr>
              <a:t>panelový – reprezentativní soubor, který je průběžně sledován, je za to placen, nejčastější technika – dotazník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Některé charakteristiky kvantitativních a kvalitativních metod </a:t>
            </a:r>
          </a:p>
        </p:txBody>
      </p:sp>
      <p:graphicFrame>
        <p:nvGraphicFramePr>
          <p:cNvPr id="203825" name="Group 49"/>
          <p:cNvGraphicFramePr>
            <a:graphicFrameLocks noGrp="1"/>
          </p:cNvGraphicFramePr>
          <p:nvPr>
            <p:ph idx="1"/>
          </p:nvPr>
        </p:nvGraphicFramePr>
        <p:xfrm>
          <a:off x="539750" y="1628775"/>
          <a:ext cx="8229600" cy="4424924"/>
        </p:xfrm>
        <a:graphic>
          <a:graphicData uri="http://schemas.openxmlformats.org/drawingml/2006/table">
            <a:tbl>
              <a:tblPr/>
              <a:tblGrid>
                <a:gridCol w="4332288"/>
                <a:gridCol w="3897312"/>
              </a:tblGrid>
              <a:tr h="481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KVANTITATIVNÍ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KVALITATIVNÍ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Tvrdé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Měkké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Fixní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Flexibilní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Objektivní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Subjektivní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Průzkum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Případová studie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Lucida Sans Unicode" pitchFamily="34" charset="0"/>
                          <a:cs typeface="Times New Roman" pitchFamily="18" charset="0"/>
                        </a:rPr>
                        <a:t>Omezený rozsah informace o velice mnoha jedincích.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Lucida Sans Unicode" pitchFamily="34" charset="0"/>
                          <a:cs typeface="Times New Roman" pitchFamily="18" charset="0"/>
                        </a:rPr>
                        <a:t>Mnoho informace o velmi malém počtu jedinců.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07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Lucida Sans Unicode" pitchFamily="34" charset="0"/>
                          <a:cs typeface="Times New Roman" pitchFamily="18" charset="0"/>
                        </a:rPr>
                        <a:t>Silná redukce počtu pozorovaných proměnných a silná redukce počtu sledovaných vztahů mezi těmito proměnnými.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Lucida Sans Unicode" pitchFamily="34" charset="0"/>
                          <a:cs typeface="Times New Roman" pitchFamily="18" charset="0"/>
                        </a:rPr>
                        <a:t>Silná redukce počtu sledovaných jedinců.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Komplementarita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600" dirty="0" smtClean="0"/>
              <a:t>Kvantitativní i kvalitativní výzkum jsou vzájemně komplementární. </a:t>
            </a:r>
          </a:p>
          <a:p>
            <a:pPr eaLnBrk="1" hangingPunct="1">
              <a:lnSpc>
                <a:spcPct val="90000"/>
              </a:lnSpc>
            </a:pPr>
            <a:endParaRPr lang="cs-CZ" sz="2600" dirty="0" smtClean="0"/>
          </a:p>
          <a:p>
            <a:pPr eaLnBrk="1" hangingPunct="1">
              <a:lnSpc>
                <a:spcPct val="90000"/>
              </a:lnSpc>
            </a:pPr>
            <a:r>
              <a:rPr lang="cs-CZ" sz="2600" dirty="0" smtClean="0"/>
              <a:t>Výstup z jednoho typu výzkumu může být převzat druhou metodou a znalost se tak může kumulovat a prohlubovat v nekonečném kruhu. </a:t>
            </a:r>
          </a:p>
          <a:p>
            <a:pPr eaLnBrk="1" hangingPunct="1">
              <a:lnSpc>
                <a:spcPct val="90000"/>
              </a:lnSpc>
            </a:pPr>
            <a:endParaRPr lang="cs-CZ" sz="2600" dirty="0" smtClean="0"/>
          </a:p>
          <a:p>
            <a:pPr eaLnBrk="1" hangingPunct="1">
              <a:lnSpc>
                <a:spcPct val="90000"/>
              </a:lnSpc>
            </a:pPr>
            <a:r>
              <a:rPr lang="cs-CZ" sz="2600" dirty="0" smtClean="0"/>
              <a:t>Kvalitativně se často postupuje například v </a:t>
            </a:r>
            <a:r>
              <a:rPr lang="cs-CZ" sz="2600" dirty="0" err="1" smtClean="0"/>
              <a:t>předvýzkumu</a:t>
            </a:r>
            <a:r>
              <a:rPr lang="cs-CZ" sz="2600" dirty="0" smtClean="0"/>
              <a:t> kvantitativně zaměřených studií. </a:t>
            </a:r>
          </a:p>
          <a:p>
            <a:pPr eaLnBrk="1" hangingPunct="1">
              <a:lnSpc>
                <a:spcPct val="90000"/>
              </a:lnSpc>
            </a:pPr>
            <a:endParaRPr lang="cs-CZ" sz="2600" dirty="0" smtClean="0"/>
          </a:p>
          <a:p>
            <a:pPr eaLnBrk="1" hangingPunct="1">
              <a:lnSpc>
                <a:spcPct val="90000"/>
              </a:lnSpc>
            </a:pPr>
            <a:r>
              <a:rPr lang="cs-CZ" sz="2600" dirty="0" smtClean="0"/>
              <a:t>Volba metodiky by měla být závislá zejména na předmětu výzkumu.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Kvalitativní výzkum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Techniky kvalitativního výzkumu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Pozorování</a:t>
            </a:r>
          </a:p>
          <a:p>
            <a:endParaRPr lang="cs-CZ" dirty="0" smtClean="0"/>
          </a:p>
          <a:p>
            <a:r>
              <a:rPr lang="cs-CZ" dirty="0" smtClean="0"/>
              <a:t>Interview</a:t>
            </a:r>
          </a:p>
          <a:p>
            <a:pPr lvl="1"/>
            <a:r>
              <a:rPr lang="cs-CZ" dirty="0" smtClean="0"/>
              <a:t>S návodem</a:t>
            </a:r>
          </a:p>
          <a:p>
            <a:pPr lvl="1"/>
            <a:r>
              <a:rPr lang="cs-CZ" dirty="0" smtClean="0"/>
              <a:t>Narativní</a:t>
            </a:r>
          </a:p>
          <a:p>
            <a:pPr lvl="1"/>
            <a:r>
              <a:rPr lang="cs-CZ" dirty="0" smtClean="0"/>
              <a:t>Skupinové</a:t>
            </a:r>
          </a:p>
          <a:p>
            <a:endParaRPr lang="cs-CZ" dirty="0" smtClean="0"/>
          </a:p>
          <a:p>
            <a:r>
              <a:rPr lang="cs-CZ" dirty="0" smtClean="0"/>
              <a:t>Studium dokumentů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UNI_DB_výuk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MUNI_DB_výuka</Template>
  <TotalTime>154</TotalTime>
  <Words>893</Words>
  <Application>Microsoft Office PowerPoint</Application>
  <PresentationFormat>Předvádění na obrazovce (4:3)</PresentationFormat>
  <Paragraphs>387</Paragraphs>
  <Slides>48</Slides>
  <Notes>45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49" baseType="lpstr">
      <vt:lpstr>MUNI_DB_výuka</vt:lpstr>
      <vt:lpstr>Metody a techniky sociologického výzkumu</vt:lpstr>
      <vt:lpstr>Opakování</vt:lpstr>
      <vt:lpstr>Typologie výzkum</vt:lpstr>
      <vt:lpstr>Jak můžeme zkoumat sociální jevy</vt:lpstr>
      <vt:lpstr>    Typy sociologického výzkumu</vt:lpstr>
      <vt:lpstr>Některé charakteristiky kvantitativních a kvalitativních metod </vt:lpstr>
      <vt:lpstr>Komplementarita </vt:lpstr>
      <vt:lpstr>Kvalitativní výzkum</vt:lpstr>
      <vt:lpstr>Techniky kvalitativního výzkumu</vt:lpstr>
      <vt:lpstr>Interview</vt:lpstr>
      <vt:lpstr>Interview – jako proces</vt:lpstr>
      <vt:lpstr>Interview - interpretace</vt:lpstr>
      <vt:lpstr>Typy otázek </vt:lpstr>
      <vt:lpstr>Kvantitativní výzkum</vt:lpstr>
      <vt:lpstr>Kvantitativní výzkum</vt:lpstr>
      <vt:lpstr>Než začneme se sběrem dat</vt:lpstr>
      <vt:lpstr>Jak sbíráme data?</vt:lpstr>
      <vt:lpstr>Analýza dokumentů</vt:lpstr>
      <vt:lpstr>Analýza dokumentů</vt:lpstr>
      <vt:lpstr>Pozorování</vt:lpstr>
      <vt:lpstr>Rozhovor</vt:lpstr>
      <vt:lpstr>Rozhovor</vt:lpstr>
      <vt:lpstr>Rozhovor</vt:lpstr>
      <vt:lpstr>Dotazník</vt:lpstr>
      <vt:lpstr>Dotazník</vt:lpstr>
      <vt:lpstr>Dotazník</vt:lpstr>
      <vt:lpstr>Tvorba a kladení otázek</vt:lpstr>
      <vt:lpstr>Typy otázek</vt:lpstr>
      <vt:lpstr>Typy otázek – podle funkce v dotazníku</vt:lpstr>
      <vt:lpstr>Kladení otázek</vt:lpstr>
      <vt:lpstr>Chybně formulované otázky</vt:lpstr>
      <vt:lpstr>Chybně formulované otázky</vt:lpstr>
      <vt:lpstr>Chybně formulované otázky</vt:lpstr>
      <vt:lpstr>Chybně formulované otázky</vt:lpstr>
      <vt:lpstr>Chybně formulované otázky</vt:lpstr>
      <vt:lpstr>Chybně formulované otázky</vt:lpstr>
      <vt:lpstr>Chybně formulované otázky</vt:lpstr>
      <vt:lpstr>Chybně formulované otázky</vt:lpstr>
      <vt:lpstr>Cvičení</vt:lpstr>
      <vt:lpstr>Metodologie – model</vt:lpstr>
      <vt:lpstr>Operacionalizace</vt:lpstr>
      <vt:lpstr>Opravte otázku</vt:lpstr>
      <vt:lpstr>Opravte otázku</vt:lpstr>
      <vt:lpstr>Opravte otázku</vt:lpstr>
      <vt:lpstr>Opravte otázku</vt:lpstr>
      <vt:lpstr>Opravte otázku</vt:lpstr>
      <vt:lpstr>Opravte otázku</vt:lpstr>
      <vt:lpstr>Opravte otázku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David Balarin</dc:creator>
  <cp:lastModifiedBy>David Balarin</cp:lastModifiedBy>
  <cp:revision>32</cp:revision>
  <dcterms:created xsi:type="dcterms:W3CDTF">2012-03-05T13:46:52Z</dcterms:created>
  <dcterms:modified xsi:type="dcterms:W3CDTF">2015-03-05T09:38:03Z</dcterms:modified>
</cp:coreProperties>
</file>