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84" r:id="rId4"/>
    <p:sldId id="278" r:id="rId5"/>
    <p:sldId id="279" r:id="rId6"/>
    <p:sldId id="282" r:id="rId7"/>
    <p:sldId id="283" r:id="rId8"/>
    <p:sldId id="281" r:id="rId9"/>
    <p:sldId id="285" r:id="rId10"/>
    <p:sldId id="286" r:id="rId11"/>
    <p:sldId id="287" r:id="rId12"/>
    <p:sldId id="288" r:id="rId13"/>
    <p:sldId id="298" r:id="rId14"/>
    <p:sldId id="297" r:id="rId15"/>
    <p:sldId id="296" r:id="rId16"/>
    <p:sldId id="295" r:id="rId17"/>
    <p:sldId id="289" r:id="rId18"/>
    <p:sldId id="291" r:id="rId19"/>
    <p:sldId id="293" r:id="rId20"/>
    <p:sldId id="294" r:id="rId2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F2D1C-12F3-459C-BF98-DBD63C808FB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EAC4FA8-E9AE-48A3-BAED-6B388AC36098}">
      <dgm:prSet phldrT="[Text]"/>
      <dgm:spPr/>
      <dgm:t>
        <a:bodyPr/>
        <a:lstStyle/>
        <a:p>
          <a:r>
            <a:rPr lang="cs-CZ" dirty="0" smtClean="0"/>
            <a:t>Jev</a:t>
          </a:r>
          <a:endParaRPr lang="cs-CZ" dirty="0"/>
        </a:p>
      </dgm:t>
    </dgm:pt>
    <dgm:pt modelId="{3253F751-2ADC-4A96-99DF-CA5C7021E0F1}" type="parTrans" cxnId="{0413CAA2-857B-4813-8193-1ABAE6A42285}">
      <dgm:prSet/>
      <dgm:spPr/>
    </dgm:pt>
    <dgm:pt modelId="{62A98A0B-32E8-4E43-93E8-C2092F4235A3}" type="sibTrans" cxnId="{0413CAA2-857B-4813-8193-1ABAE6A42285}">
      <dgm:prSet/>
      <dgm:spPr/>
    </dgm:pt>
    <dgm:pt modelId="{2C6DD4B7-EBEB-4EDE-BD48-1E821AE19F56}">
      <dgm:prSet phldrT="[Text]"/>
      <dgm:spPr/>
      <dgm:t>
        <a:bodyPr/>
        <a:lstStyle/>
        <a:p>
          <a:r>
            <a:rPr lang="cs-CZ" dirty="0" smtClean="0"/>
            <a:t>Vlastnost</a:t>
          </a:r>
          <a:endParaRPr lang="cs-CZ" dirty="0"/>
        </a:p>
      </dgm:t>
    </dgm:pt>
    <dgm:pt modelId="{9115BE38-8AAB-4257-BE90-1FA5B805309B}" type="parTrans" cxnId="{FE22D499-55EE-4805-ABD8-01C9B021DEE3}">
      <dgm:prSet/>
      <dgm:spPr/>
    </dgm:pt>
    <dgm:pt modelId="{C6B9AAF2-3884-4B50-8073-A0951B9832A2}" type="sibTrans" cxnId="{FE22D499-55EE-4805-ABD8-01C9B021DEE3}">
      <dgm:prSet/>
      <dgm:spPr/>
    </dgm:pt>
    <dgm:pt modelId="{A242FB04-0A38-4BAD-BF15-CAA1D92AFEDF}">
      <dgm:prSet phldrT="[Text]"/>
      <dgm:spPr/>
      <dgm:t>
        <a:bodyPr/>
        <a:lstStyle/>
        <a:p>
          <a:r>
            <a:rPr lang="cs-CZ" dirty="0" smtClean="0"/>
            <a:t>Znak</a:t>
          </a:r>
          <a:endParaRPr lang="cs-CZ" dirty="0"/>
        </a:p>
      </dgm:t>
    </dgm:pt>
    <dgm:pt modelId="{7A091416-30ED-4EEA-80D5-1332BC8B323B}" type="parTrans" cxnId="{78C20291-DE44-4595-99DB-1C31D67980AF}">
      <dgm:prSet/>
      <dgm:spPr/>
    </dgm:pt>
    <dgm:pt modelId="{05C195B4-2779-45A3-A609-144155001D25}" type="sibTrans" cxnId="{78C20291-DE44-4595-99DB-1C31D67980AF}">
      <dgm:prSet/>
      <dgm:spPr/>
    </dgm:pt>
    <dgm:pt modelId="{4C8AE3F9-A4EB-4784-A62E-4460AD90D3B8}">
      <dgm:prSet/>
      <dgm:spPr/>
      <dgm:t>
        <a:bodyPr/>
        <a:lstStyle/>
        <a:p>
          <a:r>
            <a:rPr lang="cs-CZ" dirty="0" smtClean="0"/>
            <a:t>Stupnice</a:t>
          </a:r>
          <a:endParaRPr lang="cs-CZ" dirty="0"/>
        </a:p>
      </dgm:t>
    </dgm:pt>
    <dgm:pt modelId="{91230EA2-9F8C-471A-A24F-752933D99729}" type="parTrans" cxnId="{895D2B00-5BEB-493C-988D-5CB1287D2918}">
      <dgm:prSet/>
      <dgm:spPr/>
    </dgm:pt>
    <dgm:pt modelId="{A6D17042-8917-4B9F-A177-9CF68C8CBBC7}" type="sibTrans" cxnId="{895D2B00-5BEB-493C-988D-5CB1287D2918}">
      <dgm:prSet/>
      <dgm:spPr/>
    </dgm:pt>
    <dgm:pt modelId="{3AE245ED-4E86-480A-8CC7-DE3B57D0AC2D}" type="pres">
      <dgm:prSet presAssocID="{EE1F2D1C-12F3-459C-BF98-DBD63C808FB4}" presName="CompostProcess" presStyleCnt="0">
        <dgm:presLayoutVars>
          <dgm:dir/>
          <dgm:resizeHandles val="exact"/>
        </dgm:presLayoutVars>
      </dgm:prSet>
      <dgm:spPr/>
    </dgm:pt>
    <dgm:pt modelId="{4BA467BE-A107-4B7D-A36D-9D63FB0428C4}" type="pres">
      <dgm:prSet presAssocID="{EE1F2D1C-12F3-459C-BF98-DBD63C808FB4}" presName="arrow" presStyleLbl="bgShp" presStyleIdx="0" presStyleCnt="1"/>
      <dgm:spPr/>
    </dgm:pt>
    <dgm:pt modelId="{22533D74-A95E-4FDA-B67F-10D4321FA39C}" type="pres">
      <dgm:prSet presAssocID="{EE1F2D1C-12F3-459C-BF98-DBD63C808FB4}" presName="linearProcess" presStyleCnt="0"/>
      <dgm:spPr/>
    </dgm:pt>
    <dgm:pt modelId="{5A4155F0-0D03-4217-8C1A-2DD6685C549C}" type="pres">
      <dgm:prSet presAssocID="{9EAC4FA8-E9AE-48A3-BAED-6B388AC3609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BE6BE7-168B-49E0-A2A8-62B50FB14550}" type="pres">
      <dgm:prSet presAssocID="{62A98A0B-32E8-4E43-93E8-C2092F4235A3}" presName="sibTrans" presStyleCnt="0"/>
      <dgm:spPr/>
    </dgm:pt>
    <dgm:pt modelId="{7B18E069-7EA7-4F2D-AB4C-C03C382DA42C}" type="pres">
      <dgm:prSet presAssocID="{2C6DD4B7-EBEB-4EDE-BD48-1E821AE19F5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D422F0-0B54-4936-A64E-0788BA13A520}" type="pres">
      <dgm:prSet presAssocID="{C6B9AAF2-3884-4B50-8073-A0951B9832A2}" presName="sibTrans" presStyleCnt="0"/>
      <dgm:spPr/>
    </dgm:pt>
    <dgm:pt modelId="{CC696641-A584-4F08-AA1C-9C29483BEF61}" type="pres">
      <dgm:prSet presAssocID="{A242FB04-0A38-4BAD-BF15-CAA1D92AFED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F713B5-E0DA-44BE-9321-F0AB0B2B80D1}" type="pres">
      <dgm:prSet presAssocID="{05C195B4-2779-45A3-A609-144155001D25}" presName="sibTrans" presStyleCnt="0"/>
      <dgm:spPr/>
    </dgm:pt>
    <dgm:pt modelId="{4B42C858-A994-4DE1-8C59-9A47C1A3AEE1}" type="pres">
      <dgm:prSet presAssocID="{4C8AE3F9-A4EB-4784-A62E-4460AD90D3B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B63603-4F2A-4B64-B8A0-4130DA842C74}" type="presOf" srcId="{9EAC4FA8-E9AE-48A3-BAED-6B388AC36098}" destId="{5A4155F0-0D03-4217-8C1A-2DD6685C549C}" srcOrd="0" destOrd="0" presId="urn:microsoft.com/office/officeart/2005/8/layout/hProcess9"/>
    <dgm:cxn modelId="{BDE41829-E800-41E2-B221-1CCBE8997941}" type="presOf" srcId="{A242FB04-0A38-4BAD-BF15-CAA1D92AFEDF}" destId="{CC696641-A584-4F08-AA1C-9C29483BEF61}" srcOrd="0" destOrd="0" presId="urn:microsoft.com/office/officeart/2005/8/layout/hProcess9"/>
    <dgm:cxn modelId="{95EF6CAE-68C5-4F1D-AB9C-F58BFC1BD05F}" type="presOf" srcId="{2C6DD4B7-EBEB-4EDE-BD48-1E821AE19F56}" destId="{7B18E069-7EA7-4F2D-AB4C-C03C382DA42C}" srcOrd="0" destOrd="0" presId="urn:microsoft.com/office/officeart/2005/8/layout/hProcess9"/>
    <dgm:cxn modelId="{538F9A26-60FD-473A-982C-B20447180347}" type="presOf" srcId="{4C8AE3F9-A4EB-4784-A62E-4460AD90D3B8}" destId="{4B42C858-A994-4DE1-8C59-9A47C1A3AEE1}" srcOrd="0" destOrd="0" presId="urn:microsoft.com/office/officeart/2005/8/layout/hProcess9"/>
    <dgm:cxn modelId="{6910B06D-F084-4624-A40E-7ACF1E384F2A}" type="presOf" srcId="{EE1F2D1C-12F3-459C-BF98-DBD63C808FB4}" destId="{3AE245ED-4E86-480A-8CC7-DE3B57D0AC2D}" srcOrd="0" destOrd="0" presId="urn:microsoft.com/office/officeart/2005/8/layout/hProcess9"/>
    <dgm:cxn modelId="{78C20291-DE44-4595-99DB-1C31D67980AF}" srcId="{EE1F2D1C-12F3-459C-BF98-DBD63C808FB4}" destId="{A242FB04-0A38-4BAD-BF15-CAA1D92AFEDF}" srcOrd="2" destOrd="0" parTransId="{7A091416-30ED-4EEA-80D5-1332BC8B323B}" sibTransId="{05C195B4-2779-45A3-A609-144155001D25}"/>
    <dgm:cxn modelId="{0413CAA2-857B-4813-8193-1ABAE6A42285}" srcId="{EE1F2D1C-12F3-459C-BF98-DBD63C808FB4}" destId="{9EAC4FA8-E9AE-48A3-BAED-6B388AC36098}" srcOrd="0" destOrd="0" parTransId="{3253F751-2ADC-4A96-99DF-CA5C7021E0F1}" sibTransId="{62A98A0B-32E8-4E43-93E8-C2092F4235A3}"/>
    <dgm:cxn modelId="{FE22D499-55EE-4805-ABD8-01C9B021DEE3}" srcId="{EE1F2D1C-12F3-459C-BF98-DBD63C808FB4}" destId="{2C6DD4B7-EBEB-4EDE-BD48-1E821AE19F56}" srcOrd="1" destOrd="0" parTransId="{9115BE38-8AAB-4257-BE90-1FA5B805309B}" sibTransId="{C6B9AAF2-3884-4B50-8073-A0951B9832A2}"/>
    <dgm:cxn modelId="{895D2B00-5BEB-493C-988D-5CB1287D2918}" srcId="{EE1F2D1C-12F3-459C-BF98-DBD63C808FB4}" destId="{4C8AE3F9-A4EB-4784-A62E-4460AD90D3B8}" srcOrd="3" destOrd="0" parTransId="{91230EA2-9F8C-471A-A24F-752933D99729}" sibTransId="{A6D17042-8917-4B9F-A177-9CF68C8CBBC7}"/>
    <dgm:cxn modelId="{F0E212F9-AD06-4AFD-850B-6CD744E2059D}" type="presParOf" srcId="{3AE245ED-4E86-480A-8CC7-DE3B57D0AC2D}" destId="{4BA467BE-A107-4B7D-A36D-9D63FB0428C4}" srcOrd="0" destOrd="0" presId="urn:microsoft.com/office/officeart/2005/8/layout/hProcess9"/>
    <dgm:cxn modelId="{C011C042-1D74-44A1-9791-32B680581843}" type="presParOf" srcId="{3AE245ED-4E86-480A-8CC7-DE3B57D0AC2D}" destId="{22533D74-A95E-4FDA-B67F-10D4321FA39C}" srcOrd="1" destOrd="0" presId="urn:microsoft.com/office/officeart/2005/8/layout/hProcess9"/>
    <dgm:cxn modelId="{23C06701-007F-4EE4-AFA3-C2EAD2932033}" type="presParOf" srcId="{22533D74-A95E-4FDA-B67F-10D4321FA39C}" destId="{5A4155F0-0D03-4217-8C1A-2DD6685C549C}" srcOrd="0" destOrd="0" presId="urn:microsoft.com/office/officeart/2005/8/layout/hProcess9"/>
    <dgm:cxn modelId="{39DC88B3-1DB5-4BC6-ACAA-F60AC35CA2BA}" type="presParOf" srcId="{22533D74-A95E-4FDA-B67F-10D4321FA39C}" destId="{4CBE6BE7-168B-49E0-A2A8-62B50FB14550}" srcOrd="1" destOrd="0" presId="urn:microsoft.com/office/officeart/2005/8/layout/hProcess9"/>
    <dgm:cxn modelId="{15847C58-BADF-41D9-B0A2-F56C999642BD}" type="presParOf" srcId="{22533D74-A95E-4FDA-B67F-10D4321FA39C}" destId="{7B18E069-7EA7-4F2D-AB4C-C03C382DA42C}" srcOrd="2" destOrd="0" presId="urn:microsoft.com/office/officeart/2005/8/layout/hProcess9"/>
    <dgm:cxn modelId="{01ADDD9D-958E-4030-BEDE-E8DC67039A54}" type="presParOf" srcId="{22533D74-A95E-4FDA-B67F-10D4321FA39C}" destId="{5AD422F0-0B54-4936-A64E-0788BA13A520}" srcOrd="3" destOrd="0" presId="urn:microsoft.com/office/officeart/2005/8/layout/hProcess9"/>
    <dgm:cxn modelId="{7D54D84E-BE9A-4320-B331-5471C5FCB320}" type="presParOf" srcId="{22533D74-A95E-4FDA-B67F-10D4321FA39C}" destId="{CC696641-A584-4F08-AA1C-9C29483BEF61}" srcOrd="4" destOrd="0" presId="urn:microsoft.com/office/officeart/2005/8/layout/hProcess9"/>
    <dgm:cxn modelId="{9B054897-C6A3-4F95-98A4-6A52F5C0B701}" type="presParOf" srcId="{22533D74-A95E-4FDA-B67F-10D4321FA39C}" destId="{ACF713B5-E0DA-44BE-9321-F0AB0B2B80D1}" srcOrd="5" destOrd="0" presId="urn:microsoft.com/office/officeart/2005/8/layout/hProcess9"/>
    <dgm:cxn modelId="{0FC33ED6-28C0-4BBC-966E-CEB7F9C8363C}" type="presParOf" srcId="{22533D74-A95E-4FDA-B67F-10D4321FA39C}" destId="{4B42C858-A994-4DE1-8C59-9A47C1A3AEE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A467BE-A107-4B7D-A36D-9D63FB0428C4}">
      <dsp:nvSpPr>
        <dsp:cNvPr id="0" name=""/>
        <dsp:cNvSpPr/>
      </dsp:nvSpPr>
      <dsp:spPr>
        <a:xfrm>
          <a:off x="617219" y="0"/>
          <a:ext cx="6995160" cy="49371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4155F0-0D03-4217-8C1A-2DD6685C549C}">
      <dsp:nvSpPr>
        <dsp:cNvPr id="0" name=""/>
        <dsp:cNvSpPr/>
      </dsp:nvSpPr>
      <dsp:spPr>
        <a:xfrm>
          <a:off x="552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Jev</a:t>
          </a:r>
          <a:endParaRPr lang="cs-CZ" sz="2800" kern="1200" dirty="0"/>
        </a:p>
      </dsp:txBody>
      <dsp:txXfrm>
        <a:off x="552" y="1481137"/>
        <a:ext cx="1912764" cy="1974850"/>
      </dsp:txXfrm>
    </dsp:sp>
    <dsp:sp modelId="{7B18E069-7EA7-4F2D-AB4C-C03C382DA42C}">
      <dsp:nvSpPr>
        <dsp:cNvPr id="0" name=""/>
        <dsp:cNvSpPr/>
      </dsp:nvSpPr>
      <dsp:spPr>
        <a:xfrm>
          <a:off x="2105796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Vlastnost</a:t>
          </a:r>
          <a:endParaRPr lang="cs-CZ" sz="2800" kern="1200" dirty="0"/>
        </a:p>
      </dsp:txBody>
      <dsp:txXfrm>
        <a:off x="2105796" y="1481137"/>
        <a:ext cx="1912764" cy="1974850"/>
      </dsp:txXfrm>
    </dsp:sp>
    <dsp:sp modelId="{CC696641-A584-4F08-AA1C-9C29483BEF61}">
      <dsp:nvSpPr>
        <dsp:cNvPr id="0" name=""/>
        <dsp:cNvSpPr/>
      </dsp:nvSpPr>
      <dsp:spPr>
        <a:xfrm>
          <a:off x="4211039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Znak</a:t>
          </a:r>
          <a:endParaRPr lang="cs-CZ" sz="2800" kern="1200" dirty="0"/>
        </a:p>
      </dsp:txBody>
      <dsp:txXfrm>
        <a:off x="4211039" y="1481137"/>
        <a:ext cx="1912764" cy="1974850"/>
      </dsp:txXfrm>
    </dsp:sp>
    <dsp:sp modelId="{4B42C858-A994-4DE1-8C59-9A47C1A3AEE1}">
      <dsp:nvSpPr>
        <dsp:cNvPr id="0" name=""/>
        <dsp:cNvSpPr/>
      </dsp:nvSpPr>
      <dsp:spPr>
        <a:xfrm>
          <a:off x="6316283" y="1481137"/>
          <a:ext cx="1912764" cy="197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Stupnice</a:t>
          </a:r>
          <a:endParaRPr lang="cs-CZ" sz="2800" kern="1200" dirty="0"/>
        </a:p>
      </dsp:txBody>
      <dsp:txXfrm>
        <a:off x="6316283" y="1481137"/>
        <a:ext cx="1912764" cy="1974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682770-F961-47DA-92CF-2BC7D7990ACA}" type="datetimeFigureOut">
              <a:rPr lang="cs-CZ" smtClean="0"/>
              <a:pPr/>
              <a:t>19.3.2015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D5E77-1579-42C0-BE7B-0A16B01F815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BAF48-AF38-47C0-95B6-F70748EFB76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19.3.2015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Statistika, projekt,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Sociologický výzkum v umění a kultuře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Výzkumná </a:t>
            </a:r>
            <a:r>
              <a:rPr lang="cs-CZ" dirty="0" smtClean="0">
                <a:solidFill>
                  <a:srgbClr val="FF0000"/>
                </a:solidFill>
              </a:rPr>
              <a:t>zpráva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Jasně stanovený cíl výzkumu</a:t>
            </a:r>
          </a:p>
          <a:p>
            <a:r>
              <a:rPr lang="cs-CZ" dirty="0" smtClean="0"/>
              <a:t>Kdo výzkum financoval</a:t>
            </a:r>
          </a:p>
          <a:p>
            <a:r>
              <a:rPr lang="cs-CZ" dirty="0" smtClean="0"/>
              <a:t>Kdo výzkum vedl, případně kdo se na něm podílel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Shrnutí nejdůležitějších zjištění </a:t>
            </a:r>
            <a:r>
              <a:rPr lang="cs-CZ" dirty="0" smtClean="0"/>
              <a:t>na začátku zprávy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Prezentace vybraných výsledků </a:t>
            </a:r>
            <a:r>
              <a:rPr lang="cs-CZ" dirty="0" smtClean="0"/>
              <a:t>formou grafů a tabulek</a:t>
            </a:r>
          </a:p>
          <a:p>
            <a:r>
              <a:rPr lang="cs-CZ" dirty="0" smtClean="0"/>
              <a:t>Text výsledky </a:t>
            </a:r>
            <a:r>
              <a:rPr lang="cs-CZ" dirty="0" smtClean="0">
                <a:solidFill>
                  <a:srgbClr val="FF0000"/>
                </a:solidFill>
              </a:rPr>
              <a:t>komentuje</a:t>
            </a:r>
            <a:r>
              <a:rPr lang="cs-CZ" dirty="0" smtClean="0"/>
              <a:t> a dává je do širšího kontextu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Technické údaje</a:t>
            </a:r>
            <a:r>
              <a:rPr lang="cs-CZ" dirty="0" smtClean="0"/>
              <a:t>: kdy byl proveden sběr dat, počet respondentů, jakým způsobem byl proveden výběr, metoda dotazování</a:t>
            </a:r>
          </a:p>
          <a:p>
            <a:endParaRPr lang="cs-CZ" dirty="0" smtClean="0"/>
          </a:p>
          <a:p>
            <a:r>
              <a:rPr lang="cs-CZ" dirty="0" smtClean="0"/>
              <a:t>Příloha: kompletní výsledky v tabulkách a formulář dotazníku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projektu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Předvýzkum</a:t>
            </a:r>
            <a:endParaRPr lang="cs-CZ" dirty="0" smtClean="0"/>
          </a:p>
          <a:p>
            <a:pPr lvl="1"/>
            <a:r>
              <a:rPr lang="cs-CZ" dirty="0" smtClean="0"/>
              <a:t>Sociografický přehled</a:t>
            </a:r>
          </a:p>
          <a:p>
            <a:pPr lvl="1"/>
            <a:r>
              <a:rPr lang="cs-CZ" dirty="0" smtClean="0"/>
              <a:t>Sonda</a:t>
            </a:r>
          </a:p>
          <a:p>
            <a:endParaRPr lang="cs-CZ" dirty="0" smtClean="0"/>
          </a:p>
          <a:p>
            <a:r>
              <a:rPr lang="cs-CZ" dirty="0" smtClean="0"/>
              <a:t>Pilotáž</a:t>
            </a:r>
          </a:p>
          <a:p>
            <a:endParaRPr lang="cs-CZ" dirty="0" smtClean="0"/>
          </a:p>
          <a:p>
            <a:r>
              <a:rPr lang="cs-CZ" dirty="0" smtClean="0"/>
              <a:t>Plán výzkumu</a:t>
            </a:r>
          </a:p>
          <a:p>
            <a:pPr lvl="1"/>
            <a:r>
              <a:rPr lang="cs-CZ" dirty="0" smtClean="0"/>
              <a:t>Personální</a:t>
            </a:r>
          </a:p>
          <a:p>
            <a:pPr lvl="1"/>
            <a:r>
              <a:rPr lang="cs-CZ" dirty="0" smtClean="0"/>
              <a:t>Harmonogram</a:t>
            </a:r>
          </a:p>
          <a:p>
            <a:pPr lvl="1"/>
            <a:r>
              <a:rPr lang="cs-CZ" dirty="0" smtClean="0"/>
              <a:t>Finanční rozpočet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dat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</a:p>
          <a:p>
            <a:endParaRPr lang="cs-CZ" dirty="0" smtClean="0"/>
          </a:p>
          <a:p>
            <a:r>
              <a:rPr lang="cs-CZ" dirty="0" smtClean="0"/>
              <a:t>Grafy</a:t>
            </a:r>
          </a:p>
          <a:p>
            <a:pPr lvl="1"/>
            <a:r>
              <a:rPr lang="cs-CZ" dirty="0" smtClean="0"/>
              <a:t>Průběh vývoje</a:t>
            </a:r>
          </a:p>
          <a:p>
            <a:pPr lvl="1"/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Rozmístění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Názornost vs. přesnost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Sloupcový graf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49154" name="Picture 2" descr="http://blog.aktualne.cz/media/134/20090601-gra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682694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Výsečový (koláčový) graf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48130" name="Picture 2" descr="Excel výsečový graf - hoto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916832"/>
            <a:ext cx="4662099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„Vodopádový graf“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47106" name="Picture 2" descr="http://player.slideplayer.cz/8/2013601/data/images/img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534150" cy="372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Krabicový graf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2050" name="Picture 2" descr="http://www.eistat.cz/usuzovani/hypotezy/testy/vybocujici/box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Prezentační dovednosti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 – informovat, ukázka, podpora výuky…</a:t>
            </a:r>
          </a:p>
          <a:p>
            <a:r>
              <a:rPr lang="cs-CZ" dirty="0" smtClean="0"/>
              <a:t>Prezentace – prostředek/nástroj</a:t>
            </a:r>
          </a:p>
          <a:p>
            <a:r>
              <a:rPr lang="cs-CZ" dirty="0" smtClean="0"/>
              <a:t>Forma:</a:t>
            </a:r>
          </a:p>
          <a:p>
            <a:pPr lvl="1"/>
            <a:r>
              <a:rPr lang="cs-CZ" dirty="0" smtClean="0"/>
              <a:t>jednoduchost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zaujmout</a:t>
            </a:r>
          </a:p>
          <a:p>
            <a:pPr lvl="1"/>
            <a:r>
              <a:rPr lang="cs-CZ" dirty="0" smtClean="0"/>
              <a:t>nenutit posluchače myslet</a:t>
            </a:r>
          </a:p>
          <a:p>
            <a:r>
              <a:rPr lang="cs-CZ" dirty="0" smtClean="0"/>
              <a:t>Shodný slovník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Důležité věci v bodech</a:t>
            </a:r>
            <a:r>
              <a:rPr lang="cs-CZ" dirty="0" smtClean="0"/>
              <a:t> - nerozepisujte celé odstavce. Každá stránka by měla obsahovat jednu hlavní myšlenku a max. 5 odkazů. Jen tak ji udržíte přehlednou.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Zvolte čitelný font</a:t>
            </a:r>
            <a:r>
              <a:rPr lang="cs-CZ" dirty="0" smtClean="0"/>
              <a:t> - používejte malá písmena, avšak v dostatečné velikosti.</a:t>
            </a:r>
          </a:p>
          <a:p>
            <a:r>
              <a:rPr lang="cs-CZ" dirty="0" smtClean="0"/>
              <a:t>Velká písmena používejte jen v nadpisu. Zvolte pro celou prezentaci </a:t>
            </a:r>
            <a:r>
              <a:rPr lang="cs-CZ" dirty="0" smtClean="0">
                <a:solidFill>
                  <a:srgbClr val="FF0000"/>
                </a:solidFill>
              </a:rPr>
              <a:t>jeden font</a:t>
            </a:r>
            <a:r>
              <a:rPr lang="cs-CZ" dirty="0" smtClean="0"/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Dodržujte grafický formát</a:t>
            </a:r>
            <a:r>
              <a:rPr lang="cs-CZ" dirty="0" smtClean="0"/>
              <a:t> - zvolte jednotný grafický formát pro celou prezentaci. Obecenstvo se lépe zorientuje.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Barvy</a:t>
            </a:r>
            <a:r>
              <a:rPr lang="cs-CZ" dirty="0" smtClean="0"/>
              <a:t> - používejte barvy. Maximálně však 4 barvy v doplňkových odstínech. I zde platí, že “někdy méně znamená více”.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Postupné odkrývání</a:t>
            </a:r>
            <a:r>
              <a:rPr lang="cs-CZ" dirty="0" smtClean="0"/>
              <a:t> - při prezentaci používejte metodu postupného odkrývání. Udržíte tak pozornost posluchačů u aktuálního tématu.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posluchačů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Vizuální typ</a:t>
            </a:r>
          </a:p>
          <a:p>
            <a:endParaRPr lang="cs-CZ" dirty="0" smtClean="0"/>
          </a:p>
          <a:p>
            <a:r>
              <a:rPr lang="cs-CZ" dirty="0" smtClean="0"/>
              <a:t>Kinestetický typ</a:t>
            </a:r>
          </a:p>
          <a:p>
            <a:endParaRPr lang="cs-CZ" dirty="0" smtClean="0"/>
          </a:p>
          <a:p>
            <a:r>
              <a:rPr lang="cs-CZ" dirty="0" smtClean="0"/>
              <a:t>Auditivní typ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projevu – několik rad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509012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Předem vyzkoušet funkčnost prezentace</a:t>
            </a:r>
          </a:p>
          <a:p>
            <a:r>
              <a:rPr lang="cs-CZ" dirty="0" smtClean="0"/>
              <a:t>Mluvit nahlas</a:t>
            </a:r>
          </a:p>
          <a:p>
            <a:r>
              <a:rPr lang="cs-CZ" dirty="0" smtClean="0"/>
              <a:t>Prezentaci nečteme a neučíme se nazpaměť</a:t>
            </a:r>
          </a:p>
          <a:p>
            <a:r>
              <a:rPr lang="cs-CZ" dirty="0" smtClean="0"/>
              <a:t>Stojíme stranou prezentace a k publiku čelem, nepřešlapujeme</a:t>
            </a:r>
          </a:p>
          <a:p>
            <a:r>
              <a:rPr lang="cs-CZ" dirty="0" smtClean="0"/>
              <a:t>Zvýšení pozornosti – prázdný snímek, odmlčení se, otázky, přestávka</a:t>
            </a:r>
          </a:p>
          <a:p>
            <a:r>
              <a:rPr lang="cs-CZ" dirty="0" smtClean="0"/>
              <a:t>Sledujeme zbývající čas</a:t>
            </a:r>
          </a:p>
          <a:p>
            <a:r>
              <a:rPr lang="cs-CZ" dirty="0" smtClean="0"/>
              <a:t>Nežvýkat, usmát se, zdvořilost</a:t>
            </a:r>
          </a:p>
          <a:p>
            <a:endParaRPr lang="cs-CZ" dirty="0" smtClean="0"/>
          </a:p>
          <a:p>
            <a:r>
              <a:rPr lang="cs-CZ" dirty="0" smtClean="0"/>
              <a:t>Oční kontakt</a:t>
            </a:r>
          </a:p>
          <a:p>
            <a:endParaRPr lang="cs-CZ" dirty="0" smtClean="0"/>
          </a:p>
          <a:p>
            <a:r>
              <a:rPr lang="cs-CZ" dirty="0" smtClean="0"/>
              <a:t>Q&amp;A</a:t>
            </a:r>
          </a:p>
          <a:p>
            <a:r>
              <a:rPr lang="cs-CZ" dirty="0" smtClean="0"/>
              <a:t>Parking </a:t>
            </a:r>
            <a:r>
              <a:rPr lang="cs-CZ" dirty="0" smtClean="0"/>
              <a:t>lot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zákony statistiky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429803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Centrální limitní věta</a:t>
            </a:r>
          </a:p>
          <a:p>
            <a:pPr lvl="1" algn="just"/>
            <a:r>
              <a:rPr lang="cs-CZ" dirty="0" smtClean="0"/>
              <a:t>za poměrně širokých podmínek rozdělení průměru a součtu n nezávislých náhodných veličin </a:t>
            </a:r>
            <a:r>
              <a:rPr lang="cs-CZ" dirty="0" smtClean="0">
                <a:solidFill>
                  <a:srgbClr val="FF0000"/>
                </a:solidFill>
              </a:rPr>
              <a:t>pro rostoucí hodnoty n tíhne k normálnímu rozdělení bez ohledu na tvar pravděpodobnostní funkce.</a:t>
            </a:r>
          </a:p>
          <a:p>
            <a:endParaRPr lang="cs-CZ" dirty="0" smtClean="0"/>
          </a:p>
          <a:p>
            <a:r>
              <a:rPr lang="cs-CZ" dirty="0" smtClean="0"/>
              <a:t>Zákon velkých čísel</a:t>
            </a:r>
          </a:p>
          <a:p>
            <a:pPr lvl="1" algn="just"/>
            <a:r>
              <a:rPr lang="cs-CZ" dirty="0" smtClean="0"/>
              <a:t>když </a:t>
            </a:r>
            <a:r>
              <a:rPr lang="cs-CZ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 jsou nezávislé náhodné veličiny se stejným rozdělením a konečným rozptylem, tak </a:t>
            </a:r>
            <a:r>
              <a:rPr lang="cs-CZ" dirty="0" smtClean="0">
                <a:solidFill>
                  <a:srgbClr val="FF0000"/>
                </a:solidFill>
              </a:rPr>
              <a:t>s rostoucí velikostí výběru</a:t>
            </a:r>
            <a:r>
              <a:rPr lang="cs-CZ" dirty="0" smtClean="0"/>
              <a:t> jejich výběrový </a:t>
            </a:r>
            <a:r>
              <a:rPr lang="cs-CZ" dirty="0" smtClean="0">
                <a:solidFill>
                  <a:srgbClr val="FF0000"/>
                </a:solidFill>
              </a:rPr>
              <a:t>průměr </a:t>
            </a:r>
            <a:r>
              <a:rPr lang="cs-CZ" dirty="0" smtClean="0"/>
              <a:t>výběru </a:t>
            </a:r>
            <a:r>
              <a:rPr lang="cs-CZ" dirty="0" smtClean="0">
                <a:solidFill>
                  <a:srgbClr val="FF0000"/>
                </a:solidFill>
              </a:rPr>
              <a:t>konverguje ke střední hodnotě</a:t>
            </a:r>
            <a:r>
              <a:rPr lang="cs-CZ" dirty="0" smtClean="0"/>
              <a:t>.</a:t>
            </a:r>
          </a:p>
          <a:p>
            <a:pPr lvl="1"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301208"/>
            <a:ext cx="2808312" cy="70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hodnoty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Aritmetický průměr</a:t>
            </a:r>
          </a:p>
          <a:p>
            <a:pPr lvl="1"/>
            <a:r>
              <a:rPr lang="cs-CZ" dirty="0" smtClean="0"/>
              <a:t>Závisí na všech členech řady, vč. krajních hodnot</a:t>
            </a:r>
          </a:p>
          <a:p>
            <a:pPr lvl="1"/>
            <a:r>
              <a:rPr lang="cs-CZ" dirty="0" smtClean="0"/>
              <a:t>Obvykle nejpřesnější střední hodnota</a:t>
            </a:r>
          </a:p>
          <a:p>
            <a:pPr lvl="1"/>
            <a:r>
              <a:rPr lang="cs-CZ" dirty="0" smtClean="0"/>
              <a:t>Různé řady se stejným obsahem – podobný průměr</a:t>
            </a:r>
          </a:p>
          <a:p>
            <a:pPr lvl="1">
              <a:buNone/>
            </a:pPr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Modus</a:t>
            </a:r>
          </a:p>
          <a:p>
            <a:pPr lvl="1"/>
            <a:r>
              <a:rPr lang="cs-CZ" dirty="0" smtClean="0"/>
              <a:t>Nejčetnější hodnota</a:t>
            </a:r>
          </a:p>
          <a:p>
            <a:pPr lvl="1"/>
            <a:r>
              <a:rPr lang="cs-CZ" dirty="0" err="1" smtClean="0"/>
              <a:t>Bimodalita</a:t>
            </a:r>
            <a:endParaRPr lang="cs-CZ" dirty="0" smtClean="0"/>
          </a:p>
          <a:p>
            <a:pPr lvl="1"/>
            <a:r>
              <a:rPr lang="cs-CZ" dirty="0" smtClean="0"/>
              <a:t>Není ovlivněn extrémními hodnotami</a:t>
            </a:r>
          </a:p>
          <a:p>
            <a:pPr lvl="1"/>
            <a:r>
              <a:rPr lang="cs-CZ" dirty="0" smtClean="0"/>
              <a:t>Možno často určit odhadem</a:t>
            </a:r>
          </a:p>
          <a:p>
            <a:pPr lvl="1"/>
            <a:r>
              <a:rPr lang="cs-CZ" dirty="0" smtClean="0"/>
              <a:t>„normální případ“ vs. typická hodnota - typ</a:t>
            </a:r>
          </a:p>
          <a:p>
            <a:pPr lvl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hodnoty a variabilita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Medián</a:t>
            </a:r>
          </a:p>
          <a:p>
            <a:pPr lvl="1"/>
            <a:r>
              <a:rPr lang="cs-CZ" dirty="0" smtClean="0"/>
              <a:t>Nepodléhá vlivu extrémních hodnot</a:t>
            </a:r>
          </a:p>
          <a:p>
            <a:pPr lvl="1"/>
            <a:r>
              <a:rPr lang="cs-CZ" dirty="0" smtClean="0"/>
              <a:t>Nevyžaduje úplnou řadu (otevřené intervaly)</a:t>
            </a:r>
          </a:p>
          <a:p>
            <a:pPr lvl="1"/>
            <a:r>
              <a:rPr lang="cs-CZ" dirty="0" smtClean="0"/>
              <a:t>Centralita řady </a:t>
            </a:r>
          </a:p>
          <a:p>
            <a:pPr lvl="1"/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Směrodatná odchylka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M+s </a:t>
            </a:r>
            <a:r>
              <a:rPr lang="cs-CZ" dirty="0" smtClean="0"/>
              <a:t>68%</a:t>
            </a:r>
          </a:p>
          <a:p>
            <a:pPr lvl="1"/>
            <a:r>
              <a:rPr lang="cs-CZ" dirty="0" smtClean="0"/>
              <a:t>M+2s 95%</a:t>
            </a:r>
          </a:p>
          <a:p>
            <a:pPr lvl="1"/>
            <a:r>
              <a:rPr lang="cs-CZ" dirty="0" smtClean="0"/>
              <a:t>M+3s 99,7%</a:t>
            </a:r>
          </a:p>
          <a:p>
            <a:pPr lvl="1"/>
            <a:r>
              <a:rPr lang="cs-CZ" dirty="0" smtClean="0"/>
              <a:t>Pravidlo 3 sigma</a:t>
            </a:r>
          </a:p>
          <a:p>
            <a:pPr lvl="1"/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068960"/>
            <a:ext cx="42862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s = \sqrt{\frac{1}{N-1} \sum_{i=1}^N (x_i - \overline{x})^2}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717032"/>
            <a:ext cx="2038350" cy="57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procedury a výběry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Statistická procedura</a:t>
            </a:r>
          </a:p>
          <a:p>
            <a:pPr lvl="1"/>
            <a:r>
              <a:rPr lang="cs-CZ" dirty="0" smtClean="0"/>
              <a:t>Vyčerpávající</a:t>
            </a:r>
          </a:p>
          <a:p>
            <a:pPr lvl="1"/>
            <a:r>
              <a:rPr lang="cs-CZ" dirty="0" smtClean="0"/>
              <a:t>Výběrová – výběrový soubor</a:t>
            </a:r>
          </a:p>
          <a:p>
            <a:pPr lvl="1"/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Výběr</a:t>
            </a:r>
          </a:p>
          <a:p>
            <a:pPr lvl="1"/>
            <a:r>
              <a:rPr lang="cs-CZ" dirty="0" smtClean="0"/>
              <a:t>Náhodný</a:t>
            </a:r>
          </a:p>
          <a:p>
            <a:pPr lvl="1"/>
            <a:r>
              <a:rPr lang="cs-CZ" dirty="0" smtClean="0"/>
              <a:t>Záměrný</a:t>
            </a:r>
          </a:p>
          <a:p>
            <a:pPr lvl="1"/>
            <a:r>
              <a:rPr lang="cs-CZ" dirty="0" smtClean="0"/>
              <a:t>Smíšený</a:t>
            </a:r>
          </a:p>
          <a:p>
            <a:pPr lvl="1"/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Reprezentativnost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cs-CZ" sz="2600" dirty="0" smtClean="0">
              <a:solidFill>
                <a:schemeClr val="tx1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postupy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Náhodné výběry</a:t>
            </a:r>
          </a:p>
          <a:p>
            <a:pPr lvl="1"/>
            <a:r>
              <a:rPr lang="cs-CZ" dirty="0" smtClean="0"/>
              <a:t>Prostý náhodný výběr</a:t>
            </a:r>
          </a:p>
          <a:p>
            <a:pPr lvl="2"/>
            <a:r>
              <a:rPr lang="cs-CZ" dirty="0" smtClean="0"/>
              <a:t>S vrácením, bez vrácení</a:t>
            </a:r>
          </a:p>
          <a:p>
            <a:pPr lvl="1"/>
            <a:r>
              <a:rPr lang="cs-CZ" dirty="0" smtClean="0"/>
              <a:t>Mechanický výběr</a:t>
            </a:r>
          </a:p>
          <a:p>
            <a:pPr lvl="1"/>
            <a:r>
              <a:rPr lang="cs-CZ" dirty="0" smtClean="0"/>
              <a:t>Dvoustupňový výběr</a:t>
            </a:r>
          </a:p>
          <a:p>
            <a:pPr lvl="2"/>
            <a:endParaRPr lang="cs-CZ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/>
              <a:t>Smíšené</a:t>
            </a:r>
          </a:p>
          <a:p>
            <a:pPr lvl="1"/>
            <a:r>
              <a:rPr lang="cs-CZ" dirty="0" smtClean="0"/>
              <a:t>Výběr oblastní (stratifikovaný) </a:t>
            </a:r>
          </a:p>
          <a:p>
            <a:pPr lvl="1"/>
            <a:r>
              <a:rPr lang="cs-CZ" dirty="0" smtClean="0"/>
              <a:t>Výběr pomocí kvót (VVM)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Reprezentativnost vzorku populace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defRPr/>
            </a:pPr>
            <a:endParaRPr lang="cs-CZ" sz="2400" dirty="0" smtClean="0">
              <a:ea typeface="+mn-ea"/>
              <a:cs typeface="+mn-cs"/>
            </a:endParaRPr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r>
              <a:rPr lang="cs-CZ" sz="2400" dirty="0" smtClean="0">
                <a:ea typeface="+mn-ea"/>
                <a:cs typeface="+mn-cs"/>
              </a:rPr>
              <a:t>přibližná shoda struktury vzorku a populace(±5% povolené odchylky). </a:t>
            </a:r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endParaRPr lang="cs-CZ" sz="2400" dirty="0" smtClean="0">
              <a:ea typeface="+mn-ea"/>
              <a:cs typeface="+mn-cs"/>
            </a:endParaRPr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r>
              <a:rPr lang="cs-CZ" sz="2400" dirty="0" smtClean="0">
                <a:ea typeface="+mn-ea"/>
                <a:cs typeface="+mn-cs"/>
              </a:rPr>
              <a:t>možnost akceptování kvantitativního kritéria pro reprezentativnost</a:t>
            </a:r>
          </a:p>
          <a:p>
            <a:pPr lvl="2">
              <a:defRPr/>
            </a:pPr>
            <a:r>
              <a:rPr lang="cs-CZ" sz="2000" dirty="0" smtClean="0"/>
              <a:t>do 100………80%</a:t>
            </a:r>
          </a:p>
          <a:p>
            <a:pPr lvl="2">
              <a:defRPr/>
            </a:pPr>
            <a:r>
              <a:rPr lang="cs-CZ" sz="2000" dirty="0" smtClean="0"/>
              <a:t>do 1 000…… 40%</a:t>
            </a:r>
          </a:p>
          <a:p>
            <a:pPr lvl="2">
              <a:defRPr/>
            </a:pPr>
            <a:r>
              <a:rPr lang="cs-CZ" sz="2000" dirty="0" smtClean="0"/>
              <a:t>do 10 000…… 7,5%</a:t>
            </a:r>
          </a:p>
          <a:p>
            <a:pPr lvl="2">
              <a:defRPr/>
            </a:pPr>
            <a:r>
              <a:rPr lang="cs-CZ" sz="2000" dirty="0" smtClean="0"/>
              <a:t>do 100 000…… 1,5%</a:t>
            </a:r>
          </a:p>
          <a:p>
            <a:pPr lvl="2">
              <a:defRPr/>
            </a:pPr>
            <a:r>
              <a:rPr lang="cs-CZ" sz="2000" dirty="0" smtClean="0"/>
              <a:t>do 1 000 </a:t>
            </a:r>
            <a:r>
              <a:rPr lang="cs-CZ" sz="2000" dirty="0" err="1" smtClean="0"/>
              <a:t>000</a:t>
            </a:r>
            <a:r>
              <a:rPr lang="cs-CZ" sz="2000" dirty="0" smtClean="0"/>
              <a:t>…… 0,25%</a:t>
            </a:r>
          </a:p>
          <a:p>
            <a:pPr lvl="2">
              <a:defRPr/>
            </a:pPr>
            <a:r>
              <a:rPr lang="cs-CZ" sz="2000" dirty="0" smtClean="0"/>
              <a:t>do 10 000 </a:t>
            </a:r>
            <a:r>
              <a:rPr lang="cs-CZ" sz="2000" dirty="0" err="1" smtClean="0"/>
              <a:t>000</a:t>
            </a:r>
            <a:r>
              <a:rPr lang="cs-CZ" sz="2000" dirty="0" smtClean="0"/>
              <a:t>…… 0,075</a:t>
            </a:r>
            <a:r>
              <a:rPr lang="cs-CZ" dirty="0" smtClean="0"/>
              <a:t>%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Výzkumný </a:t>
            </a:r>
            <a:r>
              <a:rPr lang="cs-CZ" dirty="0" smtClean="0">
                <a:solidFill>
                  <a:srgbClr val="FF0000"/>
                </a:solidFill>
              </a:rPr>
              <a:t>projekt</a:t>
            </a:r>
            <a:r>
              <a:rPr lang="cs-CZ" dirty="0" smtClean="0"/>
              <a:t> (</a:t>
            </a:r>
            <a:r>
              <a:rPr lang="cs-CZ" dirty="0" err="1" smtClean="0"/>
              <a:t>Hendl</a:t>
            </a:r>
            <a:r>
              <a:rPr lang="cs-CZ" dirty="0" smtClean="0"/>
              <a:t> 2004)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1. </a:t>
            </a:r>
            <a:r>
              <a:rPr lang="cs-CZ" sz="2400" dirty="0" smtClean="0"/>
              <a:t>Název projektu.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2. Abstrakt nebo souhrn.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3. Přehled dosažených výsledků a účel a cíle výzkumu. 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4. Formulace cílů výzkumu a hypotéz.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5. Plán výzkumu.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6. Řešení finančních a etických aspektů.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130</TotalTime>
  <Words>625</Words>
  <Application>Microsoft Office PowerPoint</Application>
  <PresentationFormat>Předvádění na obrazovce (4:3)</PresentationFormat>
  <Paragraphs>187</Paragraphs>
  <Slides>20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MUNI_DB_výuka</vt:lpstr>
      <vt:lpstr>Statistika, projekt, prezentace</vt:lpstr>
      <vt:lpstr>Kvantifikace</vt:lpstr>
      <vt:lpstr>Dva zákony statistiky</vt:lpstr>
      <vt:lpstr>Střední hodnoty</vt:lpstr>
      <vt:lpstr>Střední hodnoty a variabilita</vt:lpstr>
      <vt:lpstr>Statistické procedury a výběry</vt:lpstr>
      <vt:lpstr>Výběrové postupy</vt:lpstr>
      <vt:lpstr>Reprezentativnost vzorku populace</vt:lpstr>
      <vt:lpstr>Výzkumný projekt (Hendl 2004)</vt:lpstr>
      <vt:lpstr>Výzkumná zpráva</vt:lpstr>
      <vt:lpstr>Příprava projektu</vt:lpstr>
      <vt:lpstr>Prezentace dat</vt:lpstr>
      <vt:lpstr>Sloupcový graf</vt:lpstr>
      <vt:lpstr>Výsečový (koláčový) graf</vt:lpstr>
      <vt:lpstr>„Vodopádový graf“</vt:lpstr>
      <vt:lpstr>Krabicový graf</vt:lpstr>
      <vt:lpstr>Prezentační dovednosti</vt:lpstr>
      <vt:lpstr>Zásady prezentace</vt:lpstr>
      <vt:lpstr>Typologie posluchačů</vt:lpstr>
      <vt:lpstr>Technika projevu – několik rad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metodologie II.</dc:title>
  <dc:creator>David Balarin</dc:creator>
  <cp:lastModifiedBy>David Balarin</cp:lastModifiedBy>
  <cp:revision>29</cp:revision>
  <dcterms:created xsi:type="dcterms:W3CDTF">2012-02-20T22:36:47Z</dcterms:created>
  <dcterms:modified xsi:type="dcterms:W3CDTF">2015-03-19T09:59:19Z</dcterms:modified>
</cp:coreProperties>
</file>