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5" r:id="rId5"/>
    <p:sldId id="261" r:id="rId6"/>
    <p:sldId id="269" r:id="rId7"/>
    <p:sldId id="278" r:id="rId8"/>
    <p:sldId id="268" r:id="rId9"/>
    <p:sldId id="258" r:id="rId10"/>
    <p:sldId id="264" r:id="rId11"/>
    <p:sldId id="266" r:id="rId12"/>
    <p:sldId id="270" r:id="rId13"/>
    <p:sldId id="271" r:id="rId14"/>
    <p:sldId id="272" r:id="rId15"/>
    <p:sldId id="273" r:id="rId16"/>
    <p:sldId id="274" r:id="rId17"/>
    <p:sldId id="275" r:id="rId18"/>
    <p:sldId id="276" r:id="rId19"/>
    <p:sldId id="277" r:id="rId20"/>
    <p:sldId id="259"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2728628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334511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736780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403533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329842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250471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4190580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4239136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991125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273942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111E661-95F8-4937-AA41-2CC6CF89B797}" type="datetimeFigureOut">
              <a:rPr lang="cs-CZ" smtClean="0"/>
              <a:pPr/>
              <a:t>14. 4. 2015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C65653-A91D-43A3-90C5-1FFAB0E113B6}" type="slidenum">
              <a:rPr lang="cs-CZ" smtClean="0"/>
              <a:pPr/>
              <a:t>‹#›</a:t>
            </a:fld>
            <a:endParaRPr lang="cs-CZ"/>
          </a:p>
        </p:txBody>
      </p:sp>
    </p:spTree>
    <p:extLst>
      <p:ext uri="{BB962C8B-B14F-4D97-AF65-F5344CB8AC3E}">
        <p14:creationId xmlns:p14="http://schemas.microsoft.com/office/powerpoint/2010/main" val="256152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1E661-95F8-4937-AA41-2CC6CF89B797}" type="datetimeFigureOut">
              <a:rPr lang="cs-CZ" smtClean="0"/>
              <a:pPr/>
              <a:t>14. 4. 2015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65653-A91D-43A3-90C5-1FFAB0E113B6}" type="slidenum">
              <a:rPr lang="cs-CZ" smtClean="0"/>
              <a:pPr/>
              <a:t>‹#›</a:t>
            </a:fld>
            <a:endParaRPr lang="cs-CZ"/>
          </a:p>
        </p:txBody>
      </p:sp>
    </p:spTree>
    <p:extLst>
      <p:ext uri="{BB962C8B-B14F-4D97-AF65-F5344CB8AC3E}">
        <p14:creationId xmlns:p14="http://schemas.microsoft.com/office/powerpoint/2010/main" val="1287631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de-DE" dirty="0" smtClean="0"/>
              <a:t>Wolf Haas: Verteidigung der Missionarsstellung</a:t>
            </a:r>
            <a:endParaRPr lang="cs-CZ" dirty="0"/>
          </a:p>
        </p:txBody>
      </p:sp>
      <p:sp>
        <p:nvSpPr>
          <p:cNvPr id="3" name="Podnadpis 2"/>
          <p:cNvSpPr>
            <a:spLocks noGrp="1"/>
          </p:cNvSpPr>
          <p:nvPr>
            <p:ph type="subTitle" idx="1"/>
          </p:nvPr>
        </p:nvSpPr>
        <p:spPr/>
        <p:txBody>
          <a:bodyPr/>
          <a:lstStyle/>
          <a:p>
            <a:r>
              <a:rPr lang="de-DE" dirty="0" smtClean="0"/>
              <a:t>2012, Hoffmann und Campe</a:t>
            </a:r>
            <a:endParaRPr lang="cs-CZ" dirty="0"/>
          </a:p>
        </p:txBody>
      </p:sp>
    </p:spTree>
    <p:extLst>
      <p:ext uri="{BB962C8B-B14F-4D97-AF65-F5344CB8AC3E}">
        <p14:creationId xmlns:p14="http://schemas.microsoft.com/office/powerpoint/2010/main" val="2419998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Unsicheres; Fragen an den Text:</a:t>
            </a:r>
            <a:endParaRPr lang="cs-CZ" dirty="0"/>
          </a:p>
        </p:txBody>
      </p:sp>
      <p:sp>
        <p:nvSpPr>
          <p:cNvPr id="3" name="Zástupný symbol pro obsah 2"/>
          <p:cNvSpPr>
            <a:spLocks noGrp="1"/>
          </p:cNvSpPr>
          <p:nvPr>
            <p:ph idx="1"/>
          </p:nvPr>
        </p:nvSpPr>
        <p:spPr/>
        <p:txBody>
          <a:bodyPr>
            <a:normAutofit lnSpcReduction="10000"/>
          </a:bodyPr>
          <a:lstStyle/>
          <a:p>
            <a:r>
              <a:rPr lang="de-DE" dirty="0" smtClean="0"/>
              <a:t>Sprache</a:t>
            </a:r>
          </a:p>
          <a:p>
            <a:endParaRPr lang="de-DE" dirty="0"/>
          </a:p>
          <a:p>
            <a:r>
              <a:rPr lang="de-DE" dirty="0" smtClean="0"/>
              <a:t>Handlung</a:t>
            </a:r>
          </a:p>
          <a:p>
            <a:endParaRPr lang="de-DE" dirty="0"/>
          </a:p>
          <a:p>
            <a:r>
              <a:rPr lang="de-DE" dirty="0" smtClean="0"/>
              <a:t>Fiktionalität</a:t>
            </a:r>
          </a:p>
          <a:p>
            <a:endParaRPr lang="de-DE" dirty="0"/>
          </a:p>
          <a:p>
            <a:r>
              <a:rPr lang="de-DE" dirty="0" smtClean="0"/>
              <a:t>Erzählen</a:t>
            </a:r>
          </a:p>
          <a:p>
            <a:endParaRPr lang="de-DE" dirty="0"/>
          </a:p>
          <a:p>
            <a:r>
              <a:rPr lang="de-DE" dirty="0" smtClean="0"/>
              <a:t>Motivation?</a:t>
            </a:r>
            <a:endParaRPr lang="cs-CZ" dirty="0"/>
          </a:p>
        </p:txBody>
      </p:sp>
    </p:spTree>
    <p:extLst>
      <p:ext uri="{BB962C8B-B14F-4D97-AF65-F5344CB8AC3E}">
        <p14:creationId xmlns:p14="http://schemas.microsoft.com/office/powerpoint/2010/main" val="43107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AT" dirty="0" smtClean="0"/>
              <a:t>Der Wolf im </a:t>
            </a:r>
            <a:r>
              <a:rPr lang="de-AT" dirty="0" err="1" smtClean="0"/>
              <a:t>Haaspelz</a:t>
            </a:r>
            <a:r>
              <a:rPr lang="de-AT" dirty="0" smtClean="0"/>
              <a:t> (von René Freund</a:t>
            </a:r>
            <a:r>
              <a:rPr lang="de-AT" dirty="0" smtClean="0"/>
              <a:t>)</a:t>
            </a:r>
            <a:r>
              <a:rPr lang="cs-CZ" dirty="0"/>
              <a:t>, </a:t>
            </a:r>
            <a:r>
              <a:rPr lang="cs-CZ" sz="1300" dirty="0"/>
              <a:t>http://www.focus.de/kultur/medien/romane-der-wolf-im-haaspelz_aid_181241.html</a:t>
            </a:r>
            <a:endParaRPr lang="cs-CZ" sz="1300" dirty="0"/>
          </a:p>
        </p:txBody>
      </p:sp>
      <p:sp>
        <p:nvSpPr>
          <p:cNvPr id="3" name="Zástupný symbol pro obsah 2"/>
          <p:cNvSpPr>
            <a:spLocks noGrp="1"/>
          </p:cNvSpPr>
          <p:nvPr>
            <p:ph idx="1"/>
          </p:nvPr>
        </p:nvSpPr>
        <p:spPr/>
        <p:txBody>
          <a:bodyPr>
            <a:normAutofit lnSpcReduction="10000"/>
          </a:bodyPr>
          <a:lstStyle/>
          <a:p>
            <a:r>
              <a:rPr lang="de-DE" b="1" dirty="0" smtClean="0"/>
              <a:t>Wiener Zeitung:</a:t>
            </a:r>
            <a:r>
              <a:rPr lang="de-DE" dirty="0" smtClean="0"/>
              <a:t> Sie gehören Sie zu den erfolgreichsten deutschsprachigen Krimi-Autoren. Mir persönlich sind ja Kriminalromane meistens langweilig.</a:t>
            </a:r>
            <a:endParaRPr lang="cs-CZ" dirty="0" smtClean="0"/>
          </a:p>
          <a:p>
            <a:r>
              <a:rPr lang="de-DE" b="1" dirty="0" smtClean="0"/>
              <a:t>Wolf Haas</a:t>
            </a:r>
            <a:r>
              <a:rPr lang="de-DE" dirty="0" smtClean="0"/>
              <a:t>: Mir auch! Ich habe auch fast keine Krimis gelesen. Ich werde manchmal nach Vorbildern gefragt oder ob ich dieses Buch kenne oder jenes - und ich kenne überhaupt nichts! In letzter Zeit lese ich manchmal einen Krimi, aus Strebsamkeit eigentlich. Es interessiert mich zwar nicht, aber je spießiger ich bei meinen eigenen Büchern die Form einhalte, desto mehr Platz habe ich, mich sprachlich zu bewegen. Ich liebe es, mich an einer Form zu reiben. Oft entsteht aus dem Zwang heraus etwas viel Besseres.</a:t>
            </a:r>
            <a:endParaRPr lang="cs-CZ" dirty="0" smtClean="0"/>
          </a:p>
          <a:p>
            <a:pPr>
              <a:buNone/>
            </a:pPr>
            <a:endParaRPr lang="cs-CZ" dirty="0"/>
          </a:p>
        </p:txBody>
      </p:sp>
    </p:spTree>
    <p:extLst>
      <p:ext uri="{BB962C8B-B14F-4D97-AF65-F5344CB8AC3E}">
        <p14:creationId xmlns:p14="http://schemas.microsoft.com/office/powerpoint/2010/main" val="3642538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normAutofit lnSpcReduction="10000"/>
          </a:bodyPr>
          <a:lstStyle/>
          <a:p>
            <a:r>
              <a:rPr lang="de-DE" b="1" dirty="0" smtClean="0"/>
              <a:t>W. Z.:</a:t>
            </a:r>
            <a:r>
              <a:rPr lang="de-DE" dirty="0" smtClean="0"/>
              <a:t> Die Krimi-Handlung interessiert Sie also nicht?</a:t>
            </a:r>
            <a:endParaRPr lang="cs-CZ" dirty="0" smtClean="0"/>
          </a:p>
          <a:p>
            <a:r>
              <a:rPr lang="de-DE" b="1" dirty="0" smtClean="0"/>
              <a:t>Haas</a:t>
            </a:r>
            <a:r>
              <a:rPr lang="de-DE" dirty="0" smtClean="0"/>
              <a:t>: Mich interessiert nicht nur die Krimi-Handlung nicht, mich interessiert überhaupt keine Handlung. Ich bin sprachfixiert. Mich interessiert bei einem Buch, wie es mir entgegentritt, welche Welt sich über die Sprache eröffnet und nicht, ob einer dann stirbt oder reich wird oder heiratet. Manchmal beneide ich die anderen Menschen darum, wie sie in eine Handlung </a:t>
            </a:r>
            <a:r>
              <a:rPr lang="de-DE" dirty="0" err="1" smtClean="0"/>
              <a:t>hineinkippen</a:t>
            </a:r>
            <a:r>
              <a:rPr lang="de-DE" dirty="0" smtClean="0"/>
              <a:t> können. Diese Naivität fehlt mir. Wenn ich einen Romananfang lese, habe ich verschiedene Möglichkeiten, wie er ausgehen kann, sowieso intuitiv im Kopf. Welche davon dann angeklickt wird, das ist mir völlig wurscht. </a:t>
            </a:r>
            <a:endParaRPr lang="cs-CZ"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lstStyle/>
          <a:p>
            <a:r>
              <a:rPr lang="de-DE" b="1" dirty="0" smtClean="0"/>
              <a:t>W. Z</a:t>
            </a:r>
            <a:r>
              <a:rPr lang="de-DE" dirty="0" smtClean="0"/>
              <a:t>.: Machen Sie sich beim Schreiben einen genauen Plan des Handlungsablaufs?</a:t>
            </a:r>
            <a:endParaRPr lang="cs-CZ" dirty="0" smtClean="0"/>
          </a:p>
          <a:p>
            <a:r>
              <a:rPr lang="de-DE" b="1" dirty="0" smtClean="0"/>
              <a:t>Haas</a:t>
            </a:r>
            <a:r>
              <a:rPr lang="de-DE" dirty="0" smtClean="0"/>
              <a:t>: Ich mache mir immer einen Plan, den ich dann nie einhalte. Es passiert mir auch, dass mir zum Beispiel auf Seite 150 ein witziger Dialogsatz einfällt, aber wenn ich den stehen lasse, dann ist mein ganzes Konzept hinfällig. Ich will, dass der Mann das sagt. Aber er kann es nur sagen, wenn die Person, die ich auf Seite 10 sterben lasse, noch lebt. Und dann muss ich den ganzen Roman umbauen.</a:t>
            </a:r>
            <a:endParaRPr lang="cs-CZ"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lstStyle/>
          <a:p>
            <a:r>
              <a:rPr lang="de-DE" b="1" dirty="0" smtClean="0"/>
              <a:t>W. Z.:</a:t>
            </a:r>
            <a:r>
              <a:rPr lang="de-DE" dirty="0" smtClean="0"/>
              <a:t> Und das machen Sie? Für einen Satz?</a:t>
            </a:r>
            <a:endParaRPr lang="cs-CZ" dirty="0" smtClean="0"/>
          </a:p>
          <a:p>
            <a:r>
              <a:rPr lang="de-DE" b="1" dirty="0" smtClean="0"/>
              <a:t>Haas</a:t>
            </a:r>
            <a:r>
              <a:rPr lang="de-DE" dirty="0" smtClean="0"/>
              <a:t>: Ja. Aus so etwas entstehen oft die besten Sachen. Am Anfang bin ich immer schrecklich kopflastig. Ich schreibe ein Buch, das irgendwie passt, aber es ist alles noch sehr rational kontrolliert. Und erst, wenn man seine Bremsen löst, wenn sozusagen mir selbst die Geschichte erzählt wird, beginnt das eigentlich Interessante. Darum nehme ich mir sehr viel Zeit. Wenn ich fertig bin mit einem Buch, möchte ich es noch ein halbes Jahr bei mir liegen haben, und dann leiste ich mir den Luxus der Zerstörung der eigenen Geschichte. Und dabei entsteht eigentlich das Buch.</a:t>
            </a:r>
            <a:endParaRPr lang="cs-CZ"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normAutofit fontScale="92500"/>
          </a:bodyPr>
          <a:lstStyle/>
          <a:p>
            <a:r>
              <a:rPr lang="de-DE" b="1" dirty="0" smtClean="0"/>
              <a:t>W. Z.:</a:t>
            </a:r>
            <a:r>
              <a:rPr lang="de-DE" dirty="0" smtClean="0"/>
              <a:t> Also das Buch war fertig, und Sie haben es dann neu geschrieben?</a:t>
            </a:r>
            <a:endParaRPr lang="cs-CZ" dirty="0" smtClean="0"/>
          </a:p>
          <a:p>
            <a:r>
              <a:rPr lang="de-DE" b="1" dirty="0" smtClean="0"/>
              <a:t>Haas</a:t>
            </a:r>
            <a:r>
              <a:rPr lang="de-DE" dirty="0" smtClean="0"/>
              <a:t>: Ja, das sind die </a:t>
            </a:r>
            <a:r>
              <a:rPr lang="de-DE" dirty="0" err="1" smtClean="0"/>
              <a:t>beglückendsten</a:t>
            </a:r>
            <a:r>
              <a:rPr lang="de-DE" dirty="0" smtClean="0"/>
              <a:t> Phasen beim Schreiben. Wenn man alles unter Kontrolle hat, ist das langweilig. Da spult man sein Programm ab. Aber wenn ich zum Beispiel zwei Kapitel habe, die mir gut gefallen, die aber nicht zusammenpassen, und ich müsste mich entscheiden, das eine oder das andere wegzuschmeißen: dann bastle ich eine Brücke, damit die beiden Kapitel zusammenpassen. Und diese Brücke hat dann 80 Seiten und ist besser als der Roman, der vorher da war. Und manchmal kann ich dann die beiden Kapitel, für die ich die Behelfsbrücke gebaut habe, auch wieder wegwerfen. Es ist eine sehr umständliche Arbeitsmethode. Eine ständige Mischung aus Verzweiflung und Euphorie.</a:t>
            </a:r>
            <a:endParaRPr lang="cs-CZ"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lstStyle/>
          <a:p>
            <a:r>
              <a:rPr lang="de-DE" b="1" dirty="0" smtClean="0"/>
              <a:t>W. Z.:</a:t>
            </a:r>
            <a:r>
              <a:rPr lang="de-DE" dirty="0" smtClean="0"/>
              <a:t> Und wie kommen Sie in das Stadium der Euphorie?</a:t>
            </a:r>
            <a:endParaRPr lang="cs-CZ" dirty="0" smtClean="0"/>
          </a:p>
          <a:p>
            <a:r>
              <a:rPr lang="de-DE" b="1" dirty="0" smtClean="0"/>
              <a:t>Haas</a:t>
            </a:r>
            <a:r>
              <a:rPr lang="de-DE" dirty="0" smtClean="0"/>
              <a:t>: Voraussetzung ist, dass ich locker werde. Dass ich mir nix scheiß', wie man so sagt. Und dafür ist es wichtig, dass ich eine Rohversion von einem Buch habe. Das beruhigt mich so. Weil ich mir dann denke: Irgendwas hab ich schon. Das dann wegzuwerfen, hat natürlich auch etwas Destruktives. Ich liebe es, auf etwas zu verzichten. Ein Kapitel auf einen Satz zu reduzieren. Zu wissen, ich habe an diesem Kapitel drei Wochen lang gearbeitet, und es ist auch gar nicht schlecht, und jetzt habe ich es auf einen Satz reduziert und werfe es weg.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lstStyle/>
          <a:p>
            <a:r>
              <a:rPr lang="de-DE" b="1" dirty="0" smtClean="0"/>
              <a:t>W. Z.:</a:t>
            </a:r>
            <a:r>
              <a:rPr lang="de-DE" dirty="0" smtClean="0"/>
              <a:t> Das tut Ihnen dann nicht weh?</a:t>
            </a:r>
            <a:endParaRPr lang="cs-CZ" dirty="0" smtClean="0"/>
          </a:p>
          <a:p>
            <a:r>
              <a:rPr lang="de-DE" b="1" dirty="0" smtClean="0"/>
              <a:t>Haas</a:t>
            </a:r>
            <a:r>
              <a:rPr lang="de-DE" dirty="0" smtClean="0"/>
              <a:t>: Doch. Aber dieses Wehtun, das hat was (lacht). Es soll auch der Autor leiden, und nicht nur die Figuren.</a:t>
            </a:r>
            <a:endParaRPr lang="cs-CZ"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lstStyle/>
          <a:p>
            <a:r>
              <a:rPr lang="de-DE" b="1" dirty="0" smtClean="0"/>
              <a:t>W. Z</a:t>
            </a:r>
            <a:r>
              <a:rPr lang="de-DE" dirty="0" smtClean="0"/>
              <a:t>.: Ich habe den Eindruck, dass Sie die Handlung gegen Ende Ihrer Romane recht gleichgültig abhandeln.</a:t>
            </a:r>
            <a:endParaRPr lang="cs-CZ" dirty="0" smtClean="0"/>
          </a:p>
          <a:p>
            <a:r>
              <a:rPr lang="de-DE" b="1" dirty="0" smtClean="0"/>
              <a:t>Haas</a:t>
            </a:r>
            <a:r>
              <a:rPr lang="de-DE" dirty="0" smtClean="0"/>
              <a:t>: Ja, Geschichten abstechen, das mache ich gern. Ich habe Probleme mit gediegenen Geschichten. Mit 700-Seiten-Romanen mit einem ganzen Familienpanorama. Ich beneide Leute, die so etwas lesen können. Wenn ich meiner Freundin zuschaue, wie sie in Jane-Austen-Romanen versinkt, denk ich mir: Puh, das ist schön. Ich glaube, ich bleibe immer draußen aus den Geschichten.</a:t>
            </a:r>
            <a:endParaRPr lang="cs-CZ"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AT" dirty="0" smtClean="0"/>
              <a:t>Der Wolf im </a:t>
            </a:r>
            <a:r>
              <a:rPr lang="de-AT" dirty="0" err="1" smtClean="0"/>
              <a:t>Haaspelz</a:t>
            </a:r>
            <a:endParaRPr lang="en-US" dirty="0"/>
          </a:p>
        </p:txBody>
      </p:sp>
      <p:sp>
        <p:nvSpPr>
          <p:cNvPr id="3" name="Zástupný symbol pro obsah 2"/>
          <p:cNvSpPr>
            <a:spLocks noGrp="1"/>
          </p:cNvSpPr>
          <p:nvPr>
            <p:ph idx="1"/>
          </p:nvPr>
        </p:nvSpPr>
        <p:spPr/>
        <p:txBody>
          <a:bodyPr/>
          <a:lstStyle/>
          <a:p>
            <a:r>
              <a:rPr lang="de-DE" b="1" dirty="0" smtClean="0"/>
              <a:t>W. Z.:</a:t>
            </a:r>
            <a:r>
              <a:rPr lang="de-DE" dirty="0" smtClean="0"/>
              <a:t> Kann man das auf Ihr Leben auch übertragen?</a:t>
            </a:r>
            <a:endParaRPr lang="cs-CZ" dirty="0" smtClean="0"/>
          </a:p>
          <a:p>
            <a:r>
              <a:rPr lang="de-DE" b="1" dirty="0" smtClean="0"/>
              <a:t>Haas</a:t>
            </a:r>
            <a:r>
              <a:rPr lang="de-DE" dirty="0" smtClean="0"/>
              <a:t>: Das wäre mir jetzt zu pathetisch, das zu sagen . . . Ich misstraue den Geschichten . . . vielleicht ist das doch so ein Fall für den Psychotherapeuten. Ich glaube, da ist einfach eine sehr große Angst vor Kitsch. Hochgestochen gesagt ist das ja das Thema meiner Bücher: Das Erzählen an sich. Weil der Erzähler meiner Bücher, der weiß ja alles. Der glaubt so ans Erzählen. Mit dieser Naivität des Erzählers, der glaubt, so war es wirklich, setze ich mich auseinander.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Selbstpräsentation</a:t>
            </a:r>
            <a:endParaRPr lang="cs-CZ" dirty="0"/>
          </a:p>
        </p:txBody>
      </p:sp>
      <p:pic>
        <p:nvPicPr>
          <p:cNvPr id="1026" name="Picture 2" descr="http://www.hoffmann-und-campe.de/uploads/julius/9783455404180.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868004" y="1690688"/>
            <a:ext cx="2887089" cy="46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072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smtClean="0"/>
              <a:t>Unsicheres unsicher, weil:</a:t>
            </a:r>
            <a:endParaRPr lang="cs-CZ" dirty="0"/>
          </a:p>
        </p:txBody>
      </p:sp>
      <p:sp>
        <p:nvSpPr>
          <p:cNvPr id="3" name="Zástupný symbol pro obsah 2"/>
          <p:cNvSpPr>
            <a:spLocks noGrp="1"/>
          </p:cNvSpPr>
          <p:nvPr>
            <p:ph idx="1"/>
          </p:nvPr>
        </p:nvSpPr>
        <p:spPr/>
        <p:txBody>
          <a:bodyPr/>
          <a:lstStyle/>
          <a:p>
            <a:r>
              <a:rPr lang="de-DE" dirty="0" smtClean="0"/>
              <a:t>Willkür des Autors? (Verarschung)</a:t>
            </a:r>
          </a:p>
          <a:p>
            <a:r>
              <a:rPr lang="de-DE" dirty="0" smtClean="0"/>
              <a:t>Spaß am Lesen, Schreiben? (Einschmeichlung)</a:t>
            </a:r>
          </a:p>
          <a:p>
            <a:r>
              <a:rPr lang="de-DE" dirty="0" smtClean="0"/>
              <a:t>Hoffen auf Bestseller? (Berechnung)</a:t>
            </a:r>
          </a:p>
          <a:p>
            <a:pPr marL="0" indent="0">
              <a:buNone/>
            </a:pPr>
            <a:r>
              <a:rPr lang="de-DE" dirty="0" smtClean="0"/>
              <a:t>- „U-Motive“</a:t>
            </a:r>
          </a:p>
          <a:p>
            <a:endParaRPr lang="de-DE" dirty="0"/>
          </a:p>
          <a:p>
            <a:r>
              <a:rPr lang="de-DE" dirty="0" smtClean="0"/>
              <a:t>Schreiben gegen Fiktionalitätsvertrag</a:t>
            </a:r>
          </a:p>
          <a:p>
            <a:r>
              <a:rPr lang="de-DE" dirty="0" smtClean="0"/>
              <a:t>Schreiben gegen Erzählkonventionen</a:t>
            </a:r>
          </a:p>
          <a:p>
            <a:pPr marL="0" indent="0">
              <a:buNone/>
            </a:pPr>
            <a:r>
              <a:rPr lang="de-DE" dirty="0" smtClean="0"/>
              <a:t>- „E-Motive“</a:t>
            </a:r>
          </a:p>
          <a:p>
            <a:endParaRPr lang="de-DE" dirty="0" smtClean="0"/>
          </a:p>
          <a:p>
            <a:endParaRPr lang="cs-CZ" dirty="0"/>
          </a:p>
        </p:txBody>
      </p:sp>
    </p:spTree>
    <p:extLst>
      <p:ext uri="{BB962C8B-B14F-4D97-AF65-F5344CB8AC3E}">
        <p14:creationId xmlns:p14="http://schemas.microsoft.com/office/powerpoint/2010/main" val="40510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de-DE" dirty="0" smtClean="0"/>
              <a:t>Sicheres im Bereich:</a:t>
            </a:r>
            <a:endParaRPr lang="cs-CZ" dirty="0"/>
          </a:p>
        </p:txBody>
      </p:sp>
      <p:sp>
        <p:nvSpPr>
          <p:cNvPr id="5" name="Zástupný symbol pro obsah 4"/>
          <p:cNvSpPr>
            <a:spLocks noGrp="1"/>
          </p:cNvSpPr>
          <p:nvPr>
            <p:ph idx="1"/>
          </p:nvPr>
        </p:nvSpPr>
        <p:spPr/>
        <p:txBody>
          <a:bodyPr>
            <a:normAutofit/>
          </a:bodyPr>
          <a:lstStyle/>
          <a:p>
            <a:r>
              <a:rPr lang="de-DE" dirty="0" smtClean="0"/>
              <a:t>Genre</a:t>
            </a:r>
          </a:p>
          <a:p>
            <a:endParaRPr lang="de-DE" dirty="0" smtClean="0"/>
          </a:p>
          <a:p>
            <a:r>
              <a:rPr lang="de-DE" dirty="0" smtClean="0"/>
              <a:t>Aufbau</a:t>
            </a:r>
          </a:p>
          <a:p>
            <a:endParaRPr lang="de-DE" dirty="0" smtClean="0"/>
          </a:p>
          <a:p>
            <a:r>
              <a:rPr lang="de-DE" dirty="0" smtClean="0"/>
              <a:t>Figuren und Handlung</a:t>
            </a:r>
          </a:p>
          <a:p>
            <a:pPr>
              <a:buNone/>
            </a:pPr>
            <a:endParaRPr lang="de-DE" dirty="0" smtClean="0"/>
          </a:p>
          <a:p>
            <a:endParaRPr lang="cs-CZ" dirty="0"/>
          </a:p>
        </p:txBody>
      </p:sp>
    </p:spTree>
    <p:extLst>
      <p:ext uri="{BB962C8B-B14F-4D97-AF65-F5344CB8AC3E}">
        <p14:creationId xmlns:p14="http://schemas.microsoft.com/office/powerpoint/2010/main" val="77130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Zur Person, zum Autor</a:t>
            </a:r>
            <a:endParaRPr lang="cs-CZ" dirty="0"/>
          </a:p>
        </p:txBody>
      </p:sp>
      <p:sp>
        <p:nvSpPr>
          <p:cNvPr id="3" name="Zástupný symbol pro obsah 2"/>
          <p:cNvSpPr>
            <a:spLocks noGrp="1"/>
          </p:cNvSpPr>
          <p:nvPr>
            <p:ph idx="1"/>
          </p:nvPr>
        </p:nvSpPr>
        <p:spPr/>
        <p:txBody>
          <a:bodyPr>
            <a:normAutofit lnSpcReduction="10000"/>
          </a:bodyPr>
          <a:lstStyle/>
          <a:p>
            <a:r>
              <a:rPr lang="de-DE" dirty="0"/>
              <a:t>70er: Psychologiestudium in Salzburg</a:t>
            </a:r>
          </a:p>
          <a:p>
            <a:r>
              <a:rPr lang="de-DE" dirty="0"/>
              <a:t>80er: Germanistik- und </a:t>
            </a:r>
            <a:r>
              <a:rPr lang="de-DE" dirty="0" err="1"/>
              <a:t>Linguistikstudium</a:t>
            </a:r>
            <a:endParaRPr lang="de-DE" dirty="0"/>
          </a:p>
          <a:p>
            <a:r>
              <a:rPr lang="de-DE" dirty="0"/>
              <a:t>Dissertation: „Die sprachtheoretischen Grundlagen der konkreten Poesie“</a:t>
            </a:r>
          </a:p>
          <a:p>
            <a:r>
              <a:rPr lang="de-DE" dirty="0"/>
              <a:t>Lektor an der Universität Swansea</a:t>
            </a:r>
          </a:p>
          <a:p>
            <a:r>
              <a:rPr lang="de-DE" dirty="0"/>
              <a:t>90er: Werbetexter</a:t>
            </a:r>
          </a:p>
          <a:p>
            <a:r>
              <a:rPr lang="de-DE" dirty="0" smtClean="0"/>
              <a:t>Brenner-Kriminalromane</a:t>
            </a:r>
          </a:p>
          <a:p>
            <a:r>
              <a:rPr lang="de-DE" dirty="0" smtClean="0"/>
              <a:t>2006: </a:t>
            </a:r>
            <a:r>
              <a:rPr lang="de-DE" i="1" dirty="0" smtClean="0"/>
              <a:t>Das Wetter vor 15 Jahren</a:t>
            </a:r>
          </a:p>
          <a:p>
            <a:r>
              <a:rPr lang="de-DE" dirty="0" smtClean="0"/>
              <a:t>2012: </a:t>
            </a:r>
            <a:r>
              <a:rPr lang="de-DE" i="1" dirty="0" smtClean="0"/>
              <a:t>Verteidigung der Missionarsstellung</a:t>
            </a:r>
            <a:endParaRPr lang="cs-CZ" i="1" dirty="0"/>
          </a:p>
        </p:txBody>
      </p:sp>
    </p:spTree>
    <p:extLst>
      <p:ext uri="{BB962C8B-B14F-4D97-AF65-F5344CB8AC3E}">
        <p14:creationId xmlns:p14="http://schemas.microsoft.com/office/powerpoint/2010/main" val="150642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de-DE" dirty="0" smtClean="0"/>
              <a:t>Lichtfahrer sind sichtbarer!</a:t>
            </a:r>
          </a:p>
          <a:p>
            <a:r>
              <a:rPr lang="de-DE" dirty="0" smtClean="0"/>
              <a:t>Ö1 gehört </a:t>
            </a:r>
            <a:r>
              <a:rPr lang="de-DE" dirty="0" err="1" smtClean="0"/>
              <a:t>gehört</a:t>
            </a:r>
            <a:r>
              <a:rPr lang="de-DE" dirty="0" smtClean="0"/>
              <a:t>!</a:t>
            </a:r>
          </a:p>
          <a:p>
            <a:r>
              <a:rPr lang="de-DE" dirty="0" smtClean="0"/>
              <a:t>A Mazda müsst </a:t>
            </a:r>
            <a:r>
              <a:rPr lang="de-DE" dirty="0" err="1" smtClean="0"/>
              <a:t>ma</a:t>
            </a:r>
            <a:r>
              <a:rPr lang="de-DE" dirty="0" smtClean="0"/>
              <a:t> sein.</a:t>
            </a:r>
          </a:p>
        </p:txBody>
      </p:sp>
    </p:spTree>
    <p:extLst>
      <p:ext uri="{BB962C8B-B14F-4D97-AF65-F5344CB8AC3E}">
        <p14:creationId xmlns:p14="http://schemas.microsoft.com/office/powerpoint/2010/main" val="3625536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AT" dirty="0" smtClean="0"/>
              <a:t>„Ahnengalerie“ [SACHLICH, NICHT VORGREIFEN! BITTE DIE ANWESENDEN UM ÜBERWACHUNG.]</a:t>
            </a:r>
            <a:endParaRPr lang="en-US" dirty="0"/>
          </a:p>
        </p:txBody>
      </p:sp>
      <p:sp>
        <p:nvSpPr>
          <p:cNvPr id="3" name="Zástupný symbol pro obsah 2"/>
          <p:cNvSpPr>
            <a:spLocks noGrp="1"/>
          </p:cNvSpPr>
          <p:nvPr>
            <p:ph idx="1"/>
          </p:nvPr>
        </p:nvSpPr>
        <p:spPr/>
        <p:txBody>
          <a:bodyPr/>
          <a:lstStyle/>
          <a:p>
            <a:r>
              <a:rPr lang="de-AT" dirty="0" smtClean="0"/>
              <a:t>Benjamin Lee </a:t>
            </a:r>
            <a:r>
              <a:rPr lang="de-AT" dirty="0" err="1" smtClean="0"/>
              <a:t>Whorf</a:t>
            </a:r>
            <a:endParaRPr lang="de-AT" dirty="0" smtClean="0"/>
          </a:p>
          <a:p>
            <a:r>
              <a:rPr lang="de-AT" dirty="0" smtClean="0"/>
              <a:t>M. C. Escher (und das Paisley-Muster, S. 53)</a:t>
            </a:r>
          </a:p>
          <a:p>
            <a:r>
              <a:rPr lang="de-AT" dirty="0" smtClean="0"/>
              <a:t>Willard Van </a:t>
            </a:r>
            <a:r>
              <a:rPr lang="de-AT" dirty="0" err="1" smtClean="0"/>
              <a:t>Orman</a:t>
            </a:r>
            <a:r>
              <a:rPr lang="de-AT" dirty="0" smtClean="0"/>
              <a:t> </a:t>
            </a:r>
            <a:r>
              <a:rPr lang="de-AT" dirty="0" err="1" smtClean="0"/>
              <a:t>Quine</a:t>
            </a:r>
            <a:r>
              <a:rPr lang="de-AT" dirty="0" smtClean="0"/>
              <a:t> (S. 66)</a:t>
            </a:r>
          </a:p>
          <a:p>
            <a:r>
              <a:rPr lang="de-AT" dirty="0" smtClean="0"/>
              <a:t>Thomas </a:t>
            </a:r>
            <a:r>
              <a:rPr lang="de-AT" dirty="0" err="1" smtClean="0"/>
              <a:t>Sebeok</a:t>
            </a:r>
            <a:r>
              <a:rPr lang="de-AT" dirty="0" smtClean="0"/>
              <a:t> (S. 67)</a:t>
            </a:r>
          </a:p>
          <a:p>
            <a:r>
              <a:rPr lang="de-AT" dirty="0" smtClean="0"/>
              <a:t>Alfred </a:t>
            </a:r>
            <a:r>
              <a:rPr lang="de-AT" dirty="0" err="1" smtClean="0"/>
              <a:t>Tarski</a:t>
            </a:r>
            <a:r>
              <a:rPr lang="de-AT" dirty="0" smtClean="0"/>
              <a:t> (S. 126 u.a.)</a:t>
            </a:r>
          </a:p>
          <a:p>
            <a:r>
              <a:rPr lang="de-AT" dirty="0" smtClean="0"/>
              <a:t>Immanuel Kant (S. 137)</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1026" name="Picture 2" descr="C:\Users\Jan Budnak\Desktop\mc_escher_origional-waterfall.jpg"/>
          <p:cNvPicPr>
            <a:picLocks noGrp="1" noChangeAspect="1" noChangeArrowheads="1"/>
          </p:cNvPicPr>
          <p:nvPr>
            <p:ph idx="1"/>
          </p:nvPr>
        </p:nvPicPr>
        <p:blipFill>
          <a:blip r:embed="rId2" cstate="print"/>
          <a:srcRect/>
          <a:stretch>
            <a:fillRect/>
          </a:stretch>
        </p:blipFill>
        <p:spPr bwMode="auto">
          <a:xfrm>
            <a:off x="3485468" y="1713796"/>
            <a:ext cx="4359822" cy="4320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293371" y="1016838"/>
            <a:ext cx="11632623" cy="4428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Unsicheres; Fragen an den Text:</a:t>
            </a:r>
            <a:endParaRPr lang="cs-CZ" dirty="0"/>
          </a:p>
        </p:txBody>
      </p:sp>
      <p:sp>
        <p:nvSpPr>
          <p:cNvPr id="3" name="Zástupný symbol pro obsah 2"/>
          <p:cNvSpPr>
            <a:spLocks noGrp="1"/>
          </p:cNvSpPr>
          <p:nvPr>
            <p:ph idx="1"/>
          </p:nvPr>
        </p:nvSpPr>
        <p:spPr/>
        <p:txBody>
          <a:bodyPr/>
          <a:lstStyle/>
          <a:p>
            <a:pPr marL="0" indent="0"/>
            <a:r>
              <a:rPr lang="de-DE" dirty="0" smtClean="0"/>
              <a:t> Wie betreibt Haas das Spiel mit den Gattungskonventionen (u.a. des Liebesromans)?</a:t>
            </a:r>
          </a:p>
          <a:p>
            <a:pPr marL="0" indent="0"/>
            <a:r>
              <a:rPr lang="de-DE" dirty="0" smtClean="0"/>
              <a:t> Ist das ganze nicht Effekthascherei, „höheres Indianerspiel“?</a:t>
            </a:r>
          </a:p>
          <a:p>
            <a:pPr marL="0" indent="0"/>
            <a:r>
              <a:rPr lang="de-DE" dirty="0" smtClean="0"/>
              <a:t> ...</a:t>
            </a:r>
          </a:p>
          <a:p>
            <a:endParaRPr lang="cs-CZ" dirty="0"/>
          </a:p>
        </p:txBody>
      </p:sp>
    </p:spTree>
    <p:extLst>
      <p:ext uri="{BB962C8B-B14F-4D97-AF65-F5344CB8AC3E}">
        <p14:creationId xmlns:p14="http://schemas.microsoft.com/office/powerpoint/2010/main" val="305856465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977</TotalTime>
  <Words>1250</Words>
  <Application>Microsoft Office PowerPoint</Application>
  <PresentationFormat>Širokoúhlá obrazovka</PresentationFormat>
  <Paragraphs>78</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Wolf Haas: Verteidigung der Missionarsstellung</vt:lpstr>
      <vt:lpstr>Selbstpräsentation</vt:lpstr>
      <vt:lpstr>Sicheres im Bereich:</vt:lpstr>
      <vt:lpstr>Zur Person, zum Autor</vt:lpstr>
      <vt:lpstr>Prezentace aplikace PowerPoint</vt:lpstr>
      <vt:lpstr>„Ahnengalerie“ [SACHLICH, NICHT VORGREIFEN! BITTE DIE ANWESENDEN UM ÜBERWACHUNG.]</vt:lpstr>
      <vt:lpstr>Prezentace aplikace PowerPoint</vt:lpstr>
      <vt:lpstr>Prezentace aplikace PowerPoint</vt:lpstr>
      <vt:lpstr>Unsicheres; Fragen an den Text:</vt:lpstr>
      <vt:lpstr>Unsicheres; Fragen an den Text:</vt:lpstr>
      <vt:lpstr>Der Wolf im Haaspelz (von René Freund), http://www.focus.de/kultur/medien/romane-der-wolf-im-haaspelz_aid_181241.html</vt:lpstr>
      <vt:lpstr>Der Wolf im Haaspelz</vt:lpstr>
      <vt:lpstr>Der Wolf im Haaspelz</vt:lpstr>
      <vt:lpstr>Der Wolf im Haaspelz</vt:lpstr>
      <vt:lpstr>Der Wolf im Haaspelz</vt:lpstr>
      <vt:lpstr>Der Wolf im Haaspelz</vt:lpstr>
      <vt:lpstr>Der Wolf im Haaspelz</vt:lpstr>
      <vt:lpstr>Der Wolf im Haaspelz</vt:lpstr>
      <vt:lpstr>Der Wolf im Haaspelz</vt:lpstr>
      <vt:lpstr>Unsicheres unsicher, weil: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Wolf Haas: Verteidigung der Missionarsstellung</dc:title>
  <dc:creator>Jan</dc:creator>
  <cp:lastModifiedBy>Jan</cp:lastModifiedBy>
  <cp:revision>61</cp:revision>
  <dcterms:created xsi:type="dcterms:W3CDTF">2015-04-06T08:15:00Z</dcterms:created>
  <dcterms:modified xsi:type="dcterms:W3CDTF">2015-04-14T20:15:26Z</dcterms:modified>
</cp:coreProperties>
</file>