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561D-DB7E-49D7-80E5-AB8D5771BCAB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42A4-53FF-446A-8D7E-BDBA08D3E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070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561D-DB7E-49D7-80E5-AB8D5771BCAB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42A4-53FF-446A-8D7E-BDBA08D3E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509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561D-DB7E-49D7-80E5-AB8D5771BCAB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42A4-53FF-446A-8D7E-BDBA08D3E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91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561D-DB7E-49D7-80E5-AB8D5771BCAB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42A4-53FF-446A-8D7E-BDBA08D3E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64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561D-DB7E-49D7-80E5-AB8D5771BCAB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42A4-53FF-446A-8D7E-BDBA08D3E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47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561D-DB7E-49D7-80E5-AB8D5771BCAB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42A4-53FF-446A-8D7E-BDBA08D3E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44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561D-DB7E-49D7-80E5-AB8D5771BCAB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42A4-53FF-446A-8D7E-BDBA08D3E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38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561D-DB7E-49D7-80E5-AB8D5771BCAB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42A4-53FF-446A-8D7E-BDBA08D3E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08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561D-DB7E-49D7-80E5-AB8D5771BCAB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42A4-53FF-446A-8D7E-BDBA08D3E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91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561D-DB7E-49D7-80E5-AB8D5771BCAB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42A4-53FF-446A-8D7E-BDBA08D3E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9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561D-DB7E-49D7-80E5-AB8D5771BCAB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42A4-53FF-446A-8D7E-BDBA08D3E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81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2561D-DB7E-49D7-80E5-AB8D5771BCAB}" type="datetimeFigureOut">
              <a:rPr lang="cs-CZ" smtClean="0"/>
              <a:t>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842A4-53FF-446A-8D7E-BDBA08D3E7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21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no.wikipedia.org/wiki/Retrofleks" TargetMode="External"/><Relationship Id="rId2" Type="http://schemas.openxmlformats.org/officeDocument/2006/relationships/hyperlink" Target="http://no.wikipedia.org/wiki/Tykk_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o.wikipedia.org/w/index.php?title=Kj-lyden&amp;action=edit&amp;redlink=1" TargetMode="External"/><Relationship Id="rId4" Type="http://schemas.openxmlformats.org/officeDocument/2006/relationships/hyperlink" Target="http://no.wikipedia.org/w/index.php?title=Sj-lyden&amp;action=edit&amp;redlink=1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no.wikipedia.org/w/index.php?title=Totallsform&amp;action=edit&amp;redlink=1" TargetMode="External"/><Relationship Id="rId3" Type="http://schemas.openxmlformats.org/officeDocument/2006/relationships/hyperlink" Target="http://no.wikipedia.org/wiki/Nominativ" TargetMode="External"/><Relationship Id="rId7" Type="http://schemas.openxmlformats.org/officeDocument/2006/relationships/hyperlink" Target="http://no.wikipedia.org/w/index.php?title=Objekt_(spr%C3%A5k)&amp;action=edit&amp;redlink=1" TargetMode="External"/><Relationship Id="rId2" Type="http://schemas.openxmlformats.org/officeDocument/2006/relationships/hyperlink" Target="http://no.wikipedia.org/wiki/Kas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.wikipedia.org/wiki/Pronomen" TargetMode="External"/><Relationship Id="rId5" Type="http://schemas.openxmlformats.org/officeDocument/2006/relationships/hyperlink" Target="http://no.wikipedia.org/wiki/Dativ" TargetMode="External"/><Relationship Id="rId4" Type="http://schemas.openxmlformats.org/officeDocument/2006/relationships/hyperlink" Target="http://no.wikipedia.org/wiki/Akkusativ" TargetMode="External"/><Relationship Id="rId9" Type="http://schemas.openxmlformats.org/officeDocument/2006/relationships/hyperlink" Target="http://no.wikipedia.org/wiki/Artikkel_(ordklasse)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no.wikipedia.org/w/index.php?title=B%C3%B8yd_i_tid&amp;action=edit&amp;redlink=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no.wikipedia.org/wiki/Verb" TargetMode="External"/><Relationship Id="rId2" Type="http://schemas.openxmlformats.org/officeDocument/2006/relationships/hyperlink" Target="http://no.wikipedia.org/wiki/Verba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o.wikipedia.org/wiki/Indirekte_objekt" TargetMode="External"/><Relationship Id="rId4" Type="http://schemas.openxmlformats.org/officeDocument/2006/relationships/hyperlink" Target="http://no.wikipedia.org/wiki/Direkte_objekt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no.wikipedia.org/wiki/Kasus" TargetMode="External"/><Relationship Id="rId2" Type="http://schemas.openxmlformats.org/officeDocument/2006/relationships/hyperlink" Target="http://no.wikipedia.org/wiki/Preposisj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.wikipedia.org/wiki/Vestnorsk" TargetMode="External"/><Relationship Id="rId5" Type="http://schemas.openxmlformats.org/officeDocument/2006/relationships/hyperlink" Target="http://no.wikipedia.org/wiki/Garp" TargetMode="External"/><Relationship Id="rId4" Type="http://schemas.openxmlformats.org/officeDocument/2006/relationships/hyperlink" Target="http://no.wikipedia.org/w/index.php?title=Formelt_subjekt&amp;action=edit&amp;redlink=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no.wikipedia.org/wiki/Nedertysk" TargetMode="External"/><Relationship Id="rId2" Type="http://schemas.openxmlformats.org/officeDocument/2006/relationships/hyperlink" Target="http://no.wikipedia.org/wiki/Hansae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o.wikipedia.org/wiki/Suffiks" TargetMode="External"/><Relationship Id="rId4" Type="http://schemas.openxmlformats.org/officeDocument/2006/relationships/hyperlink" Target="http://no.wikipedia.org/wiki/Prefiks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no.wikipedia.org/wiki/Skriver" TargetMode="External"/><Relationship Id="rId3" Type="http://schemas.openxmlformats.org/officeDocument/2006/relationships/hyperlink" Target="http://no.wikipedia.org/wiki/Saga" TargetMode="External"/><Relationship Id="rId7" Type="http://schemas.openxmlformats.org/officeDocument/2006/relationships/hyperlink" Target="http://no.wikipedia.org/wiki/Diplom" TargetMode="External"/><Relationship Id="rId2" Type="http://schemas.openxmlformats.org/officeDocument/2006/relationships/hyperlink" Target="http://no.wikipedia.org/wiki/Senmiddelalder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.wikipedia.org/wiki/Kansellispr%C3%A5k" TargetMode="External"/><Relationship Id="rId5" Type="http://schemas.openxmlformats.org/officeDocument/2006/relationships/hyperlink" Target="http://no.wikipedia.org/wiki/Hoff" TargetMode="External"/><Relationship Id="rId4" Type="http://schemas.openxmlformats.org/officeDocument/2006/relationships/hyperlink" Target="http://no.wikipedia.org/wiki/Kvad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no.wikipedia.org/w/index.php?title=Kristian_IVs_lov&amp;action=edit&amp;redlink=1" TargetMode="External"/><Relationship Id="rId3" Type="http://schemas.openxmlformats.org/officeDocument/2006/relationships/hyperlink" Target="http://no.wikipedia.org/wiki/Kalmarunionen" TargetMode="External"/><Relationship Id="rId7" Type="http://schemas.openxmlformats.org/officeDocument/2006/relationships/hyperlink" Target="http://no.wikipedia.org/wiki/Preken" TargetMode="External"/><Relationship Id="rId2" Type="http://schemas.openxmlformats.org/officeDocument/2006/relationships/hyperlink" Target="http://no.wikipedia.org/wiki/Reformasjon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.wikipedia.org/wiki/Liturgi" TargetMode="External"/><Relationship Id="rId11" Type="http://schemas.openxmlformats.org/officeDocument/2006/relationships/hyperlink" Target="http://no.wikipedia.org/w/index.php?title=Boktrykkeri&amp;action=edit&amp;redlink=1" TargetMode="External"/><Relationship Id="rId5" Type="http://schemas.openxmlformats.org/officeDocument/2006/relationships/hyperlink" Target="http://no.wikipedia.org/wiki/Dansk" TargetMode="External"/><Relationship Id="rId10" Type="http://schemas.openxmlformats.org/officeDocument/2006/relationships/hyperlink" Target="http://no.wikipedia.org/wiki/Handskrift" TargetMode="External"/><Relationship Id="rId4" Type="http://schemas.openxmlformats.org/officeDocument/2006/relationships/hyperlink" Target="http://no.wikipedia.org/wiki/Bibelen" TargetMode="External"/><Relationship Id="rId9" Type="http://schemas.openxmlformats.org/officeDocument/2006/relationships/hyperlink" Target="http://no.wikipedia.org/w/index.php?title=Bondebrev&amp;action=edit&amp;redlink=1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b0RuWLHdhE" TargetMode="External"/><Relationship Id="rId2" Type="http://schemas.openxmlformats.org/officeDocument/2006/relationships/hyperlink" Target="https://www.youtube.com/watch?v=YHFhjXC6tU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o.wikipedia.org/wiki/Olav_Tryggvasons_saga" TargetMode="External"/><Relationship Id="rId2" Type="http://schemas.openxmlformats.org/officeDocument/2006/relationships/hyperlink" Target="http://no.wikipedia.org/wiki/Nidaro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.wikipedia.org/wiki/Gulatingsloven" TargetMode="External"/><Relationship Id="rId5" Type="http://schemas.openxmlformats.org/officeDocument/2006/relationships/hyperlink" Target="http://no.wikipedia.org/wiki/Egypt" TargetMode="External"/><Relationship Id="rId4" Type="http://schemas.openxmlformats.org/officeDocument/2006/relationships/hyperlink" Target="http://no.wikipedia.org/wiki/De_ti_bu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no.wikipedia.org/wiki/1360" TargetMode="External"/><Relationship Id="rId3" Type="http://schemas.openxmlformats.org/officeDocument/2006/relationships/hyperlink" Target="http://no.wikipedia.org/w/index.php?title=J%C3%B6fraskinna&amp;action=edit&amp;redlink=1" TargetMode="External"/><Relationship Id="rId7" Type="http://schemas.openxmlformats.org/officeDocument/2006/relationships/hyperlink" Target="http://no.wikipedia.org/wiki/1320" TargetMode="External"/><Relationship Id="rId2" Type="http://schemas.openxmlformats.org/officeDocument/2006/relationships/hyperlink" Target="http://no.wikipedia.org/wiki/Frostatingslov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.wikipedia.org/w/index.php?title=Codex_Tunsbergensis&amp;action=edit&amp;redlink=1" TargetMode="External"/><Relationship Id="rId5" Type="http://schemas.openxmlformats.org/officeDocument/2006/relationships/hyperlink" Target="http://no.wikipedia.org/w/index.php?title=Ivar_klerk&amp;action=edit&amp;redlink=1" TargetMode="External"/><Relationship Id="rId4" Type="http://schemas.openxmlformats.org/officeDocument/2006/relationships/hyperlink" Target="http://no.wikipedia.org/wiki/Oratio_contra_clerum_Norvegi%C3%A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o.wikipedia.org/wiki/1200-tallet" TargetMode="External"/><Relationship Id="rId2" Type="http://schemas.openxmlformats.org/officeDocument/2006/relationships/hyperlink" Target="http://no.wikipedia.org/wiki/Dipl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.wikipedia.org/wiki/Diplomatarium_Norvegicum" TargetMode="External"/><Relationship Id="rId5" Type="http://schemas.openxmlformats.org/officeDocument/2006/relationships/hyperlink" Target="http://no.wikipedia.org/wiki/1400" TargetMode="External"/><Relationship Id="rId4" Type="http://schemas.openxmlformats.org/officeDocument/2006/relationships/hyperlink" Target="http://no.wikipedia.org/wiki/Middelaldere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o.wikipedia.org/w/index.php?title=Staving&amp;action=edit&amp;redlink=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no.wikipedia.org/wiki/%C3%98stnorsk" TargetMode="External"/><Relationship Id="rId2" Type="http://schemas.openxmlformats.org/officeDocument/2006/relationships/hyperlink" Target="http://no.wikipedia.org/wiki/Norsk_spr%C3%A5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Ad ELDRE SPR</a:t>
            </a:r>
            <a:r>
              <a:rPr lang="nb-NO" dirty="0" smtClean="0"/>
              <a:t>Å</a:t>
            </a:r>
            <a:r>
              <a:rPr lang="cs-CZ" dirty="0" smtClean="0"/>
              <a:t>KHISTORIE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Pro: statseksamen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115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Konsonantendringer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Þ</a:t>
            </a:r>
            <a:r>
              <a:rPr lang="cs-CZ" dirty="0"/>
              <a:t> </a:t>
            </a:r>
            <a:r>
              <a:rPr lang="cs-CZ" dirty="0" err="1"/>
              <a:t>går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til </a:t>
            </a:r>
            <a:r>
              <a:rPr lang="cs-CZ" i="1" dirty="0"/>
              <a:t>t</a:t>
            </a:r>
            <a:r>
              <a:rPr lang="cs-CZ" dirty="0"/>
              <a:t> </a:t>
            </a:r>
            <a:r>
              <a:rPr lang="cs-CZ" dirty="0" err="1"/>
              <a:t>eller</a:t>
            </a:r>
            <a:r>
              <a:rPr lang="cs-CZ" dirty="0"/>
              <a:t> </a:t>
            </a:r>
            <a:r>
              <a:rPr lang="cs-CZ" i="1" dirty="0"/>
              <a:t>d</a:t>
            </a:r>
            <a:r>
              <a:rPr lang="cs-CZ" dirty="0"/>
              <a:t>: </a:t>
            </a:r>
            <a:r>
              <a:rPr lang="cs-CZ" dirty="0" err="1"/>
              <a:t>þak</a:t>
            </a:r>
            <a:r>
              <a:rPr lang="cs-CZ" dirty="0"/>
              <a:t> → tak, </a:t>
            </a:r>
            <a:r>
              <a:rPr lang="cs-CZ" dirty="0" err="1"/>
              <a:t>þú</a:t>
            </a:r>
            <a:r>
              <a:rPr lang="cs-CZ" dirty="0"/>
              <a:t> → </a:t>
            </a:r>
            <a:r>
              <a:rPr lang="cs-CZ" dirty="0" err="1"/>
              <a:t>du</a:t>
            </a:r>
            <a:r>
              <a:rPr lang="cs-CZ" dirty="0"/>
              <a:t>. </a:t>
            </a:r>
            <a:r>
              <a:rPr lang="cs-CZ" i="1" dirty="0"/>
              <a:t>ð</a:t>
            </a:r>
            <a:r>
              <a:rPr lang="cs-CZ" dirty="0"/>
              <a:t> </a:t>
            </a:r>
            <a:r>
              <a:rPr lang="cs-CZ" dirty="0" err="1"/>
              <a:t>forsvinner</a:t>
            </a:r>
            <a:r>
              <a:rPr lang="cs-CZ" dirty="0"/>
              <a:t> i </a:t>
            </a:r>
            <a:r>
              <a:rPr lang="cs-CZ" dirty="0" err="1"/>
              <a:t>uttalen</a:t>
            </a:r>
            <a:r>
              <a:rPr lang="cs-CZ" dirty="0"/>
              <a:t>, </a:t>
            </a:r>
            <a:r>
              <a:rPr lang="cs-CZ" dirty="0" err="1"/>
              <a:t>men</a:t>
            </a:r>
            <a:r>
              <a:rPr lang="cs-CZ" dirty="0"/>
              <a:t> </a:t>
            </a:r>
            <a:r>
              <a:rPr lang="cs-CZ" dirty="0" err="1"/>
              <a:t>blir</a:t>
            </a:r>
            <a:r>
              <a:rPr lang="cs-CZ" dirty="0"/>
              <a:t> </a:t>
            </a:r>
            <a:r>
              <a:rPr lang="cs-CZ" dirty="0" err="1"/>
              <a:t>ofte</a:t>
            </a:r>
            <a:r>
              <a:rPr lang="cs-CZ" dirty="0"/>
              <a:t> til </a:t>
            </a:r>
            <a:r>
              <a:rPr lang="cs-CZ" i="1" dirty="0"/>
              <a:t>d</a:t>
            </a:r>
            <a:r>
              <a:rPr lang="cs-CZ" dirty="0"/>
              <a:t> i </a:t>
            </a:r>
            <a:r>
              <a:rPr lang="cs-CZ" dirty="0" err="1"/>
              <a:t>skrift</a:t>
            </a:r>
            <a:r>
              <a:rPr lang="cs-CZ" dirty="0"/>
              <a:t>: </a:t>
            </a:r>
            <a:r>
              <a:rPr lang="cs-CZ" dirty="0" err="1"/>
              <a:t>tíð</a:t>
            </a:r>
            <a:r>
              <a:rPr lang="cs-CZ" dirty="0"/>
              <a:t> → </a:t>
            </a:r>
            <a:r>
              <a:rPr lang="cs-CZ" dirty="0" err="1"/>
              <a:t>tid</a:t>
            </a:r>
            <a:r>
              <a:rPr lang="cs-CZ" dirty="0"/>
              <a:t>, </a:t>
            </a:r>
            <a:r>
              <a:rPr lang="cs-CZ" dirty="0" err="1"/>
              <a:t>sauðr</a:t>
            </a:r>
            <a:r>
              <a:rPr lang="cs-CZ" dirty="0"/>
              <a:t> → </a:t>
            </a:r>
            <a:r>
              <a:rPr lang="cs-CZ" dirty="0" err="1"/>
              <a:t>sau</a:t>
            </a:r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østnorsk</a:t>
            </a:r>
            <a:r>
              <a:rPr lang="cs-CZ" dirty="0"/>
              <a:t> </a:t>
            </a:r>
            <a:r>
              <a:rPr lang="cs-CZ" dirty="0" err="1"/>
              <a:t>oppstår</a:t>
            </a:r>
            <a:r>
              <a:rPr lang="cs-CZ" dirty="0"/>
              <a:t> </a:t>
            </a:r>
            <a:r>
              <a:rPr lang="cs-CZ" dirty="0" err="1"/>
              <a:t>nye</a:t>
            </a:r>
            <a:r>
              <a:rPr lang="cs-CZ" dirty="0"/>
              <a:t> </a:t>
            </a:r>
            <a:r>
              <a:rPr lang="cs-CZ" dirty="0" err="1"/>
              <a:t>lyder</a:t>
            </a:r>
            <a:r>
              <a:rPr lang="cs-CZ" dirty="0"/>
              <a:t>:</a:t>
            </a:r>
          </a:p>
          <a:p>
            <a:r>
              <a:rPr lang="cs-CZ" dirty="0" err="1">
                <a:hlinkClick r:id="rId2" tooltip="Tykk l"/>
              </a:rPr>
              <a:t>tykk</a:t>
            </a:r>
            <a:r>
              <a:rPr lang="cs-CZ" dirty="0">
                <a:hlinkClick r:id="rId2" tooltip="Tykk l"/>
              </a:rPr>
              <a:t> l</a:t>
            </a:r>
            <a:r>
              <a:rPr lang="cs-CZ" dirty="0"/>
              <a:t>: kál → </a:t>
            </a:r>
            <a:r>
              <a:rPr lang="cs-CZ" dirty="0" err="1"/>
              <a:t>kål</a:t>
            </a:r>
            <a:r>
              <a:rPr lang="cs-CZ" dirty="0"/>
              <a:t>, </a:t>
            </a:r>
            <a:r>
              <a:rPr lang="cs-CZ" dirty="0" err="1"/>
              <a:t>bǫrð</a:t>
            </a:r>
            <a:r>
              <a:rPr lang="cs-CZ" dirty="0"/>
              <a:t> → </a:t>
            </a:r>
            <a:r>
              <a:rPr lang="cs-CZ" dirty="0" err="1"/>
              <a:t>bord</a:t>
            </a:r>
            <a:endParaRPr lang="cs-CZ" dirty="0"/>
          </a:p>
          <a:p>
            <a:r>
              <a:rPr lang="cs-CZ" dirty="0" err="1">
                <a:hlinkClick r:id="rId3" tooltip="Retrofleks"/>
              </a:rPr>
              <a:t>retroflekser</a:t>
            </a:r>
            <a:r>
              <a:rPr lang="cs-CZ" dirty="0"/>
              <a:t>: </a:t>
            </a:r>
            <a:r>
              <a:rPr lang="cs-CZ" dirty="0" err="1"/>
              <a:t>gult</a:t>
            </a:r>
            <a:r>
              <a:rPr lang="cs-CZ" dirty="0"/>
              <a:t>, </a:t>
            </a:r>
            <a:r>
              <a:rPr lang="cs-CZ" dirty="0" err="1"/>
              <a:t>surt</a:t>
            </a:r>
            <a:r>
              <a:rPr lang="cs-CZ" dirty="0"/>
              <a:t>, </a:t>
            </a:r>
            <a:r>
              <a:rPr lang="cs-CZ" dirty="0" err="1"/>
              <a:t>garn</a:t>
            </a:r>
            <a:endParaRPr lang="cs-CZ" dirty="0"/>
          </a:p>
          <a:p>
            <a:r>
              <a:rPr lang="cs-CZ" dirty="0" err="1">
                <a:hlinkClick r:id="rId4" tooltip="Sj-lyden (siden finnes ikke)"/>
              </a:rPr>
              <a:t>sj-lyden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 </a:t>
            </a:r>
            <a:r>
              <a:rPr lang="cs-CZ" dirty="0" err="1">
                <a:hlinkClick r:id="rId5" tooltip="Kj-lyden (siden finnes ikke)"/>
              </a:rPr>
              <a:t>kj-lyden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073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Endringer</a:t>
            </a:r>
            <a:r>
              <a:rPr lang="cs-CZ" dirty="0"/>
              <a:t> i </a:t>
            </a:r>
            <a:r>
              <a:rPr lang="cs-CZ" dirty="0" err="1"/>
              <a:t>bøyingsmønstre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>
                <a:hlinkClick r:id="rId2" tooltip="Kasus"/>
              </a:rPr>
              <a:t>Kasusbøying</a:t>
            </a:r>
            <a:r>
              <a:rPr lang="nb-NO" dirty="0"/>
              <a:t> forsvant ved at </a:t>
            </a:r>
            <a:r>
              <a:rPr lang="nb-NO" dirty="0">
                <a:hlinkClick r:id="rId3" tooltip="Nominativ"/>
              </a:rPr>
              <a:t>nominativ</a:t>
            </a:r>
            <a:r>
              <a:rPr lang="nb-NO" dirty="0"/>
              <a:t>, </a:t>
            </a:r>
            <a:r>
              <a:rPr lang="nb-NO" dirty="0">
                <a:hlinkClick r:id="rId4" tooltip="Akkusativ"/>
              </a:rPr>
              <a:t>akkusativ</a:t>
            </a:r>
            <a:r>
              <a:rPr lang="nb-NO" dirty="0"/>
              <a:t> og </a:t>
            </a:r>
            <a:r>
              <a:rPr lang="nb-NO" dirty="0">
                <a:hlinkClick r:id="rId5" tooltip="Dativ"/>
              </a:rPr>
              <a:t>dativ</a:t>
            </a:r>
            <a:r>
              <a:rPr lang="nb-NO" dirty="0"/>
              <a:t> falt sammen. I </a:t>
            </a:r>
            <a:r>
              <a:rPr lang="nb-NO" dirty="0">
                <a:hlinkClick r:id="rId6" tooltip="Pronomen"/>
              </a:rPr>
              <a:t>personlige pronomen</a:t>
            </a:r>
            <a:r>
              <a:rPr lang="nb-NO" dirty="0"/>
              <a:t> falt akkusativ og dativ sammen til</a:t>
            </a:r>
            <a:r>
              <a:rPr lang="nb-NO" dirty="0">
                <a:hlinkClick r:id="rId7" tooltip="Objekt (språk) (siden finnes ikke)"/>
              </a:rPr>
              <a:t>objektsform</a:t>
            </a:r>
            <a:r>
              <a:rPr lang="nb-NO" dirty="0"/>
              <a:t>. </a:t>
            </a:r>
            <a:r>
              <a:rPr lang="nb-NO" u="sng" dirty="0">
                <a:hlinkClick r:id="rId8" tooltip="Totallsform (siden finnes ikke)"/>
              </a:rPr>
              <a:t>Totallsformer</a:t>
            </a:r>
            <a:r>
              <a:rPr lang="nb-NO" dirty="0"/>
              <a:t> av de personlige pronomena forsvant mange steder: (</a:t>
            </a:r>
            <a:r>
              <a:rPr lang="nb-NO" i="1" dirty="0"/>
              <a:t>okkr</a:t>
            </a:r>
            <a:r>
              <a:rPr lang="nb-NO" dirty="0"/>
              <a:t> = vi to, </a:t>
            </a:r>
            <a:r>
              <a:rPr lang="nb-NO" i="1" dirty="0"/>
              <a:t>ykkr</a:t>
            </a:r>
            <a:r>
              <a:rPr lang="nb-NO" dirty="0"/>
              <a:t> = dere to), men kan finnes blant annet på sørvestlandet</a:t>
            </a:r>
            <a:r>
              <a:rPr lang="nb-NO" dirty="0" smtClean="0"/>
              <a:t>.</a:t>
            </a:r>
          </a:p>
          <a:p>
            <a:r>
              <a:rPr lang="nb-NO" dirty="0" smtClean="0"/>
              <a:t>! </a:t>
            </a:r>
            <a:r>
              <a:rPr lang="nb-NO" dirty="0"/>
              <a:t>. </a:t>
            </a:r>
            <a:r>
              <a:rPr lang="nb-NO" dirty="0">
                <a:hlinkClick r:id="rId9" tooltip="Artikkel (ordklasse)"/>
              </a:rPr>
              <a:t>Ubestemt artikkel</a:t>
            </a:r>
            <a:r>
              <a:rPr lang="nb-NO" dirty="0"/>
              <a:t> – som var ukjent i norrønt – kom nå inn.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879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bøyning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I norrønt ble ikke verbet bare </a:t>
            </a:r>
            <a:r>
              <a:rPr lang="nb-NO" dirty="0">
                <a:hlinkClick r:id="rId2" tooltip="Bøyd i tid (siden finnes ikke)"/>
              </a:rPr>
              <a:t>bøyd i tid</a:t>
            </a:r>
            <a:r>
              <a:rPr lang="nb-NO" dirty="0"/>
              <a:t>, men også etter om subjektet var i første, andre eller tredje person, entall eller flertall. Hver tid av verbet kunne altså ha opptil seks ulike former – mot i dag én. I 1800-tallets skriftlige dansk, svensk og landsmål, var verb også bøyd i entall og flertall, for eksempel </a:t>
            </a:r>
            <a:r>
              <a:rPr lang="nb-NO" i="1" dirty="0"/>
              <a:t>eg er</a:t>
            </a:r>
            <a:r>
              <a:rPr lang="nb-NO" dirty="0"/>
              <a:t> mot </a:t>
            </a:r>
            <a:r>
              <a:rPr lang="nb-NO" i="1" dirty="0"/>
              <a:t>dei ero</a:t>
            </a:r>
            <a:r>
              <a:rPr lang="nb-NO" dirty="0"/>
              <a:t> i landsmål. I talespråket fins flertallsbøying ennå i noen få dialekter, blant annet i Setesdal. Et eksempel er </a:t>
            </a:r>
            <a:r>
              <a:rPr lang="nb-NO" i="1" dirty="0"/>
              <a:t>eg heve</a:t>
            </a:r>
            <a:r>
              <a:rPr lang="nb-NO" dirty="0"/>
              <a:t> mot </a:t>
            </a:r>
            <a:r>
              <a:rPr lang="nb-NO" i="1" dirty="0"/>
              <a:t>dei have</a:t>
            </a:r>
            <a:r>
              <a:rPr lang="nb-NO" dirty="0"/>
              <a:t> i Valle.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17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Syntaktiske</a:t>
            </a:r>
            <a:r>
              <a:rPr lang="cs-CZ" dirty="0"/>
              <a:t> </a:t>
            </a:r>
            <a:r>
              <a:rPr lang="cs-CZ" dirty="0" err="1"/>
              <a:t>endringer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</a:t>
            </a:r>
            <a:r>
              <a:rPr lang="cs-CZ" dirty="0"/>
              <a:t> </a:t>
            </a:r>
            <a:r>
              <a:rPr lang="cs-CZ" dirty="0" err="1"/>
              <a:t>norrønt</a:t>
            </a:r>
            <a:r>
              <a:rPr lang="cs-CZ" dirty="0"/>
              <a:t> </a:t>
            </a:r>
            <a:r>
              <a:rPr lang="cs-CZ" dirty="0" err="1"/>
              <a:t>kunne</a:t>
            </a:r>
            <a:r>
              <a:rPr lang="cs-CZ" dirty="0"/>
              <a:t> </a:t>
            </a:r>
            <a:r>
              <a:rPr lang="cs-CZ" dirty="0" err="1"/>
              <a:t>subjektet</a:t>
            </a:r>
            <a:r>
              <a:rPr lang="cs-CZ" dirty="0"/>
              <a:t> </a:t>
            </a:r>
            <a:r>
              <a:rPr lang="cs-CZ" dirty="0" err="1"/>
              <a:t>komme</a:t>
            </a:r>
            <a:r>
              <a:rPr lang="cs-CZ" dirty="0"/>
              <a:t> </a:t>
            </a:r>
            <a:r>
              <a:rPr lang="cs-CZ" dirty="0" err="1"/>
              <a:t>før</a:t>
            </a:r>
            <a:r>
              <a:rPr lang="cs-CZ" dirty="0"/>
              <a:t> </a:t>
            </a:r>
            <a:r>
              <a:rPr lang="cs-CZ" dirty="0" err="1"/>
              <a:t>eller</a:t>
            </a:r>
            <a:r>
              <a:rPr lang="cs-CZ" dirty="0"/>
              <a:t> </a:t>
            </a:r>
            <a:r>
              <a:rPr lang="cs-CZ" dirty="0" err="1"/>
              <a:t>etter</a:t>
            </a:r>
            <a:r>
              <a:rPr lang="cs-CZ" dirty="0"/>
              <a:t> </a:t>
            </a:r>
            <a:r>
              <a:rPr lang="cs-CZ" dirty="0" err="1">
                <a:hlinkClick r:id="rId2" tooltip="Verbal"/>
              </a:rPr>
              <a:t>verbalet</a:t>
            </a:r>
            <a:r>
              <a:rPr lang="cs-CZ" dirty="0"/>
              <a:t>: </a:t>
            </a:r>
            <a:r>
              <a:rPr lang="cs-CZ" i="1" dirty="0"/>
              <a:t>Kom </a:t>
            </a:r>
            <a:r>
              <a:rPr lang="cs-CZ" i="1" dirty="0" err="1"/>
              <a:t>hann</a:t>
            </a:r>
            <a:r>
              <a:rPr lang="cs-CZ" i="1" dirty="0"/>
              <a:t> </a:t>
            </a:r>
            <a:r>
              <a:rPr lang="cs-CZ" i="1" dirty="0" err="1"/>
              <a:t>þá</a:t>
            </a:r>
            <a:r>
              <a:rPr lang="cs-CZ" dirty="0"/>
              <a:t> </a:t>
            </a:r>
            <a:r>
              <a:rPr lang="cs-CZ" dirty="0" err="1"/>
              <a:t>eller</a:t>
            </a:r>
            <a:r>
              <a:rPr lang="cs-CZ" dirty="0"/>
              <a:t> </a:t>
            </a:r>
            <a:r>
              <a:rPr lang="cs-CZ" i="1" dirty="0" err="1"/>
              <a:t>Þá</a:t>
            </a:r>
            <a:r>
              <a:rPr lang="cs-CZ" i="1" dirty="0"/>
              <a:t> kom </a:t>
            </a:r>
            <a:r>
              <a:rPr lang="cs-CZ" i="1" dirty="0" err="1"/>
              <a:t>hann</a:t>
            </a:r>
            <a:r>
              <a:rPr lang="cs-CZ" dirty="0"/>
              <a:t> (Han kom da). </a:t>
            </a:r>
            <a:r>
              <a:rPr lang="cs-CZ" dirty="0" err="1"/>
              <a:t>Objektet</a:t>
            </a:r>
            <a:r>
              <a:rPr lang="cs-CZ" dirty="0"/>
              <a:t> </a:t>
            </a:r>
            <a:r>
              <a:rPr lang="cs-CZ" dirty="0" err="1"/>
              <a:t>kunne</a:t>
            </a:r>
            <a:r>
              <a:rPr lang="cs-CZ" dirty="0"/>
              <a:t> </a:t>
            </a:r>
            <a:r>
              <a:rPr lang="cs-CZ" dirty="0" err="1"/>
              <a:t>godt</a:t>
            </a:r>
            <a:r>
              <a:rPr lang="cs-CZ" dirty="0"/>
              <a:t> </a:t>
            </a:r>
            <a:r>
              <a:rPr lang="cs-CZ" dirty="0" err="1"/>
              <a:t>komme</a:t>
            </a:r>
            <a:r>
              <a:rPr lang="cs-CZ" dirty="0"/>
              <a:t> </a:t>
            </a:r>
            <a:r>
              <a:rPr lang="cs-CZ" dirty="0" err="1"/>
              <a:t>før</a:t>
            </a:r>
            <a:r>
              <a:rPr lang="cs-CZ" dirty="0"/>
              <a:t> </a:t>
            </a:r>
            <a:r>
              <a:rPr lang="cs-CZ" dirty="0" err="1">
                <a:hlinkClick r:id="rId3" tooltip="Verb"/>
              </a:rPr>
              <a:t>hovedverbet</a:t>
            </a:r>
            <a:r>
              <a:rPr lang="cs-CZ" dirty="0"/>
              <a:t>: </a:t>
            </a:r>
            <a:r>
              <a:rPr lang="cs-CZ" i="1" dirty="0" err="1"/>
              <a:t>Hefir</a:t>
            </a:r>
            <a:r>
              <a:rPr lang="cs-CZ" i="1" dirty="0"/>
              <a:t> </a:t>
            </a:r>
            <a:r>
              <a:rPr lang="cs-CZ" i="1" dirty="0" err="1"/>
              <a:t>þú</a:t>
            </a:r>
            <a:r>
              <a:rPr lang="cs-CZ" i="1" dirty="0"/>
              <a:t> </a:t>
            </a:r>
            <a:r>
              <a:rPr lang="cs-CZ" i="1" dirty="0" err="1"/>
              <a:t>nokkura</a:t>
            </a:r>
            <a:r>
              <a:rPr lang="cs-CZ" i="1" dirty="0"/>
              <a:t> </a:t>
            </a:r>
            <a:r>
              <a:rPr lang="cs-CZ" i="1" dirty="0" err="1"/>
              <a:t>menn</a:t>
            </a:r>
            <a:r>
              <a:rPr lang="cs-CZ" i="1" dirty="0"/>
              <a:t> </a:t>
            </a:r>
            <a:r>
              <a:rPr lang="cs-CZ" i="1" dirty="0" err="1"/>
              <a:t>hitt</a:t>
            </a:r>
            <a:r>
              <a:rPr lang="cs-CZ" i="1" dirty="0"/>
              <a:t> í </a:t>
            </a:r>
            <a:r>
              <a:rPr lang="cs-CZ" i="1" dirty="0" err="1"/>
              <a:t>borginni</a:t>
            </a:r>
            <a:r>
              <a:rPr lang="cs-CZ" i="1" dirty="0"/>
              <a:t>?</a:t>
            </a:r>
            <a:r>
              <a:rPr lang="cs-CZ" dirty="0"/>
              <a:t> (</a:t>
            </a:r>
            <a:r>
              <a:rPr lang="cs-CZ" dirty="0" err="1"/>
              <a:t>Har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noen</a:t>
            </a:r>
            <a:r>
              <a:rPr lang="cs-CZ" dirty="0"/>
              <a:t> </a:t>
            </a:r>
            <a:r>
              <a:rPr lang="cs-CZ" dirty="0" err="1"/>
              <a:t>menn</a:t>
            </a:r>
            <a:r>
              <a:rPr lang="cs-CZ" dirty="0"/>
              <a:t> </a:t>
            </a:r>
            <a:r>
              <a:rPr lang="cs-CZ" dirty="0" err="1"/>
              <a:t>møtt</a:t>
            </a:r>
            <a:r>
              <a:rPr lang="cs-CZ" dirty="0"/>
              <a:t> i </a:t>
            </a:r>
            <a:r>
              <a:rPr lang="cs-CZ" dirty="0" err="1"/>
              <a:t>byen</a:t>
            </a:r>
            <a:r>
              <a:rPr lang="cs-CZ" dirty="0"/>
              <a:t>?) I </a:t>
            </a:r>
            <a:r>
              <a:rPr lang="cs-CZ" dirty="0" err="1"/>
              <a:t>norrønt</a:t>
            </a:r>
            <a:r>
              <a:rPr lang="cs-CZ" dirty="0"/>
              <a:t> var </a:t>
            </a:r>
            <a:r>
              <a:rPr lang="cs-CZ" dirty="0" err="1"/>
              <a:t>rekkefølgen</a:t>
            </a:r>
            <a:r>
              <a:rPr lang="cs-CZ" dirty="0"/>
              <a:t> </a:t>
            </a:r>
            <a:r>
              <a:rPr lang="cs-CZ" dirty="0" err="1"/>
              <a:t>mellom</a:t>
            </a:r>
            <a:r>
              <a:rPr lang="cs-CZ" dirty="0"/>
              <a:t> </a:t>
            </a:r>
            <a:r>
              <a:rPr lang="cs-CZ" dirty="0" err="1">
                <a:hlinkClick r:id="rId4" tooltip="Direkte objekt"/>
              </a:rPr>
              <a:t>direkte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 err="1">
                <a:hlinkClick r:id="rId5" tooltip="Indirekte objekt"/>
              </a:rPr>
              <a:t>indirekte</a:t>
            </a:r>
            <a:r>
              <a:rPr lang="cs-CZ" dirty="0">
                <a:hlinkClick r:id="rId5" tooltip="Indirekte objekt"/>
              </a:rPr>
              <a:t> objekt</a:t>
            </a:r>
            <a:r>
              <a:rPr lang="cs-CZ" dirty="0"/>
              <a:t> </a:t>
            </a:r>
            <a:r>
              <a:rPr lang="cs-CZ" dirty="0" err="1"/>
              <a:t>fri</a:t>
            </a:r>
            <a:r>
              <a:rPr lang="cs-CZ" dirty="0"/>
              <a:t>: </a:t>
            </a:r>
            <a:r>
              <a:rPr lang="cs-CZ" i="1" dirty="0" err="1"/>
              <a:t>Ek</a:t>
            </a:r>
            <a:r>
              <a:rPr lang="cs-CZ" i="1" dirty="0"/>
              <a:t> </a:t>
            </a:r>
            <a:r>
              <a:rPr lang="cs-CZ" i="1" dirty="0" err="1"/>
              <a:t>gaf</a:t>
            </a:r>
            <a:r>
              <a:rPr lang="cs-CZ" i="1" dirty="0"/>
              <a:t> </a:t>
            </a:r>
            <a:r>
              <a:rPr lang="cs-CZ" i="1" dirty="0" err="1"/>
              <a:t>konungi</a:t>
            </a:r>
            <a:r>
              <a:rPr lang="cs-CZ" i="1" dirty="0"/>
              <a:t> </a:t>
            </a:r>
            <a:r>
              <a:rPr lang="cs-CZ" i="1" dirty="0" err="1"/>
              <a:t>hring</a:t>
            </a:r>
            <a:r>
              <a:rPr lang="cs-CZ" i="1" dirty="0"/>
              <a:t> / </a:t>
            </a:r>
            <a:r>
              <a:rPr lang="cs-CZ" i="1" dirty="0" err="1"/>
              <a:t>ek</a:t>
            </a:r>
            <a:r>
              <a:rPr lang="cs-CZ" i="1" dirty="0"/>
              <a:t> </a:t>
            </a:r>
            <a:r>
              <a:rPr lang="cs-CZ" i="1" dirty="0" err="1"/>
              <a:t>gav</a:t>
            </a:r>
            <a:r>
              <a:rPr lang="cs-CZ" i="1" dirty="0"/>
              <a:t> </a:t>
            </a:r>
            <a:r>
              <a:rPr lang="cs-CZ" i="1" dirty="0" err="1"/>
              <a:t>hring</a:t>
            </a:r>
            <a:r>
              <a:rPr lang="cs-CZ" i="1" dirty="0"/>
              <a:t> </a:t>
            </a:r>
            <a:r>
              <a:rPr lang="cs-CZ" i="1" dirty="0" err="1"/>
              <a:t>konungi</a:t>
            </a:r>
            <a:r>
              <a:rPr lang="cs-CZ" dirty="0"/>
              <a:t> (</a:t>
            </a:r>
            <a:r>
              <a:rPr lang="cs-CZ" dirty="0" err="1"/>
              <a:t>Jeg</a:t>
            </a:r>
            <a:r>
              <a:rPr lang="cs-CZ" dirty="0"/>
              <a:t> </a:t>
            </a:r>
            <a:r>
              <a:rPr lang="cs-CZ" dirty="0" err="1"/>
              <a:t>ga</a:t>
            </a:r>
            <a:r>
              <a:rPr lang="cs-CZ" dirty="0"/>
              <a:t> </a:t>
            </a:r>
            <a:r>
              <a:rPr lang="cs-CZ" dirty="0" err="1"/>
              <a:t>kongen</a:t>
            </a:r>
            <a:r>
              <a:rPr lang="cs-CZ" dirty="0"/>
              <a:t> </a:t>
            </a:r>
            <a:r>
              <a:rPr lang="cs-CZ" dirty="0" err="1"/>
              <a:t>ringen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46051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Syntaktiske</a:t>
            </a:r>
            <a:r>
              <a:rPr lang="cs-CZ" dirty="0" smtClean="0"/>
              <a:t> </a:t>
            </a:r>
            <a:r>
              <a:rPr lang="cs-CZ" dirty="0" err="1" smtClean="0"/>
              <a:t>endringer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>
                <a:hlinkClick r:id="rId2" tooltip="Preposisjon"/>
              </a:rPr>
              <a:t>Preposisjoner</a:t>
            </a:r>
            <a:r>
              <a:rPr lang="cs-CZ" dirty="0"/>
              <a:t> </a:t>
            </a:r>
            <a:r>
              <a:rPr lang="cs-CZ" dirty="0" err="1"/>
              <a:t>har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en </a:t>
            </a:r>
            <a:r>
              <a:rPr lang="cs-CZ" dirty="0" err="1"/>
              <a:t>stor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erstatta</a:t>
            </a:r>
            <a:r>
              <a:rPr lang="cs-CZ" dirty="0"/>
              <a:t> </a:t>
            </a:r>
            <a:r>
              <a:rPr lang="cs-CZ" dirty="0" err="1">
                <a:hlinkClick r:id="rId3" tooltip="Kasus"/>
              </a:rPr>
              <a:t>kasussystemet</a:t>
            </a:r>
            <a:r>
              <a:rPr lang="cs-CZ" dirty="0"/>
              <a:t>:</a:t>
            </a:r>
          </a:p>
          <a:p>
            <a:r>
              <a:rPr lang="cs-CZ" i="1" dirty="0" err="1"/>
              <a:t>Hann</a:t>
            </a:r>
            <a:r>
              <a:rPr lang="cs-CZ" i="1" dirty="0"/>
              <a:t> </a:t>
            </a:r>
            <a:r>
              <a:rPr lang="cs-CZ" i="1" dirty="0" err="1"/>
              <a:t>leitar</a:t>
            </a:r>
            <a:r>
              <a:rPr lang="cs-CZ" i="1" dirty="0"/>
              <a:t> </a:t>
            </a:r>
            <a:r>
              <a:rPr lang="cs-CZ" i="1" dirty="0" err="1"/>
              <a:t>hennar</a:t>
            </a:r>
            <a:r>
              <a:rPr lang="cs-CZ" dirty="0"/>
              <a:t> = Han </a:t>
            </a:r>
            <a:r>
              <a:rPr lang="cs-CZ" dirty="0" err="1"/>
              <a:t>leter</a:t>
            </a:r>
            <a:r>
              <a:rPr lang="cs-CZ" dirty="0"/>
              <a:t> </a:t>
            </a:r>
            <a:r>
              <a:rPr lang="cs-CZ" dirty="0" err="1"/>
              <a:t>etter</a:t>
            </a:r>
            <a:r>
              <a:rPr lang="cs-CZ" dirty="0"/>
              <a:t> </a:t>
            </a:r>
            <a:r>
              <a:rPr lang="cs-CZ" dirty="0" err="1"/>
              <a:t>henne</a:t>
            </a:r>
            <a:r>
              <a:rPr lang="cs-CZ" dirty="0"/>
              <a:t>.</a:t>
            </a:r>
          </a:p>
          <a:p>
            <a:r>
              <a:rPr lang="cs-CZ" i="1" dirty="0" err="1"/>
              <a:t>Hann</a:t>
            </a:r>
            <a:r>
              <a:rPr lang="cs-CZ" i="1" dirty="0"/>
              <a:t> </a:t>
            </a:r>
            <a:r>
              <a:rPr lang="cs-CZ" i="1" dirty="0" err="1"/>
              <a:t>syrgir</a:t>
            </a:r>
            <a:r>
              <a:rPr lang="cs-CZ" i="1" dirty="0"/>
              <a:t> hana</a:t>
            </a:r>
            <a:r>
              <a:rPr lang="cs-CZ" dirty="0"/>
              <a:t> = Han </a:t>
            </a:r>
            <a:r>
              <a:rPr lang="cs-CZ" dirty="0" err="1"/>
              <a:t>sørger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henne</a:t>
            </a:r>
            <a:r>
              <a:rPr lang="cs-CZ" dirty="0"/>
              <a:t>.</a:t>
            </a:r>
          </a:p>
          <a:p>
            <a:r>
              <a:rPr lang="cs-CZ" i="1" dirty="0" err="1"/>
              <a:t>Hann</a:t>
            </a:r>
            <a:r>
              <a:rPr lang="cs-CZ" i="1" dirty="0"/>
              <a:t> </a:t>
            </a:r>
            <a:r>
              <a:rPr lang="cs-CZ" i="1" dirty="0" err="1"/>
              <a:t>greip</a:t>
            </a:r>
            <a:r>
              <a:rPr lang="cs-CZ" i="1" dirty="0"/>
              <a:t> </a:t>
            </a:r>
            <a:r>
              <a:rPr lang="cs-CZ" i="1" dirty="0" err="1"/>
              <a:t>sverðit</a:t>
            </a:r>
            <a:r>
              <a:rPr lang="cs-CZ" i="1" dirty="0"/>
              <a:t> </a:t>
            </a:r>
            <a:r>
              <a:rPr lang="cs-CZ" i="1" dirty="0" err="1"/>
              <a:t>báðum</a:t>
            </a:r>
            <a:r>
              <a:rPr lang="cs-CZ" i="1" dirty="0"/>
              <a:t> </a:t>
            </a:r>
            <a:r>
              <a:rPr lang="cs-CZ" i="1" dirty="0" err="1"/>
              <a:t>hǫndum</a:t>
            </a:r>
            <a:r>
              <a:rPr lang="cs-CZ" dirty="0"/>
              <a:t> = Han grep </a:t>
            </a:r>
            <a:r>
              <a:rPr lang="cs-CZ" dirty="0" err="1"/>
              <a:t>sverdet</a:t>
            </a:r>
            <a:r>
              <a:rPr lang="cs-CZ" dirty="0"/>
              <a:t> med </a:t>
            </a:r>
            <a:r>
              <a:rPr lang="cs-CZ" dirty="0" err="1"/>
              <a:t>begge</a:t>
            </a:r>
            <a:r>
              <a:rPr lang="cs-CZ" dirty="0"/>
              <a:t> </a:t>
            </a:r>
            <a:r>
              <a:rPr lang="cs-CZ" dirty="0" err="1"/>
              <a:t>hender</a:t>
            </a:r>
            <a:r>
              <a:rPr lang="cs-CZ" dirty="0"/>
              <a:t>.</a:t>
            </a:r>
          </a:p>
          <a:p>
            <a:r>
              <a:rPr lang="cs-CZ" dirty="0" err="1"/>
              <a:t>Det</a:t>
            </a:r>
            <a:r>
              <a:rPr lang="cs-CZ" dirty="0"/>
              <a:t> </a:t>
            </a:r>
            <a:r>
              <a:rPr lang="cs-CZ" dirty="0" err="1">
                <a:hlinkClick r:id="rId4" tooltip="Formelt subjekt (siden finnes ikke)"/>
              </a:rPr>
              <a:t>formelle</a:t>
            </a:r>
            <a:r>
              <a:rPr lang="cs-CZ" dirty="0">
                <a:hlinkClick r:id="rId4" tooltip="Formelt subjekt (siden finnes ikke)"/>
              </a:rPr>
              <a:t> </a:t>
            </a:r>
            <a:r>
              <a:rPr lang="cs-CZ" dirty="0" err="1">
                <a:hlinkClick r:id="rId4" tooltip="Formelt subjekt (siden finnes ikke)"/>
              </a:rPr>
              <a:t>subjektet</a:t>
            </a:r>
            <a:r>
              <a:rPr lang="cs-CZ" dirty="0"/>
              <a:t> «</a:t>
            </a:r>
            <a:r>
              <a:rPr lang="cs-CZ" dirty="0" err="1"/>
              <a:t>det</a:t>
            </a:r>
            <a:r>
              <a:rPr lang="cs-CZ" dirty="0"/>
              <a:t>» tas i </a:t>
            </a:r>
            <a:r>
              <a:rPr lang="cs-CZ" dirty="0" err="1"/>
              <a:t>bruk</a:t>
            </a:r>
            <a:r>
              <a:rPr lang="cs-CZ" dirty="0"/>
              <a:t>:</a:t>
            </a:r>
          </a:p>
          <a:p>
            <a:r>
              <a:rPr lang="cs-CZ" i="1" dirty="0" err="1"/>
              <a:t>Maðr</a:t>
            </a:r>
            <a:r>
              <a:rPr lang="cs-CZ" i="1" dirty="0"/>
              <a:t> kom </a:t>
            </a:r>
            <a:r>
              <a:rPr lang="cs-CZ" i="1" dirty="0" err="1"/>
              <a:t>inn</a:t>
            </a:r>
            <a:r>
              <a:rPr lang="cs-CZ" dirty="0"/>
              <a:t> = </a:t>
            </a:r>
            <a:r>
              <a:rPr lang="cs-CZ" dirty="0" err="1"/>
              <a:t>Det</a:t>
            </a:r>
            <a:r>
              <a:rPr lang="cs-CZ" dirty="0"/>
              <a:t> kom en </a:t>
            </a:r>
            <a:r>
              <a:rPr lang="cs-CZ" dirty="0" err="1"/>
              <a:t>mann</a:t>
            </a:r>
            <a:r>
              <a:rPr lang="cs-CZ" dirty="0"/>
              <a:t> </a:t>
            </a:r>
            <a:r>
              <a:rPr lang="cs-CZ" dirty="0" err="1"/>
              <a:t>inn</a:t>
            </a:r>
            <a:r>
              <a:rPr lang="cs-CZ" dirty="0"/>
              <a:t>.</a:t>
            </a:r>
          </a:p>
          <a:p>
            <a:r>
              <a:rPr lang="cs-CZ" i="1" dirty="0" err="1"/>
              <a:t>Ljǫs</a:t>
            </a:r>
            <a:r>
              <a:rPr lang="cs-CZ" i="1" dirty="0"/>
              <a:t> </a:t>
            </a:r>
            <a:r>
              <a:rPr lang="cs-CZ" i="1" dirty="0" err="1"/>
              <a:t>brann</a:t>
            </a:r>
            <a:r>
              <a:rPr lang="cs-CZ" i="1" dirty="0"/>
              <a:t> í </a:t>
            </a:r>
            <a:r>
              <a:rPr lang="cs-CZ" i="1" dirty="0" err="1"/>
              <a:t>herberginu</a:t>
            </a:r>
            <a:r>
              <a:rPr lang="cs-CZ" dirty="0"/>
              <a:t> =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brant</a:t>
            </a:r>
            <a:r>
              <a:rPr lang="cs-CZ" dirty="0"/>
              <a:t> </a:t>
            </a:r>
            <a:r>
              <a:rPr lang="cs-CZ" dirty="0" err="1"/>
              <a:t>lys</a:t>
            </a:r>
            <a:r>
              <a:rPr lang="cs-CZ" dirty="0"/>
              <a:t> i </a:t>
            </a:r>
            <a:r>
              <a:rPr lang="cs-CZ" dirty="0" err="1"/>
              <a:t>lokalet</a:t>
            </a:r>
            <a:r>
              <a:rPr lang="cs-CZ" dirty="0"/>
              <a:t>.</a:t>
            </a:r>
          </a:p>
          <a:p>
            <a:r>
              <a:rPr lang="cs-CZ" i="1" dirty="0" err="1"/>
              <a:t>Rignir</a:t>
            </a:r>
            <a:r>
              <a:rPr lang="cs-CZ" dirty="0"/>
              <a:t> =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regner</a:t>
            </a:r>
            <a:r>
              <a:rPr lang="cs-CZ" dirty="0"/>
              <a:t>.</a:t>
            </a:r>
          </a:p>
          <a:p>
            <a:r>
              <a:rPr lang="cs-CZ" dirty="0"/>
              <a:t>Den </a:t>
            </a:r>
            <a:r>
              <a:rPr lang="cs-CZ" dirty="0" err="1"/>
              <a:t>såkalte</a:t>
            </a:r>
            <a:r>
              <a:rPr lang="cs-CZ" dirty="0"/>
              <a:t> </a:t>
            </a:r>
            <a:r>
              <a:rPr lang="cs-CZ" dirty="0" err="1">
                <a:hlinkClick r:id="rId5" tooltip="Garp"/>
              </a:rPr>
              <a:t>garpegenitiven</a:t>
            </a:r>
            <a:r>
              <a:rPr lang="cs-CZ" dirty="0"/>
              <a:t> kom </a:t>
            </a:r>
            <a:r>
              <a:rPr lang="cs-CZ" dirty="0" err="1"/>
              <a:t>inn</a:t>
            </a:r>
            <a:r>
              <a:rPr lang="cs-CZ" dirty="0"/>
              <a:t>, </a:t>
            </a:r>
            <a:r>
              <a:rPr lang="cs-CZ" dirty="0" err="1"/>
              <a:t>særlig</a:t>
            </a:r>
            <a:r>
              <a:rPr lang="cs-CZ" dirty="0"/>
              <a:t> i </a:t>
            </a:r>
            <a:r>
              <a:rPr lang="cs-CZ" dirty="0" err="1">
                <a:hlinkClick r:id="rId6" tooltip="Vestnorsk"/>
              </a:rPr>
              <a:t>vestnorsk</a:t>
            </a:r>
            <a:r>
              <a:rPr lang="cs-CZ" dirty="0"/>
              <a:t>: </a:t>
            </a:r>
            <a:r>
              <a:rPr lang="cs-CZ" i="1" dirty="0" err="1"/>
              <a:t>faðir</a:t>
            </a:r>
            <a:r>
              <a:rPr lang="cs-CZ" i="1" dirty="0"/>
              <a:t> </a:t>
            </a:r>
            <a:r>
              <a:rPr lang="cs-CZ" i="1" dirty="0" err="1"/>
              <a:t>Guðrunar</a:t>
            </a:r>
            <a:r>
              <a:rPr lang="cs-CZ" dirty="0"/>
              <a:t> → </a:t>
            </a:r>
            <a:r>
              <a:rPr lang="cs-CZ" dirty="0" err="1"/>
              <a:t>Gudrun</a:t>
            </a:r>
            <a:r>
              <a:rPr lang="cs-CZ" dirty="0"/>
              <a:t> sin </a:t>
            </a:r>
            <a:r>
              <a:rPr lang="cs-CZ" dirty="0" err="1"/>
              <a:t>fader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074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Ordtilfanget</a:t>
            </a:r>
            <a:r>
              <a:rPr lang="cs-CZ" dirty="0"/>
              <a:t/>
            </a:r>
            <a:br>
              <a:rPr lang="cs-CZ" dirty="0"/>
            </a:br>
            <a:r>
              <a:rPr lang="nb-NO" dirty="0" smtClean="0"/>
              <a:t>Ordforrådet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Kontakten</a:t>
            </a:r>
            <a:r>
              <a:rPr lang="cs-CZ" dirty="0"/>
              <a:t> med </a:t>
            </a:r>
            <a:r>
              <a:rPr lang="cs-CZ" dirty="0" err="1">
                <a:hlinkClick r:id="rId2" tooltip="Hansaen"/>
              </a:rPr>
              <a:t>hanseatene</a:t>
            </a:r>
            <a:r>
              <a:rPr lang="cs-CZ" dirty="0"/>
              <a:t> </a:t>
            </a:r>
            <a:r>
              <a:rPr lang="cs-CZ" dirty="0" err="1"/>
              <a:t>brakte</a:t>
            </a:r>
            <a:r>
              <a:rPr lang="cs-CZ" dirty="0"/>
              <a:t> </a:t>
            </a:r>
            <a:r>
              <a:rPr lang="cs-CZ" dirty="0" err="1"/>
              <a:t>ikke</a:t>
            </a:r>
            <a:r>
              <a:rPr lang="cs-CZ" dirty="0"/>
              <a:t> bare en </a:t>
            </a:r>
            <a:r>
              <a:rPr lang="cs-CZ" dirty="0" err="1"/>
              <a:t>mengde</a:t>
            </a:r>
            <a:r>
              <a:rPr lang="cs-CZ" dirty="0"/>
              <a:t> </a:t>
            </a:r>
            <a:r>
              <a:rPr lang="cs-CZ" dirty="0" err="1"/>
              <a:t>nye</a:t>
            </a:r>
            <a:r>
              <a:rPr lang="cs-CZ" dirty="0"/>
              <a:t> </a:t>
            </a:r>
            <a:r>
              <a:rPr lang="cs-CZ" dirty="0" err="1"/>
              <a:t>begreper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ord</a:t>
            </a:r>
            <a:r>
              <a:rPr lang="cs-CZ" dirty="0"/>
              <a:t> </a:t>
            </a:r>
            <a:r>
              <a:rPr lang="cs-CZ" dirty="0" err="1"/>
              <a:t>inn</a:t>
            </a:r>
            <a:r>
              <a:rPr lang="cs-CZ" dirty="0"/>
              <a:t> i </a:t>
            </a:r>
            <a:r>
              <a:rPr lang="cs-CZ" dirty="0" err="1"/>
              <a:t>språket</a:t>
            </a:r>
            <a:r>
              <a:rPr lang="cs-CZ" dirty="0"/>
              <a:t> (</a:t>
            </a:r>
            <a:r>
              <a:rPr lang="cs-CZ" i="1" dirty="0" err="1"/>
              <a:t>rente</a:t>
            </a:r>
            <a:r>
              <a:rPr lang="cs-CZ" i="1" dirty="0"/>
              <a:t>, </a:t>
            </a:r>
            <a:r>
              <a:rPr lang="cs-CZ" i="1" dirty="0" err="1"/>
              <a:t>snekker</a:t>
            </a:r>
            <a:r>
              <a:rPr lang="cs-CZ" i="1" dirty="0"/>
              <a:t>, </a:t>
            </a:r>
            <a:r>
              <a:rPr lang="cs-CZ" i="1" dirty="0" err="1"/>
              <a:t>spiker</a:t>
            </a:r>
            <a:r>
              <a:rPr lang="cs-CZ" i="1" dirty="0"/>
              <a:t>, </a:t>
            </a:r>
            <a:r>
              <a:rPr lang="cs-CZ" i="1" dirty="0" err="1"/>
              <a:t>kjøkken</a:t>
            </a:r>
            <a:r>
              <a:rPr lang="cs-CZ" i="1" dirty="0"/>
              <a:t>, </a:t>
            </a:r>
            <a:r>
              <a:rPr lang="cs-CZ" i="1" dirty="0" err="1"/>
              <a:t>skap</a:t>
            </a:r>
            <a:r>
              <a:rPr lang="cs-CZ" i="1" dirty="0"/>
              <a:t>, trapp, </a:t>
            </a:r>
            <a:r>
              <a:rPr lang="cs-CZ" i="1" dirty="0" err="1"/>
              <a:t>støvel</a:t>
            </a:r>
            <a:r>
              <a:rPr lang="cs-CZ" i="1" dirty="0"/>
              <a:t>, </a:t>
            </a:r>
            <a:r>
              <a:rPr lang="cs-CZ" i="1" dirty="0" err="1"/>
              <a:t>farge</a:t>
            </a:r>
            <a:r>
              <a:rPr lang="cs-CZ" dirty="0"/>
              <a:t>), </a:t>
            </a:r>
            <a:r>
              <a:rPr lang="cs-CZ" dirty="0" err="1"/>
              <a:t>men</a:t>
            </a:r>
            <a:r>
              <a:rPr lang="cs-CZ" dirty="0"/>
              <a:t> </a:t>
            </a:r>
            <a:r>
              <a:rPr lang="cs-CZ" dirty="0" err="1"/>
              <a:t>fortrengte</a:t>
            </a:r>
            <a:r>
              <a:rPr lang="cs-CZ" dirty="0"/>
              <a:t> </a:t>
            </a:r>
            <a:r>
              <a:rPr lang="cs-CZ" dirty="0" err="1"/>
              <a:t>helt</a:t>
            </a:r>
            <a:r>
              <a:rPr lang="cs-CZ" dirty="0"/>
              <a:t> </a:t>
            </a:r>
            <a:r>
              <a:rPr lang="cs-CZ" dirty="0" err="1"/>
              <a:t>eller</a:t>
            </a:r>
            <a:r>
              <a:rPr lang="cs-CZ" dirty="0"/>
              <a:t> </a:t>
            </a:r>
            <a:r>
              <a:rPr lang="cs-CZ" dirty="0" err="1"/>
              <a:t>delvis</a:t>
            </a:r>
            <a:r>
              <a:rPr lang="cs-CZ" dirty="0"/>
              <a:t> </a:t>
            </a:r>
            <a:r>
              <a:rPr lang="cs-CZ" dirty="0" err="1"/>
              <a:t>norrøne</a:t>
            </a:r>
            <a:r>
              <a:rPr lang="cs-CZ" dirty="0"/>
              <a:t> </a:t>
            </a:r>
            <a:r>
              <a:rPr lang="cs-CZ" dirty="0" err="1"/>
              <a:t>ord</a:t>
            </a:r>
            <a:r>
              <a:rPr lang="cs-CZ" dirty="0"/>
              <a:t>: </a:t>
            </a:r>
            <a:r>
              <a:rPr lang="cs-CZ" i="1" dirty="0" err="1"/>
              <a:t>brók</a:t>
            </a:r>
            <a:r>
              <a:rPr lang="cs-CZ" dirty="0"/>
              <a:t> → </a:t>
            </a:r>
            <a:r>
              <a:rPr lang="cs-CZ" dirty="0" err="1"/>
              <a:t>bukser</a:t>
            </a:r>
            <a:r>
              <a:rPr lang="cs-CZ" dirty="0"/>
              <a:t>, </a:t>
            </a:r>
            <a:r>
              <a:rPr lang="cs-CZ" i="1" dirty="0" err="1"/>
              <a:t>siðr</a:t>
            </a:r>
            <a:r>
              <a:rPr lang="cs-CZ" dirty="0"/>
              <a:t> → </a:t>
            </a:r>
            <a:r>
              <a:rPr lang="cs-CZ" dirty="0" err="1"/>
              <a:t>skikk</a:t>
            </a:r>
            <a:r>
              <a:rPr lang="cs-CZ" dirty="0"/>
              <a:t>, </a:t>
            </a:r>
            <a:r>
              <a:rPr lang="cs-CZ" i="1" dirty="0" err="1"/>
              <a:t>verzla</a:t>
            </a:r>
            <a:r>
              <a:rPr lang="cs-CZ" dirty="0"/>
              <a:t> → handle, </a:t>
            </a:r>
            <a:r>
              <a:rPr lang="cs-CZ" i="1" dirty="0" err="1"/>
              <a:t>telja</a:t>
            </a:r>
            <a:r>
              <a:rPr lang="cs-CZ" dirty="0"/>
              <a:t> → </a:t>
            </a:r>
            <a:r>
              <a:rPr lang="cs-CZ" dirty="0" err="1"/>
              <a:t>betale</a:t>
            </a:r>
            <a:r>
              <a:rPr lang="cs-CZ" dirty="0"/>
              <a:t>, </a:t>
            </a:r>
            <a:r>
              <a:rPr lang="cs-CZ" i="1" dirty="0" err="1"/>
              <a:t>farm</a:t>
            </a:r>
            <a:r>
              <a:rPr lang="cs-CZ" dirty="0"/>
              <a:t>→ </a:t>
            </a:r>
            <a:r>
              <a:rPr lang="cs-CZ" dirty="0" err="1"/>
              <a:t>varer</a:t>
            </a:r>
            <a:r>
              <a:rPr lang="cs-CZ" dirty="0"/>
              <a:t>, </a:t>
            </a:r>
            <a:r>
              <a:rPr lang="cs-CZ" i="1" dirty="0" err="1"/>
              <a:t>sútarr</a:t>
            </a:r>
            <a:r>
              <a:rPr lang="cs-CZ" dirty="0"/>
              <a:t> → </a:t>
            </a:r>
            <a:r>
              <a:rPr lang="cs-CZ" dirty="0" err="1"/>
              <a:t>skomaker</a:t>
            </a:r>
            <a:r>
              <a:rPr lang="cs-CZ" dirty="0"/>
              <a:t>, </a:t>
            </a:r>
            <a:r>
              <a:rPr lang="cs-CZ" i="1" dirty="0" err="1"/>
              <a:t>lýsa</a:t>
            </a:r>
            <a:r>
              <a:rPr lang="cs-CZ" dirty="0"/>
              <a:t> → </a:t>
            </a:r>
            <a:r>
              <a:rPr lang="cs-CZ" dirty="0" err="1"/>
              <a:t>beskrive</a:t>
            </a:r>
            <a:r>
              <a:rPr lang="cs-CZ" dirty="0"/>
              <a:t>, </a:t>
            </a:r>
            <a:r>
              <a:rPr lang="cs-CZ" i="1" dirty="0"/>
              <a:t>vinna</a:t>
            </a:r>
            <a:r>
              <a:rPr lang="cs-CZ" dirty="0"/>
              <a:t> → </a:t>
            </a:r>
            <a:r>
              <a:rPr lang="cs-CZ" dirty="0" err="1"/>
              <a:t>arbeide</a:t>
            </a:r>
            <a:r>
              <a:rPr lang="cs-CZ" dirty="0"/>
              <a:t>, </a:t>
            </a:r>
            <a:r>
              <a:rPr lang="cs-CZ" i="1" dirty="0" err="1"/>
              <a:t>varsam</a:t>
            </a:r>
            <a:r>
              <a:rPr lang="cs-CZ" dirty="0"/>
              <a:t> → </a:t>
            </a:r>
            <a:r>
              <a:rPr lang="cs-CZ" dirty="0" err="1"/>
              <a:t>forsiktig</a:t>
            </a:r>
            <a:r>
              <a:rPr lang="cs-CZ" dirty="0"/>
              <a:t>, </a:t>
            </a:r>
            <a:r>
              <a:rPr lang="cs-CZ" i="1" dirty="0" err="1"/>
              <a:t>nytta</a:t>
            </a:r>
            <a:r>
              <a:rPr lang="cs-CZ" dirty="0"/>
              <a:t> → </a:t>
            </a:r>
            <a:r>
              <a:rPr lang="cs-CZ" dirty="0" err="1"/>
              <a:t>bruke</a:t>
            </a:r>
            <a:r>
              <a:rPr lang="cs-CZ" dirty="0"/>
              <a:t>, </a:t>
            </a:r>
            <a:r>
              <a:rPr lang="cs-CZ" dirty="0" err="1"/>
              <a:t>anvende</a:t>
            </a:r>
            <a:r>
              <a:rPr lang="cs-CZ" dirty="0"/>
              <a:t>, </a:t>
            </a:r>
            <a:r>
              <a:rPr lang="cs-CZ" i="1" dirty="0" err="1"/>
              <a:t>þó</a:t>
            </a:r>
            <a:r>
              <a:rPr lang="cs-CZ" dirty="0"/>
              <a:t> → </a:t>
            </a:r>
            <a:r>
              <a:rPr lang="cs-CZ" dirty="0" err="1"/>
              <a:t>nemlig</a:t>
            </a:r>
            <a:r>
              <a:rPr lang="cs-CZ" dirty="0"/>
              <a:t>.</a:t>
            </a:r>
          </a:p>
          <a:p>
            <a:r>
              <a:rPr lang="cs-CZ" dirty="0"/>
              <a:t>Den </a:t>
            </a:r>
            <a:r>
              <a:rPr lang="cs-CZ" dirty="0" err="1">
                <a:hlinkClick r:id="rId3" tooltip="Nedertysk"/>
              </a:rPr>
              <a:t>nedertyske</a:t>
            </a:r>
            <a:r>
              <a:rPr lang="cs-CZ" dirty="0"/>
              <a:t> </a:t>
            </a:r>
            <a:r>
              <a:rPr lang="cs-CZ" dirty="0" err="1"/>
              <a:t>påvirkninga</a:t>
            </a:r>
            <a:r>
              <a:rPr lang="cs-CZ" dirty="0"/>
              <a:t> </a:t>
            </a:r>
            <a:r>
              <a:rPr lang="cs-CZ" dirty="0" err="1"/>
              <a:t>tilførte</a:t>
            </a:r>
            <a:r>
              <a:rPr lang="cs-CZ" dirty="0"/>
              <a:t> </a:t>
            </a:r>
            <a:r>
              <a:rPr lang="cs-CZ" dirty="0" err="1"/>
              <a:t>norsk</a:t>
            </a:r>
            <a:r>
              <a:rPr lang="cs-CZ" dirty="0"/>
              <a:t> </a:t>
            </a:r>
            <a:r>
              <a:rPr lang="cs-CZ" dirty="0" err="1"/>
              <a:t>nye</a:t>
            </a:r>
            <a:r>
              <a:rPr lang="cs-CZ" dirty="0"/>
              <a:t> </a:t>
            </a:r>
            <a:r>
              <a:rPr lang="cs-CZ" dirty="0" err="1">
                <a:hlinkClick r:id="rId4" tooltip="Prefiks"/>
              </a:rPr>
              <a:t>prefikser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 </a:t>
            </a:r>
            <a:r>
              <a:rPr lang="cs-CZ" dirty="0" err="1">
                <a:hlinkClick r:id="rId5" tooltip="Suffiks"/>
              </a:rPr>
              <a:t>suffikser</a:t>
            </a:r>
            <a:r>
              <a:rPr lang="cs-CZ" dirty="0"/>
              <a:t> (</a:t>
            </a:r>
            <a:r>
              <a:rPr lang="cs-CZ" dirty="0" err="1"/>
              <a:t>an</a:t>
            </a:r>
            <a:r>
              <a:rPr lang="cs-CZ" dirty="0"/>
              <a:t>-, </a:t>
            </a:r>
            <a:r>
              <a:rPr lang="cs-CZ" dirty="0" err="1"/>
              <a:t>be</a:t>
            </a:r>
            <a:r>
              <a:rPr lang="cs-CZ" dirty="0"/>
              <a:t>-, </a:t>
            </a:r>
            <a:r>
              <a:rPr lang="cs-CZ" dirty="0" err="1"/>
              <a:t>ge</a:t>
            </a:r>
            <a:r>
              <a:rPr lang="cs-CZ" dirty="0"/>
              <a:t>-, -</a:t>
            </a:r>
            <a:r>
              <a:rPr lang="cs-CZ" dirty="0" err="1"/>
              <a:t>het</a:t>
            </a:r>
            <a:r>
              <a:rPr lang="cs-CZ" dirty="0"/>
              <a:t>),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senere</a:t>
            </a:r>
            <a:r>
              <a:rPr lang="cs-CZ" dirty="0"/>
              <a:t>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produktive</a:t>
            </a:r>
            <a:r>
              <a:rPr lang="cs-CZ" dirty="0"/>
              <a:t> i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norske</a:t>
            </a:r>
            <a:r>
              <a:rPr lang="cs-CZ" dirty="0"/>
              <a:t> </a:t>
            </a:r>
            <a:r>
              <a:rPr lang="cs-CZ" dirty="0" err="1"/>
              <a:t>språket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690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Skriftspråket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Utover</a:t>
            </a:r>
            <a:r>
              <a:rPr lang="cs-CZ" dirty="0"/>
              <a:t> i </a:t>
            </a:r>
            <a:r>
              <a:rPr lang="cs-CZ" dirty="0" err="1">
                <a:hlinkClick r:id="rId2" tooltip="Senmiddelalderen"/>
              </a:rPr>
              <a:t>senmiddelalderen</a:t>
            </a:r>
            <a:r>
              <a:rPr lang="cs-CZ" dirty="0"/>
              <a:t> minka </a:t>
            </a:r>
            <a:r>
              <a:rPr lang="cs-CZ" dirty="0" err="1"/>
              <a:t>bruken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norrøne</a:t>
            </a:r>
            <a:r>
              <a:rPr lang="cs-CZ" dirty="0"/>
              <a:t> </a:t>
            </a:r>
            <a:r>
              <a:rPr lang="cs-CZ" dirty="0" err="1"/>
              <a:t>skriftspråket</a:t>
            </a:r>
            <a:r>
              <a:rPr lang="cs-CZ" dirty="0"/>
              <a:t> </a:t>
            </a:r>
            <a:r>
              <a:rPr lang="cs-CZ" dirty="0" err="1"/>
              <a:t>sterkt</a:t>
            </a:r>
            <a:r>
              <a:rPr lang="cs-CZ" dirty="0"/>
              <a:t>. </a:t>
            </a:r>
            <a:r>
              <a:rPr lang="cs-CZ" dirty="0" err="1"/>
              <a:t>Interessen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 </a:t>
            </a:r>
            <a:r>
              <a:rPr lang="cs-CZ" dirty="0" err="1">
                <a:hlinkClick r:id="rId3" tooltip="Saga"/>
              </a:rPr>
              <a:t>sagadiktning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gamle</a:t>
            </a:r>
            <a:r>
              <a:rPr lang="cs-CZ" dirty="0"/>
              <a:t> </a:t>
            </a:r>
            <a:r>
              <a:rPr lang="cs-CZ" dirty="0" err="1">
                <a:hlinkClick r:id="rId4" tooltip="Kvad"/>
              </a:rPr>
              <a:t>kvad</a:t>
            </a:r>
            <a:r>
              <a:rPr lang="cs-CZ" dirty="0"/>
              <a:t> </a:t>
            </a:r>
            <a:r>
              <a:rPr lang="cs-CZ" dirty="0" err="1"/>
              <a:t>avtok</a:t>
            </a:r>
            <a:r>
              <a:rPr lang="cs-CZ" dirty="0"/>
              <a:t> </a:t>
            </a:r>
            <a:r>
              <a:rPr lang="cs-CZ" dirty="0" err="1"/>
              <a:t>ved</a:t>
            </a:r>
            <a:r>
              <a:rPr lang="cs-CZ" dirty="0" err="1">
                <a:hlinkClick r:id="rId5" tooltip="Hoff"/>
              </a:rPr>
              <a:t>hoffet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 i </a:t>
            </a:r>
            <a:r>
              <a:rPr lang="cs-CZ" dirty="0" err="1"/>
              <a:t>kretser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på</a:t>
            </a:r>
            <a:r>
              <a:rPr lang="cs-CZ" dirty="0"/>
              <a:t> 1200-tallet </a:t>
            </a:r>
            <a:r>
              <a:rPr lang="cs-CZ" dirty="0" err="1"/>
              <a:t>hadde</a:t>
            </a:r>
            <a:r>
              <a:rPr lang="cs-CZ" dirty="0"/>
              <a:t> </a:t>
            </a:r>
            <a:r>
              <a:rPr lang="cs-CZ" dirty="0" err="1"/>
              <a:t>dyrka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støtta</a:t>
            </a:r>
            <a:r>
              <a:rPr lang="cs-CZ" dirty="0"/>
              <a:t> </a:t>
            </a:r>
            <a:r>
              <a:rPr lang="cs-CZ" dirty="0" err="1"/>
              <a:t>diktning</a:t>
            </a:r>
            <a:r>
              <a:rPr lang="cs-CZ" dirty="0"/>
              <a:t> </a:t>
            </a:r>
            <a:r>
              <a:rPr lang="cs-CZ" dirty="0" err="1"/>
              <a:t>på</a:t>
            </a:r>
            <a:r>
              <a:rPr lang="cs-CZ" dirty="0"/>
              <a:t> </a:t>
            </a:r>
            <a:r>
              <a:rPr lang="cs-CZ" dirty="0" err="1"/>
              <a:t>morsmålet</a:t>
            </a:r>
            <a:r>
              <a:rPr lang="cs-CZ" dirty="0"/>
              <a:t>. </a:t>
            </a:r>
            <a:r>
              <a:rPr lang="cs-CZ" dirty="0" err="1"/>
              <a:t>Adelen</a:t>
            </a:r>
            <a:r>
              <a:rPr lang="cs-CZ" dirty="0"/>
              <a:t> </a:t>
            </a:r>
            <a:r>
              <a:rPr lang="cs-CZ" dirty="0" err="1"/>
              <a:t>ble</a:t>
            </a:r>
            <a:r>
              <a:rPr lang="cs-CZ" dirty="0"/>
              <a:t> </a:t>
            </a:r>
            <a:r>
              <a:rPr lang="cs-CZ" dirty="0" err="1"/>
              <a:t>mer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mer</a:t>
            </a:r>
            <a:r>
              <a:rPr lang="cs-CZ" dirty="0"/>
              <a:t> </a:t>
            </a:r>
            <a:r>
              <a:rPr lang="cs-CZ" dirty="0" err="1"/>
              <a:t>fellesskandinavisk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norske</a:t>
            </a:r>
            <a:r>
              <a:rPr lang="cs-CZ" dirty="0"/>
              <a:t> </a:t>
            </a:r>
            <a:r>
              <a:rPr lang="cs-CZ" dirty="0" err="1"/>
              <a:t>stormenn</a:t>
            </a:r>
            <a:r>
              <a:rPr lang="cs-CZ" dirty="0"/>
              <a:t> </a:t>
            </a:r>
            <a:r>
              <a:rPr lang="cs-CZ" dirty="0" err="1"/>
              <a:t>orienterte</a:t>
            </a:r>
            <a:r>
              <a:rPr lang="cs-CZ" dirty="0"/>
              <a:t> </a:t>
            </a:r>
            <a:r>
              <a:rPr lang="cs-CZ" dirty="0" err="1"/>
              <a:t>seg</a:t>
            </a:r>
            <a:r>
              <a:rPr lang="cs-CZ" dirty="0"/>
              <a:t> mot </a:t>
            </a:r>
            <a:r>
              <a:rPr lang="cs-CZ" dirty="0" err="1"/>
              <a:t>Danmark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Sverige</a:t>
            </a:r>
            <a:r>
              <a:rPr lang="cs-CZ" dirty="0"/>
              <a:t>. </a:t>
            </a:r>
            <a:r>
              <a:rPr lang="cs-CZ" dirty="0" err="1"/>
              <a:t>Etter</a:t>
            </a:r>
            <a:r>
              <a:rPr lang="cs-CZ" dirty="0"/>
              <a:t> </a:t>
            </a:r>
            <a:r>
              <a:rPr lang="cs-CZ" dirty="0" err="1"/>
              <a:t>hvert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norske</a:t>
            </a:r>
            <a:r>
              <a:rPr lang="cs-CZ" dirty="0"/>
              <a:t> </a:t>
            </a:r>
            <a:r>
              <a:rPr lang="cs-CZ" dirty="0" err="1"/>
              <a:t>riksstyret</a:t>
            </a:r>
            <a:r>
              <a:rPr lang="cs-CZ" dirty="0"/>
              <a:t> </a:t>
            </a:r>
            <a:r>
              <a:rPr lang="cs-CZ" dirty="0" err="1"/>
              <a:t>gikk</a:t>
            </a:r>
            <a:r>
              <a:rPr lang="cs-CZ" dirty="0"/>
              <a:t> </a:t>
            </a:r>
            <a:r>
              <a:rPr lang="cs-CZ" dirty="0" err="1"/>
              <a:t>samme</a:t>
            </a:r>
            <a:r>
              <a:rPr lang="cs-CZ" dirty="0"/>
              <a:t> veg, </a:t>
            </a:r>
            <a:r>
              <a:rPr lang="cs-CZ" dirty="0" err="1"/>
              <a:t>avtok</a:t>
            </a:r>
            <a:r>
              <a:rPr lang="cs-CZ" dirty="0"/>
              <a:t> </a:t>
            </a:r>
            <a:r>
              <a:rPr lang="cs-CZ" dirty="0" err="1"/>
              <a:t>også</a:t>
            </a:r>
            <a:r>
              <a:rPr lang="cs-CZ" dirty="0"/>
              <a:t> </a:t>
            </a:r>
            <a:r>
              <a:rPr lang="cs-CZ" dirty="0" err="1"/>
              <a:t>bruken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norrønt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 </a:t>
            </a:r>
            <a:r>
              <a:rPr lang="cs-CZ" dirty="0" err="1">
                <a:hlinkClick r:id="rId6" tooltip="Kansellispråk"/>
              </a:rPr>
              <a:t>kansellispråk</a:t>
            </a:r>
            <a:r>
              <a:rPr lang="cs-CZ" dirty="0"/>
              <a:t>. </a:t>
            </a:r>
            <a:r>
              <a:rPr lang="cs-CZ" dirty="0" err="1"/>
              <a:t>Svartedauden</a:t>
            </a:r>
            <a:r>
              <a:rPr lang="cs-CZ" dirty="0"/>
              <a:t> </a:t>
            </a:r>
            <a:r>
              <a:rPr lang="cs-CZ" dirty="0" err="1"/>
              <a:t>regnes</a:t>
            </a:r>
            <a:r>
              <a:rPr lang="cs-CZ" dirty="0"/>
              <a:t> </a:t>
            </a:r>
            <a:r>
              <a:rPr lang="cs-CZ" dirty="0" err="1"/>
              <a:t>gjerne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et </a:t>
            </a:r>
            <a:r>
              <a:rPr lang="cs-CZ" dirty="0" err="1"/>
              <a:t>avgjørende</a:t>
            </a:r>
            <a:r>
              <a:rPr lang="cs-CZ" dirty="0"/>
              <a:t> </a:t>
            </a:r>
            <a:r>
              <a:rPr lang="cs-CZ" dirty="0" err="1"/>
              <a:t>vendepunkt</a:t>
            </a:r>
            <a:r>
              <a:rPr lang="cs-CZ" dirty="0"/>
              <a:t> </a:t>
            </a:r>
            <a:r>
              <a:rPr lang="cs-CZ" dirty="0" err="1"/>
              <a:t>både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norsk</a:t>
            </a:r>
            <a:r>
              <a:rPr lang="cs-CZ" dirty="0"/>
              <a:t> </a:t>
            </a:r>
            <a:r>
              <a:rPr lang="cs-CZ" dirty="0" err="1"/>
              <a:t>selvstendighet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norsk</a:t>
            </a:r>
            <a:r>
              <a:rPr lang="cs-CZ" dirty="0"/>
              <a:t> </a:t>
            </a:r>
            <a:r>
              <a:rPr lang="cs-CZ" dirty="0" err="1"/>
              <a:t>skriftspråk</a:t>
            </a:r>
            <a:r>
              <a:rPr lang="cs-CZ" dirty="0"/>
              <a:t>. </a:t>
            </a:r>
            <a:r>
              <a:rPr lang="cs-CZ" dirty="0" err="1"/>
              <a:t>Antall</a:t>
            </a:r>
            <a:r>
              <a:rPr lang="cs-CZ" dirty="0"/>
              <a:t> </a:t>
            </a:r>
            <a:r>
              <a:rPr lang="cs-CZ" dirty="0" err="1"/>
              <a:t>skrive</a:t>
            </a:r>
            <a:r>
              <a:rPr lang="cs-CZ" dirty="0"/>
              <a:t>-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lesekyndige</a:t>
            </a:r>
            <a:r>
              <a:rPr lang="cs-CZ" dirty="0"/>
              <a:t> var </a:t>
            </a:r>
            <a:r>
              <a:rPr lang="cs-CZ" dirty="0" err="1"/>
              <a:t>få</a:t>
            </a:r>
            <a:r>
              <a:rPr lang="cs-CZ" dirty="0"/>
              <a:t> i </a:t>
            </a:r>
            <a:r>
              <a:rPr lang="cs-CZ" dirty="0" err="1"/>
              <a:t>utgangspunktet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pesten</a:t>
            </a:r>
            <a:r>
              <a:rPr lang="cs-CZ" dirty="0"/>
              <a:t> </a:t>
            </a:r>
            <a:r>
              <a:rPr lang="cs-CZ" dirty="0" err="1"/>
              <a:t>tynnet</a:t>
            </a:r>
            <a:r>
              <a:rPr lang="cs-CZ" dirty="0"/>
              <a:t> </a:t>
            </a:r>
            <a:r>
              <a:rPr lang="cs-CZ" dirty="0" err="1"/>
              <a:t>sterkt</a:t>
            </a:r>
            <a:r>
              <a:rPr lang="cs-CZ" dirty="0"/>
              <a:t> </a:t>
            </a:r>
            <a:r>
              <a:rPr lang="cs-CZ" dirty="0" err="1"/>
              <a:t>ut</a:t>
            </a:r>
            <a:r>
              <a:rPr lang="cs-CZ" dirty="0"/>
              <a:t> i </a:t>
            </a:r>
            <a:r>
              <a:rPr lang="cs-CZ" dirty="0" err="1"/>
              <a:t>rekkene</a:t>
            </a:r>
            <a:r>
              <a:rPr lang="cs-CZ" dirty="0"/>
              <a:t>.</a:t>
            </a:r>
          </a:p>
          <a:p>
            <a:r>
              <a:rPr lang="cs-CZ" dirty="0"/>
              <a:t>I </a:t>
            </a:r>
            <a:r>
              <a:rPr lang="cs-CZ" dirty="0" err="1">
                <a:hlinkClick r:id="rId7" tooltip="Diplom"/>
              </a:rPr>
              <a:t>diplomer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andre</a:t>
            </a:r>
            <a:r>
              <a:rPr lang="cs-CZ" dirty="0"/>
              <a:t> </a:t>
            </a:r>
            <a:r>
              <a:rPr lang="cs-CZ" dirty="0" err="1"/>
              <a:t>skrifter</a:t>
            </a:r>
            <a:r>
              <a:rPr lang="cs-CZ" dirty="0"/>
              <a:t> </a:t>
            </a:r>
            <a:r>
              <a:rPr lang="cs-CZ" dirty="0" err="1"/>
              <a:t>fra</a:t>
            </a:r>
            <a:r>
              <a:rPr lang="cs-CZ" dirty="0"/>
              <a:t> </a:t>
            </a:r>
            <a:r>
              <a:rPr lang="cs-CZ" dirty="0" err="1"/>
              <a:t>perioden</a:t>
            </a:r>
            <a:r>
              <a:rPr lang="cs-CZ" dirty="0"/>
              <a:t> </a:t>
            </a:r>
            <a:r>
              <a:rPr lang="cs-CZ" dirty="0" err="1"/>
              <a:t>merker</a:t>
            </a:r>
            <a:r>
              <a:rPr lang="cs-CZ" dirty="0"/>
              <a:t> en </a:t>
            </a:r>
            <a:r>
              <a:rPr lang="cs-CZ" dirty="0" err="1"/>
              <a:t>en</a:t>
            </a:r>
            <a:r>
              <a:rPr lang="cs-CZ" dirty="0"/>
              <a:t> </a:t>
            </a:r>
            <a:r>
              <a:rPr lang="cs-CZ" dirty="0" err="1"/>
              <a:t>tiltakende</a:t>
            </a:r>
            <a:r>
              <a:rPr lang="cs-CZ" dirty="0"/>
              <a:t> </a:t>
            </a:r>
            <a:r>
              <a:rPr lang="cs-CZ" dirty="0" err="1"/>
              <a:t>vakling</a:t>
            </a:r>
            <a:r>
              <a:rPr lang="cs-CZ" dirty="0"/>
              <a:t> i </a:t>
            </a:r>
            <a:r>
              <a:rPr lang="cs-CZ" dirty="0" err="1"/>
              <a:t>skrivemåten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norrøne</a:t>
            </a:r>
            <a:r>
              <a:rPr lang="cs-CZ" dirty="0"/>
              <a:t> </a:t>
            </a:r>
            <a:r>
              <a:rPr lang="cs-CZ" dirty="0" err="1"/>
              <a:t>språket</a:t>
            </a:r>
            <a:r>
              <a:rPr lang="cs-CZ" dirty="0"/>
              <a:t>.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skyldtes</a:t>
            </a:r>
            <a:r>
              <a:rPr lang="cs-CZ" dirty="0"/>
              <a:t> </a:t>
            </a:r>
            <a:r>
              <a:rPr lang="cs-CZ" dirty="0" err="1"/>
              <a:t>ikke</a:t>
            </a:r>
            <a:r>
              <a:rPr lang="cs-CZ" dirty="0"/>
              <a:t> bare </a:t>
            </a:r>
            <a:r>
              <a:rPr lang="cs-CZ" dirty="0" err="1"/>
              <a:t>manglende</a:t>
            </a:r>
            <a:r>
              <a:rPr lang="cs-CZ" dirty="0"/>
              <a:t> </a:t>
            </a:r>
            <a:r>
              <a:rPr lang="cs-CZ" dirty="0" err="1"/>
              <a:t>opplæring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erfaring</a:t>
            </a:r>
            <a:r>
              <a:rPr lang="cs-CZ" dirty="0"/>
              <a:t> </a:t>
            </a:r>
            <a:r>
              <a:rPr lang="cs-CZ" dirty="0" err="1"/>
              <a:t>hos</a:t>
            </a:r>
            <a:r>
              <a:rPr lang="cs-CZ" dirty="0"/>
              <a:t> </a:t>
            </a:r>
            <a:r>
              <a:rPr lang="cs-CZ" dirty="0" err="1">
                <a:hlinkClick r:id="rId8" tooltip="Skriver"/>
              </a:rPr>
              <a:t>skriverne</a:t>
            </a:r>
            <a:r>
              <a:rPr lang="cs-CZ" dirty="0"/>
              <a:t>, </a:t>
            </a:r>
            <a:r>
              <a:rPr lang="cs-CZ" dirty="0" err="1"/>
              <a:t>men</a:t>
            </a:r>
            <a:r>
              <a:rPr lang="cs-CZ" dirty="0"/>
              <a:t> </a:t>
            </a:r>
            <a:r>
              <a:rPr lang="cs-CZ" dirty="0" err="1"/>
              <a:t>også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endringene</a:t>
            </a:r>
            <a:r>
              <a:rPr lang="cs-CZ" dirty="0"/>
              <a:t> i </a:t>
            </a:r>
            <a:r>
              <a:rPr lang="cs-CZ" dirty="0" err="1"/>
              <a:t>talespråket</a:t>
            </a:r>
            <a:r>
              <a:rPr lang="cs-CZ" dirty="0"/>
              <a:t> </a:t>
            </a:r>
            <a:r>
              <a:rPr lang="cs-CZ" dirty="0" err="1"/>
              <a:t>ga</a:t>
            </a:r>
            <a:r>
              <a:rPr lang="cs-CZ" dirty="0"/>
              <a:t> et </a:t>
            </a:r>
            <a:r>
              <a:rPr lang="cs-CZ" dirty="0" err="1"/>
              <a:t>økende</a:t>
            </a:r>
            <a:r>
              <a:rPr lang="cs-CZ" dirty="0"/>
              <a:t> </a:t>
            </a:r>
            <a:r>
              <a:rPr lang="cs-CZ" dirty="0" err="1"/>
              <a:t>sprik</a:t>
            </a:r>
            <a:r>
              <a:rPr lang="cs-CZ" dirty="0"/>
              <a:t> </a:t>
            </a:r>
            <a:r>
              <a:rPr lang="cs-CZ" dirty="0" err="1"/>
              <a:t>mellom</a:t>
            </a:r>
            <a:r>
              <a:rPr lang="cs-CZ" dirty="0"/>
              <a:t> </a:t>
            </a:r>
            <a:r>
              <a:rPr lang="cs-CZ" dirty="0" err="1"/>
              <a:t>tale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skrift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828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Skriftspråket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I hundreåra før og etter </a:t>
            </a:r>
            <a:r>
              <a:rPr lang="nb-NO" dirty="0">
                <a:hlinkClick r:id="rId2" tooltip="Reformasjonen"/>
              </a:rPr>
              <a:t>reformasjonen</a:t>
            </a:r>
            <a:r>
              <a:rPr lang="nb-NO" dirty="0"/>
              <a:t> gikk norrønt ut av bruk på det ene samfunnsområdet etter det andre. Som kansellispråk forsvant det helt med opprettelsen av </a:t>
            </a:r>
            <a:r>
              <a:rPr lang="nb-NO" dirty="0">
                <a:hlinkClick r:id="rId3" tooltip="Kalmarunionen"/>
              </a:rPr>
              <a:t>Kalmarunionen</a:t>
            </a:r>
            <a:r>
              <a:rPr lang="nb-NO" dirty="0"/>
              <a:t>. Innafor kirka betydde reformasjonen at </a:t>
            </a:r>
            <a:r>
              <a:rPr lang="nb-NO" dirty="0">
                <a:hlinkClick r:id="rId4" tooltip="Bibelen"/>
              </a:rPr>
              <a:t>Bibelen</a:t>
            </a:r>
            <a:r>
              <a:rPr lang="nb-NO" dirty="0"/>
              <a:t> kom på </a:t>
            </a:r>
            <a:r>
              <a:rPr lang="nb-NO" dirty="0">
                <a:hlinkClick r:id="rId5" tooltip="Dansk"/>
              </a:rPr>
              <a:t>dansk</a:t>
            </a:r>
            <a:r>
              <a:rPr lang="nb-NO" dirty="0"/>
              <a:t>, og at </a:t>
            </a:r>
            <a:r>
              <a:rPr lang="nb-NO" dirty="0">
                <a:hlinkClick r:id="rId6" tooltip="Liturgi"/>
              </a:rPr>
              <a:t>liturgi</a:t>
            </a:r>
            <a:r>
              <a:rPr lang="nb-NO" dirty="0"/>
              <a:t> og</a:t>
            </a:r>
            <a:r>
              <a:rPr lang="nb-NO" dirty="0">
                <a:hlinkClick r:id="rId7" tooltip="Preken"/>
              </a:rPr>
              <a:t>preken</a:t>
            </a:r>
            <a:r>
              <a:rPr lang="nb-NO" dirty="0"/>
              <a:t> ble holdt på dansk. Lengst holdt norrønt seg i rettsvesenet. Med innføringa av </a:t>
            </a:r>
            <a:r>
              <a:rPr lang="nb-NO" dirty="0">
                <a:hlinkClick r:id="rId8" tooltip="Kristian IVs lov (siden finnes ikke)"/>
              </a:rPr>
              <a:t>Kristian IVs lov</a:t>
            </a:r>
            <a:r>
              <a:rPr lang="nb-NO" dirty="0"/>
              <a:t> av 1604 forsvant de siste rester av norrønt også her. Norsk språk holdt også lenge stand i diplomer fra lensmenn og andre lokale myndighetspersoner og fra private. Disse såkalte </a:t>
            </a:r>
            <a:r>
              <a:rPr lang="nb-NO" dirty="0">
                <a:hlinkClick r:id="rId9" tooltip="Bondebrev (siden finnes ikke)"/>
              </a:rPr>
              <a:t>bondebreva</a:t>
            </a:r>
            <a:r>
              <a:rPr lang="nb-NO" dirty="0"/>
              <a:t> er den viktigste kilden til norsk språk i den mellomnorske perioden.</a:t>
            </a:r>
          </a:p>
          <a:p>
            <a:r>
              <a:rPr lang="nb-NO" dirty="0"/>
              <a:t>Overgangen fra </a:t>
            </a:r>
            <a:r>
              <a:rPr lang="nb-NO" dirty="0">
                <a:hlinkClick r:id="rId10" tooltip="Handskrift"/>
              </a:rPr>
              <a:t>handskrift</a:t>
            </a:r>
            <a:r>
              <a:rPr lang="nb-NO" dirty="0"/>
              <a:t> til trykte skrifter satte ytterligere fart i overgangen til dansk. København fikk sitt første </a:t>
            </a:r>
            <a:r>
              <a:rPr lang="nb-NO" dirty="0">
                <a:hlinkClick r:id="rId11" tooltip="Boktrykkeri (siden finnes ikke)"/>
              </a:rPr>
              <a:t>boktrykkeri</a:t>
            </a:r>
            <a:r>
              <a:rPr lang="nb-NO" dirty="0"/>
              <a:t> i 1480-åra. Christianias første trykkeri var i drift en kort periode i 1643, men en mer permanent trykkeridrift kom ikke i gang før etter 1814.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872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Interessant og morsomt (?)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https://www.youtube.com/watch?v=YHFhjXC6tUc</a:t>
            </a:r>
            <a:endParaRPr lang="cs-CZ" dirty="0"/>
          </a:p>
          <a:p>
            <a:r>
              <a:rPr lang="en-US" u="sng" dirty="0">
                <a:hlinkClick r:id="rId3"/>
              </a:rPr>
              <a:t>https://www.youtube.com/watch?v=nb0RuWLHdhE</a:t>
            </a:r>
            <a:endParaRPr lang="cs-CZ" dirty="0"/>
          </a:p>
          <a:p>
            <a:r>
              <a:rPr lang="en-US" u="sng">
                <a:hlinkClick r:id="rId3"/>
              </a:rPr>
              <a:t>https://www.youtube.com/watch?v=nb0RuWLHdhE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776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600" dirty="0"/>
              <a:t>gamle tekster </a:t>
            </a:r>
            <a:r>
              <a:rPr lang="nb-NO" sz="3600" dirty="0" smtClean="0"/>
              <a:t>i </a:t>
            </a:r>
            <a:r>
              <a:rPr lang="nb-NO" sz="3600" dirty="0"/>
              <a:t>overgangstiden </a:t>
            </a:r>
            <a:r>
              <a:rPr lang="nb-NO" sz="3600" dirty="0" smtClean="0"/>
              <a:t/>
            </a:r>
            <a:br>
              <a:rPr lang="nb-NO" sz="3600" dirty="0" smtClean="0"/>
            </a:br>
            <a:r>
              <a:rPr lang="nb-NO" sz="3600" dirty="0" smtClean="0"/>
              <a:t>mellom </a:t>
            </a:r>
            <a:r>
              <a:rPr lang="nb-NO" sz="3600" dirty="0"/>
              <a:t>norrønt og dansk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cs-CZ" dirty="0"/>
              <a:t>Et </a:t>
            </a:r>
            <a:r>
              <a:rPr lang="cs-CZ" dirty="0" err="1"/>
              <a:t>bruddstykke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 </a:t>
            </a:r>
            <a:r>
              <a:rPr lang="cs-CZ" dirty="0" err="1">
                <a:hlinkClick r:id="rId2" tooltip="Nidaros"/>
              </a:rPr>
              <a:t>Nidaros</a:t>
            </a:r>
            <a:r>
              <a:rPr lang="cs-CZ" dirty="0"/>
              <a:t>' </a:t>
            </a:r>
            <a:r>
              <a:rPr lang="cs-CZ" dirty="0" err="1"/>
              <a:t>bylov</a:t>
            </a:r>
            <a:r>
              <a:rPr lang="cs-CZ" dirty="0"/>
              <a:t> (</a:t>
            </a:r>
            <a:r>
              <a:rPr lang="cs-CZ" i="1" dirty="0" err="1"/>
              <a:t>Niðaróss</a:t>
            </a:r>
            <a:r>
              <a:rPr lang="cs-CZ" i="1" dirty="0"/>
              <a:t> </a:t>
            </a:r>
            <a:r>
              <a:rPr lang="cs-CZ" i="1" dirty="0" err="1"/>
              <a:t>biarkøyiarréttr</a:t>
            </a:r>
            <a:r>
              <a:rPr lang="cs-CZ" dirty="0"/>
              <a:t>, Cod. AM. 315g).</a:t>
            </a:r>
            <a:endParaRPr lang="cs-CZ" sz="3600" dirty="0"/>
          </a:p>
          <a:p>
            <a:pPr lvl="1"/>
            <a:r>
              <a:rPr lang="cs-CZ" dirty="0"/>
              <a:t>Et </a:t>
            </a:r>
            <a:r>
              <a:rPr lang="cs-CZ" dirty="0" err="1"/>
              <a:t>håndskrift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en </a:t>
            </a:r>
            <a:r>
              <a:rPr lang="cs-CZ" i="1" dirty="0">
                <a:hlinkClick r:id="rId3" tooltip="Olav Tryggvasons saga"/>
              </a:rPr>
              <a:t>Olav </a:t>
            </a:r>
            <a:r>
              <a:rPr lang="cs-CZ" i="1" dirty="0" err="1">
                <a:hlinkClick r:id="rId3" tooltip="Olav Tryggvasons saga"/>
              </a:rPr>
              <a:t>Tryggvasons</a:t>
            </a:r>
            <a:r>
              <a:rPr lang="cs-CZ" i="1" dirty="0">
                <a:hlinkClick r:id="rId3" tooltip="Olav Tryggvasons saga"/>
              </a:rPr>
              <a:t> </a:t>
            </a:r>
            <a:r>
              <a:rPr lang="cs-CZ" i="1" dirty="0" err="1">
                <a:hlinkClick r:id="rId3" tooltip="Olav Tryggvasons saga"/>
              </a:rPr>
              <a:t>saga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 en </a:t>
            </a:r>
            <a:r>
              <a:rPr lang="cs-CZ" dirty="0" err="1"/>
              <a:t>opptegnelse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 </a:t>
            </a:r>
            <a:r>
              <a:rPr lang="cs-CZ" dirty="0">
                <a:hlinkClick r:id="rId4" tooltip="De ti bud"/>
              </a:rPr>
              <a:t>De ti bud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 de ti </a:t>
            </a:r>
            <a:r>
              <a:rPr lang="cs-CZ" dirty="0" err="1"/>
              <a:t>under</a:t>
            </a:r>
            <a:r>
              <a:rPr lang="cs-CZ" dirty="0"/>
              <a:t> i </a:t>
            </a:r>
            <a:r>
              <a:rPr lang="cs-CZ" dirty="0">
                <a:hlinkClick r:id="rId5" tooltip="Egypt"/>
              </a:rPr>
              <a:t>Egypt</a:t>
            </a:r>
            <a:r>
              <a:rPr lang="cs-CZ" dirty="0"/>
              <a:t> (Cod. AM. 310).</a:t>
            </a:r>
            <a:endParaRPr lang="cs-CZ" sz="3600" dirty="0"/>
          </a:p>
          <a:p>
            <a:pPr lvl="1"/>
            <a:r>
              <a:rPr lang="cs-CZ" dirty="0"/>
              <a:t>Et </a:t>
            </a:r>
            <a:r>
              <a:rPr lang="cs-CZ" dirty="0" err="1"/>
              <a:t>bruddstykke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den </a:t>
            </a:r>
            <a:r>
              <a:rPr lang="cs-CZ" dirty="0" err="1"/>
              <a:t>nevnte</a:t>
            </a:r>
            <a:r>
              <a:rPr lang="cs-CZ" dirty="0"/>
              <a:t> </a:t>
            </a:r>
            <a:r>
              <a:rPr lang="cs-CZ" i="1" dirty="0"/>
              <a:t>Olav </a:t>
            </a:r>
            <a:r>
              <a:rPr lang="cs-CZ" i="1" dirty="0" err="1"/>
              <a:t>Tryggvasons</a:t>
            </a:r>
            <a:r>
              <a:rPr lang="cs-CZ" i="1" dirty="0"/>
              <a:t> </a:t>
            </a:r>
            <a:r>
              <a:rPr lang="cs-CZ" i="1" dirty="0" err="1"/>
              <a:t>saga</a:t>
            </a:r>
            <a:r>
              <a:rPr lang="cs-CZ" dirty="0"/>
              <a:t> (Cod. </a:t>
            </a:r>
            <a:r>
              <a:rPr lang="cs-CZ" dirty="0" err="1"/>
              <a:t>Ups</a:t>
            </a:r>
            <a:r>
              <a:rPr lang="cs-CZ" dirty="0"/>
              <a:t>. </a:t>
            </a:r>
            <a:r>
              <a:rPr lang="cs-CZ" dirty="0" err="1"/>
              <a:t>Delag</a:t>
            </a:r>
            <a:r>
              <a:rPr lang="cs-CZ" dirty="0"/>
              <a:t>. 4–7).</a:t>
            </a:r>
            <a:endParaRPr lang="cs-CZ" sz="3600" dirty="0"/>
          </a:p>
          <a:p>
            <a:pPr lvl="0"/>
            <a:r>
              <a:rPr lang="cs-CZ" dirty="0" err="1"/>
              <a:t>Fra</a:t>
            </a:r>
            <a:r>
              <a:rPr lang="cs-CZ" dirty="0"/>
              <a:t> </a:t>
            </a:r>
            <a:r>
              <a:rPr lang="cs-CZ" dirty="0" err="1"/>
              <a:t>tiden</a:t>
            </a:r>
            <a:r>
              <a:rPr lang="cs-CZ" dirty="0"/>
              <a:t> </a:t>
            </a:r>
            <a:r>
              <a:rPr lang="cs-CZ" dirty="0" err="1"/>
              <a:t>omkring</a:t>
            </a:r>
            <a:r>
              <a:rPr lang="cs-CZ" dirty="0"/>
              <a:t> 1250 til </a:t>
            </a:r>
            <a:r>
              <a:rPr lang="cs-CZ" dirty="0" err="1"/>
              <a:t>omkring</a:t>
            </a:r>
            <a:r>
              <a:rPr lang="cs-CZ" dirty="0"/>
              <a:t> 1300:</a:t>
            </a:r>
            <a:endParaRPr lang="cs-CZ" sz="4000" dirty="0"/>
          </a:p>
          <a:p>
            <a:pPr lvl="1"/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eneste</a:t>
            </a:r>
            <a:r>
              <a:rPr lang="cs-CZ" dirty="0"/>
              <a:t> </a:t>
            </a:r>
            <a:r>
              <a:rPr lang="cs-CZ" dirty="0" err="1"/>
              <a:t>fullstendige</a:t>
            </a:r>
            <a:r>
              <a:rPr lang="cs-CZ" dirty="0"/>
              <a:t> </a:t>
            </a:r>
            <a:r>
              <a:rPr lang="cs-CZ" dirty="0" err="1"/>
              <a:t>håndskriftet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 </a:t>
            </a:r>
            <a:r>
              <a:rPr lang="cs-CZ" dirty="0" err="1">
                <a:hlinkClick r:id="rId6" tooltip="Gulatingsloven"/>
              </a:rPr>
              <a:t>Gulatingsloven</a:t>
            </a:r>
            <a:r>
              <a:rPr lang="cs-CZ" dirty="0"/>
              <a:t> (Cod. 137), </a:t>
            </a:r>
            <a:r>
              <a:rPr lang="cs-CZ" dirty="0" err="1"/>
              <a:t>skrevet</a:t>
            </a:r>
            <a:r>
              <a:rPr lang="cs-CZ" dirty="0"/>
              <a:t> </a:t>
            </a:r>
            <a:r>
              <a:rPr lang="cs-CZ" dirty="0" err="1"/>
              <a:t>omkring</a:t>
            </a:r>
            <a:r>
              <a:rPr lang="cs-CZ" dirty="0"/>
              <a:t> 1250.</a:t>
            </a:r>
            <a:endParaRPr lang="cs-CZ" sz="3600" dirty="0"/>
          </a:p>
          <a:p>
            <a:pPr lvl="1"/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eneste</a:t>
            </a:r>
            <a:r>
              <a:rPr lang="cs-CZ" dirty="0"/>
              <a:t> </a:t>
            </a:r>
            <a:r>
              <a:rPr lang="cs-CZ" dirty="0" err="1"/>
              <a:t>fullstendige</a:t>
            </a:r>
            <a:r>
              <a:rPr lang="cs-CZ" dirty="0"/>
              <a:t> </a:t>
            </a:r>
            <a:r>
              <a:rPr lang="cs-CZ" dirty="0" err="1"/>
              <a:t>håndskriftet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 </a:t>
            </a:r>
            <a:r>
              <a:rPr lang="cs-CZ" i="1" dirty="0" err="1"/>
              <a:t>Olavssagaen</a:t>
            </a:r>
            <a:r>
              <a:rPr lang="cs-CZ" dirty="0"/>
              <a:t> (Cod. </a:t>
            </a:r>
            <a:r>
              <a:rPr lang="cs-CZ" dirty="0" err="1"/>
              <a:t>Ups</a:t>
            </a:r>
            <a:r>
              <a:rPr lang="cs-CZ" dirty="0"/>
              <a:t>. </a:t>
            </a:r>
            <a:r>
              <a:rPr lang="cs-CZ" dirty="0" err="1"/>
              <a:t>Delag</a:t>
            </a:r>
            <a:r>
              <a:rPr lang="cs-CZ" dirty="0"/>
              <a:t>. 8), </a:t>
            </a:r>
            <a:r>
              <a:rPr lang="cs-CZ" dirty="0" err="1"/>
              <a:t>skrevet</a:t>
            </a:r>
            <a:r>
              <a:rPr lang="cs-CZ" dirty="0"/>
              <a:t> </a:t>
            </a:r>
            <a:r>
              <a:rPr lang="cs-CZ" dirty="0" err="1"/>
              <a:t>omkring</a:t>
            </a:r>
            <a:r>
              <a:rPr lang="cs-CZ" dirty="0"/>
              <a:t> 1250.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739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KONGESPEILET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Et </a:t>
            </a:r>
            <a:r>
              <a:rPr lang="cs-CZ" dirty="0" err="1"/>
              <a:t>bruddstykke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 </a:t>
            </a:r>
            <a:r>
              <a:rPr lang="cs-CZ" i="1" dirty="0" err="1"/>
              <a:t>Kongespeilet</a:t>
            </a:r>
            <a:r>
              <a:rPr lang="cs-CZ" dirty="0"/>
              <a:t> (Cod. </a:t>
            </a:r>
            <a:r>
              <a:rPr lang="cs-CZ" dirty="0" err="1"/>
              <a:t>Reg</a:t>
            </a:r>
            <a:r>
              <a:rPr lang="cs-CZ" dirty="0"/>
              <a:t>. n. s. 235g).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796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ongsspegel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26000"/>
            <a:ext cx="4332046" cy="67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439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lovene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err="1"/>
              <a:t>Tre</a:t>
            </a:r>
            <a:r>
              <a:rPr lang="cs-CZ" dirty="0"/>
              <a:t> </a:t>
            </a:r>
            <a:r>
              <a:rPr lang="cs-CZ" dirty="0" err="1"/>
              <a:t>bruddstykker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den </a:t>
            </a:r>
            <a:r>
              <a:rPr lang="cs-CZ" dirty="0" err="1"/>
              <a:t>eldre</a:t>
            </a:r>
            <a:r>
              <a:rPr lang="cs-CZ" dirty="0"/>
              <a:t> </a:t>
            </a:r>
            <a:r>
              <a:rPr lang="cs-CZ" u="sng" dirty="0" err="1">
                <a:hlinkClick r:id="rId2" tooltip="Frostatingsloven"/>
              </a:rPr>
              <a:t>Frostatingsloven</a:t>
            </a:r>
            <a:r>
              <a:rPr lang="cs-CZ" dirty="0"/>
              <a:t> (Cod. </a:t>
            </a:r>
            <a:r>
              <a:rPr lang="cs-CZ" dirty="0" err="1"/>
              <a:t>Me</a:t>
            </a:r>
            <a:r>
              <a:rPr lang="cs-CZ" dirty="0"/>
              <a:t> II,2), </a:t>
            </a:r>
            <a:r>
              <a:rPr lang="cs-CZ" dirty="0" err="1"/>
              <a:t>skrevet</a:t>
            </a:r>
            <a:r>
              <a:rPr lang="cs-CZ" dirty="0"/>
              <a:t> </a:t>
            </a:r>
            <a:r>
              <a:rPr lang="cs-CZ" dirty="0" err="1"/>
              <a:t>omkring</a:t>
            </a:r>
            <a:r>
              <a:rPr lang="cs-CZ" dirty="0"/>
              <a:t> 1260–70.</a:t>
            </a:r>
          </a:p>
          <a:p>
            <a:pPr lvl="0"/>
            <a:r>
              <a:rPr lang="cs-CZ" dirty="0" err="1"/>
              <a:t>Syv</a:t>
            </a:r>
            <a:r>
              <a:rPr lang="cs-CZ" dirty="0"/>
              <a:t> </a:t>
            </a:r>
            <a:r>
              <a:rPr lang="cs-CZ" dirty="0" err="1"/>
              <a:t>bruddstykker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håndskriftet</a:t>
            </a:r>
            <a:r>
              <a:rPr lang="cs-CZ" dirty="0"/>
              <a:t> </a:t>
            </a:r>
            <a:r>
              <a:rPr lang="cs-CZ" u="sng" dirty="0" err="1">
                <a:hlinkClick r:id="rId3" tooltip="Jöfraskinna (siden finnes ikke)"/>
              </a:rPr>
              <a:t>Jöfraskinna</a:t>
            </a:r>
            <a:r>
              <a:rPr lang="cs-CZ" dirty="0"/>
              <a:t>,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inneholder</a:t>
            </a:r>
            <a:r>
              <a:rPr lang="cs-CZ" dirty="0"/>
              <a:t> </a:t>
            </a:r>
            <a:r>
              <a:rPr lang="cs-CZ" dirty="0" err="1"/>
              <a:t>norske</a:t>
            </a:r>
            <a:r>
              <a:rPr lang="cs-CZ" dirty="0"/>
              <a:t> </a:t>
            </a:r>
            <a:r>
              <a:rPr lang="cs-CZ" dirty="0" err="1"/>
              <a:t>kongesagaer</a:t>
            </a:r>
            <a:r>
              <a:rPr lang="cs-CZ" dirty="0"/>
              <a:t> (Cod. </a:t>
            </a:r>
            <a:r>
              <a:rPr lang="cs-CZ" dirty="0" err="1"/>
              <a:t>Holm</a:t>
            </a:r>
            <a:r>
              <a:rPr lang="cs-CZ" dirty="0"/>
              <a:t>. 9, Cod. AM. 325, VIII,3).</a:t>
            </a:r>
          </a:p>
          <a:p>
            <a:pPr lvl="0"/>
            <a:r>
              <a:rPr lang="cs-CZ" dirty="0"/>
              <a:t>Et </a:t>
            </a:r>
            <a:r>
              <a:rPr lang="cs-CZ" dirty="0" err="1"/>
              <a:t>håndskrift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politiske</a:t>
            </a:r>
            <a:r>
              <a:rPr lang="cs-CZ" dirty="0"/>
              <a:t> </a:t>
            </a:r>
            <a:r>
              <a:rPr lang="cs-CZ" dirty="0" err="1"/>
              <a:t>stridsskriftet</a:t>
            </a:r>
            <a:r>
              <a:rPr lang="cs-CZ" dirty="0"/>
              <a:t> </a:t>
            </a:r>
            <a:r>
              <a:rPr lang="cs-CZ" i="1" u="sng" dirty="0" err="1">
                <a:hlinkClick r:id="rId4" tooltip="Oratio contra clerum Norvegiæ"/>
              </a:rPr>
              <a:t>Oratio</a:t>
            </a:r>
            <a:r>
              <a:rPr lang="cs-CZ" i="1" u="sng" dirty="0">
                <a:hlinkClick r:id="rId4" tooltip="Oratio contra clerum Norvegiæ"/>
              </a:rPr>
              <a:t> </a:t>
            </a:r>
            <a:r>
              <a:rPr lang="cs-CZ" i="1" u="sng" dirty="0" err="1">
                <a:hlinkClick r:id="rId4" tooltip="Oratio contra clerum Norvegiæ"/>
              </a:rPr>
              <a:t>contra</a:t>
            </a:r>
            <a:r>
              <a:rPr lang="cs-CZ" i="1" u="sng" dirty="0">
                <a:hlinkClick r:id="rId4" tooltip="Oratio contra clerum Norvegiæ"/>
              </a:rPr>
              <a:t> </a:t>
            </a:r>
            <a:r>
              <a:rPr lang="cs-CZ" i="1" u="sng" dirty="0" err="1">
                <a:hlinkClick r:id="rId4" tooltip="Oratio contra clerum Norvegiæ"/>
              </a:rPr>
              <a:t>clerum</a:t>
            </a:r>
            <a:r>
              <a:rPr lang="cs-CZ" i="1" u="sng" dirty="0">
                <a:hlinkClick r:id="rId4" tooltip="Oratio contra clerum Norvegiæ"/>
              </a:rPr>
              <a:t> </a:t>
            </a:r>
            <a:r>
              <a:rPr lang="cs-CZ" i="1" u="sng" dirty="0" err="1">
                <a:hlinkClick r:id="rId4" tooltip="Oratio contra clerum Norvegiæ"/>
              </a:rPr>
              <a:t>Norvegiæ</a:t>
            </a:r>
            <a:r>
              <a:rPr lang="cs-CZ" dirty="0"/>
              <a:t> (Cod. AM. 114a), </a:t>
            </a:r>
            <a:r>
              <a:rPr lang="cs-CZ" dirty="0" err="1"/>
              <a:t>avskrevet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 </a:t>
            </a:r>
            <a:r>
              <a:rPr lang="cs-CZ" u="sng" dirty="0">
                <a:hlinkClick r:id="rId5" tooltip="Ivar klerk (siden finnes ikke)"/>
              </a:rPr>
              <a:t>Ivar </a:t>
            </a:r>
            <a:r>
              <a:rPr lang="cs-CZ" u="sng" dirty="0" err="1">
                <a:hlinkClick r:id="rId5" tooltip="Ivar klerk (siden finnes ikke)"/>
              </a:rPr>
              <a:t>klerk</a:t>
            </a:r>
            <a:r>
              <a:rPr lang="cs-CZ" dirty="0"/>
              <a:t> </a:t>
            </a:r>
            <a:r>
              <a:rPr lang="cs-CZ" dirty="0" err="1"/>
              <a:t>omkring</a:t>
            </a:r>
            <a:r>
              <a:rPr lang="cs-CZ" dirty="0"/>
              <a:t> 1325.</a:t>
            </a:r>
          </a:p>
          <a:p>
            <a:pPr lvl="0"/>
            <a:r>
              <a:rPr lang="cs-CZ" dirty="0"/>
              <a:t>Den </a:t>
            </a:r>
            <a:r>
              <a:rPr lang="cs-CZ" dirty="0" err="1"/>
              <a:t>store</a:t>
            </a:r>
            <a:r>
              <a:rPr lang="cs-CZ" dirty="0"/>
              <a:t> </a:t>
            </a:r>
            <a:r>
              <a:rPr lang="cs-CZ" dirty="0" err="1"/>
              <a:t>lovsamlingen</a:t>
            </a:r>
            <a:r>
              <a:rPr lang="cs-CZ" dirty="0"/>
              <a:t> </a:t>
            </a:r>
            <a:r>
              <a:rPr lang="cs-CZ" u="sng" dirty="0" err="1">
                <a:hlinkClick r:id="rId6" tooltip="Codex Tunsbergensis (siden finnes ikke)"/>
              </a:rPr>
              <a:t>Codex</a:t>
            </a:r>
            <a:r>
              <a:rPr lang="cs-CZ" u="sng" dirty="0">
                <a:hlinkClick r:id="rId6" tooltip="Codex Tunsbergensis (siden finnes ikke)"/>
              </a:rPr>
              <a:t> </a:t>
            </a:r>
            <a:r>
              <a:rPr lang="cs-CZ" u="sng" dirty="0" err="1">
                <a:hlinkClick r:id="rId6" tooltip="Codex Tunsbergensis (siden finnes ikke)"/>
              </a:rPr>
              <a:t>Tunsbergensis</a:t>
            </a:r>
            <a:r>
              <a:rPr lang="cs-CZ" dirty="0"/>
              <a:t> (Cod. </a:t>
            </a:r>
            <a:r>
              <a:rPr lang="cs-CZ" dirty="0" err="1"/>
              <a:t>Reg</a:t>
            </a:r>
            <a:r>
              <a:rPr lang="cs-CZ" dirty="0"/>
              <a:t>. n. s. 1642), til </a:t>
            </a:r>
            <a:r>
              <a:rPr lang="cs-CZ" dirty="0" err="1"/>
              <a:t>dels</a:t>
            </a:r>
            <a:r>
              <a:rPr lang="cs-CZ" dirty="0"/>
              <a:t> </a:t>
            </a:r>
            <a:r>
              <a:rPr lang="cs-CZ" dirty="0" err="1"/>
              <a:t>nedskrevet</a:t>
            </a:r>
            <a:r>
              <a:rPr lang="cs-CZ" dirty="0"/>
              <a:t> </a:t>
            </a:r>
            <a:r>
              <a:rPr lang="cs-CZ" dirty="0" err="1"/>
              <a:t>mellom</a:t>
            </a:r>
            <a:r>
              <a:rPr lang="cs-CZ" dirty="0"/>
              <a:t> </a:t>
            </a:r>
            <a:r>
              <a:rPr lang="cs-CZ" u="sng" dirty="0">
                <a:hlinkClick r:id="rId7" tooltip="1320"/>
              </a:rPr>
              <a:t>1320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 </a:t>
            </a:r>
            <a:r>
              <a:rPr lang="cs-CZ" u="sng" dirty="0">
                <a:hlinkClick r:id="rId8" tooltip="1360"/>
              </a:rPr>
              <a:t>1360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981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diplomatarium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Ellers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i </a:t>
            </a:r>
            <a:r>
              <a:rPr lang="cs-CZ" dirty="0" err="1"/>
              <a:t>språklig</a:t>
            </a:r>
            <a:r>
              <a:rPr lang="cs-CZ" dirty="0"/>
              <a:t> </a:t>
            </a:r>
            <a:r>
              <a:rPr lang="cs-CZ" dirty="0" err="1"/>
              <a:t>sammenheng</a:t>
            </a:r>
            <a:r>
              <a:rPr lang="cs-CZ" dirty="0"/>
              <a:t> den </a:t>
            </a:r>
            <a:r>
              <a:rPr lang="cs-CZ" dirty="0" err="1"/>
              <a:t>store</a:t>
            </a:r>
            <a:r>
              <a:rPr lang="cs-CZ" dirty="0"/>
              <a:t> </a:t>
            </a:r>
            <a:r>
              <a:rPr lang="cs-CZ" dirty="0" err="1"/>
              <a:t>mengden</a:t>
            </a:r>
            <a:r>
              <a:rPr lang="cs-CZ" dirty="0"/>
              <a:t> </a:t>
            </a:r>
            <a:r>
              <a:rPr lang="cs-CZ" dirty="0" err="1">
                <a:hlinkClick r:id="rId2" tooltip="Diplom"/>
              </a:rPr>
              <a:t>diplomer</a:t>
            </a:r>
            <a:r>
              <a:rPr lang="cs-CZ" dirty="0"/>
              <a:t> </a:t>
            </a:r>
            <a:r>
              <a:rPr lang="cs-CZ" dirty="0" err="1"/>
              <a:t>viktig</a:t>
            </a:r>
            <a:r>
              <a:rPr lang="cs-CZ" dirty="0"/>
              <a:t>; </a:t>
            </a:r>
            <a:r>
              <a:rPr lang="cs-CZ" dirty="0" err="1"/>
              <a:t>disse</a:t>
            </a:r>
            <a:r>
              <a:rPr lang="cs-CZ" dirty="0"/>
              <a:t> </a:t>
            </a:r>
            <a:r>
              <a:rPr lang="cs-CZ" dirty="0" err="1"/>
              <a:t>opptrer</a:t>
            </a:r>
            <a:r>
              <a:rPr lang="cs-CZ" dirty="0"/>
              <a:t> </a:t>
            </a:r>
            <a:r>
              <a:rPr lang="cs-CZ" dirty="0" err="1"/>
              <a:t>fra</a:t>
            </a:r>
            <a:r>
              <a:rPr lang="cs-CZ" dirty="0"/>
              <a:t> </a:t>
            </a:r>
            <a:r>
              <a:rPr lang="cs-CZ" dirty="0" err="1"/>
              <a:t>begynnelsen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 </a:t>
            </a:r>
            <a:r>
              <a:rPr lang="cs-CZ" dirty="0">
                <a:hlinkClick r:id="rId3" tooltip="1200-tallet"/>
              </a:rPr>
              <a:t>1200-tallet</a:t>
            </a:r>
            <a:r>
              <a:rPr lang="cs-CZ" dirty="0"/>
              <a:t> </a:t>
            </a:r>
            <a:r>
              <a:rPr lang="cs-CZ" dirty="0" err="1"/>
              <a:t>gjennom</a:t>
            </a:r>
            <a:r>
              <a:rPr lang="cs-CZ" dirty="0"/>
              <a:t> </a:t>
            </a:r>
            <a:r>
              <a:rPr lang="cs-CZ" dirty="0" err="1"/>
              <a:t>hele</a:t>
            </a:r>
            <a:r>
              <a:rPr lang="cs-CZ" dirty="0" err="1">
                <a:hlinkClick r:id="rId4" tooltip="Middelalderen"/>
              </a:rPr>
              <a:t>middelalderen</a:t>
            </a:r>
            <a:r>
              <a:rPr lang="cs-CZ" dirty="0"/>
              <a:t>,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utgjør</a:t>
            </a:r>
            <a:r>
              <a:rPr lang="cs-CZ" dirty="0"/>
              <a:t> </a:t>
            </a:r>
            <a:r>
              <a:rPr lang="cs-CZ" dirty="0" err="1"/>
              <a:t>etter</a:t>
            </a:r>
            <a:r>
              <a:rPr lang="cs-CZ" dirty="0"/>
              <a:t> </a:t>
            </a:r>
            <a:r>
              <a:rPr lang="cs-CZ" dirty="0">
                <a:hlinkClick r:id="rId5" tooltip="1400"/>
              </a:rPr>
              <a:t>1400</a:t>
            </a:r>
            <a:r>
              <a:rPr lang="cs-CZ" dirty="0"/>
              <a:t> </a:t>
            </a:r>
            <a:r>
              <a:rPr lang="cs-CZ" dirty="0" err="1"/>
              <a:t>nesten</a:t>
            </a:r>
            <a:r>
              <a:rPr lang="cs-CZ" dirty="0"/>
              <a:t> de </a:t>
            </a:r>
            <a:r>
              <a:rPr lang="cs-CZ" dirty="0" err="1"/>
              <a:t>eneste</a:t>
            </a:r>
            <a:r>
              <a:rPr lang="cs-CZ" dirty="0"/>
              <a:t> </a:t>
            </a:r>
            <a:r>
              <a:rPr lang="cs-CZ" dirty="0" err="1"/>
              <a:t>litterære</a:t>
            </a:r>
            <a:r>
              <a:rPr lang="cs-CZ" dirty="0"/>
              <a:t> </a:t>
            </a:r>
            <a:r>
              <a:rPr lang="cs-CZ" dirty="0" err="1"/>
              <a:t>kildene</a:t>
            </a:r>
            <a:r>
              <a:rPr lang="cs-CZ" dirty="0"/>
              <a:t>. De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utgitt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 </a:t>
            </a:r>
            <a:r>
              <a:rPr lang="cs-CZ" i="1" dirty="0" err="1">
                <a:hlinkClick r:id="rId6" tooltip="Diplomatarium Norvegicum"/>
              </a:rPr>
              <a:t>Diplomatarium</a:t>
            </a:r>
            <a:r>
              <a:rPr lang="cs-CZ" i="1" dirty="0">
                <a:hlinkClick r:id="rId6" tooltip="Diplomatarium Norvegicum"/>
              </a:rPr>
              <a:t> </a:t>
            </a:r>
            <a:r>
              <a:rPr lang="cs-CZ" i="1" dirty="0" err="1">
                <a:hlinkClick r:id="rId6" tooltip="Diplomatarium Norvegicum"/>
              </a:rPr>
              <a:t>Norvegicum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195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Etter svartedauen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Hvis en sammenlikner det språket som ble talt i Norge omkring 1500 med norsk i høgmiddelalderen, kan endringene oppsummeres slik: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596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Stavingslengde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Norrønt</a:t>
            </a:r>
            <a:r>
              <a:rPr lang="cs-CZ" dirty="0"/>
              <a:t> </a:t>
            </a:r>
            <a:r>
              <a:rPr lang="cs-CZ" dirty="0" err="1"/>
              <a:t>hadde</a:t>
            </a:r>
            <a:r>
              <a:rPr lang="cs-CZ" dirty="0"/>
              <a:t> </a:t>
            </a:r>
            <a:r>
              <a:rPr lang="cs-CZ" dirty="0" err="1"/>
              <a:t>både</a:t>
            </a:r>
            <a:r>
              <a:rPr lang="cs-CZ" dirty="0"/>
              <a:t> </a:t>
            </a:r>
            <a:r>
              <a:rPr lang="cs-CZ" dirty="0" err="1"/>
              <a:t>korte</a:t>
            </a:r>
            <a:r>
              <a:rPr lang="cs-CZ" dirty="0"/>
              <a:t>, </a:t>
            </a:r>
            <a:r>
              <a:rPr lang="cs-CZ" dirty="0" err="1"/>
              <a:t>normallange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overlange</a:t>
            </a:r>
            <a:r>
              <a:rPr lang="cs-CZ" dirty="0"/>
              <a:t> </a:t>
            </a:r>
            <a:r>
              <a:rPr lang="cs-CZ" dirty="0" err="1">
                <a:hlinkClick r:id="rId2" tooltip="Staving (siden finnes ikke)"/>
              </a:rPr>
              <a:t>stavinger</a:t>
            </a:r>
            <a:r>
              <a:rPr lang="cs-CZ" dirty="0"/>
              <a:t>:</a:t>
            </a:r>
          </a:p>
          <a:p>
            <a:r>
              <a:rPr lang="cs-CZ" dirty="0" err="1"/>
              <a:t>Kort</a:t>
            </a:r>
            <a:r>
              <a:rPr lang="cs-CZ" dirty="0"/>
              <a:t> </a:t>
            </a:r>
            <a:r>
              <a:rPr lang="cs-CZ" dirty="0" err="1"/>
              <a:t>staving</a:t>
            </a:r>
            <a:r>
              <a:rPr lang="cs-CZ" dirty="0"/>
              <a:t>: </a:t>
            </a:r>
            <a:r>
              <a:rPr lang="cs-CZ" i="1" dirty="0"/>
              <a:t>skin</a:t>
            </a:r>
            <a:r>
              <a:rPr lang="cs-CZ" dirty="0"/>
              <a:t> – (sol)</a:t>
            </a:r>
            <a:r>
              <a:rPr lang="cs-CZ" dirty="0" err="1"/>
              <a:t>skinn</a:t>
            </a:r>
            <a:endParaRPr lang="cs-CZ" dirty="0"/>
          </a:p>
          <a:p>
            <a:r>
              <a:rPr lang="cs-CZ" dirty="0" err="1"/>
              <a:t>Normallang</a:t>
            </a:r>
            <a:r>
              <a:rPr lang="cs-CZ" dirty="0"/>
              <a:t> </a:t>
            </a:r>
            <a:r>
              <a:rPr lang="cs-CZ" dirty="0" err="1"/>
              <a:t>staving</a:t>
            </a:r>
            <a:r>
              <a:rPr lang="cs-CZ" dirty="0"/>
              <a:t>: </a:t>
            </a:r>
            <a:r>
              <a:rPr lang="cs-CZ" i="1" dirty="0" err="1"/>
              <a:t>skinn</a:t>
            </a:r>
            <a:r>
              <a:rPr lang="cs-CZ" dirty="0"/>
              <a:t> – (</a:t>
            </a:r>
            <a:r>
              <a:rPr lang="cs-CZ" dirty="0" err="1"/>
              <a:t>kalve</a:t>
            </a:r>
            <a:r>
              <a:rPr lang="cs-CZ" dirty="0"/>
              <a:t>)</a:t>
            </a:r>
            <a:r>
              <a:rPr lang="cs-CZ" dirty="0" err="1"/>
              <a:t>skinn</a:t>
            </a:r>
            <a:endParaRPr lang="cs-CZ" dirty="0"/>
          </a:p>
          <a:p>
            <a:r>
              <a:rPr lang="cs-CZ" dirty="0" err="1"/>
              <a:t>Overlang</a:t>
            </a:r>
            <a:r>
              <a:rPr lang="cs-CZ" dirty="0"/>
              <a:t> </a:t>
            </a:r>
            <a:r>
              <a:rPr lang="cs-CZ" dirty="0" err="1"/>
              <a:t>staving</a:t>
            </a:r>
            <a:r>
              <a:rPr lang="cs-CZ" dirty="0"/>
              <a:t>: </a:t>
            </a:r>
            <a:r>
              <a:rPr lang="cs-CZ" i="1" dirty="0" err="1"/>
              <a:t>skínn</a:t>
            </a:r>
            <a:r>
              <a:rPr lang="cs-CZ" dirty="0"/>
              <a:t> – (</a:t>
            </a:r>
            <a:r>
              <a:rPr lang="cs-CZ" dirty="0" err="1"/>
              <a:t>sola</a:t>
            </a:r>
            <a:r>
              <a:rPr lang="cs-CZ" dirty="0"/>
              <a:t>) </a:t>
            </a:r>
            <a:r>
              <a:rPr lang="cs-CZ" dirty="0" err="1"/>
              <a:t>skinner</a:t>
            </a:r>
            <a:endParaRPr lang="cs-CZ" dirty="0"/>
          </a:p>
          <a:p>
            <a:r>
              <a:rPr lang="cs-CZ" dirty="0" err="1"/>
              <a:t>Norsk</a:t>
            </a:r>
            <a:r>
              <a:rPr lang="cs-CZ" dirty="0"/>
              <a:t> </a:t>
            </a:r>
            <a:r>
              <a:rPr lang="cs-CZ" dirty="0" err="1"/>
              <a:t>får</a:t>
            </a:r>
            <a:r>
              <a:rPr lang="cs-CZ" dirty="0"/>
              <a:t> </a:t>
            </a:r>
            <a:r>
              <a:rPr lang="cs-CZ" dirty="0" err="1"/>
              <a:t>nå</a:t>
            </a:r>
            <a:r>
              <a:rPr lang="cs-CZ" dirty="0"/>
              <a:t> bare </a:t>
            </a:r>
            <a:r>
              <a:rPr lang="cs-CZ" dirty="0" err="1"/>
              <a:t>normallange</a:t>
            </a:r>
            <a:r>
              <a:rPr lang="cs-CZ" dirty="0"/>
              <a:t> </a:t>
            </a:r>
            <a:r>
              <a:rPr lang="cs-CZ" dirty="0" err="1"/>
              <a:t>stavinger</a:t>
            </a:r>
            <a:r>
              <a:rPr lang="cs-CZ" dirty="0"/>
              <a:t>:</a:t>
            </a:r>
          </a:p>
          <a:p>
            <a:r>
              <a:rPr lang="cs-CZ" dirty="0" err="1"/>
              <a:t>kort</a:t>
            </a:r>
            <a:r>
              <a:rPr lang="cs-CZ" dirty="0"/>
              <a:t> </a:t>
            </a:r>
            <a:r>
              <a:rPr lang="cs-CZ" dirty="0" err="1"/>
              <a:t>vokal</a:t>
            </a:r>
            <a:r>
              <a:rPr lang="cs-CZ" dirty="0"/>
              <a:t> + </a:t>
            </a:r>
            <a:r>
              <a:rPr lang="cs-CZ" dirty="0" err="1"/>
              <a:t>lang</a:t>
            </a:r>
            <a:r>
              <a:rPr lang="cs-CZ" dirty="0"/>
              <a:t> konsonant: </a:t>
            </a:r>
            <a:r>
              <a:rPr lang="cs-CZ" dirty="0" err="1"/>
              <a:t>Finn</a:t>
            </a:r>
            <a:endParaRPr lang="cs-CZ" dirty="0"/>
          </a:p>
          <a:p>
            <a:r>
              <a:rPr lang="cs-CZ" dirty="0" err="1"/>
              <a:t>lang</a:t>
            </a:r>
            <a:r>
              <a:rPr lang="cs-CZ" dirty="0"/>
              <a:t> </a:t>
            </a:r>
            <a:r>
              <a:rPr lang="cs-CZ" dirty="0" err="1"/>
              <a:t>vokal</a:t>
            </a:r>
            <a:r>
              <a:rPr lang="cs-CZ" dirty="0"/>
              <a:t> + </a:t>
            </a:r>
            <a:r>
              <a:rPr lang="cs-CZ" dirty="0" err="1"/>
              <a:t>kort</a:t>
            </a:r>
            <a:r>
              <a:rPr lang="cs-CZ" dirty="0"/>
              <a:t> konsonant: </a:t>
            </a:r>
            <a:r>
              <a:rPr lang="cs-CZ" dirty="0" err="1"/>
              <a:t>fin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9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Vokalendringer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I</a:t>
            </a:r>
            <a:r>
              <a:rPr lang="cs-CZ" dirty="0"/>
              <a:t> </a:t>
            </a:r>
            <a:r>
              <a:rPr lang="cs-CZ" dirty="0" err="1">
                <a:hlinkClick r:id="rId2" tooltip="Norsk språk"/>
              </a:rPr>
              <a:t>moderne</a:t>
            </a:r>
            <a:r>
              <a:rPr lang="cs-CZ" dirty="0">
                <a:hlinkClick r:id="rId2" tooltip="Norsk språk"/>
              </a:rPr>
              <a:t> </a:t>
            </a:r>
            <a:r>
              <a:rPr lang="cs-CZ" dirty="0" err="1">
                <a:hlinkClick r:id="rId2" tooltip="Norsk språk"/>
              </a:rPr>
              <a:t>norsk</a:t>
            </a:r>
            <a:r>
              <a:rPr lang="cs-CZ" dirty="0"/>
              <a:t> </a:t>
            </a:r>
            <a:r>
              <a:rPr lang="cs-CZ" dirty="0" err="1"/>
              <a:t>henger</a:t>
            </a:r>
            <a:r>
              <a:rPr lang="cs-CZ" dirty="0"/>
              <a:t> </a:t>
            </a:r>
            <a:r>
              <a:rPr lang="cs-CZ" dirty="0" err="1"/>
              <a:t>rettskrivinga</a:t>
            </a:r>
            <a:r>
              <a:rPr lang="cs-CZ" dirty="0"/>
              <a:t> </a:t>
            </a:r>
            <a:r>
              <a:rPr lang="cs-CZ" dirty="0" err="1"/>
              <a:t>delvis</a:t>
            </a:r>
            <a:r>
              <a:rPr lang="cs-CZ" dirty="0"/>
              <a:t> </a:t>
            </a:r>
            <a:r>
              <a:rPr lang="cs-CZ" dirty="0" err="1"/>
              <a:t>igjen</a:t>
            </a:r>
            <a:r>
              <a:rPr lang="cs-CZ" dirty="0"/>
              <a:t> i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norrøne</a:t>
            </a:r>
            <a:r>
              <a:rPr lang="cs-CZ" dirty="0"/>
              <a:t>, </a:t>
            </a:r>
            <a:r>
              <a:rPr lang="cs-CZ" dirty="0" err="1"/>
              <a:t>derfor</a:t>
            </a:r>
            <a:r>
              <a:rPr lang="cs-CZ" dirty="0"/>
              <a:t> </a:t>
            </a:r>
            <a:r>
              <a:rPr lang="cs-CZ" dirty="0" err="1"/>
              <a:t>har</a:t>
            </a:r>
            <a:r>
              <a:rPr lang="cs-CZ" dirty="0"/>
              <a:t> </a:t>
            </a:r>
            <a:r>
              <a:rPr lang="cs-CZ" dirty="0" err="1"/>
              <a:t>vi</a:t>
            </a:r>
            <a:r>
              <a:rPr lang="cs-CZ" dirty="0"/>
              <a:t> </a:t>
            </a:r>
            <a:r>
              <a:rPr lang="cs-CZ" dirty="0" err="1"/>
              <a:t>slike</a:t>
            </a:r>
            <a:r>
              <a:rPr lang="cs-CZ" dirty="0"/>
              <a:t> </a:t>
            </a:r>
            <a:r>
              <a:rPr lang="cs-CZ" dirty="0" err="1"/>
              <a:t>inkonsekvenser</a:t>
            </a:r>
            <a:r>
              <a:rPr lang="cs-CZ" dirty="0"/>
              <a:t> i </a:t>
            </a:r>
            <a:r>
              <a:rPr lang="cs-CZ" dirty="0" err="1"/>
              <a:t>rettskrivinga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: </a:t>
            </a:r>
            <a:r>
              <a:rPr lang="cs-CZ" i="1" dirty="0" err="1"/>
              <a:t>bukt</a:t>
            </a:r>
            <a:r>
              <a:rPr lang="cs-CZ" i="1" dirty="0"/>
              <a:t>, </a:t>
            </a:r>
            <a:r>
              <a:rPr lang="cs-CZ" i="1" dirty="0" err="1"/>
              <a:t>ung</a:t>
            </a:r>
            <a:r>
              <a:rPr lang="cs-CZ" i="1" dirty="0"/>
              <a:t>, dum, kokt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 (</a:t>
            </a:r>
            <a:r>
              <a:rPr lang="cs-CZ" dirty="0" err="1"/>
              <a:t>feie</a:t>
            </a:r>
            <a:r>
              <a:rPr lang="cs-CZ" dirty="0"/>
              <a:t>)</a:t>
            </a:r>
            <a:r>
              <a:rPr lang="cs-CZ" i="1" dirty="0"/>
              <a:t>kost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 </a:t>
            </a:r>
            <a:r>
              <a:rPr lang="cs-CZ" i="1" dirty="0"/>
              <a:t>kost</a:t>
            </a:r>
            <a:r>
              <a:rPr lang="cs-CZ" dirty="0"/>
              <a:t>(hold), </a:t>
            </a:r>
            <a:r>
              <a:rPr lang="cs-CZ" i="1" dirty="0" err="1"/>
              <a:t>stokk</a:t>
            </a:r>
            <a:r>
              <a:rPr lang="cs-CZ" i="1" dirty="0"/>
              <a:t>, love, </a:t>
            </a:r>
            <a:r>
              <a:rPr lang="cs-CZ" i="1" dirty="0" err="1"/>
              <a:t>grått</a:t>
            </a:r>
            <a:r>
              <a:rPr lang="cs-CZ" i="1" dirty="0"/>
              <a:t>, </a:t>
            </a:r>
            <a:r>
              <a:rPr lang="cs-CZ" i="1" dirty="0" err="1"/>
              <a:t>få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 </a:t>
            </a:r>
            <a:r>
              <a:rPr lang="cs-CZ" i="1" dirty="0" err="1"/>
              <a:t>låve</a:t>
            </a:r>
            <a:r>
              <a:rPr lang="cs-CZ" dirty="0"/>
              <a:t>.</a:t>
            </a:r>
          </a:p>
          <a:p>
            <a:r>
              <a:rPr lang="cs-CZ" dirty="0" err="1"/>
              <a:t>Norrønt</a:t>
            </a:r>
            <a:r>
              <a:rPr lang="cs-CZ" dirty="0"/>
              <a:t> </a:t>
            </a:r>
            <a:r>
              <a:rPr lang="cs-CZ" dirty="0" err="1"/>
              <a:t>hadde</a:t>
            </a:r>
            <a:r>
              <a:rPr lang="cs-CZ" dirty="0"/>
              <a:t> </a:t>
            </a:r>
            <a:r>
              <a:rPr lang="cs-CZ" dirty="0" err="1"/>
              <a:t>både</a:t>
            </a:r>
            <a:r>
              <a:rPr lang="cs-CZ" dirty="0"/>
              <a:t> </a:t>
            </a:r>
            <a:r>
              <a:rPr lang="cs-CZ" i="1" dirty="0"/>
              <a:t>a</a:t>
            </a:r>
            <a:r>
              <a:rPr lang="cs-CZ" dirty="0"/>
              <a:t>, </a:t>
            </a:r>
            <a:r>
              <a:rPr lang="cs-CZ" i="1" dirty="0"/>
              <a:t>i</a:t>
            </a:r>
            <a:r>
              <a:rPr lang="cs-CZ" dirty="0"/>
              <a:t> </a:t>
            </a:r>
            <a:r>
              <a:rPr lang="cs-CZ" dirty="0" err="1"/>
              <a:t>og</a:t>
            </a:r>
            <a:r>
              <a:rPr lang="cs-CZ" dirty="0"/>
              <a:t> </a:t>
            </a:r>
            <a:r>
              <a:rPr lang="cs-CZ" i="1" dirty="0"/>
              <a:t>u</a:t>
            </a:r>
            <a:r>
              <a:rPr lang="cs-CZ" dirty="0"/>
              <a:t> i </a:t>
            </a:r>
            <a:r>
              <a:rPr lang="cs-CZ" dirty="0" err="1"/>
              <a:t>trykklett</a:t>
            </a:r>
            <a:r>
              <a:rPr lang="cs-CZ" dirty="0"/>
              <a:t> </a:t>
            </a:r>
            <a:r>
              <a:rPr lang="cs-CZ" dirty="0" err="1"/>
              <a:t>staving</a:t>
            </a:r>
            <a:r>
              <a:rPr lang="cs-CZ" dirty="0"/>
              <a:t>: </a:t>
            </a:r>
            <a:r>
              <a:rPr lang="cs-CZ" i="1" dirty="0" err="1"/>
              <a:t>hestar</a:t>
            </a:r>
            <a:r>
              <a:rPr lang="cs-CZ" i="1" dirty="0"/>
              <a:t>, </a:t>
            </a:r>
            <a:r>
              <a:rPr lang="cs-CZ" i="1" dirty="0" err="1"/>
              <a:t>bygðir</a:t>
            </a:r>
            <a:r>
              <a:rPr lang="cs-CZ" i="1" dirty="0"/>
              <a:t>, </a:t>
            </a:r>
            <a:r>
              <a:rPr lang="cs-CZ" i="1" dirty="0" err="1"/>
              <a:t>vísur</a:t>
            </a:r>
            <a:r>
              <a:rPr lang="cs-CZ" dirty="0"/>
              <a:t>. </a:t>
            </a:r>
            <a:r>
              <a:rPr lang="cs-CZ" dirty="0" err="1"/>
              <a:t>Store</a:t>
            </a:r>
            <a:r>
              <a:rPr lang="cs-CZ" dirty="0"/>
              <a:t> </a:t>
            </a:r>
            <a:r>
              <a:rPr lang="cs-CZ" dirty="0" err="1"/>
              <a:t>deler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landet</a:t>
            </a:r>
            <a:r>
              <a:rPr lang="cs-CZ" dirty="0"/>
              <a:t> (</a:t>
            </a:r>
            <a:r>
              <a:rPr lang="cs-CZ" dirty="0" err="1"/>
              <a:t>særlig</a:t>
            </a:r>
            <a:r>
              <a:rPr lang="cs-CZ" dirty="0"/>
              <a:t> </a:t>
            </a:r>
            <a:r>
              <a:rPr lang="cs-CZ" dirty="0" err="1">
                <a:hlinkClick r:id="rId3" tooltip="Østnorsk"/>
              </a:rPr>
              <a:t>østnorsk</a:t>
            </a:r>
            <a:r>
              <a:rPr lang="cs-CZ" dirty="0"/>
              <a:t>) </a:t>
            </a:r>
            <a:r>
              <a:rPr lang="cs-CZ" dirty="0" err="1"/>
              <a:t>fikk</a:t>
            </a:r>
            <a:r>
              <a:rPr lang="cs-CZ" dirty="0"/>
              <a:t> </a:t>
            </a:r>
            <a:r>
              <a:rPr lang="cs-CZ" dirty="0" err="1"/>
              <a:t>etter</a:t>
            </a:r>
            <a:r>
              <a:rPr lang="cs-CZ" dirty="0"/>
              <a:t> </a:t>
            </a:r>
            <a:r>
              <a:rPr lang="cs-CZ" dirty="0" err="1"/>
              <a:t>hvert</a:t>
            </a:r>
            <a:r>
              <a:rPr lang="cs-CZ" dirty="0"/>
              <a:t> </a:t>
            </a:r>
            <a:r>
              <a:rPr lang="cs-CZ" dirty="0" err="1"/>
              <a:t>stort</a:t>
            </a:r>
            <a:r>
              <a:rPr lang="cs-CZ" dirty="0"/>
              <a:t> </a:t>
            </a:r>
            <a:r>
              <a:rPr lang="cs-CZ" dirty="0" err="1"/>
              <a:t>sett</a:t>
            </a:r>
            <a:r>
              <a:rPr lang="cs-CZ" dirty="0"/>
              <a:t> bare en </a:t>
            </a:r>
            <a:r>
              <a:rPr lang="cs-CZ" dirty="0" err="1"/>
              <a:t>slapp</a:t>
            </a:r>
            <a:r>
              <a:rPr lang="cs-CZ" dirty="0"/>
              <a:t> e: </a:t>
            </a:r>
            <a:r>
              <a:rPr lang="cs-CZ" dirty="0" err="1"/>
              <a:t>hester</a:t>
            </a:r>
            <a:r>
              <a:rPr lang="cs-CZ" dirty="0"/>
              <a:t>, </a:t>
            </a:r>
            <a:r>
              <a:rPr lang="cs-CZ" dirty="0" err="1"/>
              <a:t>bygder</a:t>
            </a:r>
            <a:r>
              <a:rPr lang="cs-CZ" dirty="0"/>
              <a:t>, </a:t>
            </a:r>
            <a:r>
              <a:rPr lang="cs-CZ" dirty="0" err="1"/>
              <a:t>viser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7027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113</Words>
  <Application>Microsoft Office PowerPoint</Application>
  <PresentationFormat>Předvádění na obrazovce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Ad ELDRE SPRÅKHISTORIE</vt:lpstr>
      <vt:lpstr>gamle tekster i overgangstiden  mellom norrønt og dansk </vt:lpstr>
      <vt:lpstr>KONGESPEILET</vt:lpstr>
      <vt:lpstr>Prezentace aplikace PowerPoint</vt:lpstr>
      <vt:lpstr>lovene</vt:lpstr>
      <vt:lpstr>diplomatarium</vt:lpstr>
      <vt:lpstr>Etter svartedauen</vt:lpstr>
      <vt:lpstr>Stavingslengde </vt:lpstr>
      <vt:lpstr>Vokalendringer </vt:lpstr>
      <vt:lpstr>Konsonantendringer </vt:lpstr>
      <vt:lpstr>Endringer i bøyingsmønstre </vt:lpstr>
      <vt:lpstr>bøyning</vt:lpstr>
      <vt:lpstr>Syntaktiske endringer </vt:lpstr>
      <vt:lpstr>Syntaktiske endringer</vt:lpstr>
      <vt:lpstr>Ordtilfanget Ordforrådet</vt:lpstr>
      <vt:lpstr>Skriftspråket </vt:lpstr>
      <vt:lpstr>Skriftspråket </vt:lpstr>
      <vt:lpstr>Interessant og morsomt (?)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 ELDRE SPRÅKHISTORIE</dc:title>
  <dc:creator>user</dc:creator>
  <cp:lastModifiedBy>user</cp:lastModifiedBy>
  <cp:revision>3</cp:revision>
  <dcterms:created xsi:type="dcterms:W3CDTF">2015-05-07T05:37:51Z</dcterms:created>
  <dcterms:modified xsi:type="dcterms:W3CDTF">2015-05-07T06:04:37Z</dcterms:modified>
</cp:coreProperties>
</file>