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17"/>
  </p:notesMasterIdLst>
  <p:sldIdLst>
    <p:sldId id="256" r:id="rId2"/>
    <p:sldId id="258" r:id="rId3"/>
    <p:sldId id="257" r:id="rId4"/>
    <p:sldId id="259" r:id="rId5"/>
    <p:sldId id="268" r:id="rId6"/>
    <p:sldId id="260" r:id="rId7"/>
    <p:sldId id="261" r:id="rId8"/>
    <p:sldId id="262" r:id="rId9"/>
    <p:sldId id="263" r:id="rId10"/>
    <p:sldId id="264" r:id="rId11"/>
    <p:sldId id="265" r:id="rId12"/>
    <p:sldId id="266" r:id="rId13"/>
    <p:sldId id="267" r:id="rId14"/>
    <p:sldId id="270" r:id="rId15"/>
    <p:sldId id="269" r:id="rId1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13" autoAdjust="0"/>
    <p:restoredTop sz="94660"/>
  </p:normalViewPr>
  <p:slideViewPr>
    <p:cSldViewPr snapToGrid="0">
      <p:cViewPr varScale="1">
        <p:scale>
          <a:sx n="61" d="100"/>
          <a:sy n="61" d="100"/>
        </p:scale>
        <p:origin x="72" y="19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DACFD1F-8611-48C2-A41D-B25A32C9E4A7}" type="datetimeFigureOut">
              <a:rPr lang="cs-CZ" smtClean="0"/>
              <a:t>26. 4. 2016</a:t>
            </a:fld>
            <a:endParaRPr lang="cs-CZ"/>
          </a:p>
        </p:txBody>
      </p:sp>
      <p:sp>
        <p:nvSpPr>
          <p:cNvPr id="4" name="Zástupný symbol pro obrázek snímk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6" name="Zástupný symbol pro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3C4A5B7-C731-491B-8645-A735FF16EFD2}" type="slidenum">
              <a:rPr lang="cs-CZ" smtClean="0"/>
              <a:t>‹#›</a:t>
            </a:fld>
            <a:endParaRPr lang="cs-CZ"/>
          </a:p>
        </p:txBody>
      </p:sp>
    </p:spTree>
    <p:extLst>
      <p:ext uri="{BB962C8B-B14F-4D97-AF65-F5344CB8AC3E}">
        <p14:creationId xmlns:p14="http://schemas.microsoft.com/office/powerpoint/2010/main" val="19523734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vesmir.cz/author/houdek/" TargetMode="External"/><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hyperlink" Target="http://vesmir.cz/rubrika/tema/chyby-a-omyly/"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hlinkClick r:id="rId3" tooltip="By František Houdek"/>
              </a:rPr>
              <a:t>František Houdek</a:t>
            </a:r>
            <a:r>
              <a:rPr lang="cs-CZ" dirty="0" smtClean="0"/>
              <a:t>, 24. 9. 2015 , </a:t>
            </a:r>
            <a:r>
              <a:rPr lang="cs-CZ" dirty="0" smtClean="0">
                <a:hlinkClick r:id="rId4"/>
              </a:rPr>
              <a:t>Chyby a omyly</a:t>
            </a:r>
            <a:r>
              <a:rPr lang="cs-CZ" dirty="0" smtClean="0"/>
              <a:t>, http://vesmir.cz/2015/09/24/veda-plna-omylu-nejvetsi-voloviny/ </a:t>
            </a:r>
          </a:p>
          <a:p>
            <a:endParaRPr lang="cs-CZ" dirty="0"/>
          </a:p>
        </p:txBody>
      </p:sp>
      <p:sp>
        <p:nvSpPr>
          <p:cNvPr id="4" name="Zástupný symbol pro číslo snímku 3"/>
          <p:cNvSpPr>
            <a:spLocks noGrp="1"/>
          </p:cNvSpPr>
          <p:nvPr>
            <p:ph type="sldNum" sz="quarter" idx="10"/>
          </p:nvPr>
        </p:nvSpPr>
        <p:spPr/>
        <p:txBody>
          <a:bodyPr/>
          <a:lstStyle/>
          <a:p>
            <a:fld id="{6AB8A83C-37C2-4694-92DF-7B280394AB9F}" type="slidenum">
              <a:rPr lang="cs-CZ" smtClean="0"/>
              <a:t>8</a:t>
            </a:fld>
            <a:endParaRPr lang="cs-CZ"/>
          </a:p>
        </p:txBody>
      </p:sp>
    </p:spTree>
    <p:extLst>
      <p:ext uri="{BB962C8B-B14F-4D97-AF65-F5344CB8AC3E}">
        <p14:creationId xmlns:p14="http://schemas.microsoft.com/office/powerpoint/2010/main" val="3401891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Úvodní snímek">
    <p:spTree>
      <p:nvGrpSpPr>
        <p:cNvPr id="1" name=""/>
        <p:cNvGrpSpPr/>
        <p:nvPr/>
      </p:nvGrpSpPr>
      <p:grpSpPr>
        <a:xfrm>
          <a:off x="0" y="0"/>
          <a:ext cx="0" cy="0"/>
          <a:chOff x="0" y="0"/>
          <a:chExt cx="0" cy="0"/>
        </a:xfrm>
      </p:grpSpPr>
      <p:grpSp>
        <p:nvGrpSpPr>
          <p:cNvPr id="19" name="Group 18"/>
          <p:cNvGrpSpPr/>
          <p:nvPr/>
        </p:nvGrpSpPr>
        <p:grpSpPr>
          <a:xfrm>
            <a:off x="546100" y="-4763"/>
            <a:ext cx="5014912" cy="6862763"/>
            <a:chOff x="2928938" y="-4763"/>
            <a:chExt cx="5014912" cy="6862763"/>
          </a:xfrm>
        </p:grpSpPr>
        <p:sp>
          <p:nvSpPr>
            <p:cNvPr id="22" name="Freeform 6"/>
            <p:cNvSpPr/>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sp>
        <p:sp>
          <p:nvSpPr>
            <p:cNvPr id="23" name="Freeform 7"/>
            <p:cNvSpPr/>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sp>
        <p:sp>
          <p:nvSpPr>
            <p:cNvPr id="24" name="Freeform 9"/>
            <p:cNvSpPr/>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sp>
        <p:sp>
          <p:nvSpPr>
            <p:cNvPr id="25" name="Freeform 10"/>
            <p:cNvSpPr/>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sp>
        <p:sp>
          <p:nvSpPr>
            <p:cNvPr id="26" name="Freeform 11"/>
            <p:cNvSpPr/>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sp>
        <p:sp>
          <p:nvSpPr>
            <p:cNvPr id="27" name="Freeform 12"/>
            <p:cNvSpPr/>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sp>
      </p:grpSp>
      <p:sp>
        <p:nvSpPr>
          <p:cNvPr id="2" name="Title 1"/>
          <p:cNvSpPr>
            <a:spLocks noGrp="1"/>
          </p:cNvSpPr>
          <p:nvPr>
            <p:ph type="ctrTitle"/>
          </p:nvPr>
        </p:nvSpPr>
        <p:spPr>
          <a:xfrm>
            <a:off x="2928401" y="1380068"/>
            <a:ext cx="8574622" cy="2616199"/>
          </a:xfrm>
        </p:spPr>
        <p:txBody>
          <a:bodyPr anchor="b">
            <a:normAutofit/>
          </a:bodyPr>
          <a:lstStyle>
            <a:lvl1pPr algn="r">
              <a:defRPr sz="6000">
                <a:effectLst/>
              </a:defRPr>
            </a:lvl1pPr>
          </a:lstStyle>
          <a:p>
            <a:r>
              <a:rPr lang="cs-CZ" smtClean="0"/>
              <a:t>Kliknutím lze upravit styl.</a:t>
            </a:r>
            <a:endParaRPr lang="en-US" dirty="0"/>
          </a:p>
        </p:txBody>
      </p:sp>
      <p:sp>
        <p:nvSpPr>
          <p:cNvPr id="3" name="Subtitle 2"/>
          <p:cNvSpPr>
            <a:spLocks noGrp="1"/>
          </p:cNvSpPr>
          <p:nvPr>
            <p:ph type="subTitle" idx="1"/>
          </p:nvPr>
        </p:nvSpPr>
        <p:spPr>
          <a:xfrm>
            <a:off x="4515377" y="3996267"/>
            <a:ext cx="6987645" cy="1388534"/>
          </a:xfrm>
        </p:spPr>
        <p:txBody>
          <a:bodyPr anchor="t">
            <a:normAutofit/>
          </a:bodyPr>
          <a:lstStyle>
            <a:lvl1pPr marL="0" indent="0" algn="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smtClean="0"/>
              <a:t>Kliknutím lze upravit styl předlohy.</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4/26/2016</a:t>
            </a:fld>
            <a:endParaRPr lang="en-US" dirty="0"/>
          </a:p>
        </p:txBody>
      </p:sp>
      <p:sp>
        <p:nvSpPr>
          <p:cNvPr id="5" name="Footer Placeholder 4"/>
          <p:cNvSpPr>
            <a:spLocks noGrp="1"/>
          </p:cNvSpPr>
          <p:nvPr>
            <p:ph type="ftr" sz="quarter" idx="11"/>
          </p:nvPr>
        </p:nvSpPr>
        <p:spPr>
          <a:xfrm>
            <a:off x="5332412" y="5883275"/>
            <a:ext cx="4324044" cy="365125"/>
          </a:xfrm>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atický obrázek s popiskem">
    <p:spTree>
      <p:nvGrpSpPr>
        <p:cNvPr id="1" name=""/>
        <p:cNvGrpSpPr/>
        <p:nvPr/>
      </p:nvGrpSpPr>
      <p:grpSpPr>
        <a:xfrm>
          <a:off x="0" y="0"/>
          <a:ext cx="0" cy="0"/>
          <a:chOff x="0" y="0"/>
          <a:chExt cx="0" cy="0"/>
        </a:xfrm>
      </p:grpSpPr>
      <p:sp>
        <p:nvSpPr>
          <p:cNvPr id="2" name="Title 1"/>
          <p:cNvSpPr>
            <a:spLocks noGrp="1"/>
          </p:cNvSpPr>
          <p:nvPr>
            <p:ph type="title"/>
          </p:nvPr>
        </p:nvSpPr>
        <p:spPr>
          <a:xfrm>
            <a:off x="1484311" y="4732865"/>
            <a:ext cx="10018711" cy="566738"/>
          </a:xfrm>
        </p:spPr>
        <p:txBody>
          <a:bodyPr anchor="b">
            <a:normAutofit/>
          </a:bodyPr>
          <a:lstStyle>
            <a:lvl1pPr algn="ctr">
              <a:defRPr sz="2400" b="0"/>
            </a:lvl1pPr>
          </a:lstStyle>
          <a:p>
            <a:r>
              <a:rPr lang="cs-CZ" smtClean="0"/>
              <a:t>Kliknutím lze upravit styl.</a:t>
            </a:r>
            <a:endParaRPr lang="en-US" dirty="0"/>
          </a:p>
        </p:txBody>
      </p:sp>
      <p:sp>
        <p:nvSpPr>
          <p:cNvPr id="3" name="Picture Placeholder 2"/>
          <p:cNvSpPr>
            <a:spLocks noGrp="1" noChangeAspect="1"/>
          </p:cNvSpPr>
          <p:nvPr>
            <p:ph type="pic" idx="1"/>
          </p:nvPr>
        </p:nvSpPr>
        <p:spPr>
          <a:xfrm>
            <a:off x="23860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cs-CZ" smtClean="0"/>
              <a:t>Kliknutím na ikonu přidáte obrázek.</a:t>
            </a:r>
            <a:endParaRPr lang="en-US" dirty="0"/>
          </a:p>
        </p:txBody>
      </p:sp>
      <p:sp>
        <p:nvSpPr>
          <p:cNvPr id="4" name="Text Placeholder 3"/>
          <p:cNvSpPr>
            <a:spLocks noGrp="1"/>
          </p:cNvSpPr>
          <p:nvPr>
            <p:ph type="body" sz="half" idx="2"/>
          </p:nvPr>
        </p:nvSpPr>
        <p:spPr>
          <a:xfrm>
            <a:off x="1484311" y="5299603"/>
            <a:ext cx="10018711"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Date Placeholder 4"/>
          <p:cNvSpPr>
            <a:spLocks noGrp="1"/>
          </p:cNvSpPr>
          <p:nvPr>
            <p:ph type="dt" sz="half" idx="10"/>
          </p:nvPr>
        </p:nvSpPr>
        <p:spPr/>
        <p:txBody>
          <a:bodyPr/>
          <a:lstStyle/>
          <a:p>
            <a:fld id="{B61BEF0D-F0BB-DE4B-95CE-6DB70DBA9567}" type="datetimeFigureOut">
              <a:rPr lang="en-US" dirty="0"/>
              <a:pPr/>
              <a:t>4/26/2016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Název a popisek">
    <p:spTree>
      <p:nvGrpSpPr>
        <p:cNvPr id="1" name=""/>
        <p:cNvGrpSpPr/>
        <p:nvPr/>
      </p:nvGrpSpPr>
      <p:grpSpPr>
        <a:xfrm>
          <a:off x="0" y="0"/>
          <a:ext cx="0" cy="0"/>
          <a:chOff x="0" y="0"/>
          <a:chExt cx="0" cy="0"/>
        </a:xfrm>
      </p:grpSpPr>
      <p:sp>
        <p:nvSpPr>
          <p:cNvPr id="2" name="Title 1"/>
          <p:cNvSpPr>
            <a:spLocks noGrp="1"/>
          </p:cNvSpPr>
          <p:nvPr>
            <p:ph type="title"/>
          </p:nvPr>
        </p:nvSpPr>
        <p:spPr>
          <a:xfrm>
            <a:off x="1484312" y="685800"/>
            <a:ext cx="10018711" cy="3048000"/>
          </a:xfrm>
        </p:spPr>
        <p:txBody>
          <a:bodyPr anchor="ctr">
            <a:normAutofit/>
          </a:bodyPr>
          <a:lstStyle>
            <a:lvl1pPr algn="ctr">
              <a:defRPr sz="3200" b="0" cap="none"/>
            </a:lvl1pPr>
          </a:lstStyle>
          <a:p>
            <a:r>
              <a:rPr lang="cs-CZ" smtClean="0"/>
              <a:t>Kliknutím lze upravit styl.</a:t>
            </a:r>
            <a:endParaRPr lang="en-US" dirty="0"/>
          </a:p>
        </p:txBody>
      </p:sp>
      <p:sp>
        <p:nvSpPr>
          <p:cNvPr id="3" name="Text Placeholder 2"/>
          <p:cNvSpPr>
            <a:spLocks noGrp="1"/>
          </p:cNvSpPr>
          <p:nvPr>
            <p:ph type="body" idx="1"/>
          </p:nvPr>
        </p:nvSpPr>
        <p:spPr>
          <a:xfrm>
            <a:off x="1484312" y="4343400"/>
            <a:ext cx="10018713"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smtClean="0"/>
              <a:t>Kliknutím lze upravit styly předlohy textu.</a:t>
            </a:r>
          </a:p>
        </p:txBody>
      </p:sp>
      <p:sp>
        <p:nvSpPr>
          <p:cNvPr id="4" name="Date Placeholder 3"/>
          <p:cNvSpPr>
            <a:spLocks noGrp="1"/>
          </p:cNvSpPr>
          <p:nvPr>
            <p:ph type="dt" sz="half" idx="10"/>
          </p:nvPr>
        </p:nvSpPr>
        <p:spPr/>
        <p:txBody>
          <a:bodyPr/>
          <a:lstStyle/>
          <a:p>
            <a:fld id="{B61BEF0D-F0BB-DE4B-95CE-6DB70DBA9567}" type="datetimeFigureOut">
              <a:rPr lang="en-US" dirty="0"/>
              <a:pPr/>
              <a:t>4/26/2016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ce s popiskem">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cs-CZ" smtClean="0"/>
              <a:t>Kliknutím lze upravit styl.</a:t>
            </a:r>
            <a:endParaRPr lang="en-US" dirty="0"/>
          </a:p>
        </p:txBody>
      </p:sp>
      <p:sp>
        <p:nvSpPr>
          <p:cNvPr id="10" name="Text Placeholder 9"/>
          <p:cNvSpPr>
            <a:spLocks noGrp="1"/>
          </p:cNvSpPr>
          <p:nvPr>
            <p:ph type="body" sz="quarter" idx="13"/>
          </p:nvPr>
        </p:nvSpPr>
        <p:spPr>
          <a:xfrm>
            <a:off x="2436811" y="3428999"/>
            <a:ext cx="8532815" cy="381000"/>
          </a:xfrm>
        </p:spPr>
        <p:txBody>
          <a:bodyPr anchor="ct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cs-CZ" smtClean="0"/>
              <a:t>Kliknutím lze upravit styly předlohy textu.</a:t>
            </a:r>
          </a:p>
        </p:txBody>
      </p:sp>
      <p:sp>
        <p:nvSpPr>
          <p:cNvPr id="3" name="Text Placeholder 2"/>
          <p:cNvSpPr>
            <a:spLocks noGrp="1"/>
          </p:cNvSpPr>
          <p:nvPr>
            <p:ph type="body" idx="1"/>
          </p:nvPr>
        </p:nvSpPr>
        <p:spPr>
          <a:xfrm>
            <a:off x="1484311" y="4343400"/>
            <a:ext cx="10018711"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smtClean="0"/>
              <a:t>Kliknutím lze upravit styly předlohy textu.</a:t>
            </a:r>
          </a:p>
        </p:txBody>
      </p:sp>
      <p:sp>
        <p:nvSpPr>
          <p:cNvPr id="4" name="Date Placeholder 3"/>
          <p:cNvSpPr>
            <a:spLocks noGrp="1"/>
          </p:cNvSpPr>
          <p:nvPr>
            <p:ph type="dt" sz="half" idx="10"/>
          </p:nvPr>
        </p:nvSpPr>
        <p:spPr/>
        <p:txBody>
          <a:bodyPr/>
          <a:lstStyle/>
          <a:p>
            <a:fld id="{B61BEF0D-F0BB-DE4B-95CE-6DB70DBA9567}" type="datetimeFigureOut">
              <a:rPr lang="en-US" dirty="0"/>
              <a:pPr/>
              <a:t>4/26/2016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Jmenovka">
    <p:spTree>
      <p:nvGrpSpPr>
        <p:cNvPr id="1" name=""/>
        <p:cNvGrpSpPr/>
        <p:nvPr/>
      </p:nvGrpSpPr>
      <p:grpSpPr>
        <a:xfrm>
          <a:off x="0" y="0"/>
          <a:ext cx="0" cy="0"/>
          <a:chOff x="0" y="0"/>
          <a:chExt cx="0" cy="0"/>
        </a:xfrm>
      </p:grpSpPr>
      <p:sp>
        <p:nvSpPr>
          <p:cNvPr id="2" name="Title 1"/>
          <p:cNvSpPr>
            <a:spLocks noGrp="1"/>
          </p:cNvSpPr>
          <p:nvPr>
            <p:ph type="title"/>
          </p:nvPr>
        </p:nvSpPr>
        <p:spPr>
          <a:xfrm>
            <a:off x="1484313" y="3308581"/>
            <a:ext cx="10018709" cy="1468800"/>
          </a:xfrm>
        </p:spPr>
        <p:txBody>
          <a:bodyPr anchor="b">
            <a:normAutofit/>
          </a:bodyPr>
          <a:lstStyle>
            <a:lvl1pPr algn="r">
              <a:defRPr sz="3200" b="0" cap="none"/>
            </a:lvl1pPr>
          </a:lstStyle>
          <a:p>
            <a:r>
              <a:rPr lang="cs-CZ" smtClean="0"/>
              <a:t>Kliknutím lze upravit styl.</a:t>
            </a:r>
            <a:endParaRPr lang="en-US" dirty="0"/>
          </a:p>
        </p:txBody>
      </p:sp>
      <p:sp>
        <p:nvSpPr>
          <p:cNvPr id="3" name="Text Placeholder 2"/>
          <p:cNvSpPr>
            <a:spLocks noGrp="1"/>
          </p:cNvSpPr>
          <p:nvPr>
            <p:ph type="body" idx="1"/>
          </p:nvPr>
        </p:nvSpPr>
        <p:spPr>
          <a:xfrm>
            <a:off x="1484312" y="4777381"/>
            <a:ext cx="10018710"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smtClean="0"/>
              <a:t>Kliknutím lze upravit styly předlohy textu.</a:t>
            </a:r>
          </a:p>
        </p:txBody>
      </p:sp>
      <p:sp>
        <p:nvSpPr>
          <p:cNvPr id="4" name="Date Placeholder 3"/>
          <p:cNvSpPr>
            <a:spLocks noGrp="1"/>
          </p:cNvSpPr>
          <p:nvPr>
            <p:ph type="dt" sz="half" idx="10"/>
          </p:nvPr>
        </p:nvSpPr>
        <p:spPr/>
        <p:txBody>
          <a:bodyPr/>
          <a:lstStyle/>
          <a:p>
            <a:fld id="{B61BEF0D-F0BB-DE4B-95CE-6DB70DBA9567}" type="datetimeFigureOut">
              <a:rPr lang="en-US" dirty="0"/>
              <a:pPr/>
              <a:t>4/26/2016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Jmenovka s citací">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cs-CZ" smtClean="0"/>
              <a:t>Kliknutím lze upravit styl.</a:t>
            </a:r>
            <a:endParaRPr lang="en-US" dirty="0"/>
          </a:p>
        </p:txBody>
      </p:sp>
      <p:sp>
        <p:nvSpPr>
          <p:cNvPr id="10" name="Text Placeholder 9"/>
          <p:cNvSpPr>
            <a:spLocks noGrp="1"/>
          </p:cNvSpPr>
          <p:nvPr>
            <p:ph type="body" sz="quarter" idx="13"/>
          </p:nvPr>
        </p:nvSpPr>
        <p:spPr>
          <a:xfrm>
            <a:off x="1484313" y="3886200"/>
            <a:ext cx="10018710" cy="889000"/>
          </a:xfrm>
        </p:spPr>
        <p:txBody>
          <a:bodyPr vert="horz" lIns="91440" tIns="45720" rIns="91440" bIns="45720" rtlCol="0" anchor="b">
            <a:normAutofit/>
          </a:bodyPr>
          <a:lstStyle>
            <a:lvl1pPr algn="r">
              <a:buNone/>
              <a:defRPr lang="en-US" sz="2400" b="0" cap="none" dirty="0">
                <a:ln w="3175" cmpd="sng">
                  <a:noFill/>
                </a:ln>
                <a:solidFill>
                  <a:schemeClr val="tx1"/>
                </a:solidFill>
                <a:effectLst/>
              </a:defRPr>
            </a:lvl1pPr>
          </a:lstStyle>
          <a:p>
            <a:pPr marL="0" lvl="0">
              <a:spcBef>
                <a:spcPct val="0"/>
              </a:spcBef>
              <a:buNone/>
            </a:pPr>
            <a:r>
              <a:rPr lang="cs-CZ" smtClean="0"/>
              <a:t>Kliknutím lze upravit styly předlohy textu.</a:t>
            </a:r>
          </a:p>
        </p:txBody>
      </p:sp>
      <p:sp>
        <p:nvSpPr>
          <p:cNvPr id="3" name="Text Placeholder 2"/>
          <p:cNvSpPr>
            <a:spLocks noGrp="1"/>
          </p:cNvSpPr>
          <p:nvPr>
            <p:ph type="body" idx="1"/>
          </p:nvPr>
        </p:nvSpPr>
        <p:spPr>
          <a:xfrm>
            <a:off x="1484312" y="4775200"/>
            <a:ext cx="10018710" cy="1016000"/>
          </a:xfrm>
        </p:spPr>
        <p:txBody>
          <a:bodyPr anchor="t">
            <a:norm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smtClean="0"/>
              <a:t>Kliknutím lze upravit styly předlohy textu.</a:t>
            </a:r>
          </a:p>
        </p:txBody>
      </p:sp>
      <p:sp>
        <p:nvSpPr>
          <p:cNvPr id="4" name="Date Placeholder 3"/>
          <p:cNvSpPr>
            <a:spLocks noGrp="1"/>
          </p:cNvSpPr>
          <p:nvPr>
            <p:ph type="dt" sz="half" idx="10"/>
          </p:nvPr>
        </p:nvSpPr>
        <p:spPr/>
        <p:txBody>
          <a:bodyPr/>
          <a:lstStyle/>
          <a:p>
            <a:fld id="{B61BEF0D-F0BB-DE4B-95CE-6DB70DBA9567}" type="datetimeFigureOut">
              <a:rPr lang="en-US" dirty="0"/>
              <a:pPr/>
              <a:t>4/26/2016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Pravda nebo nepravda">
    <p:spTree>
      <p:nvGrpSpPr>
        <p:cNvPr id="1" name=""/>
        <p:cNvGrpSpPr/>
        <p:nvPr/>
      </p:nvGrpSpPr>
      <p:grpSpPr>
        <a:xfrm>
          <a:off x="0" y="0"/>
          <a:ext cx="0" cy="0"/>
          <a:chOff x="0" y="0"/>
          <a:chExt cx="0" cy="0"/>
        </a:xfrm>
      </p:grpSpPr>
      <p:sp>
        <p:nvSpPr>
          <p:cNvPr id="2" name="Title 1"/>
          <p:cNvSpPr>
            <a:spLocks noGrp="1"/>
          </p:cNvSpPr>
          <p:nvPr>
            <p:ph type="title"/>
          </p:nvPr>
        </p:nvSpPr>
        <p:spPr>
          <a:xfrm>
            <a:off x="1484313" y="685800"/>
            <a:ext cx="10018712" cy="2727325"/>
          </a:xfrm>
        </p:spPr>
        <p:txBody>
          <a:bodyPr vert="horz" lIns="91440" tIns="45720" rIns="91440" bIns="45720" rtlCol="0" anchor="ctr">
            <a:normAutofit/>
          </a:bodyPr>
          <a:lstStyle>
            <a:lvl1pPr>
              <a:defRPr lang="en-US" b="0" dirty="0"/>
            </a:lvl1pPr>
          </a:lstStyle>
          <a:p>
            <a:pPr marL="0" lvl="0"/>
            <a:r>
              <a:rPr lang="cs-CZ" smtClean="0"/>
              <a:t>Kliknutím lze upravit styl.</a:t>
            </a:r>
            <a:endParaRPr lang="en-US" dirty="0"/>
          </a:p>
        </p:txBody>
      </p:sp>
      <p:sp>
        <p:nvSpPr>
          <p:cNvPr id="10" name="Text Placeholder 9"/>
          <p:cNvSpPr>
            <a:spLocks noGrp="1"/>
          </p:cNvSpPr>
          <p:nvPr>
            <p:ph type="body" sz="quarter" idx="13"/>
          </p:nvPr>
        </p:nvSpPr>
        <p:spPr>
          <a:xfrm>
            <a:off x="1484312" y="3505200"/>
            <a:ext cx="10018713"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cs-CZ" smtClean="0"/>
              <a:t>Kliknutím lze upravit styly předlohy textu.</a:t>
            </a:r>
          </a:p>
        </p:txBody>
      </p:sp>
      <p:sp>
        <p:nvSpPr>
          <p:cNvPr id="3" name="Text Placeholder 2"/>
          <p:cNvSpPr>
            <a:spLocks noGrp="1"/>
          </p:cNvSpPr>
          <p:nvPr>
            <p:ph type="body" idx="1"/>
          </p:nvPr>
        </p:nvSpPr>
        <p:spPr>
          <a:xfrm>
            <a:off x="1484311" y="4343400"/>
            <a:ext cx="10018713"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smtClean="0"/>
              <a:t>Kliknutím lze upravit styly předlohy textu.</a:t>
            </a:r>
          </a:p>
        </p:txBody>
      </p:sp>
      <p:sp>
        <p:nvSpPr>
          <p:cNvPr id="4" name="Date Placeholder 3"/>
          <p:cNvSpPr>
            <a:spLocks noGrp="1"/>
          </p:cNvSpPr>
          <p:nvPr>
            <p:ph type="dt" sz="half" idx="10"/>
          </p:nvPr>
        </p:nvSpPr>
        <p:spPr/>
        <p:txBody>
          <a:bodyPr/>
          <a:lstStyle/>
          <a:p>
            <a:fld id="{B61BEF0D-F0BB-DE4B-95CE-6DB70DBA9567}" type="datetimeFigureOut">
              <a:rPr lang="en-US" dirty="0"/>
              <a:pPr/>
              <a:t>4/26/2016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cs-CZ" smtClean="0"/>
              <a:t>Kliknutím lze upravit styl.</a:t>
            </a:r>
            <a:endParaRPr lang="en-US" dirty="0"/>
          </a:p>
        </p:txBody>
      </p:sp>
      <p:sp>
        <p:nvSpPr>
          <p:cNvPr id="3" name="Vertical Text Placeholder 2"/>
          <p:cNvSpPr>
            <a:spLocks noGrp="1"/>
          </p:cNvSpPr>
          <p:nvPr>
            <p:ph type="body" orient="vert" idx="1"/>
          </p:nvPr>
        </p:nvSpPr>
        <p:spPr/>
        <p:txBody>
          <a:bodyPr vert="eaVert" ancho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4/26/2016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732655" y="685800"/>
            <a:ext cx="1770369" cy="5105400"/>
          </a:xfrm>
        </p:spPr>
        <p:txBody>
          <a:bodyPr vert="eaVert"/>
          <a:lstStyle/>
          <a:p>
            <a:r>
              <a:rPr lang="cs-CZ" smtClean="0"/>
              <a:t>Kliknutím lze upravit styl.</a:t>
            </a:r>
            <a:endParaRPr lang="en-US" dirty="0"/>
          </a:p>
        </p:txBody>
      </p:sp>
      <p:sp>
        <p:nvSpPr>
          <p:cNvPr id="3" name="Vertical Text Placeholder 2"/>
          <p:cNvSpPr>
            <a:spLocks noGrp="1"/>
          </p:cNvSpPr>
          <p:nvPr>
            <p:ph type="body" orient="vert" idx="1"/>
          </p:nvPr>
        </p:nvSpPr>
        <p:spPr>
          <a:xfrm>
            <a:off x="1484312" y="685800"/>
            <a:ext cx="8019742" cy="5105400"/>
          </a:xfrm>
        </p:spPr>
        <p:txBody>
          <a:bodyPr vert="eaVert" ancho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4/26/2016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smtClean="0"/>
              <a:t>Kliknutím lze upravit styl.</a:t>
            </a:r>
            <a:endParaRPr lang="en-US" dirty="0"/>
          </a:p>
        </p:txBody>
      </p:sp>
      <p:sp>
        <p:nvSpPr>
          <p:cNvPr id="3" name="Content Placeholder 2"/>
          <p:cNvSpPr>
            <a:spLocks noGrp="1"/>
          </p:cNvSpPr>
          <p:nvPr>
            <p:ph idx="1"/>
          </p:nvPr>
        </p:nvSpPr>
        <p:spPr/>
        <p:txBody>
          <a:bodyPr anchor="ct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4/26/2016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951856" y="5867131"/>
            <a:ext cx="5511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Title 1"/>
          <p:cNvSpPr>
            <a:spLocks noGrp="1"/>
          </p:cNvSpPr>
          <p:nvPr>
            <p:ph type="title"/>
          </p:nvPr>
        </p:nvSpPr>
        <p:spPr>
          <a:xfrm>
            <a:off x="2572279" y="2666999"/>
            <a:ext cx="8930747" cy="2110382"/>
          </a:xfrm>
        </p:spPr>
        <p:txBody>
          <a:bodyPr anchor="b"/>
          <a:lstStyle>
            <a:lvl1pPr algn="r">
              <a:defRPr sz="4000" b="0" cap="none"/>
            </a:lvl1pPr>
          </a:lstStyle>
          <a:p>
            <a:r>
              <a:rPr lang="cs-CZ" smtClean="0"/>
              <a:t>Kliknutím lze upravit styl.</a:t>
            </a:r>
            <a:endParaRPr lang="en-US" dirty="0"/>
          </a:p>
        </p:txBody>
      </p:sp>
      <p:sp>
        <p:nvSpPr>
          <p:cNvPr id="3" name="Text Placeholder 2"/>
          <p:cNvSpPr>
            <a:spLocks noGrp="1"/>
          </p:cNvSpPr>
          <p:nvPr>
            <p:ph type="body" idx="1"/>
          </p:nvPr>
        </p:nvSpPr>
        <p:spPr>
          <a:xfrm>
            <a:off x="2572278" y="4777381"/>
            <a:ext cx="8930748"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smtClean="0"/>
              <a:t>Kliknutím lze upravit styly předlohy textu.</a:t>
            </a:r>
          </a:p>
        </p:txBody>
      </p:sp>
      <p:sp>
        <p:nvSpPr>
          <p:cNvPr id="4" name="Date Placeholder 3"/>
          <p:cNvSpPr>
            <a:spLocks noGrp="1"/>
          </p:cNvSpPr>
          <p:nvPr>
            <p:ph type="dt" sz="half" idx="10"/>
          </p:nvPr>
        </p:nvSpPr>
        <p:spPr/>
        <p:txBody>
          <a:bodyPr/>
          <a:lstStyle/>
          <a:p>
            <a:fld id="{B61BEF0D-F0BB-DE4B-95CE-6DB70DBA9567}" type="datetimeFigureOut">
              <a:rPr lang="en-US" dirty="0"/>
              <a:pPr/>
              <a:t>4/26/2016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Title 1"/>
          <p:cNvSpPr>
            <a:spLocks noGrp="1"/>
          </p:cNvSpPr>
          <p:nvPr>
            <p:ph type="title"/>
          </p:nvPr>
        </p:nvSpPr>
        <p:spPr>
          <a:xfrm>
            <a:off x="1484311" y="685800"/>
            <a:ext cx="10018713" cy="1752599"/>
          </a:xfrm>
        </p:spPr>
        <p:txBody>
          <a:bodyPr/>
          <a:lstStyle/>
          <a:p>
            <a:r>
              <a:rPr lang="cs-CZ" smtClean="0"/>
              <a:t>Kliknutím lze upravit styl.</a:t>
            </a:r>
            <a:endParaRPr lang="en-US" dirty="0"/>
          </a:p>
        </p:txBody>
      </p:sp>
      <p:sp>
        <p:nvSpPr>
          <p:cNvPr id="3" name="Content Placeholder 2"/>
          <p:cNvSpPr>
            <a:spLocks noGrp="1"/>
          </p:cNvSpPr>
          <p:nvPr>
            <p:ph sz="half" idx="1"/>
          </p:nvPr>
        </p:nvSpPr>
        <p:spPr>
          <a:xfrm>
            <a:off x="1484312" y="2666999"/>
            <a:ext cx="4895055"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4" name="Content Placeholder 3"/>
          <p:cNvSpPr>
            <a:spLocks noGrp="1"/>
          </p:cNvSpPr>
          <p:nvPr>
            <p:ph sz="half" idx="2"/>
          </p:nvPr>
        </p:nvSpPr>
        <p:spPr>
          <a:xfrm>
            <a:off x="6607967" y="2667000"/>
            <a:ext cx="4895056"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4/26/2016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cs-CZ" smtClean="0"/>
              <a:t>Kliknutím lze upravit styl.</a:t>
            </a:r>
            <a:endParaRPr lang="en-US" dirty="0"/>
          </a:p>
        </p:txBody>
      </p:sp>
      <p:sp>
        <p:nvSpPr>
          <p:cNvPr id="3" name="Text Placeholder 2"/>
          <p:cNvSpPr>
            <a:spLocks noGrp="1"/>
          </p:cNvSpPr>
          <p:nvPr>
            <p:ph type="body" idx="1"/>
          </p:nvPr>
        </p:nvSpPr>
        <p:spPr>
          <a:xfrm>
            <a:off x="1772179" y="2658533"/>
            <a:ext cx="4607188"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4" name="Content Placeholder 3"/>
          <p:cNvSpPr>
            <a:spLocks noGrp="1"/>
          </p:cNvSpPr>
          <p:nvPr>
            <p:ph sz="half" idx="2"/>
          </p:nvPr>
        </p:nvSpPr>
        <p:spPr>
          <a:xfrm>
            <a:off x="1484311" y="3335337"/>
            <a:ext cx="4895056"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5" name="Text Placeholder 4"/>
          <p:cNvSpPr>
            <a:spLocks noGrp="1"/>
          </p:cNvSpPr>
          <p:nvPr>
            <p:ph type="body" sz="quarter" idx="3"/>
          </p:nvPr>
        </p:nvSpPr>
        <p:spPr>
          <a:xfrm>
            <a:off x="6880487" y="2667000"/>
            <a:ext cx="4622537"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6" name="Content Placeholder 5"/>
          <p:cNvSpPr>
            <a:spLocks noGrp="1"/>
          </p:cNvSpPr>
          <p:nvPr>
            <p:ph sz="quarter" idx="4"/>
          </p:nvPr>
        </p:nvSpPr>
        <p:spPr>
          <a:xfrm>
            <a:off x="6607967" y="3335337"/>
            <a:ext cx="4895056"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4/26/2016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smtClean="0"/>
              <a:t>Kliknutím lze upravit styl.</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4/26/2016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4/26/2016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Title 1"/>
          <p:cNvSpPr>
            <a:spLocks noGrp="1"/>
          </p:cNvSpPr>
          <p:nvPr>
            <p:ph type="title"/>
          </p:nvPr>
        </p:nvSpPr>
        <p:spPr>
          <a:xfrm>
            <a:off x="1484312" y="1600200"/>
            <a:ext cx="3549121" cy="1371600"/>
          </a:xfrm>
        </p:spPr>
        <p:txBody>
          <a:bodyPr anchor="b">
            <a:normAutofit/>
          </a:bodyPr>
          <a:lstStyle>
            <a:lvl1pPr algn="ctr">
              <a:defRPr sz="2400" b="0"/>
            </a:lvl1pPr>
          </a:lstStyle>
          <a:p>
            <a:r>
              <a:rPr lang="cs-CZ" smtClean="0"/>
              <a:t>Kliknutím lze upravit styl.</a:t>
            </a:r>
            <a:endParaRPr lang="en-US" dirty="0"/>
          </a:p>
        </p:txBody>
      </p:sp>
      <p:sp>
        <p:nvSpPr>
          <p:cNvPr id="3" name="Content Placeholder 2"/>
          <p:cNvSpPr>
            <a:spLocks noGrp="1"/>
          </p:cNvSpPr>
          <p:nvPr>
            <p:ph idx="1"/>
          </p:nvPr>
        </p:nvSpPr>
        <p:spPr>
          <a:xfrm>
            <a:off x="5262033" y="685799"/>
            <a:ext cx="6240990" cy="5105401"/>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4" name="Text Placeholder 3"/>
          <p:cNvSpPr>
            <a:spLocks noGrp="1"/>
          </p:cNvSpPr>
          <p:nvPr>
            <p:ph type="body" sz="half" idx="2"/>
          </p:nvPr>
        </p:nvSpPr>
        <p:spPr>
          <a:xfrm>
            <a:off x="1484312" y="2971800"/>
            <a:ext cx="3549121" cy="18288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Date Placeholder 4"/>
          <p:cNvSpPr>
            <a:spLocks noGrp="1"/>
          </p:cNvSpPr>
          <p:nvPr>
            <p:ph type="dt" sz="half" idx="10"/>
          </p:nvPr>
        </p:nvSpPr>
        <p:spPr/>
        <p:txBody>
          <a:bodyPr/>
          <a:lstStyle/>
          <a:p>
            <a:fld id="{B61BEF0D-F0BB-DE4B-95CE-6DB70DBA9567}" type="datetimeFigureOut">
              <a:rPr lang="en-US" dirty="0"/>
              <a:pPr/>
              <a:t>4/26/2016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Title 1"/>
          <p:cNvSpPr>
            <a:spLocks noGrp="1"/>
          </p:cNvSpPr>
          <p:nvPr>
            <p:ph type="title"/>
          </p:nvPr>
        </p:nvSpPr>
        <p:spPr>
          <a:xfrm>
            <a:off x="1482724" y="1752599"/>
            <a:ext cx="5426158" cy="1371600"/>
          </a:xfrm>
        </p:spPr>
        <p:txBody>
          <a:bodyPr anchor="b">
            <a:normAutofit/>
          </a:bodyPr>
          <a:lstStyle>
            <a:lvl1pPr algn="ctr">
              <a:defRPr sz="2800" b="0"/>
            </a:lvl1pPr>
          </a:lstStyle>
          <a:p>
            <a:r>
              <a:rPr lang="cs-CZ" smtClean="0"/>
              <a:t>Kliknutím lze upravit styl.</a:t>
            </a:r>
            <a:endParaRPr lang="en-US" dirty="0"/>
          </a:p>
        </p:txBody>
      </p:sp>
      <p:sp>
        <p:nvSpPr>
          <p:cNvPr id="14" name="Picture Placeholder 2"/>
          <p:cNvSpPr>
            <a:spLocks noGrp="1" noChangeAspect="1"/>
          </p:cNvSpPr>
          <p:nvPr>
            <p:ph type="pic" idx="1"/>
          </p:nvPr>
        </p:nvSpPr>
        <p:spPr>
          <a:xfrm>
            <a:off x="7594682" y="914400"/>
            <a:ext cx="3280974" cy="4572000"/>
          </a:xfrm>
          <a:prstGeom prst="roundRect">
            <a:avLst>
              <a:gd name="adj" fmla="val 42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cs-CZ" smtClean="0"/>
              <a:t>Kliknutím na ikonu přidáte obrázek.</a:t>
            </a:r>
            <a:endParaRPr lang="en-US" dirty="0"/>
          </a:p>
        </p:txBody>
      </p:sp>
      <p:sp>
        <p:nvSpPr>
          <p:cNvPr id="4" name="Text Placeholder 3"/>
          <p:cNvSpPr>
            <a:spLocks noGrp="1"/>
          </p:cNvSpPr>
          <p:nvPr>
            <p:ph type="body" sz="half" idx="2"/>
          </p:nvPr>
        </p:nvSpPr>
        <p:spPr>
          <a:xfrm>
            <a:off x="1482724" y="3124199"/>
            <a:ext cx="5426158" cy="1828800"/>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Date Placeholder 4"/>
          <p:cNvSpPr>
            <a:spLocks noGrp="1"/>
          </p:cNvSpPr>
          <p:nvPr>
            <p:ph type="dt" sz="half" idx="10"/>
          </p:nvPr>
        </p:nvSpPr>
        <p:spPr/>
        <p:txBody>
          <a:bodyPr/>
          <a:lstStyle/>
          <a:p>
            <a:fld id="{B61BEF0D-F0BB-DE4B-95CE-6DB70DBA9567}" type="datetimeFigureOut">
              <a:rPr lang="en-US" dirty="0"/>
              <a:pPr/>
              <a:t>4/26/2016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7" name="Group 6"/>
          <p:cNvGrpSpPr/>
          <p:nvPr/>
        </p:nvGrpSpPr>
        <p:grpSpPr>
          <a:xfrm>
            <a:off x="150812" y="0"/>
            <a:ext cx="2436813" cy="6858001"/>
            <a:chOff x="1320800" y="0"/>
            <a:chExt cx="2436813" cy="6858001"/>
          </a:xfrm>
        </p:grpSpPr>
        <p:sp>
          <p:nvSpPr>
            <p:cNvPr id="8" name="Freeform 6"/>
            <p:cNvSpPr/>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9" name="Freeform 7"/>
            <p:cNvSpPr/>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0" name="Freeform 8"/>
            <p:cNvSpPr/>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1" name="Freeform 9"/>
            <p:cNvSpPr/>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2" name="Freeform 10"/>
            <p:cNvSpPr/>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3" name="Freeform 11"/>
            <p:cNvSpPr/>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2" name="Title Placeholder 1"/>
          <p:cNvSpPr>
            <a:spLocks noGrp="1"/>
          </p:cNvSpPr>
          <p:nvPr>
            <p:ph type="title"/>
          </p:nvPr>
        </p:nvSpPr>
        <p:spPr>
          <a:xfrm>
            <a:off x="1484311" y="685800"/>
            <a:ext cx="10018713" cy="1752599"/>
          </a:xfrm>
          <a:prstGeom prst="rect">
            <a:avLst/>
          </a:prstGeom>
          <a:effectLst/>
        </p:spPr>
        <p:txBody>
          <a:bodyPr vert="horz" lIns="91440" tIns="45720" rIns="91440" bIns="45720" rtlCol="0" anchor="ctr">
            <a:normAutofit/>
          </a:bodyPr>
          <a:lstStyle/>
          <a:p>
            <a:r>
              <a:rPr lang="cs-CZ" smtClean="0"/>
              <a:t>Kliknutím lze upravit styl.</a:t>
            </a:r>
            <a:endParaRPr lang="en-US" dirty="0"/>
          </a:p>
        </p:txBody>
      </p:sp>
      <p:sp>
        <p:nvSpPr>
          <p:cNvPr id="3" name="Text Placeholder 2"/>
          <p:cNvSpPr>
            <a:spLocks noGrp="1"/>
          </p:cNvSpPr>
          <p:nvPr>
            <p:ph type="body" idx="1"/>
          </p:nvPr>
        </p:nvSpPr>
        <p:spPr>
          <a:xfrm>
            <a:off x="1484310" y="2666999"/>
            <a:ext cx="10018713" cy="3124201"/>
          </a:xfrm>
          <a:prstGeom prst="rect">
            <a:avLst/>
          </a:prstGeom>
        </p:spPr>
        <p:txBody>
          <a:bodyPr vert="horz" lIns="91440" tIns="45720" rIns="91440" bIns="45720" rtlCol="0" anchor="ctr">
            <a:normAutofit/>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4" name="Date Placeholder 3"/>
          <p:cNvSpPr>
            <a:spLocks noGrp="1"/>
          </p:cNvSpPr>
          <p:nvPr>
            <p:ph type="dt" sz="half" idx="2"/>
          </p:nvPr>
        </p:nvSpPr>
        <p:spPr>
          <a:xfrm>
            <a:off x="9732656" y="5883275"/>
            <a:ext cx="1143000"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61BEF0D-F0BB-DE4B-95CE-6DB70DBA9567}" type="datetimeFigureOut">
              <a:rPr lang="en-US" dirty="0"/>
              <a:pPr/>
              <a:t>4/26/2016</a:t>
            </a:fld>
            <a:endParaRPr lang="en-US" dirty="0"/>
          </a:p>
        </p:txBody>
      </p:sp>
      <p:sp>
        <p:nvSpPr>
          <p:cNvPr id="5" name="Footer Placeholder 4"/>
          <p:cNvSpPr>
            <a:spLocks noGrp="1"/>
          </p:cNvSpPr>
          <p:nvPr>
            <p:ph type="ftr" sz="quarter" idx="3"/>
          </p:nvPr>
        </p:nvSpPr>
        <p:spPr>
          <a:xfrm>
            <a:off x="2572279" y="5883275"/>
            <a:ext cx="7084177" cy="3651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951856" y="5883275"/>
            <a:ext cx="551167"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0" r:id="rId9"/>
    <p:sldLayoutId id="2147483657" r:id="rId10"/>
    <p:sldLayoutId id="2147483663" r:id="rId11"/>
    <p:sldLayoutId id="2147483664" r:id="rId12"/>
    <p:sldLayoutId id="2147483665" r:id="rId13"/>
    <p:sldLayoutId id="2147483666" r:id="rId14"/>
    <p:sldLayoutId id="2147483667" r:id="rId15"/>
    <p:sldLayoutId id="2147483658" r:id="rId16"/>
    <p:sldLayoutId id="2147483659" r:id="rId17"/>
  </p:sldLayoutIdLst>
  <p:txStyles>
    <p:title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p:txBody>
          <a:bodyPr/>
          <a:lstStyle/>
          <a:p>
            <a:r>
              <a:rPr lang="cs-CZ" b="1" dirty="0" err="1" smtClean="0"/>
              <a:t>Erratologie</a:t>
            </a:r>
            <a:endParaRPr lang="cs-CZ" b="1" dirty="0"/>
          </a:p>
        </p:txBody>
      </p:sp>
      <p:sp>
        <p:nvSpPr>
          <p:cNvPr id="3" name="Podnadpis 2"/>
          <p:cNvSpPr>
            <a:spLocks noGrp="1"/>
          </p:cNvSpPr>
          <p:nvPr>
            <p:ph type="subTitle" idx="1"/>
          </p:nvPr>
        </p:nvSpPr>
        <p:spPr/>
        <p:txBody>
          <a:bodyPr/>
          <a:lstStyle/>
          <a:p>
            <a:r>
              <a:rPr lang="cs-CZ" dirty="0" smtClean="0"/>
              <a:t>Chyba, klam, omyl jako lidská přirozenost</a:t>
            </a:r>
            <a:endParaRPr lang="cs-CZ" dirty="0"/>
          </a:p>
        </p:txBody>
      </p:sp>
    </p:spTree>
    <p:extLst>
      <p:ext uri="{BB962C8B-B14F-4D97-AF65-F5344CB8AC3E}">
        <p14:creationId xmlns:p14="http://schemas.microsoft.com/office/powerpoint/2010/main" val="325253246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smtClean="0"/>
              <a:t>Chyba jako…</a:t>
            </a:r>
            <a:endParaRPr lang="cs-CZ" b="1" dirty="0"/>
          </a:p>
        </p:txBody>
      </p:sp>
      <p:sp>
        <p:nvSpPr>
          <p:cNvPr id="3" name="Zástupný symbol pro obsah 2"/>
          <p:cNvSpPr>
            <a:spLocks noGrp="1"/>
          </p:cNvSpPr>
          <p:nvPr>
            <p:ph idx="1"/>
          </p:nvPr>
        </p:nvSpPr>
        <p:spPr/>
        <p:txBody>
          <a:bodyPr/>
          <a:lstStyle/>
          <a:p>
            <a:r>
              <a:rPr lang="pl-PL" dirty="0" smtClean="0"/>
              <a:t>...</a:t>
            </a:r>
            <a:r>
              <a:rPr lang="pl-PL" b="1" dirty="0" smtClean="0"/>
              <a:t>výsledek hodnocení</a:t>
            </a:r>
            <a:r>
              <a:rPr lang="pl-PL" dirty="0" smtClean="0"/>
              <a:t>, vzešlé z komparace typu </a:t>
            </a:r>
            <a:r>
              <a:rPr lang="pl-PL" b="1" dirty="0" smtClean="0"/>
              <a:t>jak to má být (co býti má) </a:t>
            </a:r>
            <a:r>
              <a:rPr lang="cs-CZ" dirty="0" smtClean="0"/>
              <a:t>–</a:t>
            </a:r>
            <a:r>
              <a:rPr lang="pl-PL" b="1" dirty="0" smtClean="0"/>
              <a:t>  jak to je (co je)</a:t>
            </a:r>
          </a:p>
          <a:p>
            <a:r>
              <a:rPr lang="cs-CZ" dirty="0" smtClean="0"/>
              <a:t>…</a:t>
            </a:r>
            <a:r>
              <a:rPr lang="cs-CZ" b="1" dirty="0" smtClean="0"/>
              <a:t>nepravda</a:t>
            </a:r>
            <a:r>
              <a:rPr lang="cs-CZ" dirty="0" smtClean="0"/>
              <a:t> – </a:t>
            </a:r>
            <a:r>
              <a:rPr lang="cs-CZ" b="1" dirty="0" smtClean="0"/>
              <a:t>formální pravidla, data</a:t>
            </a:r>
          </a:p>
          <a:p>
            <a:r>
              <a:rPr lang="cs-CZ" b="1" dirty="0" smtClean="0"/>
              <a:t>…objektivní stav</a:t>
            </a:r>
            <a:r>
              <a:rPr lang="cs-CZ" dirty="0" smtClean="0"/>
              <a:t> – přenos informace (sémantická, strukturní) </a:t>
            </a:r>
            <a:endParaRPr lang="cs-CZ" dirty="0" smtClean="0"/>
          </a:p>
          <a:p>
            <a:r>
              <a:rPr lang="cs-CZ" b="1" dirty="0" smtClean="0"/>
              <a:t>…jako porušení Řádu</a:t>
            </a:r>
            <a:endParaRPr lang="cs-CZ" b="1" dirty="0"/>
          </a:p>
        </p:txBody>
      </p:sp>
    </p:spTree>
    <p:extLst>
      <p:ext uri="{BB962C8B-B14F-4D97-AF65-F5344CB8AC3E}">
        <p14:creationId xmlns:p14="http://schemas.microsoft.com/office/powerpoint/2010/main" val="4184121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err="1" smtClean="0"/>
              <a:t>Kosmogeneze</a:t>
            </a:r>
            <a:endParaRPr lang="cs-CZ" b="1" dirty="0"/>
          </a:p>
        </p:txBody>
      </p:sp>
      <p:sp>
        <p:nvSpPr>
          <p:cNvPr id="3" name="Zástupný symbol pro obsah 2"/>
          <p:cNvSpPr>
            <a:spLocks noGrp="1"/>
          </p:cNvSpPr>
          <p:nvPr>
            <p:ph idx="1"/>
          </p:nvPr>
        </p:nvSpPr>
        <p:spPr/>
        <p:txBody>
          <a:bodyPr/>
          <a:lstStyle/>
          <a:p>
            <a:r>
              <a:rPr lang="cs-CZ" dirty="0" smtClean="0"/>
              <a:t>obsahové složení vesmírů (75 % H, 23 % He, zbytek ostatní prvky)</a:t>
            </a:r>
          </a:p>
          <a:p>
            <a:r>
              <a:rPr lang="cs-CZ" dirty="0" smtClean="0"/>
              <a:t>fyzikální vlastnosti</a:t>
            </a:r>
          </a:p>
          <a:p>
            <a:endParaRPr lang="cs-CZ" dirty="0" smtClean="0"/>
          </a:p>
          <a:p>
            <a:pPr marL="0" indent="0">
              <a:buNone/>
            </a:pPr>
            <a:r>
              <a:rPr lang="cs-CZ" dirty="0" smtClean="0">
                <a:sym typeface="Wingdings" pitchFamily="2" charset="2"/>
              </a:rPr>
              <a:t> </a:t>
            </a:r>
            <a:r>
              <a:rPr lang="cs-CZ" dirty="0" smtClean="0"/>
              <a:t>Antropický princip</a:t>
            </a:r>
            <a:endParaRPr lang="cs-CZ" dirty="0"/>
          </a:p>
        </p:txBody>
      </p:sp>
    </p:spTree>
    <p:extLst>
      <p:ext uri="{BB962C8B-B14F-4D97-AF65-F5344CB8AC3E}">
        <p14:creationId xmlns:p14="http://schemas.microsoft.com/office/powerpoint/2010/main" val="17277571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smtClean="0"/>
              <a:t>Biogeneze</a:t>
            </a:r>
            <a:endParaRPr lang="cs-CZ" b="1" dirty="0"/>
          </a:p>
        </p:txBody>
      </p:sp>
      <p:sp>
        <p:nvSpPr>
          <p:cNvPr id="3" name="Zástupný symbol pro obsah 2"/>
          <p:cNvSpPr>
            <a:spLocks noGrp="1"/>
          </p:cNvSpPr>
          <p:nvPr>
            <p:ph idx="1"/>
          </p:nvPr>
        </p:nvSpPr>
        <p:spPr/>
        <p:txBody>
          <a:bodyPr/>
          <a:lstStyle/>
          <a:p>
            <a:r>
              <a:rPr lang="cs-CZ" dirty="0" smtClean="0"/>
              <a:t>Replikační chyba</a:t>
            </a:r>
          </a:p>
          <a:p>
            <a:r>
              <a:rPr lang="cs-CZ" dirty="0" smtClean="0"/>
              <a:t>Mutace</a:t>
            </a:r>
          </a:p>
          <a:p>
            <a:endParaRPr lang="cs-CZ" dirty="0"/>
          </a:p>
          <a:p>
            <a:pPr marL="0" indent="0">
              <a:buNone/>
            </a:pPr>
            <a:r>
              <a:rPr lang="cs-CZ" dirty="0" smtClean="0">
                <a:sym typeface="Wingdings" pitchFamily="2" charset="2"/>
              </a:rPr>
              <a:t></a:t>
            </a:r>
            <a:r>
              <a:rPr lang="cs-CZ" dirty="0" smtClean="0"/>
              <a:t>Dokonalost (bezchybnost) = stabilita a smrt</a:t>
            </a:r>
            <a:endParaRPr lang="cs-CZ" dirty="0"/>
          </a:p>
        </p:txBody>
      </p:sp>
    </p:spTree>
    <p:extLst>
      <p:ext uri="{BB962C8B-B14F-4D97-AF65-F5344CB8AC3E}">
        <p14:creationId xmlns:p14="http://schemas.microsoft.com/office/powerpoint/2010/main" val="2601379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err="1" smtClean="0"/>
              <a:t>Sociogeneze</a:t>
            </a:r>
            <a:endParaRPr lang="cs-CZ" b="1" dirty="0"/>
          </a:p>
        </p:txBody>
      </p:sp>
      <p:sp>
        <p:nvSpPr>
          <p:cNvPr id="3" name="Zástupný symbol pro obsah 2"/>
          <p:cNvSpPr>
            <a:spLocks noGrp="1"/>
          </p:cNvSpPr>
          <p:nvPr>
            <p:ph idx="1"/>
          </p:nvPr>
        </p:nvSpPr>
        <p:spPr/>
        <p:txBody>
          <a:bodyPr/>
          <a:lstStyle/>
          <a:p>
            <a:r>
              <a:rPr lang="cs-CZ" dirty="0" smtClean="0"/>
              <a:t>Sartre – střetávání nezávislých svobodných vůlí</a:t>
            </a:r>
          </a:p>
          <a:p>
            <a:r>
              <a:rPr lang="cs-CZ" dirty="0" smtClean="0"/>
              <a:t>Nechtěné důsledky naší činnosti</a:t>
            </a:r>
          </a:p>
          <a:p>
            <a:r>
              <a:rPr lang="cs-CZ" dirty="0" smtClean="0"/>
              <a:t>Výhody a nevýhody plánování a spontánnosti</a:t>
            </a:r>
          </a:p>
          <a:p>
            <a:endParaRPr lang="cs-CZ" dirty="0"/>
          </a:p>
          <a:p>
            <a:pPr marL="0" indent="0">
              <a:buNone/>
            </a:pPr>
            <a:r>
              <a:rPr lang="cs-CZ" dirty="0" smtClean="0">
                <a:sym typeface="Wingdings" pitchFamily="2" charset="2"/>
              </a:rPr>
              <a:t> </a:t>
            </a:r>
            <a:r>
              <a:rPr lang="cs-CZ" dirty="0" smtClean="0"/>
              <a:t>Řád a plán jako útěcha </a:t>
            </a:r>
            <a:br>
              <a:rPr lang="cs-CZ" dirty="0" smtClean="0"/>
            </a:br>
            <a:r>
              <a:rPr lang="cs-CZ" dirty="0" smtClean="0"/>
              <a:t>(směřování, naděje, znalost správné cesty…)</a:t>
            </a:r>
            <a:endParaRPr lang="cs-CZ" dirty="0"/>
          </a:p>
        </p:txBody>
      </p:sp>
    </p:spTree>
    <p:extLst>
      <p:ext uri="{BB962C8B-B14F-4D97-AF65-F5344CB8AC3E}">
        <p14:creationId xmlns:p14="http://schemas.microsoft.com/office/powerpoint/2010/main" val="3181624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fade">
                                      <p:cBhvr>
                                        <p:cTn id="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2017986" y="1"/>
            <a:ext cx="9217023" cy="6858000"/>
          </a:xfrm>
        </p:spPr>
        <p:txBody>
          <a:bodyPr>
            <a:normAutofit/>
          </a:bodyPr>
          <a:lstStyle/>
          <a:p>
            <a:pPr marL="0" indent="0">
              <a:buNone/>
            </a:pPr>
            <a:r>
              <a:rPr lang="cs-CZ" sz="2800" dirty="0"/>
              <a:t>„Vše, co se dosud empiricky zjistilo o evoluci obecně, a zvláště pak o myšlenkových pochodech, svědčí o tom, že mozek je stroj sestrojený za účelem přežití, ne porozumění sobě samému. Protože tyto dva cíle jsou od svého základu odlišné, bez pomocí faktických poznatků získaných vědou vnímá lidská mysl svět pouze ve fragmentech. Bodově osvětluje jen ty části světa, které musí znát pro to, aby dožila zítřka, a zbytek ponechává v temnotě. Po tisíce generací lidé žili a rozmnožovali se bez toho, že by potřebovali vědět, jak funguje soukolí mozku. Mýtus a sebeklam, příslušnost ke kmeni a rituálu jim byly lepšími prostředky adaptace než objektivní pravda.“ (americký biolog Edward O. Wilson)</a:t>
            </a:r>
          </a:p>
        </p:txBody>
      </p:sp>
    </p:spTree>
    <p:extLst>
      <p:ext uri="{BB962C8B-B14F-4D97-AF65-F5344CB8AC3E}">
        <p14:creationId xmlns:p14="http://schemas.microsoft.com/office/powerpoint/2010/main" val="369079216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smtClean="0"/>
              <a:t>Epistemické chyby, iluze a simplifikace</a:t>
            </a:r>
            <a:endParaRPr lang="cs-CZ" b="1" dirty="0"/>
          </a:p>
        </p:txBody>
      </p:sp>
      <p:sp>
        <p:nvSpPr>
          <p:cNvPr id="3" name="Zástupný symbol pro obsah 2"/>
          <p:cNvSpPr>
            <a:spLocks noGrp="1"/>
          </p:cNvSpPr>
          <p:nvPr>
            <p:ph idx="1"/>
          </p:nvPr>
        </p:nvSpPr>
        <p:spPr/>
        <p:txBody>
          <a:bodyPr>
            <a:normAutofit fontScale="92500" lnSpcReduction="10000"/>
          </a:bodyPr>
          <a:lstStyle/>
          <a:p>
            <a:pPr lvl="0"/>
            <a:r>
              <a:rPr lang="cs-CZ" dirty="0" smtClean="0"/>
              <a:t>Jednoduchá kauzalita</a:t>
            </a:r>
          </a:p>
          <a:p>
            <a:pPr lvl="0"/>
            <a:r>
              <a:rPr lang="cs-CZ" dirty="0" smtClean="0"/>
              <a:t>Redukcionismus</a:t>
            </a:r>
            <a:endParaRPr lang="cs-CZ" dirty="0"/>
          </a:p>
          <a:p>
            <a:pPr lvl="0"/>
            <a:r>
              <a:rPr lang="cs-CZ" dirty="0"/>
              <a:t>Antropomorfismus (přenesené a zapomenuté metafory)</a:t>
            </a:r>
          </a:p>
          <a:p>
            <a:pPr lvl="0"/>
            <a:r>
              <a:rPr lang="cs-CZ" dirty="0"/>
              <a:t>Polarizace a dichotomie (od pohádek k dialektice)</a:t>
            </a:r>
          </a:p>
          <a:p>
            <a:pPr lvl="0"/>
            <a:r>
              <a:rPr lang="cs-CZ" dirty="0"/>
              <a:t>Teleologie (od Aristotela k </a:t>
            </a:r>
            <a:r>
              <a:rPr lang="cs-CZ" dirty="0" err="1"/>
              <a:t>chemtrails</a:t>
            </a:r>
            <a:r>
              <a:rPr lang="cs-CZ" dirty="0"/>
              <a:t>)</a:t>
            </a:r>
          </a:p>
          <a:p>
            <a:pPr lvl="0"/>
            <a:r>
              <a:rPr lang="cs-CZ" dirty="0"/>
              <a:t>Idealizace (zjednodušování, modelování</a:t>
            </a:r>
            <a:r>
              <a:rPr lang="cs-CZ" dirty="0" smtClean="0"/>
              <a:t>)</a:t>
            </a:r>
          </a:p>
          <a:p>
            <a:pPr lvl="0"/>
            <a:r>
              <a:rPr lang="cs-CZ" dirty="0" smtClean="0"/>
              <a:t>Generalizace (na základě mála případů, neúplná indukce)</a:t>
            </a:r>
            <a:endParaRPr lang="cs-CZ" dirty="0"/>
          </a:p>
        </p:txBody>
      </p:sp>
    </p:spTree>
    <p:extLst>
      <p:ext uri="{BB962C8B-B14F-4D97-AF65-F5344CB8AC3E}">
        <p14:creationId xmlns:p14="http://schemas.microsoft.com/office/powerpoint/2010/main" val="882286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err="1" smtClean="0"/>
              <a:t>Errare</a:t>
            </a:r>
            <a:r>
              <a:rPr lang="cs-CZ" b="1" dirty="0" smtClean="0"/>
              <a:t> </a:t>
            </a:r>
            <a:r>
              <a:rPr lang="cs-CZ" b="1" dirty="0" err="1" smtClean="0"/>
              <a:t>humanum</a:t>
            </a:r>
            <a:r>
              <a:rPr lang="cs-CZ" b="1" dirty="0" smtClean="0"/>
              <a:t> </a:t>
            </a:r>
            <a:r>
              <a:rPr lang="cs-CZ" b="1" dirty="0" err="1" smtClean="0"/>
              <a:t>est</a:t>
            </a:r>
            <a:r>
              <a:rPr lang="cs-CZ" b="1" dirty="0" smtClean="0"/>
              <a:t> (Cicero)</a:t>
            </a:r>
            <a:endParaRPr lang="cs-CZ" b="1" dirty="0"/>
          </a:p>
        </p:txBody>
      </p:sp>
      <p:sp>
        <p:nvSpPr>
          <p:cNvPr id="3" name="Zástupný symbol pro obsah 2"/>
          <p:cNvSpPr>
            <a:spLocks noGrp="1"/>
          </p:cNvSpPr>
          <p:nvPr>
            <p:ph idx="1"/>
          </p:nvPr>
        </p:nvSpPr>
        <p:spPr/>
        <p:txBody>
          <a:bodyPr/>
          <a:lstStyle/>
          <a:p>
            <a:pPr marL="0" indent="0">
              <a:buNone/>
            </a:pPr>
            <a:r>
              <a:rPr lang="cs-CZ" dirty="0" smtClean="0"/>
              <a:t>Díky omylům máme</a:t>
            </a:r>
          </a:p>
          <a:p>
            <a:r>
              <a:rPr lang="cs-CZ" dirty="0" smtClean="0"/>
              <a:t>Ameriku</a:t>
            </a:r>
          </a:p>
          <a:p>
            <a:r>
              <a:rPr lang="cs-CZ" dirty="0" smtClean="0"/>
              <a:t>Penicilín</a:t>
            </a:r>
          </a:p>
          <a:p>
            <a:r>
              <a:rPr lang="cs-CZ" dirty="0" smtClean="0"/>
              <a:t>Radioaktivita </a:t>
            </a:r>
          </a:p>
          <a:p>
            <a:r>
              <a:rPr lang="cs-CZ" dirty="0" smtClean="0"/>
              <a:t>Dynamit</a:t>
            </a:r>
            <a:endParaRPr lang="cs-CZ" dirty="0"/>
          </a:p>
          <a:p>
            <a:r>
              <a:rPr lang="cs-CZ" dirty="0" smtClean="0"/>
              <a:t>Teflon </a:t>
            </a:r>
          </a:p>
        </p:txBody>
      </p:sp>
    </p:spTree>
    <p:extLst>
      <p:ext uri="{BB962C8B-B14F-4D97-AF65-F5344CB8AC3E}">
        <p14:creationId xmlns:p14="http://schemas.microsoft.com/office/powerpoint/2010/main" val="283016811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smtClean="0"/>
              <a:t>Platón</a:t>
            </a:r>
            <a:endParaRPr lang="cs-CZ" b="1" dirty="0"/>
          </a:p>
        </p:txBody>
      </p:sp>
      <p:sp>
        <p:nvSpPr>
          <p:cNvPr id="3" name="Zástupný symbol pro obsah 2"/>
          <p:cNvSpPr>
            <a:spLocks noGrp="1"/>
          </p:cNvSpPr>
          <p:nvPr>
            <p:ph idx="1"/>
          </p:nvPr>
        </p:nvSpPr>
        <p:spPr/>
        <p:txBody>
          <a:bodyPr/>
          <a:lstStyle/>
          <a:p>
            <a:endParaRPr lang="cs-CZ" dirty="0"/>
          </a:p>
        </p:txBody>
      </p:sp>
      <p:pic>
        <p:nvPicPr>
          <p:cNvPr id="4" name="Obrázek 3"/>
          <p:cNvPicPr>
            <a:picLocks noChangeAspect="1"/>
          </p:cNvPicPr>
          <p:nvPr/>
        </p:nvPicPr>
        <p:blipFill>
          <a:blip r:embed="rId2"/>
          <a:stretch>
            <a:fillRect/>
          </a:stretch>
        </p:blipFill>
        <p:spPr>
          <a:xfrm>
            <a:off x="184783" y="-16994"/>
            <a:ext cx="10718800" cy="6874994"/>
          </a:xfrm>
          <a:prstGeom prst="rect">
            <a:avLst/>
          </a:prstGeom>
        </p:spPr>
      </p:pic>
      <p:pic>
        <p:nvPicPr>
          <p:cNvPr id="5" name="Obrázek 4"/>
          <p:cNvPicPr>
            <a:picLocks noChangeAspect="1"/>
          </p:cNvPicPr>
          <p:nvPr/>
        </p:nvPicPr>
        <p:blipFill>
          <a:blip r:embed="rId3"/>
          <a:stretch>
            <a:fillRect/>
          </a:stretch>
        </p:blipFill>
        <p:spPr>
          <a:xfrm>
            <a:off x="0" y="94613"/>
            <a:ext cx="10719377" cy="6085840"/>
          </a:xfrm>
          <a:prstGeom prst="rect">
            <a:avLst/>
          </a:prstGeom>
        </p:spPr>
      </p:pic>
      <p:pic>
        <p:nvPicPr>
          <p:cNvPr id="8" name="Obrázek 7"/>
          <p:cNvPicPr>
            <a:picLocks noChangeAspect="1"/>
          </p:cNvPicPr>
          <p:nvPr/>
        </p:nvPicPr>
        <p:blipFill>
          <a:blip r:embed="rId4"/>
          <a:stretch>
            <a:fillRect/>
          </a:stretch>
        </p:blipFill>
        <p:spPr>
          <a:xfrm>
            <a:off x="499080" y="-286566"/>
            <a:ext cx="10312400" cy="6848198"/>
          </a:xfrm>
          <a:prstGeom prst="rect">
            <a:avLst/>
          </a:prstGeom>
        </p:spPr>
      </p:pic>
    </p:spTree>
    <p:extLst>
      <p:ext uri="{BB962C8B-B14F-4D97-AF65-F5344CB8AC3E}">
        <p14:creationId xmlns:p14="http://schemas.microsoft.com/office/powerpoint/2010/main" val="837769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smtClean="0"/>
              <a:t>Francis Bacon</a:t>
            </a:r>
            <a:endParaRPr lang="cs-CZ" b="1" dirty="0"/>
          </a:p>
        </p:txBody>
      </p:sp>
      <p:sp>
        <p:nvSpPr>
          <p:cNvPr id="3" name="Zástupný symbol pro obsah 2"/>
          <p:cNvSpPr>
            <a:spLocks noGrp="1"/>
          </p:cNvSpPr>
          <p:nvPr>
            <p:ph idx="1"/>
          </p:nvPr>
        </p:nvSpPr>
        <p:spPr/>
        <p:txBody>
          <a:bodyPr/>
          <a:lstStyle/>
          <a:p>
            <a:pPr marL="0" indent="0">
              <a:buNone/>
            </a:pPr>
            <a:r>
              <a:rPr lang="cs-CZ" dirty="0" smtClean="0"/>
              <a:t>Idoly</a:t>
            </a:r>
          </a:p>
          <a:p>
            <a:r>
              <a:rPr lang="cs-CZ" dirty="0" smtClean="0"/>
              <a:t>Rodu (klamavé a selhávající smysly)</a:t>
            </a:r>
            <a:endParaRPr lang="cs-CZ" dirty="0"/>
          </a:p>
          <a:p>
            <a:r>
              <a:rPr lang="cs-CZ" dirty="0" smtClean="0"/>
              <a:t>Jeskyně (individualita, subjektivita)</a:t>
            </a:r>
          </a:p>
          <a:p>
            <a:r>
              <a:rPr lang="cs-CZ" dirty="0" smtClean="0"/>
              <a:t>Tržiště (jazyk a komunikace)</a:t>
            </a:r>
          </a:p>
          <a:p>
            <a:r>
              <a:rPr lang="cs-CZ" dirty="0" smtClean="0"/>
              <a:t>Divadla (autority, učení, paradigmata)</a:t>
            </a:r>
          </a:p>
          <a:p>
            <a:pPr marL="0" indent="0">
              <a:buNone/>
            </a:pPr>
            <a:endParaRPr lang="cs-CZ" dirty="0" smtClean="0"/>
          </a:p>
        </p:txBody>
      </p:sp>
    </p:spTree>
    <p:extLst>
      <p:ext uri="{BB962C8B-B14F-4D97-AF65-F5344CB8AC3E}">
        <p14:creationId xmlns:p14="http://schemas.microsoft.com/office/powerpoint/2010/main" val="351967881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smtClean="0"/>
              <a:t>Mýlím se, tedy jsem</a:t>
            </a:r>
            <a:br>
              <a:rPr lang="cs-CZ" b="1" dirty="0" smtClean="0"/>
            </a:br>
            <a:r>
              <a:rPr lang="cs-CZ" dirty="0" smtClean="0"/>
              <a:t>(sociální psychologie)</a:t>
            </a:r>
            <a:endParaRPr lang="cs-CZ" dirty="0"/>
          </a:p>
        </p:txBody>
      </p:sp>
      <p:sp>
        <p:nvSpPr>
          <p:cNvPr id="3" name="Zástupný symbol pro obsah 2"/>
          <p:cNvSpPr>
            <a:spLocks noGrp="1"/>
          </p:cNvSpPr>
          <p:nvPr>
            <p:ph idx="1"/>
          </p:nvPr>
        </p:nvSpPr>
        <p:spPr/>
        <p:txBody>
          <a:bodyPr/>
          <a:lstStyle/>
          <a:p>
            <a:r>
              <a:rPr lang="cs-CZ" dirty="0" err="1" smtClean="0"/>
              <a:t>Dunning-Krugerův</a:t>
            </a:r>
            <a:r>
              <a:rPr lang="cs-CZ" dirty="0" smtClean="0"/>
              <a:t> efekt</a:t>
            </a:r>
          </a:p>
          <a:p>
            <a:r>
              <a:rPr lang="cs-CZ" dirty="0" smtClean="0"/>
              <a:t>Čím méně informací, tím silnější přesvědčení</a:t>
            </a:r>
          </a:p>
        </p:txBody>
      </p:sp>
    </p:spTree>
    <p:extLst>
      <p:ext uri="{BB962C8B-B14F-4D97-AF65-F5344CB8AC3E}">
        <p14:creationId xmlns:p14="http://schemas.microsoft.com/office/powerpoint/2010/main" val="1026926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p:txBody>
          <a:bodyPr/>
          <a:lstStyle/>
          <a:p>
            <a:r>
              <a:rPr lang="cs-CZ" b="1" dirty="0" smtClean="0"/>
              <a:t>Dějinná úloha chyby</a:t>
            </a:r>
            <a:endParaRPr lang="cs-CZ" b="1" dirty="0"/>
          </a:p>
        </p:txBody>
      </p:sp>
      <p:sp>
        <p:nvSpPr>
          <p:cNvPr id="3" name="Podnadpis 2"/>
          <p:cNvSpPr>
            <a:spLocks noGrp="1"/>
          </p:cNvSpPr>
          <p:nvPr>
            <p:ph type="subTitle" idx="1"/>
          </p:nvPr>
        </p:nvSpPr>
        <p:spPr/>
        <p:txBody>
          <a:bodyPr/>
          <a:lstStyle/>
          <a:p>
            <a:r>
              <a:rPr lang="cs-CZ" dirty="0" smtClean="0"/>
              <a:t>Chyba hraje v dějinách člověka rozhodující úlohu</a:t>
            </a:r>
            <a:endParaRPr lang="cs-CZ" dirty="0"/>
          </a:p>
        </p:txBody>
      </p:sp>
    </p:spTree>
    <p:extLst>
      <p:ext uri="{BB962C8B-B14F-4D97-AF65-F5344CB8AC3E}">
        <p14:creationId xmlns:p14="http://schemas.microsoft.com/office/powerpoint/2010/main" val="280513738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1981200" y="332657"/>
            <a:ext cx="8229600" cy="5793507"/>
          </a:xfrm>
        </p:spPr>
        <p:txBody>
          <a:bodyPr>
            <a:normAutofit fontScale="92500" lnSpcReduction="20000"/>
          </a:bodyPr>
          <a:lstStyle/>
          <a:p>
            <a:r>
              <a:rPr lang="cs-CZ" dirty="0" smtClean="0"/>
              <a:t>Potřebujeme jiné hledisko! Podívej se na vývoj života. Před miliardami let vznikly </a:t>
            </a:r>
            <a:r>
              <a:rPr lang="cs-CZ" dirty="0" err="1" smtClean="0"/>
              <a:t>praaméby</a:t>
            </a:r>
            <a:r>
              <a:rPr lang="cs-CZ" dirty="0" smtClean="0"/>
              <a:t>, že? A co uměly? Opakovat se. Jak? Díky trvalosti dědičných vlastností. Kdyby dědičnost byla skutečně dokonalá, neexistoval by dnes na téhle zeměkouli nikdo jiný než améby. Ale co se stalo? Došlo prostě k omylům, no. Biologové tomu říkají mutace. Ale co je to mutace, ne-li slepý omyl? Nedorozumění mezi rodičem-odesílatelem a potomkem-adresátem. K obrazu svému, to ano, ale jak nepořádně! Jak nepřesně! A protože se podobnost kazila víc a víc, vznikli trilobiti, </a:t>
            </a:r>
            <a:r>
              <a:rPr lang="cs-CZ" dirty="0" err="1" smtClean="0"/>
              <a:t>gigantosauři</a:t>
            </a:r>
            <a:r>
              <a:rPr lang="cs-CZ" dirty="0" smtClean="0"/>
              <a:t>, sekvoje, kamzíci, opice a my. Z koncentrace nedbalostí a chyb. Ale s mým životem to přece bylo zrovna tak! Vznikl jsem nedopatřením, náhodou jsem se dostal do Turecka, odtamtud zas náhodou do Afriky, pořád jsem sice zápasil s příbojem jako plavec, ale nesl mě ten příboj, já ho přece neřídil! Už chápeš? Můj milý, nedocenili jsme dějinnou úlohu chyby jakožto základní kategorie existence. Neuvažuj po </a:t>
            </a:r>
            <a:r>
              <a:rPr lang="cs-CZ" dirty="0" err="1" smtClean="0"/>
              <a:t>manichejsku</a:t>
            </a:r>
            <a:r>
              <a:rPr lang="cs-CZ" dirty="0" smtClean="0"/>
              <a:t>! Podle té školy tvoří bůh řád, jemuž satan stále nastavuje nohu. Tak to není! Jestliže seženu tabák, dopíši ke knize filozofických druhů chybějící poslední kapitolu – antologii </a:t>
            </a:r>
            <a:r>
              <a:rPr lang="cs-CZ" dirty="0" err="1" smtClean="0"/>
              <a:t>apostázie</a:t>
            </a:r>
            <a:r>
              <a:rPr lang="cs-CZ" dirty="0" smtClean="0"/>
              <a:t> čili teorie bytí, které je založeno na chybě, neboť chyba plodí chybu, chybou hýbá, chybu vytváří, až se nakonec osudovost mění v osud světa."</a:t>
            </a:r>
            <a:endParaRPr lang="cs-CZ" dirty="0"/>
          </a:p>
        </p:txBody>
      </p:sp>
    </p:spTree>
    <p:extLst>
      <p:ext uri="{BB962C8B-B14F-4D97-AF65-F5344CB8AC3E}">
        <p14:creationId xmlns:p14="http://schemas.microsoft.com/office/powerpoint/2010/main" val="18976193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smtClean="0"/>
              <a:t>Doplňování typologie chyb</a:t>
            </a:r>
            <a:endParaRPr lang="cs-CZ" b="1" dirty="0"/>
          </a:p>
        </p:txBody>
      </p:sp>
      <p:sp>
        <p:nvSpPr>
          <p:cNvPr id="3" name="Zástupný symbol pro obsah 2"/>
          <p:cNvSpPr>
            <a:spLocks noGrp="1"/>
          </p:cNvSpPr>
          <p:nvPr>
            <p:ph idx="1"/>
          </p:nvPr>
        </p:nvSpPr>
        <p:spPr/>
        <p:txBody>
          <a:bodyPr/>
          <a:lstStyle/>
          <a:p>
            <a:r>
              <a:rPr lang="cs-CZ" dirty="0" smtClean="0"/>
              <a:t>Omyly z opatrnosti, nadužívání </a:t>
            </a:r>
            <a:r>
              <a:rPr lang="cs-CZ" dirty="0" err="1" smtClean="0"/>
              <a:t>Ockhamovy</a:t>
            </a:r>
            <a:r>
              <a:rPr lang="cs-CZ" dirty="0" smtClean="0"/>
              <a:t> břitvy</a:t>
            </a:r>
          </a:p>
          <a:p>
            <a:r>
              <a:rPr lang="cs-CZ" dirty="0" smtClean="0"/>
              <a:t>Omyly dogmatické (autorita, paradigma…)</a:t>
            </a:r>
          </a:p>
          <a:p>
            <a:r>
              <a:rPr lang="cs-CZ" dirty="0" smtClean="0"/>
              <a:t>Omyly z ideologie</a:t>
            </a:r>
          </a:p>
          <a:p>
            <a:r>
              <a:rPr lang="cs-CZ" dirty="0" smtClean="0"/>
              <a:t>…</a:t>
            </a:r>
          </a:p>
          <a:p>
            <a:pPr marL="0" indent="0">
              <a:buNone/>
            </a:pPr>
            <a:endParaRPr lang="cs-CZ" dirty="0" smtClean="0"/>
          </a:p>
          <a:p>
            <a:endParaRPr lang="cs-CZ" dirty="0" smtClean="0"/>
          </a:p>
        </p:txBody>
      </p:sp>
    </p:spTree>
    <p:extLst>
      <p:ext uri="{BB962C8B-B14F-4D97-AF65-F5344CB8AC3E}">
        <p14:creationId xmlns:p14="http://schemas.microsoft.com/office/powerpoint/2010/main" val="4011433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graphicFrame>
        <p:nvGraphicFramePr>
          <p:cNvPr id="4" name="Zástupný symbol pro obsah 3"/>
          <p:cNvGraphicFramePr>
            <a:graphicFrameLocks noGrp="1"/>
          </p:cNvGraphicFramePr>
          <p:nvPr>
            <p:ph idx="1"/>
            <p:extLst/>
          </p:nvPr>
        </p:nvGraphicFramePr>
        <p:xfrm>
          <a:off x="1981200" y="1844823"/>
          <a:ext cx="8229600" cy="3933478"/>
        </p:xfrm>
        <a:graphic>
          <a:graphicData uri="http://schemas.openxmlformats.org/drawingml/2006/table">
            <a:tbl>
              <a:tblPr firstRow="1" bandRow="1">
                <a:tableStyleId>{5C22544A-7EE6-4342-B048-85BDC9FD1C3A}</a:tableStyleId>
              </a:tblPr>
              <a:tblGrid>
                <a:gridCol w="4114800"/>
                <a:gridCol w="4114800"/>
              </a:tblGrid>
              <a:tr h="1692346">
                <a:tc>
                  <a:txBody>
                    <a:bodyPr/>
                    <a:lstStyle/>
                    <a:p>
                      <a:pPr algn="ctr"/>
                      <a:r>
                        <a:rPr lang="cs-CZ" sz="3600" dirty="0" smtClean="0"/>
                        <a:t>A</a:t>
                      </a:r>
                    </a:p>
                    <a:p>
                      <a:pPr marL="0" marR="0" indent="0" algn="ctr" defTabSz="914400" rtl="0" eaLnBrk="1" fontAlgn="auto" latinLnBrk="0" hangingPunct="1">
                        <a:lnSpc>
                          <a:spcPct val="100000"/>
                        </a:lnSpc>
                        <a:spcBef>
                          <a:spcPts val="0"/>
                        </a:spcBef>
                        <a:spcAft>
                          <a:spcPts val="0"/>
                        </a:spcAft>
                        <a:buClrTx/>
                        <a:buSzTx/>
                        <a:buFontTx/>
                        <a:buNone/>
                        <a:tabLst/>
                        <a:defRPr/>
                      </a:pPr>
                      <a:r>
                        <a:rPr lang="cs-CZ" sz="2400" dirty="0" smtClean="0"/>
                        <a:t>Dotaz na „správný stav“</a:t>
                      </a:r>
                    </a:p>
                    <a:p>
                      <a:pPr algn="ctr"/>
                      <a:endParaRPr lang="cs-CZ" sz="2400" dirty="0"/>
                    </a:p>
                  </a:txBody>
                  <a:tcPr/>
                </a:tc>
                <a:tc>
                  <a:txBody>
                    <a:bodyPr/>
                    <a:lstStyle/>
                    <a:p>
                      <a:pPr algn="ctr"/>
                      <a:r>
                        <a:rPr lang="cs-CZ" sz="4000" dirty="0" smtClean="0"/>
                        <a:t>B</a:t>
                      </a:r>
                    </a:p>
                    <a:p>
                      <a:pPr marL="0" marR="0" indent="0" algn="ctr" defTabSz="914400" rtl="0" eaLnBrk="1" fontAlgn="auto" latinLnBrk="0" hangingPunct="1">
                        <a:lnSpc>
                          <a:spcPct val="100000"/>
                        </a:lnSpc>
                        <a:spcBef>
                          <a:spcPts val="0"/>
                        </a:spcBef>
                        <a:spcAft>
                          <a:spcPts val="0"/>
                        </a:spcAft>
                        <a:buClrTx/>
                        <a:buSzTx/>
                        <a:buFontTx/>
                        <a:buNone/>
                        <a:tabLst/>
                        <a:defRPr/>
                      </a:pPr>
                      <a:r>
                        <a:rPr lang="cs-CZ" sz="2000" dirty="0" smtClean="0"/>
                        <a:t>Chybné řešení, odpověď, nesoulad s </a:t>
                      </a:r>
                      <a:r>
                        <a:rPr lang="cs-CZ" sz="2000" dirty="0" err="1" smtClean="0"/>
                        <a:t>emprickými</a:t>
                      </a:r>
                      <a:r>
                        <a:rPr lang="cs-CZ" sz="2000" dirty="0" smtClean="0"/>
                        <a:t> daty nebo s přijatými pravidly</a:t>
                      </a:r>
                      <a:endParaRPr lang="cs-CZ" sz="2000" dirty="0"/>
                    </a:p>
                  </a:txBody>
                  <a:tcPr/>
                </a:tc>
              </a:tr>
              <a:tr h="747044">
                <a:tc>
                  <a:txBody>
                    <a:bodyPr/>
                    <a:lstStyle/>
                    <a:p>
                      <a:r>
                        <a:rPr lang="cs-CZ" dirty="0" smtClean="0"/>
                        <a:t>Je chyba, že teplota vesmírného pozadí je 3 K?	</a:t>
                      </a:r>
                      <a:endParaRPr lang="cs-CZ" dirty="0"/>
                    </a:p>
                  </a:txBody>
                  <a:tcPr/>
                </a:tc>
                <a:tc>
                  <a:txBody>
                    <a:bodyPr/>
                    <a:lstStyle/>
                    <a:p>
                      <a:r>
                        <a:rPr lang="cs-CZ" dirty="0" smtClean="0"/>
                        <a:t>Reliktní záření nemá teplotu 3 K</a:t>
                      </a:r>
                      <a:endParaRPr lang="cs-CZ" dirty="0"/>
                    </a:p>
                  </a:txBody>
                  <a:tcPr/>
                </a:tc>
              </a:tr>
              <a:tr h="747044">
                <a:tc>
                  <a:txBody>
                    <a:bodyPr/>
                    <a:lstStyle/>
                    <a:p>
                      <a:r>
                        <a:rPr lang="fr-FR" dirty="0" smtClean="0"/>
                        <a:t>Je </a:t>
                      </a:r>
                      <a:r>
                        <a:rPr lang="fr-FR" dirty="0" err="1" smtClean="0"/>
                        <a:t>chyba</a:t>
                      </a:r>
                      <a:r>
                        <a:rPr lang="fr-FR" dirty="0" smtClean="0"/>
                        <a:t>, </a:t>
                      </a:r>
                      <a:r>
                        <a:rPr lang="fr-FR" dirty="0" err="1" smtClean="0"/>
                        <a:t>že</a:t>
                      </a:r>
                      <a:r>
                        <a:rPr lang="fr-FR" dirty="0" smtClean="0"/>
                        <a:t> se </a:t>
                      </a:r>
                      <a:r>
                        <a:rPr lang="fr-FR" dirty="0" err="1" smtClean="0"/>
                        <a:t>narodí</a:t>
                      </a:r>
                      <a:r>
                        <a:rPr lang="fr-FR" dirty="0" smtClean="0"/>
                        <a:t> </a:t>
                      </a:r>
                      <a:r>
                        <a:rPr lang="fr-FR" dirty="0" err="1" smtClean="0"/>
                        <a:t>slon</a:t>
                      </a:r>
                      <a:r>
                        <a:rPr lang="fr-FR" dirty="0" smtClean="0"/>
                        <a:t> se </a:t>
                      </a:r>
                      <a:r>
                        <a:rPr lang="fr-FR" dirty="0" err="1" smtClean="0"/>
                        <a:t>dvěma</a:t>
                      </a:r>
                      <a:r>
                        <a:rPr lang="fr-FR" dirty="0" smtClean="0"/>
                        <a:t> </a:t>
                      </a:r>
                      <a:r>
                        <a:rPr lang="fr-FR" dirty="0" err="1" smtClean="0"/>
                        <a:t>choboty</a:t>
                      </a:r>
                      <a:r>
                        <a:rPr lang="fr-FR" dirty="0" smtClean="0"/>
                        <a:t>?</a:t>
                      </a:r>
                      <a:endParaRPr lang="cs-CZ" dirty="0"/>
                    </a:p>
                  </a:txBody>
                  <a:tcPr/>
                </a:tc>
                <a:tc>
                  <a:txBody>
                    <a:bodyPr/>
                    <a:lstStyle/>
                    <a:p>
                      <a:r>
                        <a:rPr lang="cs-CZ" dirty="0" smtClean="0"/>
                        <a:t>Slon má dva choboty</a:t>
                      </a:r>
                      <a:endParaRPr lang="cs-CZ" dirty="0"/>
                    </a:p>
                  </a:txBody>
                  <a:tcPr/>
                </a:tc>
              </a:tr>
              <a:tr h="747044">
                <a:tc>
                  <a:txBody>
                    <a:bodyPr/>
                    <a:lstStyle/>
                    <a:p>
                      <a:r>
                        <a:rPr lang="cs-CZ" dirty="0" smtClean="0"/>
                        <a:t>Je chyba, že „2+3=7“?	</a:t>
                      </a:r>
                      <a:endParaRPr lang="cs-CZ" dirty="0"/>
                    </a:p>
                  </a:txBody>
                  <a:tcPr/>
                </a:tc>
                <a:tc>
                  <a:txBody>
                    <a:bodyPr/>
                    <a:lstStyle/>
                    <a:p>
                      <a:r>
                        <a:rPr lang="cs-CZ" dirty="0" smtClean="0"/>
                        <a:t>2+3=7 </a:t>
                      </a:r>
                      <a:endParaRPr lang="cs-CZ" dirty="0"/>
                    </a:p>
                  </a:txBody>
                  <a:tcPr/>
                </a:tc>
              </a:tr>
            </a:tbl>
          </a:graphicData>
        </a:graphic>
      </p:graphicFrame>
    </p:spTree>
    <p:extLst>
      <p:ext uri="{BB962C8B-B14F-4D97-AF65-F5344CB8AC3E}">
        <p14:creationId xmlns:p14="http://schemas.microsoft.com/office/powerpoint/2010/main" val="512658306"/>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Paralaxa">
  <a:themeElements>
    <a:clrScheme name="Parallax">
      <a:dk1>
        <a:sysClr val="windowText" lastClr="000000"/>
      </a:dk1>
      <a:lt1>
        <a:sysClr val="window" lastClr="FFFFFF"/>
      </a:lt1>
      <a:dk2>
        <a:srgbClr val="212121"/>
      </a:dk2>
      <a:lt2>
        <a:srgbClr val="CDD0D1"/>
      </a:lt2>
      <a:accent1>
        <a:srgbClr val="30ACEC"/>
      </a:accent1>
      <a:accent2>
        <a:srgbClr val="80C34F"/>
      </a:accent2>
      <a:accent3>
        <a:srgbClr val="E29D3E"/>
      </a:accent3>
      <a:accent4>
        <a:srgbClr val="D64A3B"/>
      </a:accent4>
      <a:accent5>
        <a:srgbClr val="D64787"/>
      </a:accent5>
      <a:accent6>
        <a:srgbClr val="A666E1"/>
      </a:accent6>
      <a:hlink>
        <a:srgbClr val="3085ED"/>
      </a:hlink>
      <a:folHlink>
        <a:srgbClr val="82B6F4"/>
      </a:folHlink>
    </a:clrScheme>
    <a:fontScheme name="Parallax">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rallax">
      <a:fillStyleLst>
        <a:solidFill>
          <a:schemeClr val="phClr"/>
        </a:solidFill>
        <a:gradFill rotWithShape="1">
          <a:gsLst>
            <a:gs pos="0">
              <a:schemeClr val="phClr">
                <a:tint val="60000"/>
                <a:lumMod val="104000"/>
              </a:schemeClr>
            </a:gs>
            <a:gs pos="100000">
              <a:schemeClr val="phClr">
                <a:tint val="84000"/>
              </a:schemeClr>
            </a:gs>
          </a:gsLst>
          <a:lin ang="5400000" scaled="0"/>
        </a:gradFill>
        <a:gradFill rotWithShape="1">
          <a:gsLst>
            <a:gs pos="0">
              <a:schemeClr val="phClr">
                <a:tint val="96000"/>
                <a:lumMod val="102000"/>
              </a:schemeClr>
            </a:gs>
            <a:gs pos="100000">
              <a:schemeClr val="phClr">
                <a:shade val="88000"/>
                <a:lumMod val="94000"/>
              </a:schemeClr>
            </a:gs>
          </a:gsLst>
          <a:path path="circle">
            <a:fillToRect l="50000" t="100000" r="100000" b="50000"/>
          </a:path>
        </a:gradFill>
      </a:fillStyleLst>
      <a:lnStyleLst>
        <a:ln w="9525" cap="rnd" cmpd="sng" algn="ctr">
          <a:solidFill>
            <a:schemeClr val="phClr">
              <a:tint val="6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reflection blurRad="12700" stA="26000" endPos="32000" dist="12700" dir="5400000" sy="-100000" rotWithShape="0"/>
          </a:effectLst>
        </a:effectStyle>
        <a:effectStyle>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76000"/>
                <a:satMod val="180000"/>
              </a:schemeClr>
              <a:schemeClr val="phClr">
                <a:tint val="80000"/>
                <a:satMod val="120000"/>
                <a:lumMod val="180000"/>
              </a:schemeClr>
            </a:duotone>
          </a:blip>
          <a:stretch/>
        </a:blipFill>
      </a:bgFillStyleLst>
    </a:fmtScheme>
  </a:themeElements>
  <a:objectDefaults/>
  <a:extraClrSchemeLst/>
  <a:extLst>
    <a:ext uri="{05A4C25C-085E-4340-85A3-A5531E510DB2}">
      <thm15:themeFamily xmlns:thm15="http://schemas.microsoft.com/office/thememl/2012/main" name="Parallax" id="{3388167B-A2EB-4685-9635-1831D9AEF8C4}" vid="{4F7A876A-7598-49CA-AFC8-8EDA2551E4A7}"/>
    </a:ext>
  </a:extLst>
</a:theme>
</file>

<file path=ppt/theme/theme2.xml><?xml version="1.0" encoding="utf-8"?>
<a:theme xmlns:a="http://schemas.openxmlformats.org/drawingml/2006/main" name="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TM03457496[[fn=Paralaxa]]</Template>
  <TotalTime>326</TotalTime>
  <Words>644</Words>
  <Application>Microsoft Office PowerPoint</Application>
  <PresentationFormat>Širokoúhlá obrazovka</PresentationFormat>
  <Paragraphs>69</Paragraphs>
  <Slides>15</Slides>
  <Notes>1</Notes>
  <HiddenSlides>0</HiddenSlides>
  <MMClips>0</MMClips>
  <ScaleCrop>false</ScaleCrop>
  <HeadingPairs>
    <vt:vector size="6" baseType="variant">
      <vt:variant>
        <vt:lpstr>Použitá písma</vt:lpstr>
      </vt:variant>
      <vt:variant>
        <vt:i4>4</vt:i4>
      </vt:variant>
      <vt:variant>
        <vt:lpstr>Motiv</vt:lpstr>
      </vt:variant>
      <vt:variant>
        <vt:i4>1</vt:i4>
      </vt:variant>
      <vt:variant>
        <vt:lpstr>Nadpisy snímků</vt:lpstr>
      </vt:variant>
      <vt:variant>
        <vt:i4>15</vt:i4>
      </vt:variant>
    </vt:vector>
  </HeadingPairs>
  <TitlesOfParts>
    <vt:vector size="20" baseType="lpstr">
      <vt:lpstr>Arial</vt:lpstr>
      <vt:lpstr>Calibri</vt:lpstr>
      <vt:lpstr>Corbel</vt:lpstr>
      <vt:lpstr>Wingdings</vt:lpstr>
      <vt:lpstr>Paralaxa</vt:lpstr>
      <vt:lpstr>Erratologie</vt:lpstr>
      <vt:lpstr>Errare humanum est (Cicero)</vt:lpstr>
      <vt:lpstr>Platón</vt:lpstr>
      <vt:lpstr>Francis Bacon</vt:lpstr>
      <vt:lpstr>Mýlím se, tedy jsem (sociální psychologie)</vt:lpstr>
      <vt:lpstr>Dějinná úloha chyby</vt:lpstr>
      <vt:lpstr>Prezentace aplikace PowerPoint</vt:lpstr>
      <vt:lpstr>Doplňování typologie chyb</vt:lpstr>
      <vt:lpstr>Prezentace aplikace PowerPoint</vt:lpstr>
      <vt:lpstr>Chyba jako…</vt:lpstr>
      <vt:lpstr>Kosmogeneze</vt:lpstr>
      <vt:lpstr>Biogeneze</vt:lpstr>
      <vt:lpstr>Sociogeneze</vt:lpstr>
      <vt:lpstr>Prezentace aplikace PowerPoint</vt:lpstr>
      <vt:lpstr>Epistemické chyby, iluze a simplifikace</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Erratologie</dc:title>
  <dc:creator>Josef Krob</dc:creator>
  <cp:lastModifiedBy>Josef Krob</cp:lastModifiedBy>
  <cp:revision>17</cp:revision>
  <dcterms:created xsi:type="dcterms:W3CDTF">2016-04-21T18:19:49Z</dcterms:created>
  <dcterms:modified xsi:type="dcterms:W3CDTF">2016-04-26T12:51:41Z</dcterms:modified>
</cp:coreProperties>
</file>