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sldIdLst>
    <p:sldId id="256" r:id="rId2"/>
    <p:sldId id="257" r:id="rId3"/>
    <p:sldId id="258" r:id="rId4"/>
    <p:sldId id="259"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292665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3744537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E26A8B-4CE4-4AA3-8E55-5E12D9C04DCC}"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3778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2101453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E26A8B-4CE4-4AA3-8E55-5E12D9C04DCC}"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4781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3070102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415937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75833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376782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7C8996B-386E-4BBC-9C61-1B22F538B3B1}" type="datetimeFigureOut">
              <a:rPr lang="cs-CZ" smtClean="0"/>
              <a:t>8. 4. 2015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359536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808962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7C8996B-386E-4BBC-9C61-1B22F538B3B1}" type="datetimeFigureOut">
              <a:rPr lang="cs-CZ" smtClean="0"/>
              <a:t>8. 4. 2015</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75130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7C8996B-386E-4BBC-9C61-1B22F538B3B1}" type="datetimeFigureOut">
              <a:rPr lang="cs-CZ" smtClean="0"/>
              <a:t>8. 4. 2015</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053241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8996B-386E-4BBC-9C61-1B22F538B3B1}" type="datetimeFigureOut">
              <a:rPr lang="cs-CZ" smtClean="0"/>
              <a:t>8. 4. 2015</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02265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138674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7C8996B-386E-4BBC-9C61-1B22F538B3B1}" type="datetimeFigureOut">
              <a:rPr lang="cs-CZ" smtClean="0"/>
              <a:t>8. 4. 2015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E26A8B-4CE4-4AA3-8E55-5E12D9C04DCC}" type="slidenum">
              <a:rPr lang="cs-CZ" smtClean="0"/>
              <a:t>‹#›</a:t>
            </a:fld>
            <a:endParaRPr lang="cs-CZ"/>
          </a:p>
        </p:txBody>
      </p:sp>
    </p:spTree>
    <p:extLst>
      <p:ext uri="{BB962C8B-B14F-4D97-AF65-F5344CB8AC3E}">
        <p14:creationId xmlns:p14="http://schemas.microsoft.com/office/powerpoint/2010/main" val="2726164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7C8996B-386E-4BBC-9C61-1B22F538B3B1}" type="datetimeFigureOut">
              <a:rPr lang="cs-CZ" smtClean="0"/>
              <a:t>8. 4. 2015</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E26A8B-4CE4-4AA3-8E55-5E12D9C04DCC}" type="slidenum">
              <a:rPr lang="cs-CZ" smtClean="0"/>
              <a:t>‹#›</a:t>
            </a:fld>
            <a:endParaRPr lang="cs-CZ"/>
          </a:p>
        </p:txBody>
      </p:sp>
    </p:spTree>
    <p:extLst>
      <p:ext uri="{BB962C8B-B14F-4D97-AF65-F5344CB8AC3E}">
        <p14:creationId xmlns:p14="http://schemas.microsoft.com/office/powerpoint/2010/main" val="128003811"/>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llins.co.uk/category/English+Language+Teaching/COBUILD+Reference" TargetMode="External"/><Relationship Id="rId2" Type="http://schemas.openxmlformats.org/officeDocument/2006/relationships/hyperlink" Target="http://www.collinsdictionary.com/dictionary/english-cobuild-learner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lexically.net/downloads/corpus_linguistics/Sinclair_obituary.pdf" TargetMode="External"/><Relationship Id="rId3" Type="http://schemas.openxmlformats.org/officeDocument/2006/relationships/hyperlink" Target="http://en.wikipedia.org/wiki/John_McHardy_Sinclair" TargetMode="External"/><Relationship Id="rId7" Type="http://schemas.openxmlformats.org/officeDocument/2006/relationships/hyperlink" Target="http://www.collins.co.uk/category/English+Language+Teaching/COBUILD+Reference" TargetMode="External"/><Relationship Id="rId2" Type="http://schemas.openxmlformats.org/officeDocument/2006/relationships/hyperlink" Target="http://en.wikipedia.org/wiki/COBUILD" TargetMode="External"/><Relationship Id="rId1" Type="http://schemas.openxmlformats.org/officeDocument/2006/relationships/slideLayout" Target="../slideLayouts/slideLayout2.xml"/><Relationship Id="rId6" Type="http://schemas.openxmlformats.org/officeDocument/2006/relationships/hyperlink" Target="http://www.collinsdictionary.com/dictionary/english-cobuild-learners" TargetMode="External"/><Relationship Id="rId5" Type="http://schemas.openxmlformats.org/officeDocument/2006/relationships/hyperlink" Target="http://www.ello.uos.de/field.php/TheoryModelMethod/JohnSinclair" TargetMode="External"/><Relationship Id="rId4" Type="http://schemas.openxmlformats.org/officeDocument/2006/relationships/hyperlink" Target="http://www.natcorp.ox.ac.uk/jmchs.xml" TargetMode="External"/><Relationship Id="rId9" Type="http://schemas.openxmlformats.org/officeDocument/2006/relationships/hyperlink" Target="https://scholar.google.com/citations?user=RUxm1iEAAAAJ&amp;hl=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dirty="0" smtClean="0"/>
              <a:t>John </a:t>
            </a:r>
            <a:r>
              <a:rPr lang="cs-CZ" dirty="0" err="1" smtClean="0"/>
              <a:t>Sinclar</a:t>
            </a:r>
            <a:r>
              <a:rPr lang="cs-CZ" dirty="0" smtClean="0"/>
              <a:t> (1933–2007)</a:t>
            </a:r>
            <a:endParaRPr lang="cs-CZ" dirty="0"/>
          </a:p>
        </p:txBody>
      </p:sp>
      <p:pic>
        <p:nvPicPr>
          <p:cNvPr id="10" name="Zástupný symbol pro obsah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5864" y="1443038"/>
            <a:ext cx="3487564" cy="4821447"/>
          </a:xfrm>
          <a:effectLst>
            <a:softEdge rad="76200"/>
          </a:effectLst>
        </p:spPr>
      </p:pic>
    </p:spTree>
    <p:extLst>
      <p:ext uri="{BB962C8B-B14F-4D97-AF65-F5344CB8AC3E}">
        <p14:creationId xmlns:p14="http://schemas.microsoft.com/office/powerpoint/2010/main" val="817568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smtClean="0"/>
              <a:t>John </a:t>
            </a:r>
            <a:r>
              <a:rPr lang="cs-CZ" dirty="0" err="1"/>
              <a:t>McHardy</a:t>
            </a:r>
            <a:r>
              <a:rPr lang="cs-CZ" dirty="0"/>
              <a:t> </a:t>
            </a:r>
            <a:r>
              <a:rPr lang="cs-CZ" dirty="0" err="1"/>
              <a:t>Sinclair</a:t>
            </a:r>
            <a:r>
              <a:rPr lang="cs-CZ" dirty="0"/>
              <a:t/>
            </a:r>
            <a:br>
              <a:rPr lang="cs-CZ" dirty="0"/>
            </a:br>
            <a:endParaRPr lang="cs-CZ" dirty="0"/>
          </a:p>
        </p:txBody>
      </p:sp>
      <p:sp>
        <p:nvSpPr>
          <p:cNvPr id="5" name="Zástupný symbol pro obsah 4"/>
          <p:cNvSpPr>
            <a:spLocks noGrp="1"/>
          </p:cNvSpPr>
          <p:nvPr>
            <p:ph idx="1"/>
          </p:nvPr>
        </p:nvSpPr>
        <p:spPr/>
        <p:txBody>
          <a:bodyPr/>
          <a:lstStyle/>
          <a:p>
            <a:r>
              <a:rPr lang="cs-CZ" sz="2400" dirty="0" smtClean="0"/>
              <a:t>Narozen 14. června 1933, zemřel 13. </a:t>
            </a:r>
            <a:r>
              <a:rPr lang="cs-CZ" sz="2400" dirty="0"/>
              <a:t>března </a:t>
            </a:r>
            <a:r>
              <a:rPr lang="cs-CZ" sz="2400" dirty="0" smtClean="0"/>
              <a:t>2007 ve Florencii.</a:t>
            </a:r>
          </a:p>
          <a:p>
            <a:r>
              <a:rPr lang="cs-CZ" sz="2400" dirty="0" smtClean="0"/>
              <a:t>3 děti, druhá žena </a:t>
            </a:r>
            <a:r>
              <a:rPr lang="cs-CZ" sz="2400" dirty="0"/>
              <a:t>Elena </a:t>
            </a:r>
            <a:r>
              <a:rPr lang="cs-CZ" sz="2400" dirty="0" err="1" smtClean="0"/>
              <a:t>Tognini-Bonelli</a:t>
            </a:r>
            <a:endParaRPr lang="cs-CZ" sz="2400" dirty="0" smtClean="0"/>
          </a:p>
          <a:p>
            <a:r>
              <a:rPr lang="cs-CZ" sz="2400" dirty="0" smtClean="0"/>
              <a:t>1965 stěhování ze Skotska do Birminghamu</a:t>
            </a:r>
          </a:p>
          <a:p>
            <a:r>
              <a:rPr lang="cs-CZ" sz="2400" dirty="0" smtClean="0"/>
              <a:t>Do roku 2000 profesorem na univerzitě v </a:t>
            </a:r>
            <a:r>
              <a:rPr lang="cs-CZ" sz="2400" dirty="0" err="1" smtClean="0"/>
              <a:t>Birminghemu</a:t>
            </a:r>
            <a:r>
              <a:rPr lang="cs-CZ" sz="2400" dirty="0" smtClean="0"/>
              <a:t>.</a:t>
            </a:r>
          </a:p>
          <a:p>
            <a:r>
              <a:rPr lang="cs-CZ" sz="2400" dirty="0" smtClean="0"/>
              <a:t>1980 založen COBUILD, 1987 první slovník </a:t>
            </a:r>
          </a:p>
          <a:p>
            <a:pPr marL="0" indent="0">
              <a:buNone/>
            </a:pPr>
            <a:endParaRPr lang="cs-CZ" sz="2400" dirty="0"/>
          </a:p>
        </p:txBody>
      </p:sp>
    </p:spTree>
    <p:extLst>
      <p:ext uri="{BB962C8B-B14F-4D97-AF65-F5344CB8AC3E}">
        <p14:creationId xmlns:p14="http://schemas.microsoft.com/office/powerpoint/2010/main" val="681275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John </a:t>
            </a:r>
            <a:r>
              <a:rPr lang="cs-CZ" dirty="0" err="1"/>
              <a:t>McHardy</a:t>
            </a:r>
            <a:r>
              <a:rPr lang="cs-CZ" dirty="0"/>
              <a:t> </a:t>
            </a:r>
            <a:r>
              <a:rPr lang="cs-CZ" dirty="0" err="1"/>
              <a:t>Sinclair</a:t>
            </a:r>
            <a:endParaRPr lang="cs-CZ" dirty="0"/>
          </a:p>
        </p:txBody>
      </p:sp>
      <p:sp>
        <p:nvSpPr>
          <p:cNvPr id="3" name="Zástupný symbol pro obsah 2"/>
          <p:cNvSpPr>
            <a:spLocks noGrp="1"/>
          </p:cNvSpPr>
          <p:nvPr>
            <p:ph idx="1"/>
          </p:nvPr>
        </p:nvSpPr>
        <p:spPr/>
        <p:txBody>
          <a:bodyPr>
            <a:normAutofit lnSpcReduction="10000"/>
          </a:bodyPr>
          <a:lstStyle/>
          <a:p>
            <a:r>
              <a:rPr lang="cs-CZ" sz="2400" dirty="0" smtClean="0"/>
              <a:t>Korpusový lingvista, lexikograf, textový lingvista</a:t>
            </a:r>
          </a:p>
          <a:p>
            <a:r>
              <a:rPr lang="cs-CZ" sz="2400" dirty="0" smtClean="0"/>
              <a:t>Zakladatel </a:t>
            </a:r>
            <a:r>
              <a:rPr lang="cs-CZ" sz="2400" dirty="0" err="1" smtClean="0"/>
              <a:t>Tuscan</a:t>
            </a:r>
            <a:r>
              <a:rPr lang="cs-CZ" sz="2400" dirty="0" smtClean="0"/>
              <a:t> </a:t>
            </a:r>
            <a:r>
              <a:rPr lang="cs-CZ" sz="2400" dirty="0"/>
              <a:t>Word </a:t>
            </a:r>
            <a:r>
              <a:rPr lang="cs-CZ" sz="2400" dirty="0" smtClean="0"/>
              <a:t>Centre, asociace podporující studium jazyka</a:t>
            </a:r>
          </a:p>
          <a:p>
            <a:r>
              <a:rPr lang="cs-CZ" sz="2400" dirty="0" smtClean="0"/>
              <a:t>Práce: </a:t>
            </a:r>
            <a:endParaRPr lang="cs-CZ" sz="2400" dirty="0"/>
          </a:p>
          <a:p>
            <a:pPr lvl="1"/>
            <a:r>
              <a:rPr lang="en-US" sz="1800" i="1" dirty="0" smtClean="0"/>
              <a:t>Towards </a:t>
            </a:r>
            <a:r>
              <a:rPr lang="en-US" sz="1800" i="1" dirty="0"/>
              <a:t>an Analysis of Discourse: The English Used by Teachers and Pupils</a:t>
            </a:r>
            <a:r>
              <a:rPr lang="en-US" sz="1800" dirty="0"/>
              <a:t>. Oxford: Oxford University Press.1975.</a:t>
            </a:r>
            <a:endParaRPr lang="cs-CZ" sz="1800" dirty="0" smtClean="0"/>
          </a:p>
          <a:p>
            <a:pPr lvl="1"/>
            <a:r>
              <a:rPr lang="cs-CZ" sz="1800" i="1" dirty="0" smtClean="0"/>
              <a:t>Corpus</a:t>
            </a:r>
            <a:r>
              <a:rPr lang="cs-CZ" sz="1800" i="1" dirty="0"/>
              <a:t>, </a:t>
            </a:r>
            <a:r>
              <a:rPr lang="cs-CZ" sz="1800" i="1" dirty="0" err="1"/>
              <a:t>Concordance</a:t>
            </a:r>
            <a:r>
              <a:rPr lang="cs-CZ" sz="1800" i="1" dirty="0"/>
              <a:t>, </a:t>
            </a:r>
            <a:r>
              <a:rPr lang="cs-CZ" sz="1800" i="1" dirty="0" err="1"/>
              <a:t>Collocation</a:t>
            </a:r>
            <a:r>
              <a:rPr lang="cs-CZ" sz="1800" i="1" dirty="0"/>
              <a:t>,</a:t>
            </a:r>
            <a:r>
              <a:rPr lang="cs-CZ" sz="1800" dirty="0"/>
              <a:t> </a:t>
            </a:r>
            <a:r>
              <a:rPr lang="cs-CZ" sz="1800" dirty="0" smtClean="0"/>
              <a:t>Oxford, Oxford </a:t>
            </a:r>
            <a:r>
              <a:rPr lang="cs-CZ" sz="1800" dirty="0"/>
              <a:t>University </a:t>
            </a:r>
            <a:r>
              <a:rPr lang="cs-CZ" sz="1800" dirty="0" err="1"/>
              <a:t>Press</a:t>
            </a:r>
            <a:r>
              <a:rPr lang="cs-CZ" sz="1800" dirty="0"/>
              <a:t>, </a:t>
            </a:r>
            <a:r>
              <a:rPr lang="cs-CZ" sz="1800" dirty="0" smtClean="0"/>
              <a:t>1991, </a:t>
            </a:r>
          </a:p>
          <a:p>
            <a:pPr lvl="1"/>
            <a:r>
              <a:rPr lang="cs-CZ" sz="1800" i="1" dirty="0" err="1" smtClean="0"/>
              <a:t>Reading</a:t>
            </a:r>
            <a:r>
              <a:rPr lang="cs-CZ" sz="1800" i="1" dirty="0" smtClean="0"/>
              <a:t> </a:t>
            </a:r>
            <a:r>
              <a:rPr lang="cs-CZ" sz="1800" i="1" dirty="0" err="1"/>
              <a:t>Concordances</a:t>
            </a:r>
            <a:r>
              <a:rPr lang="cs-CZ" sz="1800" i="1" dirty="0"/>
              <a:t>,</a:t>
            </a:r>
            <a:r>
              <a:rPr lang="cs-CZ" sz="1800" dirty="0"/>
              <a:t> </a:t>
            </a:r>
            <a:r>
              <a:rPr lang="cs-CZ" sz="1800" dirty="0" smtClean="0"/>
              <a:t>2003, </a:t>
            </a:r>
          </a:p>
          <a:p>
            <a:pPr lvl="1"/>
            <a:r>
              <a:rPr lang="en-US" sz="1800" dirty="0"/>
              <a:t>Trust the Text: Language Corpus and </a:t>
            </a:r>
            <a:r>
              <a:rPr lang="en-US" sz="1800" dirty="0" smtClean="0"/>
              <a:t>Discourse</a:t>
            </a:r>
            <a:r>
              <a:rPr lang="cs-CZ" sz="1800" dirty="0" smtClean="0"/>
              <a:t>, 2004</a:t>
            </a:r>
            <a:endParaRPr lang="cs-CZ" sz="1800" dirty="0"/>
          </a:p>
        </p:txBody>
      </p:sp>
    </p:spTree>
    <p:extLst>
      <p:ext uri="{BB962C8B-B14F-4D97-AF65-F5344CB8AC3E}">
        <p14:creationId xmlns:p14="http://schemas.microsoft.com/office/powerpoint/2010/main" val="3592847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COBUILD</a:t>
            </a:r>
            <a:endParaRPr lang="cs-CZ" dirty="0"/>
          </a:p>
        </p:txBody>
      </p:sp>
      <p:sp>
        <p:nvSpPr>
          <p:cNvPr id="3" name="Zástupný symbol pro obsah 2"/>
          <p:cNvSpPr>
            <a:spLocks noGrp="1"/>
          </p:cNvSpPr>
          <p:nvPr>
            <p:ph idx="1"/>
          </p:nvPr>
        </p:nvSpPr>
        <p:spPr>
          <a:xfrm>
            <a:off x="2589212" y="1787857"/>
            <a:ext cx="8915400" cy="4123365"/>
          </a:xfrm>
        </p:spPr>
        <p:txBody>
          <a:bodyPr>
            <a:normAutofit lnSpcReduction="10000"/>
          </a:bodyPr>
          <a:lstStyle/>
          <a:p>
            <a:r>
              <a:rPr lang="en-US" sz="2400" dirty="0"/>
              <a:t>Collins Birmingham University International Language Database</a:t>
            </a:r>
            <a:endParaRPr lang="cs-CZ" sz="2400" dirty="0" smtClean="0"/>
          </a:p>
          <a:p>
            <a:r>
              <a:rPr lang="cs-CZ" sz="2400" dirty="0" smtClean="0"/>
              <a:t>Elektronická </a:t>
            </a:r>
            <a:r>
              <a:rPr lang="cs-CZ" sz="2400" dirty="0" smtClean="0"/>
              <a:t>verze v roce 1980</a:t>
            </a:r>
          </a:p>
          <a:p>
            <a:r>
              <a:rPr lang="cs-CZ" sz="2400" dirty="0" smtClean="0"/>
              <a:t>Publikován v roce 1987, reálná angličtina</a:t>
            </a:r>
          </a:p>
          <a:p>
            <a:r>
              <a:rPr lang="cs-CZ" sz="2400" dirty="0" smtClean="0"/>
              <a:t>Od roku 1990 gramatika angličtiny, metafory, slova ve větě</a:t>
            </a:r>
          </a:p>
          <a:p>
            <a:r>
              <a:rPr lang="cs-CZ" sz="2400" dirty="0">
                <a:hlinkClick r:id="rId2"/>
              </a:rPr>
              <a:t>http://</a:t>
            </a:r>
            <a:r>
              <a:rPr lang="cs-CZ" sz="2400" dirty="0" smtClean="0">
                <a:hlinkClick r:id="rId2"/>
              </a:rPr>
              <a:t>www.collinsdictionary.com/dictionary/english-cobuild-learners</a:t>
            </a:r>
            <a:endParaRPr lang="cs-CZ" sz="2400" dirty="0" smtClean="0"/>
          </a:p>
          <a:p>
            <a:r>
              <a:rPr lang="cs-CZ" sz="2400" dirty="0">
                <a:hlinkClick r:id="rId3"/>
              </a:rPr>
              <a:t>http://</a:t>
            </a:r>
            <a:r>
              <a:rPr lang="cs-CZ" sz="2400" dirty="0" smtClean="0">
                <a:hlinkClick r:id="rId3"/>
              </a:rPr>
              <a:t>www.collins.co.uk/category/English+Language+Teaching/COBUILD+Reference</a:t>
            </a:r>
            <a:r>
              <a:rPr lang="cs-CZ" sz="2400" dirty="0" smtClean="0"/>
              <a:t>	</a:t>
            </a:r>
            <a:endParaRPr lang="cs-CZ" sz="2400" dirty="0"/>
          </a:p>
        </p:txBody>
      </p:sp>
    </p:spTree>
    <p:extLst>
      <p:ext uri="{BB962C8B-B14F-4D97-AF65-F5344CB8AC3E}">
        <p14:creationId xmlns:p14="http://schemas.microsoft.com/office/powerpoint/2010/main" val="1888807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en-US" i="1" dirty="0"/>
              <a:t>Although the British National Corpus may not have been exactly the kind of corpus John wanted it to be, it is safe to say that the BNC would never have existed without John's work. Almost everyone who ever worked on the project has to a greater or lesser extent been influenced by his thinking and, in many cases, worked directly with him. It is a cruel irony that his death should have occurred on the same day as we </a:t>
            </a:r>
            <a:r>
              <a:rPr lang="en-US" i="1" dirty="0" err="1"/>
              <a:t>finalised</a:t>
            </a:r>
            <a:r>
              <a:rPr lang="en-US" i="1" dirty="0"/>
              <a:t> a new edition of the corpus which includes for the first time a change in its internal tagging made on his recommendation. We dedicate that new edition to his memory</a:t>
            </a:r>
            <a:endParaRPr lang="cs-CZ" dirty="0"/>
          </a:p>
        </p:txBody>
      </p:sp>
    </p:spTree>
    <p:extLst>
      <p:ext uri="{BB962C8B-B14F-4D97-AF65-F5344CB8AC3E}">
        <p14:creationId xmlns:p14="http://schemas.microsoft.com/office/powerpoint/2010/main" val="2828335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Zdroje</a:t>
            </a:r>
            <a:endParaRPr lang="cs-CZ" dirty="0"/>
          </a:p>
        </p:txBody>
      </p:sp>
      <p:sp>
        <p:nvSpPr>
          <p:cNvPr id="3" name="Zástupný symbol pro obsah 2"/>
          <p:cNvSpPr>
            <a:spLocks noGrp="1"/>
          </p:cNvSpPr>
          <p:nvPr>
            <p:ph idx="1"/>
          </p:nvPr>
        </p:nvSpPr>
        <p:spPr>
          <a:xfrm>
            <a:off x="2589212" y="1905000"/>
            <a:ext cx="8915400" cy="4006222"/>
          </a:xfrm>
        </p:spPr>
        <p:txBody>
          <a:bodyPr/>
          <a:lstStyle/>
          <a:p>
            <a:r>
              <a:rPr lang="cs-CZ" dirty="0">
                <a:hlinkClick r:id="rId2"/>
              </a:rPr>
              <a:t>http://</a:t>
            </a:r>
            <a:r>
              <a:rPr lang="cs-CZ" dirty="0" smtClean="0">
                <a:hlinkClick r:id="rId2"/>
              </a:rPr>
              <a:t>en.wikipedia.org/wiki/COBUILD</a:t>
            </a:r>
            <a:endParaRPr lang="cs-CZ" dirty="0" smtClean="0"/>
          </a:p>
          <a:p>
            <a:r>
              <a:rPr lang="cs-CZ" dirty="0">
                <a:hlinkClick r:id="rId3"/>
              </a:rPr>
              <a:t>http://</a:t>
            </a:r>
            <a:r>
              <a:rPr lang="cs-CZ" dirty="0" smtClean="0">
                <a:hlinkClick r:id="rId3"/>
              </a:rPr>
              <a:t>en.wikipedia.org/wiki/John_McHardy_Sinclair</a:t>
            </a:r>
            <a:endParaRPr lang="cs-CZ" dirty="0" smtClean="0"/>
          </a:p>
          <a:p>
            <a:r>
              <a:rPr lang="cs-CZ" dirty="0">
                <a:hlinkClick r:id="rId4"/>
              </a:rPr>
              <a:t>http://</a:t>
            </a:r>
            <a:r>
              <a:rPr lang="cs-CZ" dirty="0" smtClean="0">
                <a:hlinkClick r:id="rId4"/>
              </a:rPr>
              <a:t>www.natcorp.ox.ac.uk/jmchs.xml</a:t>
            </a:r>
            <a:endParaRPr lang="cs-CZ" dirty="0" smtClean="0"/>
          </a:p>
          <a:p>
            <a:r>
              <a:rPr lang="cs-CZ" dirty="0">
                <a:hlinkClick r:id="rId5"/>
              </a:rPr>
              <a:t>http://</a:t>
            </a:r>
            <a:r>
              <a:rPr lang="cs-CZ" dirty="0" smtClean="0">
                <a:hlinkClick r:id="rId5"/>
              </a:rPr>
              <a:t>www.ello.uos.de/field.php/TheoryModelMethod/JohnSinclair</a:t>
            </a:r>
            <a:endParaRPr lang="cs-CZ" dirty="0" smtClean="0"/>
          </a:p>
          <a:p>
            <a:r>
              <a:rPr lang="cs-CZ" dirty="0">
                <a:hlinkClick r:id="rId6"/>
              </a:rPr>
              <a:t>http://</a:t>
            </a:r>
            <a:r>
              <a:rPr lang="cs-CZ" dirty="0" smtClean="0">
                <a:hlinkClick r:id="rId6"/>
              </a:rPr>
              <a:t>www.collinsdictionary.com/dictionary/english-cobuild-learners</a:t>
            </a:r>
            <a:endParaRPr lang="cs-CZ" dirty="0" smtClean="0"/>
          </a:p>
          <a:p>
            <a:r>
              <a:rPr lang="cs-CZ" dirty="0">
                <a:hlinkClick r:id="rId7"/>
              </a:rPr>
              <a:t>http://</a:t>
            </a:r>
            <a:r>
              <a:rPr lang="cs-CZ" dirty="0" smtClean="0">
                <a:hlinkClick r:id="rId7"/>
              </a:rPr>
              <a:t>www.collins.co.uk/category/English+Language+Teaching/COBUILD+Reference</a:t>
            </a:r>
            <a:endParaRPr lang="cs-CZ" dirty="0" smtClean="0"/>
          </a:p>
          <a:p>
            <a:r>
              <a:rPr lang="cs-CZ" dirty="0">
                <a:hlinkClick r:id="rId8"/>
              </a:rPr>
              <a:t>http://</a:t>
            </a:r>
            <a:r>
              <a:rPr lang="cs-CZ" dirty="0" smtClean="0">
                <a:hlinkClick r:id="rId8"/>
              </a:rPr>
              <a:t>www.lexically.net/downloads/corpus_linguistics/Sinclair_obituary.pdf</a:t>
            </a:r>
            <a:endParaRPr lang="cs-CZ" dirty="0" smtClean="0"/>
          </a:p>
          <a:p>
            <a:r>
              <a:rPr lang="cs-CZ" dirty="0">
                <a:hlinkClick r:id="rId9"/>
              </a:rPr>
              <a:t>https://</a:t>
            </a:r>
            <a:r>
              <a:rPr lang="cs-CZ" dirty="0" smtClean="0">
                <a:hlinkClick r:id="rId9"/>
              </a:rPr>
              <a:t>scholar.google.com/citations?user=RUxm1iEAAAAJ&amp;hl=cs</a:t>
            </a:r>
            <a:endParaRPr lang="cs-CZ" dirty="0" smtClean="0"/>
          </a:p>
          <a:p>
            <a:endParaRPr lang="cs-CZ" dirty="0"/>
          </a:p>
        </p:txBody>
      </p:sp>
    </p:spTree>
    <p:extLst>
      <p:ext uri="{BB962C8B-B14F-4D97-AF65-F5344CB8AC3E}">
        <p14:creationId xmlns:p14="http://schemas.microsoft.com/office/powerpoint/2010/main" val="4083187768"/>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180</TotalTime>
  <Words>275</Words>
  <Application>Microsoft Office PowerPoint</Application>
  <PresentationFormat>Širokoúhlá obrazovka</PresentationFormat>
  <Paragraphs>32</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Century Gothic</vt:lpstr>
      <vt:lpstr>Wingdings 3</vt:lpstr>
      <vt:lpstr>Stébla</vt:lpstr>
      <vt:lpstr>John Sinclar (1933–2007)</vt:lpstr>
      <vt:lpstr>John McHardy Sinclair </vt:lpstr>
      <vt:lpstr>John McHardy Sinclair</vt:lpstr>
      <vt:lpstr>COBUILD</vt:lpstr>
      <vt:lpstr>Prezentace aplikace PowerPoint</vt:lpstr>
      <vt:lpstr>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Sinclar (1933–2007)</dc:title>
  <dc:creator>Vojta</dc:creator>
  <cp:lastModifiedBy>Vojta</cp:lastModifiedBy>
  <cp:revision>13</cp:revision>
  <dcterms:created xsi:type="dcterms:W3CDTF">2015-04-07T22:47:38Z</dcterms:created>
  <dcterms:modified xsi:type="dcterms:W3CDTF">2015-04-08T08:07:24Z</dcterms:modified>
</cp:coreProperties>
</file>