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73" r:id="rId7"/>
    <p:sldId id="270" r:id="rId8"/>
    <p:sldId id="260" r:id="rId9"/>
    <p:sldId id="26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1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oling.iitp.ru/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Universal_Networking_Languag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t&amp;rct=j&amp;q=&amp;esrc=s&amp;source=web&amp;cd=1&amp;ved=0CCAQFjAA&amp;url=http://lexikos.journals.ac.za/pub/article/viewFile/737/333&amp;ei=XFMJVeLyNorpUsqigfAD&amp;usg=AFQjCNGSXdLc5AbgIwGDD7dsMISJOkWfrQ&amp;bvm=bv.88198703,d.d24&amp;cad=rja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cz/url?sa=t&amp;rct=j&amp;q=&amp;esrc=s&amp;source=web&amp;cd=14&amp;ved=0CGUQFjAN&amp;url=http://www.euralex.org/elx_proceedings/Lexicography%20and%20Natural%20Language%20Processing/Juri%20D.%20Apresjan%20-%20Principles%20of%20Systematic%20Lexicography.pdf&amp;ei=XFMJVeLyNorpUsqigfAD&amp;usg=AFQjCNGIFDNNQ8fUqYbXNpXfmM5qK01afQ&amp;bvm=bv.88198703,d.d24&amp;cad=rj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history.nsu.ru/?el=1165&amp;int=VIEW&amp;templ=INTERFAC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t-archive.info/NPL-1961-TOC.htm" TargetMode="External"/><Relationship Id="rId4" Type="http://schemas.openxmlformats.org/officeDocument/2006/relationships/hyperlink" Target="http://linguistlist.org/issues/16/16-254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lst.ling.umontreal.ca/melc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aning%E2%80%93text_theo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sdwiki.rsuh.ru/index.php/%D0%9C%D0%B5%D0%BB%D1%8C%D1%87%D1%83%D0%BA_%D0%98%D0%B3%D0%BE%D1%80%D1%8C_%D0%90%D0%BB%D0%B5%D0%BA%D1%81%D0%B0%D0%BD%D0%B4%D1%80%D0%BE%D0%B2%D0%B8%D1%8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en.wikipedia.org/wiki/Archi_langua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scorpora.ru/search-synta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4124671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Igor </a:t>
            </a:r>
            <a:r>
              <a:rPr lang="cs-CZ" dirty="0"/>
              <a:t>Alexandrovič </a:t>
            </a:r>
            <a:r>
              <a:rPr lang="cs-CZ" dirty="0" err="1"/>
              <a:t>Melčuk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Jurij </a:t>
            </a:r>
            <a:r>
              <a:rPr lang="cs-CZ" dirty="0" err="1"/>
              <a:t>Děrenikovič</a:t>
            </a:r>
            <a:r>
              <a:rPr lang="cs-CZ" dirty="0"/>
              <a:t> </a:t>
            </a:r>
            <a:r>
              <a:rPr lang="cs-CZ" dirty="0" err="1"/>
              <a:t>Apresjan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Olga Sergejevna </a:t>
            </a:r>
            <a:r>
              <a:rPr lang="cs-CZ" dirty="0" err="1"/>
              <a:t>Kulagina</a:t>
            </a:r>
            <a:endParaRPr lang="cs-C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5616" y="6021288"/>
            <a:ext cx="7772400" cy="668287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200" dirty="0" smtClean="0"/>
              <a:t>Zbyněk Michálek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Igor Alexandrovič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Melčuk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 smtClean="0"/>
              <a:t>Игорь Александрович Мельчук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098" name="Picture 2" descr="&amp;Bcy;&amp;icy;&amp;bcy;&amp;lcy;&amp;ucy;&amp;scy; - &amp;Kcy;&amp;ucy;&amp;rcy;&amp;scy; &amp;ocy;&amp;bcy;&amp;shchcy;&amp;iecy;&amp;jcy; &amp;mcy;&amp;ocy;&amp;rcy;&amp;fcy;&amp;ocy;&amp;lcy;&amp;ocy;&amp;gcy;&amp;icy;&amp;icy;. &amp;Tcy;&amp;ocy;&amp;mcy; 4. &amp;CHcy;&amp;acy;&amp;scy;&amp;tcy;&amp;softcy; 5. &amp;Mcy;&amp;ocy;&amp;rcy;&amp;fcy;&amp;ocy;&amp;lcy;&amp;ocy;&amp;gcy;&amp;icy;&amp;chcy;&amp;iecy;&amp;scy;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7244"/>
            <a:ext cx="1905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Bcy;&amp;icy;&amp;bcy;&amp;lcy;&amp;ucy;&amp;scy; - &amp;Ocy;&amp;pcy;&amp;ycy;&amp;tcy; &amp;tcy;&amp;iecy;&amp;ocy;&amp;rcy;&amp;icy;&amp;icy; &amp;lcy;&amp;icy;&amp;ncy;&amp;gcy;&amp;vcy;&amp;icy;&amp;scy;&amp;tcy;&amp;icy;&amp;chcy;&amp;iecy;&amp;scy;&amp;kcy;&amp;icy;&amp;khcy; &amp;mcy;&amp;ocy;&amp;dcy;&amp;iecy;&amp;lcy;&amp;iecy;&amp;jcy; &quot;&amp;Scy;&amp;mcy;&amp;ycy;&amp;scy;&amp;lcy; - &amp;tcy;&amp;iecy;&amp;kcy;&amp;scy;&amp;tcy;&quot;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97244"/>
            <a:ext cx="1728192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amp;Rcy;&amp;ucy;&amp;scy;&amp;scy;&amp;kcy;&amp;icy;&amp;jcy; &amp;yacy;&amp;zcy;&amp;ycy;&amp;kcy; &amp;vcy; &amp;mcy;&amp;ocy;&amp;dcy;&amp;iecy;&amp;lcy;&amp;icy; &quot;&amp;Scy;&amp;mcy;&amp;ycy;&amp;scy;&amp;lcy;-&amp;Tcy;&amp;iecy;&amp;kcy;&amp;scy;&amp;tcy;&quot; &amp;Scy;&amp;kcy;&amp;acy;&amp;chcy;&amp;acy;&amp;tcy;&amp;softcy; &amp;kcy;&amp;ncy;&amp;icy;&amp;gcy;&amp;u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29" y="2276872"/>
            <a:ext cx="1944216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Jurij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Děrenikovič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Apresjan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/>
              <a:t>Ю</a:t>
            </a:r>
            <a:r>
              <a:rPr lang="ru-RU" sz="2000" dirty="0" smtClean="0"/>
              <a:t>рий Дереникович Апресян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122" name="Picture 2" descr="Apresyan-Crimea-2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72816"/>
            <a:ext cx="352213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u.hayazg.info/images/3/30/7725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772816"/>
            <a:ext cx="449518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cs-CZ" dirty="0"/>
              <a:t>Jurij </a:t>
            </a:r>
            <a:r>
              <a:rPr lang="cs-CZ" dirty="0" err="1"/>
              <a:t>Děrenikovič</a:t>
            </a:r>
            <a:r>
              <a:rPr lang="cs-CZ" dirty="0"/>
              <a:t> </a:t>
            </a:r>
            <a:r>
              <a:rPr lang="cs-CZ" dirty="0" err="1"/>
              <a:t>Apresjan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/>
              <a:t>Юрий Дереникович </a:t>
            </a:r>
            <a:r>
              <a:rPr lang="ru-RU" sz="2000" dirty="0" smtClean="0"/>
              <a:t>Апресян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50499"/>
          </a:xfrm>
        </p:spPr>
        <p:txBody>
          <a:bodyPr>
            <a:normAutofit/>
          </a:bodyPr>
          <a:lstStyle/>
          <a:p>
            <a:r>
              <a:rPr kumimoji="0"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nar. 1930, Moskva</a:t>
            </a:r>
          </a:p>
          <a:p>
            <a:r>
              <a:rPr lang="cs-CZ" dirty="0" smtClean="0"/>
              <a:t>absolvoval Moskevskou lingvistickou univerzitu, obor angličtina</a:t>
            </a:r>
          </a:p>
          <a:p>
            <a:r>
              <a:rPr lang="cs-CZ" dirty="0" smtClean="0"/>
              <a:t>1960–1972 Institut ruského jazyka AV SSSR</a:t>
            </a:r>
          </a:p>
          <a:p>
            <a:r>
              <a:rPr lang="cs-CZ" dirty="0" smtClean="0"/>
              <a:t>1972 propuštěn z politických důvodů (</a:t>
            </a:r>
            <a:r>
              <a:rPr lang="cs-CZ" dirty="0" err="1" smtClean="0"/>
              <a:t>Sacharov</a:t>
            </a:r>
            <a:r>
              <a:rPr lang="cs-CZ" dirty="0" smtClean="0"/>
              <a:t>)</a:t>
            </a:r>
          </a:p>
          <a:p>
            <a:r>
              <a:rPr lang="cs-CZ" dirty="0" smtClean="0"/>
              <a:t>1972–1985 </a:t>
            </a:r>
            <a:r>
              <a:rPr lang="cs-CZ" dirty="0" err="1" smtClean="0"/>
              <a:t>Informelektro</a:t>
            </a:r>
            <a:r>
              <a:rPr lang="cs-CZ" dirty="0" smtClean="0"/>
              <a:t>, vedl sekci strojového překladu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492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cs-CZ" dirty="0"/>
              <a:t>Jurij </a:t>
            </a:r>
            <a:r>
              <a:rPr lang="cs-CZ" dirty="0" err="1"/>
              <a:t>Děrenikovič</a:t>
            </a:r>
            <a:r>
              <a:rPr lang="cs-CZ" dirty="0"/>
              <a:t> </a:t>
            </a:r>
            <a:r>
              <a:rPr lang="cs-CZ" dirty="0" err="1"/>
              <a:t>Apresjan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/>
              <a:t>Юрий Дереникович </a:t>
            </a:r>
            <a:r>
              <a:rPr lang="ru-RU" sz="2000" dirty="0" smtClean="0"/>
              <a:t>Апресян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450499"/>
          </a:xfrm>
        </p:spPr>
        <p:txBody>
          <a:bodyPr>
            <a:normAutofit/>
          </a:bodyPr>
          <a:lstStyle/>
          <a:p>
            <a:r>
              <a:rPr lang="cs-CZ" dirty="0" smtClean="0"/>
              <a:t>1985 doktorát v Minsku (polit. důvody)</a:t>
            </a:r>
          </a:p>
          <a:p>
            <a:r>
              <a:rPr lang="cs-CZ" dirty="0" smtClean="0"/>
              <a:t>1985–1994 Institut přenosu informací AV SSSR (1989–1994 vedl Laboratoř počítačové lingvistiky)</a:t>
            </a:r>
          </a:p>
          <a:p>
            <a:r>
              <a:rPr lang="cs-CZ" dirty="0" smtClean="0"/>
              <a:t>od 1990 opět Institut ruského jazyka RAV</a:t>
            </a:r>
          </a:p>
          <a:p>
            <a:r>
              <a:rPr lang="cs-CZ" dirty="0" smtClean="0"/>
              <a:t>zabývá se sémantikou, syntaxí, lexikografií (ruskou, anglickou), historií lingvistiky a strojovým překladem</a:t>
            </a:r>
          </a:p>
          <a:p>
            <a:r>
              <a:rPr lang="cs-CZ" dirty="0"/>
              <a:t>spoluautor teorie Smysl ⇔ Text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407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cs-CZ" dirty="0"/>
              <a:t>Jurij </a:t>
            </a:r>
            <a:r>
              <a:rPr lang="cs-CZ" dirty="0" err="1"/>
              <a:t>Děrenikovič</a:t>
            </a:r>
            <a:r>
              <a:rPr lang="cs-CZ" dirty="0"/>
              <a:t> </a:t>
            </a:r>
            <a:r>
              <a:rPr lang="cs-CZ" dirty="0" err="1"/>
              <a:t>Apresjan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/>
              <a:t>Юрий Дереникович </a:t>
            </a:r>
            <a:r>
              <a:rPr lang="ru-RU" sz="2000" dirty="0" smtClean="0"/>
              <a:t>Апресян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450499"/>
          </a:xfrm>
        </p:spPr>
        <p:txBody>
          <a:bodyPr>
            <a:normAutofit/>
          </a:bodyPr>
          <a:lstStyle/>
          <a:p>
            <a:r>
              <a:rPr lang="cs-CZ" dirty="0" smtClean="0"/>
              <a:t>po propuštění z AV SSSR vyvíjel systémy strojového překladu aj–</a:t>
            </a:r>
            <a:r>
              <a:rPr lang="cs-CZ" dirty="0" err="1" smtClean="0"/>
              <a:t>rj</a:t>
            </a:r>
            <a:endParaRPr lang="cs-CZ" dirty="0" smtClean="0"/>
          </a:p>
          <a:p>
            <a:r>
              <a:rPr lang="cs-CZ" dirty="0" smtClean="0"/>
              <a:t>zkoumal </a:t>
            </a:r>
            <a:r>
              <a:rPr lang="cs-CZ" dirty="0" err="1" smtClean="0"/>
              <a:t>mezijazykovou</a:t>
            </a:r>
            <a:r>
              <a:rPr lang="cs-CZ" dirty="0" smtClean="0"/>
              <a:t> ekvivalenci</a:t>
            </a:r>
          </a:p>
          <a:p>
            <a:r>
              <a:rPr lang="cs-CZ" dirty="0" smtClean="0"/>
              <a:t>vytvořil experimentální systém </a:t>
            </a:r>
            <a:r>
              <a:rPr lang="ru-RU" dirty="0" smtClean="0"/>
              <a:t>ЭТАП</a:t>
            </a:r>
            <a:r>
              <a:rPr lang="cs-CZ" dirty="0" smtClean="0"/>
              <a:t> </a:t>
            </a:r>
            <a:r>
              <a:rPr lang="cs-CZ" sz="2000" dirty="0" smtClean="0"/>
              <a:t>(</a:t>
            </a:r>
            <a:r>
              <a:rPr lang="ru-RU" sz="2000" dirty="0" smtClean="0"/>
              <a:t>ЭлектроТехнический Автоматический Перевод)</a:t>
            </a:r>
            <a:r>
              <a:rPr lang="cs-CZ" sz="2000" dirty="0" smtClean="0"/>
              <a:t>, </a:t>
            </a:r>
            <a:r>
              <a:rPr lang="cs-CZ" dirty="0" smtClean="0"/>
              <a:t>výzkum trvá dodnes</a:t>
            </a:r>
            <a:r>
              <a:rPr lang="ru-RU" dirty="0" smtClean="0"/>
              <a:t> (</a:t>
            </a:r>
            <a:r>
              <a:rPr lang="ru-RU" dirty="0" smtClean="0">
                <a:hlinkClick r:id="rId3"/>
              </a:rPr>
              <a:t>ЭТАП3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en-US" dirty="0" smtClean="0">
                <a:hlinkClick r:id="rId4"/>
              </a:rPr>
              <a:t>UNL</a:t>
            </a:r>
            <a:r>
              <a:rPr lang="cs-CZ" dirty="0" smtClean="0"/>
              <a:t>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745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cs-CZ" dirty="0"/>
              <a:t>Jurij </a:t>
            </a:r>
            <a:r>
              <a:rPr lang="cs-CZ" dirty="0" err="1"/>
              <a:t>Děrenikovič</a:t>
            </a:r>
            <a:r>
              <a:rPr lang="cs-CZ" dirty="0"/>
              <a:t> </a:t>
            </a:r>
            <a:r>
              <a:rPr lang="cs-CZ" dirty="0" err="1"/>
              <a:t>Apresjan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/>
              <a:t>Юрий Дереникович </a:t>
            </a:r>
            <a:r>
              <a:rPr lang="ru-RU" sz="2000" dirty="0" smtClean="0"/>
              <a:t>Апресян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450499"/>
          </a:xfrm>
        </p:spPr>
        <p:txBody>
          <a:bodyPr>
            <a:normAutofit/>
          </a:bodyPr>
          <a:lstStyle/>
          <a:p>
            <a:r>
              <a:rPr lang="cs-CZ" dirty="0"/>
              <a:t>mimo SSSR publikoval např. rusko-maďarský slovník slovesných </a:t>
            </a:r>
            <a:r>
              <a:rPr lang="cs-CZ" dirty="0" smtClean="0"/>
              <a:t>vazeb (</a:t>
            </a:r>
            <a:r>
              <a:rPr lang="ru-RU" dirty="0"/>
              <a:t>«Русский глагол </a:t>
            </a:r>
            <a:r>
              <a:rPr lang="cs-CZ" dirty="0" smtClean="0"/>
              <a:t>—</a:t>
            </a:r>
            <a:r>
              <a:rPr lang="ru-RU" dirty="0" smtClean="0"/>
              <a:t> </a:t>
            </a:r>
            <a:r>
              <a:rPr lang="ru-RU" dirty="0"/>
              <a:t>венгерский глагол: управление и сочетаемость» </a:t>
            </a:r>
            <a:r>
              <a:rPr lang="cs-CZ" dirty="0" smtClean="0"/>
              <a:t>[</a:t>
            </a:r>
            <a:r>
              <a:rPr lang="ru-RU" dirty="0" smtClean="0"/>
              <a:t>1982</a:t>
            </a:r>
            <a:r>
              <a:rPr lang="cs-CZ" dirty="0"/>
              <a:t>]</a:t>
            </a:r>
            <a:r>
              <a:rPr lang="cs-CZ" dirty="0" smtClean="0"/>
              <a:t>)</a:t>
            </a:r>
          </a:p>
          <a:p>
            <a:r>
              <a:rPr lang="cs-CZ" dirty="0" smtClean="0"/>
              <a:t>jako přímý výsledek práce nad strojovým překladem vytvořil Anglicko-ruský synonymický slovník (1979), dále ruský synonym. slovník, několik dvojjazyčných slovníků a Nový velký anglicko-ruský slovník (1993)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9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cs-CZ" dirty="0"/>
              <a:t>Jurij </a:t>
            </a:r>
            <a:r>
              <a:rPr lang="cs-CZ" dirty="0" err="1"/>
              <a:t>Děrenikovič</a:t>
            </a:r>
            <a:r>
              <a:rPr lang="cs-CZ" dirty="0"/>
              <a:t> </a:t>
            </a:r>
            <a:r>
              <a:rPr lang="cs-CZ" dirty="0" err="1"/>
              <a:t>Apresjan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/>
              <a:t>Юрий Дереникович </a:t>
            </a:r>
            <a:r>
              <a:rPr lang="ru-RU" sz="2000" dirty="0" smtClean="0"/>
              <a:t>Апресян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450499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článek1</a:t>
            </a:r>
            <a:r>
              <a:rPr lang="cs-CZ" dirty="0" smtClean="0"/>
              <a:t>; </a:t>
            </a:r>
            <a:r>
              <a:rPr lang="cs-CZ" dirty="0" smtClean="0">
                <a:hlinkClick r:id="rId4"/>
              </a:rPr>
              <a:t>článek2</a:t>
            </a:r>
            <a:r>
              <a:rPr lang="cs-CZ" dirty="0" smtClean="0"/>
              <a:t>; další knihy:</a:t>
            </a:r>
          </a:p>
          <a:p>
            <a:r>
              <a:rPr lang="cs-CZ" dirty="0" smtClean="0"/>
              <a:t>Experimentální výzkum sémantiky ruského slovesa (1967), Lexikální sémantika. Synonymické prostředky jazyka (1974)</a:t>
            </a:r>
            <a:endParaRPr lang="cs-CZ" dirty="0"/>
          </a:p>
        </p:txBody>
      </p:sp>
      <p:pic>
        <p:nvPicPr>
          <p:cNvPr id="6146" name="Picture 2" descr="&amp;Kcy;&amp;ocy;&amp;mcy;&amp;pcy;&amp;softcy;&amp;yucy;&amp;tcy;&amp;iecy;&amp;rcy;&amp;ncy;&amp;acy;&amp;yacy; &amp;scy;&amp;iecy;&amp;mcy;&amp;acy;&amp;ncy;&amp;tcy;&amp;icy;&amp;kcy;&amp;acy; &amp;rcy;&amp;ucy;&amp;scy;&amp;scy;&amp;kcy;&amp;ocy;&amp;gcy;&amp;ocy; &amp;yacy;&amp;zcy;&amp;ycy;&amp;kcy;&amp;acy; pdf 1,99&amp;Mcy;&amp;bcy;. &amp;Scy;&amp;kcy;&amp;acy;&amp;chcy;&amp;acy;&amp;tcy;&amp;soft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3" y="3645024"/>
            <a:ext cx="2094411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Bcy;&amp;icy;&amp;bcy;&amp;lcy;&amp;ucy;&amp;scy; - &amp;Ncy;&amp;ocy;&amp;vcy;&amp;ycy;&amp;jcy; &amp;Bcy;&amp;ocy;&amp;lcy;&amp;softcy;&amp;shcy;&amp;ocy;&amp;jcy; &amp;acy;&amp;ncy;&amp;gcy;&amp;lcy;&amp;ocy;-&amp;rcy;&amp;ucy;&amp;scy;&amp;scy;&amp;kcy;&amp;icy;&amp;jcy; &amp;scy;&amp;lcy;&amp;ocy;&amp;vcy;&amp;acy;&amp;rcy;&amp;softcy; (&amp;kcy;&amp;ocy;&amp;mcy;&amp;pcy;&amp;lcy;&amp;iecy;&amp;kcy;&amp;tcy; &amp;icy;&amp;zcy; 3 &amp;kcy;&amp;ncy;&amp;icy;&amp;gcy;) (&amp;Acy;&amp;pcy;&amp;rcy;&amp;iecy;&amp;scy;&amp;yacy;&amp;ncy; &amp;YUcy;. &amp;Dcy;., &amp;Mcy;&amp;iecy;&amp;dcy;&amp;ncy;&amp;icy;&amp;kcy;&amp;ocy;&amp;vcy;&amp;acy; &amp;Ecy;. &amp;Mcy;., &amp;Pcy;&amp;iecy;&amp;tcy;&amp;rcy;&amp;ocy;&amp;vcy;&amp;acy; &amp;Acy;. &amp;Vcy;. &amp;icy; &amp;dcy;&amp;rcy;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67800"/>
            <a:ext cx="2448272" cy="28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&amp;Bcy;&amp;icy;&amp;bcy;&amp;lcy;&amp;ucy;&amp;scy; - &amp;YUcy;. &amp;Dcy;. &amp;Acy;&amp;pcy;&amp;rcy;&amp;iecy;&amp;scy;&amp;yacy;&amp;ncy;. &amp;Icy;&amp;zcy;&amp;bcy;&amp;rcy;&amp;acy;&amp;ncy;&amp;ncy;&amp;ycy;&amp;iecy; &amp;tcy;&amp;rcy;&amp;ucy;&amp;dcy;&amp;ycy;. &amp;Tcy;&amp;ocy;&amp;mcy; 2. &amp;Icy;&amp;ncy;&amp;tcy;&amp;iecy;&amp;gcy;&amp;rcy;&amp;acy;&amp;lcy;&amp;softcy;&amp;ncy;&amp;ocy;&amp;iecy;…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00" y="3639004"/>
            <a:ext cx="2037739" cy="28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cs-CZ" dirty="0" smtClean="0"/>
              <a:t>Olga Sergejevna </a:t>
            </a:r>
            <a:r>
              <a:rPr lang="cs-CZ" dirty="0" err="1" smtClean="0"/>
              <a:t>Kulagina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 smtClean="0"/>
              <a:t>Ольга Сергеевна Кулагина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450499"/>
          </a:xfrm>
        </p:spPr>
        <p:txBody>
          <a:bodyPr>
            <a:normAutofit/>
          </a:bodyPr>
          <a:lstStyle/>
          <a:p>
            <a:r>
              <a:rPr lang="cs-CZ" dirty="0" smtClean="0"/>
              <a:t>nar. 1932, Moskva</a:t>
            </a:r>
          </a:p>
          <a:p>
            <a:r>
              <a:rPr lang="cs-CZ" dirty="0" smtClean="0"/>
              <a:t>Moskevská státní univerzita 1949–1954 (mechanicko-matematická fakulta)</a:t>
            </a:r>
          </a:p>
          <a:p>
            <a:r>
              <a:rPr lang="cs-CZ" dirty="0" smtClean="0"/>
              <a:t>1953 jako laborantka v nově založeném Institutu aplikované matematiky AV SSSR</a:t>
            </a:r>
          </a:p>
          <a:p>
            <a:r>
              <a:rPr lang="cs-CZ" dirty="0" smtClean="0"/>
              <a:t>průkopnice matematické lingvistiky v SSSR, zabývala se strojovým překladem (</a:t>
            </a:r>
            <a:r>
              <a:rPr lang="cs-CZ" dirty="0" err="1" smtClean="0"/>
              <a:t>rj</a:t>
            </a:r>
            <a:r>
              <a:rPr lang="cs-CZ" dirty="0" smtClean="0"/>
              <a:t>–</a:t>
            </a:r>
            <a:r>
              <a:rPr lang="cs-CZ" dirty="0" err="1" smtClean="0"/>
              <a:t>fj</a:t>
            </a:r>
            <a:r>
              <a:rPr lang="cs-CZ" dirty="0" smtClean="0"/>
              <a:t>), strojovou analýzou přirozených jazyků</a:t>
            </a:r>
          </a:p>
          <a:p>
            <a:r>
              <a:rPr lang="cs-CZ" dirty="0" smtClean="0"/>
              <a:t>zemřela 2005, pracovala v RAV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9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cs-CZ" dirty="0" smtClean="0"/>
              <a:t>Olga Sergejevna </a:t>
            </a:r>
            <a:r>
              <a:rPr lang="cs-CZ" dirty="0" err="1" smtClean="0"/>
              <a:t>Kulagina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 smtClean="0"/>
              <a:t>Ольга Сергеевна Кулагина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45049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/>
              <a:t>O modelování přirozených jazyků (</a:t>
            </a:r>
            <a:r>
              <a:rPr lang="cs-CZ" dirty="0" smtClean="0"/>
              <a:t>1982), Morfologická analýza ruských sloves (1986), Morf. analýza ruských jmenných </a:t>
            </a:r>
            <a:r>
              <a:rPr lang="cs-CZ" dirty="0" err="1" smtClean="0"/>
              <a:t>slovoform</a:t>
            </a:r>
            <a:r>
              <a:rPr lang="cs-CZ" dirty="0" smtClean="0"/>
              <a:t> (1986), O automatické syntaktické analýze ruských textů (1987), O syntaktické analýze na základě pravděpodobnosti (1990)</a:t>
            </a:r>
            <a:endParaRPr lang="cs-CZ" dirty="0"/>
          </a:p>
          <a:p>
            <a:r>
              <a:rPr lang="cs-CZ" dirty="0" smtClean="0">
                <a:hlinkClick r:id="rId3"/>
              </a:rPr>
              <a:t>odkaz 1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odkaz 2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odkaz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9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Igor Alexandrovič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Melčuk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 smtClean="0"/>
              <a:t>Игорь Александрович Мельчук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 descr="Igor Mel'cu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2" y="2060848"/>
            <a:ext cx="4752528" cy="35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Kcy;&amp;acy;&amp;ncy;&amp;acy;&amp;dcy;&amp;scy;&amp;kcy;&amp;icy;&amp;jcy; &amp;lcy;&amp;icy;&amp;ncy;&amp;gcy;&amp;vcy;&amp;icy;&amp;scy;&amp;tcy; &amp;rcy;&amp;ocy;&amp;scy;&amp;scy;&amp;icy;&amp;jcy;&amp;scy;&amp;kcy;&amp;ocy;&amp;gcy;&amp;ocy; &amp;pcy;&amp;rcy;&amp;ocy;&amp;icy;&amp;scy;&amp;khcy;&amp;ocy;&amp;zhcy;&amp;dcy;&amp;iecy;&amp;ncy;&amp;icy;&amp;yacy;, &amp;scy;&amp;ocy;&amp;zcy;&amp;dcy;&amp;acy;&amp;tcy;&amp;iecy;&amp;lcy;&amp;softcy; &amp;lcy;&amp;icy;&amp;ncy;&amp;gcy;&amp;vcy;&amp;icy;&amp;scy;&amp;tcy;&amp;icy;&amp;chcy;&amp;iecy;&amp;scy;&amp;kcy;&amp;ocy;&amp;jcy; &amp;tcy;&amp;iecy;&amp;ocy;&amp;rcy;&amp;icy;&amp;icy; «&amp;Scy;&amp;mcy;&amp;ycy;&amp;scy;&amp;lcy; ↔ &amp;Tcy;&amp;iecy;&amp;kcy;&amp;scy;&amp;tcy;». &amp;Pcy;&amp;rcy;&amp;ocy;&amp;fcy;&amp;iecy;&amp;scy;&amp;scy;&amp;ocy;&amp;r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47598"/>
            <a:ext cx="252028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Igor Alexandrovič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Melčuk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 smtClean="0"/>
              <a:t>Игорь Александрович Мельчук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50499"/>
          </a:xfrm>
        </p:spPr>
        <p:txBody>
          <a:bodyPr>
            <a:normAutofit/>
          </a:bodyPr>
          <a:lstStyle/>
          <a:p>
            <a:r>
              <a:rPr kumimoji="0"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nar. 1932, Oděsa</a:t>
            </a:r>
            <a:endParaRPr lang="cs-CZ" dirty="0" smtClean="0"/>
          </a:p>
          <a:p>
            <a:r>
              <a:rPr lang="cs-CZ" dirty="0" smtClean="0"/>
              <a:t>absolvoval filozofickou fakultu MGU (obor španělština)</a:t>
            </a:r>
            <a:endParaRPr lang="cs-CZ" dirty="0"/>
          </a:p>
          <a:p>
            <a:r>
              <a:rPr lang="cs-CZ" dirty="0" smtClean="0"/>
              <a:t>1956 začal pracovat v AV SSSR, Jazykovědný institut</a:t>
            </a:r>
          </a:p>
          <a:p>
            <a:r>
              <a:rPr lang="cs-CZ" dirty="0" smtClean="0"/>
              <a:t>1976 podpořil </a:t>
            </a:r>
            <a:r>
              <a:rPr lang="cs-CZ" dirty="0" err="1" smtClean="0"/>
              <a:t>Sacharova</a:t>
            </a:r>
            <a:r>
              <a:rPr lang="cs-CZ" dirty="0" smtClean="0"/>
              <a:t> aj. → propuštění → emigrace do Kanady (1977)</a:t>
            </a:r>
          </a:p>
          <a:p>
            <a:r>
              <a:rPr lang="cs-CZ" dirty="0" smtClean="0"/>
              <a:t>dnes profesor University </a:t>
            </a:r>
            <a:r>
              <a:rPr lang="cs-CZ" dirty="0" err="1" smtClean="0"/>
              <a:t>of</a:t>
            </a:r>
            <a:r>
              <a:rPr lang="cs-CZ" dirty="0" smtClean="0"/>
              <a:t> Montreal, zabývá se </a:t>
            </a:r>
            <a:r>
              <a:rPr lang="cs-CZ" dirty="0" smtClean="0">
                <a:hlinkClick r:id="rId3"/>
              </a:rPr>
              <a:t>morfologií a syntaxí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269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Igor Alexandrovič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Melčuk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 smtClean="0"/>
              <a:t>Игорь Александрович Мельчук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50499"/>
          </a:xfrm>
        </p:spPr>
        <p:txBody>
          <a:bodyPr>
            <a:normAutofit/>
          </a:bodyPr>
          <a:lstStyle/>
          <a:p>
            <a:r>
              <a:rPr lang="cs-CZ" dirty="0" smtClean="0"/>
              <a:t>teorie Smysl ⇔ Text (spolu s </a:t>
            </a:r>
            <a:r>
              <a:rPr lang="cs-CZ" dirty="0" err="1" smtClean="0"/>
              <a:t>Apresjanem</a:t>
            </a:r>
            <a:r>
              <a:rPr lang="ru-RU" dirty="0" smtClean="0"/>
              <a:t> а </a:t>
            </a:r>
            <a:r>
              <a:rPr lang="cs-CZ" dirty="0" err="1" smtClean="0"/>
              <a:t>Žolkovským</a:t>
            </a:r>
            <a:r>
              <a:rPr lang="cs-CZ" dirty="0" smtClean="0"/>
              <a:t>) (</a:t>
            </a:r>
            <a:r>
              <a:rPr lang="en-GB" dirty="0" smtClean="0">
                <a:hlinkClick r:id="rId3"/>
              </a:rPr>
              <a:t>Meaning-Text Theory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60. léta</a:t>
            </a:r>
          </a:p>
          <a:p>
            <a:r>
              <a:rPr lang="cs-CZ" dirty="0"/>
              <a:t>univerzální </a:t>
            </a:r>
            <a:r>
              <a:rPr lang="cs-CZ" dirty="0" smtClean="0"/>
              <a:t>mnohoúrovňová teorie jazyka s využitím závislostní syntaxe</a:t>
            </a:r>
          </a:p>
        </p:txBody>
      </p:sp>
      <p:pic>
        <p:nvPicPr>
          <p:cNvPr id="1026" name="Picture 2" descr="http://upload.wikimedia.org/wikipedia/commons/d/dd/Meaningtext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79783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Igor Alexandrovič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Melčuk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 smtClean="0"/>
              <a:t>Игорь Александрович Мельчук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50499"/>
          </a:xfrm>
        </p:spPr>
        <p:txBody>
          <a:bodyPr>
            <a:normAutofit/>
          </a:bodyPr>
          <a:lstStyle/>
          <a:p>
            <a:r>
              <a:rPr lang="cs-CZ" dirty="0" smtClean="0"/>
              <a:t>Výkladově-kombinatorní slovník</a:t>
            </a:r>
          </a:p>
          <a:p>
            <a:r>
              <a:rPr lang="cs-CZ" dirty="0" smtClean="0"/>
              <a:t>strojový překlad</a:t>
            </a:r>
          </a:p>
          <a:p>
            <a:r>
              <a:rPr lang="cs-CZ" dirty="0" smtClean="0"/>
              <a:t>dnes spíše okrajová záležitost</a:t>
            </a:r>
          </a:p>
          <a:p>
            <a:r>
              <a:rPr lang="ru-RU" dirty="0">
                <a:hlinkClick r:id="rId3"/>
              </a:rPr>
              <a:t>Опыт теории лингвистических моделей </a:t>
            </a:r>
            <a:r>
              <a:rPr lang="cs-CZ" dirty="0" smtClean="0">
                <a:hlinkClick r:id="rId3"/>
              </a:rPr>
              <a:t>«</a:t>
            </a:r>
            <a:r>
              <a:rPr lang="ru-RU" dirty="0" smtClean="0">
                <a:hlinkClick r:id="rId3"/>
              </a:rPr>
              <a:t>Смысл</a:t>
            </a:r>
            <a:r>
              <a:rPr lang="cs-CZ" dirty="0" smtClean="0">
                <a:hlinkClick r:id="rId3"/>
              </a:rPr>
              <a:t> </a:t>
            </a:r>
            <a:r>
              <a:rPr lang="cs-CZ" dirty="0">
                <a:hlinkClick r:id="rId3"/>
              </a:rPr>
              <a:t>⇔ </a:t>
            </a:r>
            <a:r>
              <a:rPr lang="ru-RU" dirty="0" smtClean="0">
                <a:hlinkClick r:id="rId3"/>
              </a:rPr>
              <a:t>Текст</a:t>
            </a:r>
            <a:r>
              <a:rPr lang="cs-CZ" dirty="0">
                <a:hlinkClick r:id="rId3"/>
              </a:rPr>
              <a:t>»</a:t>
            </a:r>
            <a:endParaRPr lang="ru-RU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775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Alexandr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Jevgeňjevič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Kibrik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/>
              <a:t>Александр </a:t>
            </a:r>
            <a:r>
              <a:rPr lang="ru-RU" sz="2000" dirty="0" smtClean="0"/>
              <a:t>Евгеньевич</a:t>
            </a:r>
            <a:r>
              <a:rPr lang="cs-CZ" sz="2000" dirty="0" smtClean="0"/>
              <a:t> </a:t>
            </a:r>
            <a:r>
              <a:rPr lang="ru-RU" sz="2000" dirty="0" smtClean="0"/>
              <a:t>Кибрик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4450499"/>
          </a:xfrm>
        </p:spPr>
        <p:txBody>
          <a:bodyPr>
            <a:normAutofit/>
          </a:bodyPr>
          <a:lstStyle/>
          <a:p>
            <a:r>
              <a:rPr lang="cs-CZ" dirty="0" smtClean="0"/>
              <a:t>Model automatické analýzy psaného textu (na materiále omezeného vojenského jazyka), 1970</a:t>
            </a:r>
          </a:p>
          <a:p>
            <a:r>
              <a:rPr lang="cs-CZ" dirty="0" smtClean="0"/>
              <a:t>Slovníky </a:t>
            </a:r>
            <a:r>
              <a:rPr lang="cs-CZ" dirty="0" err="1" smtClean="0"/>
              <a:t>spojovatelnosti</a:t>
            </a:r>
            <a:r>
              <a:rPr lang="cs-CZ" dirty="0" smtClean="0"/>
              <a:t> slov a frekvenční slovníky omezeného voj. jazyka (1971)</a:t>
            </a:r>
          </a:p>
          <a:p>
            <a:r>
              <a:rPr lang="cs-CZ" dirty="0" smtClean="0"/>
              <a:t>věnoval se „polní lingvistice“</a:t>
            </a:r>
          </a:p>
          <a:p>
            <a:r>
              <a:rPr lang="cs-CZ" dirty="0" smtClean="0"/>
              <a:t>studoval malé jazyky v Pamíru, Abcházii, Gruzii, </a:t>
            </a:r>
            <a:r>
              <a:rPr lang="cs-CZ" dirty="0" err="1" smtClean="0"/>
              <a:t>Azerbajdžánu</a:t>
            </a:r>
            <a:r>
              <a:rPr lang="cs-CZ" dirty="0" smtClean="0"/>
              <a:t>, Dagestánu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481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Alexandr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Jevgeňjevič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Kibrik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/>
              <a:t>Александр </a:t>
            </a:r>
            <a:r>
              <a:rPr lang="ru-RU" sz="2000" dirty="0" smtClean="0"/>
              <a:t>Евгеньевич</a:t>
            </a:r>
            <a:r>
              <a:rPr lang="cs-CZ" sz="2000" dirty="0" smtClean="0"/>
              <a:t> </a:t>
            </a:r>
            <a:r>
              <a:rPr lang="ru-RU" sz="2000" dirty="0" smtClean="0"/>
              <a:t>Кибрик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 descr="https://upload.wikimedia.org/wikipedia/commons/thumb/e/ea/Archi-lg-ru.png/800px-Archi-lg-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5616624" cy="417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4450499"/>
          </a:xfrm>
        </p:spPr>
        <p:txBody>
          <a:bodyPr>
            <a:normAutofit/>
          </a:bodyPr>
          <a:lstStyle/>
          <a:p>
            <a:r>
              <a:rPr lang="cs-CZ" dirty="0" smtClean="0"/>
              <a:t>strukturní gramatika </a:t>
            </a:r>
            <a:r>
              <a:rPr lang="cs-CZ" dirty="0" smtClean="0">
                <a:hlinkClick r:id="rId4"/>
              </a:rPr>
              <a:t>arčinského jazyka </a:t>
            </a:r>
            <a:r>
              <a:rPr lang="cs-CZ" dirty="0" smtClean="0"/>
              <a:t>(1977)</a:t>
            </a:r>
          </a:p>
          <a:p>
            <a:endParaRPr lang="cs-CZ" dirty="0" smtClean="0"/>
          </a:p>
        </p:txBody>
      </p:sp>
      <p:pic>
        <p:nvPicPr>
          <p:cNvPr id="2052" name="Picture 4" descr="&amp;Vcy;&amp;ycy;&amp;pcy;&amp;ucy;&amp;scy;&amp;kcy; &quot;&amp;Kcy;&amp;ncy;&amp;icy;&amp;gcy;&amp;icy; &amp;ocy; &amp;Kcy;&amp;acy;&amp;vcy;&amp;kcy;&amp;acy;&amp;zcy;&amp;iecy;&quot; &amp;rcy;&amp;acy;&amp;scy;&amp;scy;&amp;ycy;&amp;lcy;&amp;kcy;&amp;icy; &quot;&amp;Kcy;&amp;ncy;&amp;icy;&amp;gcy;&amp;icy; &amp;ocy; &amp;Kcy;&amp;acy;&amp;vcy;&amp;kcy;&amp;acy;&amp;zcy;&amp;iecy;&quot; &amp;ocy;&amp;tcy; 01 &amp;dcy;&amp;iecy;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638"/>
            <a:ext cx="2592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6120680"/>
          </a:xfrm>
        </p:spPr>
        <p:txBody>
          <a:bodyPr>
            <a:normAutofit fontScale="90000"/>
          </a:bodyPr>
          <a:lstStyle/>
          <a:p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Alexandr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Konstantinovič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Žolkovskij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 smtClean="0"/>
              <a:t>Александр Константинович Жолковский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50499"/>
          </a:xfrm>
        </p:spPr>
        <p:txBody>
          <a:bodyPr>
            <a:normAutofit/>
          </a:bodyPr>
          <a:lstStyle/>
          <a:p>
            <a:r>
              <a:rPr lang="cs-CZ" dirty="0" smtClean="0"/>
              <a:t>Syntax somálštiny (1971)</a:t>
            </a:r>
          </a:p>
          <a:p>
            <a:endParaRPr lang="cs-CZ" dirty="0" smtClean="0"/>
          </a:p>
        </p:txBody>
      </p:sp>
      <p:pic>
        <p:nvPicPr>
          <p:cNvPr id="7170" name="Picture 2" descr="https://upload.wikimedia.org/wikipedia/commons/thumb/2/26/Somali_map.jpg/640px-Somali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624985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&amp;Scy;&amp;icy;&amp;ncy;&amp;tcy;&amp;acy;&amp;kcy;&amp;scy;&amp;icy;&amp;scy; &amp;scy;&amp;ocy;&amp;mcy;&amp;acy;&amp;lcy;&amp;icy; &amp;Gcy;&amp;lcy;&amp;ucy;&amp;bcy;&amp;icy;&amp;ncy;&amp;ncy;&amp;ycy;&amp;iecy; &amp;icy; &amp;pcy;&amp;ocy;&amp;vcy;&amp;iecy;&amp;rcy;&amp;khcy;&amp;ncy;&amp;ocy;&amp;scy;&amp;tcy;&amp;ncy;&amp;ycy;&amp;iecy; &amp;scy;&amp;tcy;&amp;rcy;&amp;ucy;&amp;kcy;&amp;tcy;&amp;ucy;&amp;rcy;&amp;ycy; , &amp;acy;&amp;vcy;&amp;tcy;&amp;ocy;&amp;rcy;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97" y="2276872"/>
            <a:ext cx="277716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Igor Alexandrovič </a:t>
            </a:r>
            <a:r>
              <a:rPr kumimoji="0" lang="cs-CZ" sz="4100" b="1" kern="1200" dirty="0" err="1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Melčuk</a:t>
            </a: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 smtClean="0"/>
              <a:t>Игорь Александрович Мельчук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cs-CZ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41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50499"/>
          </a:xfrm>
        </p:spPr>
        <p:txBody>
          <a:bodyPr>
            <a:normAutofit/>
          </a:bodyPr>
          <a:lstStyle/>
          <a:p>
            <a:r>
              <a:rPr lang="cs-CZ" dirty="0" smtClean="0"/>
              <a:t>Národní korpus ruského jazyka, syntaktický </a:t>
            </a:r>
            <a:r>
              <a:rPr lang="cs-CZ" dirty="0" err="1" smtClean="0"/>
              <a:t>podkorpus</a:t>
            </a:r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://ruscorpora.ru/search-syntax.html</a:t>
            </a: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5330"/>
            <a:ext cx="5976664" cy="30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3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pOrienPres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BDE041-1FD2-432B-94BA-CC22152339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EmpOrienPres</Template>
  <TotalTime>0</TotalTime>
  <Words>433</Words>
  <Application>Microsoft Office PowerPoint</Application>
  <PresentationFormat>Předvádění na obrazovce (4:3)</PresentationFormat>
  <Paragraphs>82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EmpOrienPres</vt:lpstr>
      <vt:lpstr>Igor Alexandrovič Melčuk  Jurij Děrenikovič Apresjan  Olga Sergejevna Kulagina</vt:lpstr>
      <vt:lpstr>Igor Alexandrovič Melčuk Игорь Александрович Мельчук            </vt:lpstr>
      <vt:lpstr>Igor Alexandrovič Melčuk Игорь Александрович Мельчук            </vt:lpstr>
      <vt:lpstr>Igor Alexandrovič Melčuk Игорь Александрович Мельчук            </vt:lpstr>
      <vt:lpstr>Igor Alexandrovič Melčuk Игорь Александрович Мельчук            </vt:lpstr>
      <vt:lpstr>Alexandr Jevgeňjevič Kibrik Александр Евгеньевич Кибрик            </vt:lpstr>
      <vt:lpstr>Alexandr Jevgeňjevič Kibrik Александр Евгеньевич Кибрик            </vt:lpstr>
      <vt:lpstr>Alexandr Konstantinovič Žolkovskij Александр Константинович Жолковский              </vt:lpstr>
      <vt:lpstr>Igor Alexandrovič Melčuk Игорь Александрович Мельчук            </vt:lpstr>
      <vt:lpstr>Igor Alexandrovič Melčuk Игорь Александрович Мельчук            </vt:lpstr>
      <vt:lpstr>Jurij Děrenikovič Apresjan Юрий Дереникович Апресян            </vt:lpstr>
      <vt:lpstr>Jurij Děrenikovič Apresjan Юрий Дереникович Апресян            </vt:lpstr>
      <vt:lpstr>Jurij Děrenikovič Apresjan Юрий Дереникович Апресян            </vt:lpstr>
      <vt:lpstr>Jurij Děrenikovič Apresjan Юрий Дереникович Апресян            </vt:lpstr>
      <vt:lpstr>Jurij Děrenikovič Apresjan Юрий Дереникович Апресян            </vt:lpstr>
      <vt:lpstr>Jurij Děrenikovič Apresjan Юрий Дереникович Апресян            </vt:lpstr>
      <vt:lpstr>Olga Sergejevna Kulagina Ольга Сергеевна Кулагина            </vt:lpstr>
      <vt:lpstr>Olga Sergejevna Kulagina Ольга Сергеевна Кулагина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2015-03-15T12:31:36Z</dcterms:created>
  <dcterms:modified xsi:type="dcterms:W3CDTF">2015-03-18T10:39:53Z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</Properties>
</file>