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8" r:id="rId2"/>
    <p:sldId id="262" r:id="rId3"/>
    <p:sldId id="259" r:id="rId4"/>
    <p:sldId id="261" r:id="rId5"/>
    <p:sldId id="263" r:id="rId6"/>
    <p:sldId id="264" r:id="rId7"/>
    <p:sldId id="265" r:id="rId8"/>
    <p:sldId id="271" r:id="rId9"/>
    <p:sldId id="267" r:id="rId10"/>
    <p:sldId id="268" r:id="rId11"/>
    <p:sldId id="272" r:id="rId12"/>
    <p:sldId id="279" r:id="rId13"/>
    <p:sldId id="273" r:id="rId14"/>
    <p:sldId id="274" r:id="rId15"/>
    <p:sldId id="278" r:id="rId16"/>
    <p:sldId id="276" r:id="rId17"/>
    <p:sldId id="275" r:id="rId18"/>
    <p:sldId id="270" r:id="rId19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60" d="100"/>
          <a:sy n="60" d="100"/>
        </p:scale>
        <p:origin x="-402" y="15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10" y="359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889250" y="0"/>
            <a:ext cx="701675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53975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647440" y="533400"/>
            <a:ext cx="553085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633979" y="3539864"/>
            <a:ext cx="5541010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6360493" y="6557946"/>
            <a:ext cx="2169336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3054351" y="6557946"/>
            <a:ext cx="317169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537624" y="6556248"/>
            <a:ext cx="637364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99300" y="274958"/>
            <a:ext cx="1651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96384" y="6557946"/>
            <a:ext cx="2169336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95300" y="6556248"/>
            <a:ext cx="39624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75704" y="6553200"/>
            <a:ext cx="6373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5701" y="2821840"/>
            <a:ext cx="6776779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5701" y="1905003"/>
            <a:ext cx="6776779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117925" y="6556810"/>
            <a:ext cx="2169336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879971" y="6556810"/>
            <a:ext cx="31369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295115" y="6555112"/>
            <a:ext cx="637364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381381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27042" y="1600203"/>
            <a:ext cx="381381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5867400"/>
            <a:ext cx="381381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527042" y="5867400"/>
            <a:ext cx="381381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95300" y="1711840"/>
            <a:ext cx="381381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27042" y="1711840"/>
            <a:ext cx="381381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638937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5300" y="1497416"/>
            <a:ext cx="638937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95300" y="2133600"/>
            <a:ext cx="784225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647800" y="1004671"/>
            <a:ext cx="4679488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646433" y="998819"/>
            <a:ext cx="4679488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8189" y="1143000"/>
            <a:ext cx="371475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38189" y="3283634"/>
            <a:ext cx="371475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718989" y="1041002"/>
            <a:ext cx="455676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832850" y="0"/>
            <a:ext cx="107315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95300" y="1609416"/>
            <a:ext cx="784225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599764" y="6557946"/>
            <a:ext cx="2169336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95300" y="6557946"/>
            <a:ext cx="39624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772402" y="6556248"/>
            <a:ext cx="637364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88504" y="260648"/>
            <a:ext cx="8346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Randolph</a:t>
            </a:r>
            <a:r>
              <a:rPr lang="cs-CZ" sz="6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6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</a:t>
            </a:r>
            <a:r>
              <a:rPr lang="cs-CZ" sz="6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pic>
        <p:nvPicPr>
          <p:cNvPr id="1027" name="Picture 3" descr="C:\Users\Kika\Desktop\MATERIÁLY MUNI\Vývoj počítačové lingvistiky\Randolph Quirk\qui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6776" y="1340768"/>
            <a:ext cx="3354373" cy="412845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32520" y="5877272"/>
            <a:ext cx="5227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PLIN041 Vývoj počítačové lingvistiky </a:t>
            </a:r>
            <a:r>
              <a:rPr lang="cs-CZ" dirty="0" smtClean="0"/>
              <a:t>– jaro 2015</a:t>
            </a:r>
          </a:p>
          <a:p>
            <a:r>
              <a:rPr lang="cs-CZ" dirty="0" smtClean="0"/>
              <a:t>Kristýna </a:t>
            </a:r>
            <a:r>
              <a:rPr lang="cs-CZ" dirty="0" err="1" smtClean="0"/>
              <a:t>Pličková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548680"/>
            <a:ext cx="8578800" cy="6120000"/>
          </a:xfrm>
        </p:spPr>
        <p:txBody>
          <a:bodyPr/>
          <a:lstStyle/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označoval SEU jako „deskriptivní registr“, „primární materiál“, „texty“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 SEU je založeno dílo </a:t>
            </a:r>
            <a:r>
              <a:rPr lang="en-US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Comprehensive Grammar of the English Language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1988840"/>
            <a:ext cx="8578800" cy="5040000"/>
          </a:xfrm>
        </p:spPr>
        <p:txBody>
          <a:bodyPr>
            <a:normAutofit/>
          </a:bodyPr>
          <a:lstStyle/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deskriptivní gramatika angličtiny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autoři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Randolph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Sidney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Greenbaum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Geoffrey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Leech a Jan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Svartvik</a:t>
            </a: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poprvé uveřejněna 1985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1991 nazvaná „největší současnou gramatikou, protože je nejdůkladnější a nejpodrobnější, jakou máme“, „gramatika, která překročila národní hranice“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00472" y="548680"/>
            <a:ext cx="857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Comprehensive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Grammar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Language</a:t>
            </a:r>
            <a:endParaRPr lang="cs-CZ" sz="4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548680"/>
            <a:ext cx="8578800" cy="6120000"/>
          </a:xfrm>
        </p:spPr>
        <p:txBody>
          <a:bodyPr>
            <a:normAutofit/>
          </a:bodyPr>
          <a:lstStyle/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navrhovali spíše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deskriptivní než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normativní gramatiku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chtěli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ukázat, že rozdílné skupiny  mluvčích užívají jazyk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jinak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správné je to, co se užívá v komunikaci</a:t>
            </a:r>
          </a:p>
          <a:p>
            <a:pPr lvl="0"/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ika\Desktop\MATERIÁLY MUNI\Vývoj počítačové lingvistiky\Randolph Quirk\The 'Gang of Four' in the 1970s (left to right) Quirk, Greenbaum, Svartvik and Lee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20" y="620688"/>
            <a:ext cx="8245584" cy="5616624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488504" y="6237312"/>
            <a:ext cx="82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'Gang of Four' in the 1970s</a:t>
            </a:r>
            <a:r>
              <a:rPr lang="cs-CZ" dirty="0" smtClean="0"/>
              <a:t>:</a:t>
            </a:r>
            <a:r>
              <a:rPr lang="en-US" dirty="0" smtClean="0"/>
              <a:t> Quirk, </a:t>
            </a:r>
            <a:r>
              <a:rPr lang="en-US" dirty="0" err="1" smtClean="0"/>
              <a:t>Greenbaum</a:t>
            </a:r>
            <a:r>
              <a:rPr lang="en-US" dirty="0" smtClean="0"/>
              <a:t>, </a:t>
            </a:r>
            <a:r>
              <a:rPr lang="en-US" dirty="0" err="1" smtClean="0"/>
              <a:t>Svartvik</a:t>
            </a:r>
            <a:r>
              <a:rPr lang="en-US" dirty="0" smtClean="0"/>
              <a:t> and Leech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ika\Desktop\MATERIÁLY MUNI\Vývoj počítačové lingvistiky\Randolph Quirk\The 'Gang of Five' in 1983 (left to right) Svartvik, Crystal, Greenbaum, Leech and Qui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504" y="404664"/>
            <a:ext cx="8244000" cy="589492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88504" y="6309320"/>
            <a:ext cx="824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'Gang of Five' in 1983</a:t>
            </a:r>
            <a:r>
              <a:rPr lang="cs-CZ" dirty="0" smtClean="0"/>
              <a:t>: </a:t>
            </a:r>
            <a:r>
              <a:rPr lang="en-US" dirty="0" err="1" smtClean="0"/>
              <a:t>Svartvik</a:t>
            </a:r>
            <a:r>
              <a:rPr lang="en-US" dirty="0" smtClean="0"/>
              <a:t>, Crystal, </a:t>
            </a:r>
            <a:r>
              <a:rPr lang="en-US" dirty="0" err="1" smtClean="0"/>
              <a:t>Greenbaum</a:t>
            </a:r>
            <a:r>
              <a:rPr lang="en-US" dirty="0" smtClean="0"/>
              <a:t>, Leech and Quirk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1340768"/>
            <a:ext cx="8578800" cy="5040000"/>
          </a:xfrm>
        </p:spPr>
        <p:txBody>
          <a:bodyPr>
            <a:normAutofit fontScale="70000" lnSpcReduction="20000"/>
          </a:bodyPr>
          <a:lstStyle/>
          <a:p>
            <a:pPr marL="396000" indent="-396000">
              <a:lnSpc>
                <a:spcPct val="120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Randolph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 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Wrenn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Charles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Leslie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(1957). 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Old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Grammar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Taylor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&amp;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Francis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Pp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166.ISBN 0-416-77240-4.</a:t>
            </a:r>
          </a:p>
          <a:p>
            <a:pPr marL="396000" indent="-396000">
              <a:lnSpc>
                <a:spcPct val="120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Randolph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Greenbaum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Sidney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 Leech,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Geoffrey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Svartvik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Jan (1985). 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comprehensive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grammar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language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Harlow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Longman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Pp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1779. ISBN 0-582-51734-6.</a:t>
            </a:r>
          </a:p>
          <a:p>
            <a:pPr marL="396000" indent="-396000">
              <a:lnSpc>
                <a:spcPct val="120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Randolph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(1986). 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Words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work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lectures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on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textual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structure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NUS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Press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Pp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137. ISBN 9971-69-102-7.</a:t>
            </a:r>
          </a:p>
          <a:p>
            <a:pPr marL="396000" indent="-396000">
              <a:lnSpc>
                <a:spcPct val="120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Greenbaum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Sidney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Randolph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(1990). 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Student's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Grammar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</a:t>
            </a:r>
            <a:r>
              <a:rPr lang="cs-CZ" sz="3200" i="1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i="1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Language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Addison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Wesley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Publishing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Pp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496. ISBN 0-582-05971-2.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00472" y="548680"/>
            <a:ext cx="857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Bibliografie</a:t>
            </a:r>
            <a:endParaRPr lang="cs-CZ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1268760"/>
            <a:ext cx="8578800" cy="5400000"/>
          </a:xfrm>
        </p:spPr>
        <p:txBody>
          <a:bodyPr>
            <a:noAutofit/>
          </a:bodyPr>
          <a:lstStyle/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CBE (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Commander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Most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Excellent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Order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British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Empire): Řád britského impéria 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FBA (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Fellow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British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Academy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): člen Britské akademie (pro humanitní a společenské vědy)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 letech 1985–1989 předseda Britské akademie 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od 1994 držitel nedědičného titulu baron</a:t>
            </a:r>
            <a:endParaRPr lang="cs-CZ" sz="3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00472" y="548680"/>
            <a:ext cx="857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Zajímavosti</a:t>
            </a:r>
            <a:endParaRPr lang="cs-CZ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548680"/>
            <a:ext cx="8578800" cy="6120000"/>
          </a:xfrm>
        </p:spPr>
        <p:txBody>
          <a:bodyPr/>
          <a:lstStyle/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 současnosti zasedá ve Sněmovně lordů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ženatý s německou lingvistkou Gabriele Stein, pobývají v Německu a v Anglii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1196752"/>
            <a:ext cx="8578800" cy="5400000"/>
          </a:xfrm>
        </p:spPr>
        <p:txBody>
          <a:bodyPr>
            <a:normAutofit fontScale="70000" lnSpcReduction="20000"/>
          </a:bodyPr>
          <a:lstStyle/>
          <a:p>
            <a:pPr marL="396000" lvl="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http://en.wikipedia.org/wiki/Randolph_Quirk </a:t>
            </a:r>
          </a:p>
          <a:p>
            <a:pPr marL="396000" lvl="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http://www.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ucl.ac.uk</a:t>
            </a: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</a:t>
            </a: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usage</a:t>
            </a: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about</a:t>
            </a: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history.htm</a:t>
            </a:r>
            <a:endParaRPr lang="cs-CZ" sz="24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lvl="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http://www.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ucl.ac.uk</a:t>
            </a: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</a:t>
            </a: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usage</a:t>
            </a: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about</a:t>
            </a:r>
            <a:r>
              <a:rPr lang="cs-CZ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svartvik.htm</a:t>
            </a:r>
            <a:endParaRPr lang="cs-CZ" sz="24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/>
              <a:t>http://en.wikipedia.org/wiki/Survey_of_English_Usage</a:t>
            </a:r>
          </a:p>
          <a:p>
            <a:pPr marL="39600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http://en.wikipedia.org/wiki/A_Comprehensive_Grammar_of_the_English_Language</a:t>
            </a:r>
          </a:p>
          <a:p>
            <a:pPr marL="39600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http://en.wikipedia.org/wiki/List_of_Vice-Chancellors_of_the_University_of_London </a:t>
            </a:r>
          </a:p>
          <a:p>
            <a:pPr marL="39600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None/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Obrázky</a:t>
            </a:r>
          </a:p>
          <a:p>
            <a:pPr marL="39600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http://www.</a:t>
            </a:r>
            <a:r>
              <a:rPr lang="cs-CZ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ucl.ac.uk</a:t>
            </a: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</a:t>
            </a: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usage</a:t>
            </a: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about</a:t>
            </a: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cs-CZ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history.htm</a:t>
            </a:r>
            <a:r>
              <a:rPr lang="cs-CZ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9600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lvl="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24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lvl="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24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lvl="0" indent="-396000">
              <a:lnSpc>
                <a:spcPts val="29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24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0472" y="548680"/>
            <a:ext cx="857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Zdroje</a:t>
            </a:r>
            <a:endParaRPr lang="cs-CZ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200472" y="1268760"/>
            <a:ext cx="8580000" cy="583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00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narodil se12. července 1920 na ostrově Man</a:t>
            </a:r>
          </a:p>
          <a:p>
            <a:pPr marL="396000" lvl="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1939 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studoval angličtinu na 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Univeristy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College London  pod Albertem H. 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Smithem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Aberystwyth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Wales), o rok později studium přerušil</a:t>
            </a: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1940–1945 sloužil u Bomber 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Command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RAF, dosáhl hodnosti 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majora</a:t>
            </a: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zájem 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 výbušniny vedl ke studiu chemie</a:t>
            </a: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SzPct val="130000"/>
              <a:buBlip>
                <a:blip r:embed="rId2"/>
              </a:buBlip>
            </a:pPr>
            <a:endParaRPr lang="cs-CZ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72480" y="476672"/>
            <a:ext cx="857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Charles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Randolph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</a:t>
            </a:r>
            <a:endParaRPr lang="cs-CZ" sz="4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548680"/>
            <a:ext cx="8580000" cy="6120000"/>
          </a:xfrm>
        </p:spPr>
        <p:txBody>
          <a:bodyPr>
            <a:normAutofit/>
          </a:bodyPr>
          <a:lstStyle/>
          <a:p>
            <a:pPr marL="396000" indent="-396000">
              <a:lnSpc>
                <a:spcPts val="4000"/>
              </a:lnSpc>
              <a:spcAft>
                <a:spcPts val="600"/>
              </a:spcAft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1945 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pokračuje ve studiu angličtiny na UCL (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Bloomsbury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Londýn)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1947 dokončil studium a byl pozván na stáž do Cambridge, ale odmítl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1947–1952 vyučoval na UCL, získal magisterský titul z fonologie a dokončil disertační práci o syntaxi</a:t>
            </a:r>
          </a:p>
          <a:p>
            <a:pPr marL="396000" indent="-396000">
              <a:lnSpc>
                <a:spcPts val="4000"/>
              </a:lnSpc>
              <a:spcAft>
                <a:spcPts val="600"/>
              </a:spcAft>
              <a:buSzPct val="130000"/>
              <a:buBlip>
                <a:blip r:embed="rId2"/>
              </a:buBlip>
            </a:pP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1951–52 postgraduální stáž na 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Yale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University a na Michigan 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State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University</a:t>
            </a:r>
            <a:endParaRPr lang="cs-CZ" sz="3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0472" y="548680"/>
            <a:ext cx="8578800" cy="6145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000" lvl="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krátce po návratu z USA přešel na University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Durham</a:t>
            </a: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lvl="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1954 docentem</a:t>
            </a:r>
          </a:p>
          <a:p>
            <a:pPr marL="396000" lvl="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1958 profesorem</a:t>
            </a:r>
          </a:p>
          <a:p>
            <a:pPr marL="396000" lvl="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1960 na UCL jako profesor</a:t>
            </a: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1968–1981 </a:t>
            </a:r>
            <a:r>
              <a:rPr lang="en-US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Quain</a:t>
            </a:r>
            <a:r>
              <a:rPr lang="en-US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Professor of English </a:t>
            </a:r>
            <a:r>
              <a:rPr lang="en-US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langu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</a:t>
            </a:r>
            <a:r>
              <a:rPr lang="en-US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 and literature</a:t>
            </a: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1981–1985 rektor UCL</a:t>
            </a:r>
          </a:p>
          <a:p>
            <a:pPr marL="39600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1985 čestný titul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Doctor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Letters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University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Bath</a:t>
            </a:r>
            <a:endParaRPr lang="cs-CZ" sz="3200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1268760"/>
            <a:ext cx="8578800" cy="4680000"/>
          </a:xfrm>
        </p:spPr>
        <p:txBody>
          <a:bodyPr/>
          <a:lstStyle/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Stará angličtina a středověká angličtina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Historie anglického jazyka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spolupracoval s Katedrou fonetiky (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Alfred Charles 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Gimson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a J.D. O'</a:t>
            </a:r>
            <a:r>
              <a:rPr lang="cs-CZ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Connor</a:t>
            </a:r>
            <a:r>
              <a:rPr lang="cs-CZ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 občas zkoušející u ústních zkoušek z fonetiky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72480" y="548680"/>
            <a:ext cx="857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Výuka na UCL</a:t>
            </a:r>
            <a:endParaRPr lang="cs-CZ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1412776"/>
            <a:ext cx="8578800" cy="5040000"/>
          </a:xfrm>
        </p:spPr>
        <p:txBody>
          <a:bodyPr>
            <a:normAutofit/>
          </a:bodyPr>
          <a:lstStyle/>
          <a:p>
            <a:pPr marL="39600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založen 1959 na Katedře anglického jazyka a literatury (</a:t>
            </a:r>
            <a:r>
              <a:rPr lang="en-US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Department of English Language and Literature at University College London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první pracoviště zabývající se korpusy v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Evropě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0472" y="548680"/>
            <a:ext cx="857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Survey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</a:t>
            </a:r>
            <a:r>
              <a:rPr lang="cs-CZ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4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Usage</a:t>
            </a:r>
            <a:endParaRPr lang="cs-CZ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0472" y="1268760"/>
            <a:ext cx="8578800" cy="536300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Valerie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Adams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John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Algeo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Dwight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Bolinger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Noël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Burton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-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Roberts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David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Crystal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Derek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Davy,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Jan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Firbas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Sidney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Greenbaum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Liliane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Haegeman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Robert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Ilson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Ruth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Kempson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Geoffrey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Leech,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Terttu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Nevalainen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Jan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Rusiecki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Jan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Svartvik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Joe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Taglicht</a:t>
            </a:r>
            <a:r>
              <a:rPr lang="cs-CZ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</a:p>
          <a:p>
            <a:pPr marL="396000" lvl="0" indent="-396000">
              <a:lnSpc>
                <a:spcPts val="4000"/>
              </a:lnSpc>
              <a:spcBef>
                <a:spcPts val="300"/>
              </a:spcBef>
              <a:spcAft>
                <a:spcPts val="3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400" dirty="0" smtClean="0">
                <a:solidFill>
                  <a:prstClr val="black"/>
                </a:solidFill>
                <a:latin typeface="Arial"/>
                <a:ea typeface="Arial Unicode MS" pitchFamily="34" charset="-128"/>
                <a:cs typeface="Times New Roman"/>
              </a:rPr>
              <a:t>a mnoho dalších</a:t>
            </a:r>
            <a:endParaRPr lang="cs-CZ" sz="24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0472" y="188640"/>
            <a:ext cx="8578800" cy="1472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000" lvl="0" indent="-39600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kromě </a:t>
            </a:r>
            <a:r>
              <a:rPr lang="cs-CZ" sz="32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Quirka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 na SEU podílelo mnoho uznávaných lingvistů: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2480" y="548680"/>
            <a:ext cx="8578800" cy="6120000"/>
          </a:xfrm>
        </p:spPr>
        <p:txBody>
          <a:bodyPr>
            <a:noAutofit/>
          </a:bodyPr>
          <a:lstStyle/>
          <a:p>
            <a:pPr marL="396000" indent="-396000"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28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cílem bylo popsat gramatický repertoár dospělých, vzdělaných rodilých mluvčích v Británii:</a:t>
            </a:r>
          </a:p>
          <a:p>
            <a:pPr marL="396000" lvl="0" indent="-396000"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en-US" sz="28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"</a:t>
            </a:r>
            <a:r>
              <a:rPr lang="en-US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their linguistic activity ranges from writing love letters or scientific lectures to speaking upon a public rostrum or in the relaxed atmosphere of a private dinner party. Since native speakers include lawyers, journalists, </a:t>
            </a:r>
            <a:r>
              <a:rPr lang="en-US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gynaecologists</a:t>
            </a:r>
            <a:r>
              <a:rPr lang="en-US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school teachers, engineers, and a host of other specialists, it follows that [...] no grammarian can describe adequately the grammatical and stylistic properties of the whole repertoire from his own </a:t>
            </a:r>
            <a:r>
              <a:rPr lang="en-US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unsupplemented</a:t>
            </a:r>
            <a:r>
              <a:rPr lang="en-US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resources: 'introspection' as the sole guiding star is clearly ruled out" (</a:t>
            </a:r>
            <a:r>
              <a:rPr lang="en-US" sz="2400" dirty="0" err="1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Svartvik</a:t>
            </a:r>
            <a:r>
              <a:rPr lang="en-US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&amp; Quirk, 1980</a:t>
            </a:r>
            <a:r>
              <a:rPr lang="en-US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cs-CZ" sz="24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472" y="548680"/>
            <a:ext cx="8578800" cy="6120000"/>
          </a:xfrm>
        </p:spPr>
        <p:txBody>
          <a:bodyPr/>
          <a:lstStyle/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milion slov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psaná a mluvená angličtina z 1955–1985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200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textů o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5000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slovech</a:t>
            </a: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mluvené texty – dialog i monolog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psané texty – tištěné a rukopisné materiály, připravené čtené texty (vysílání, projevy)</a:t>
            </a: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původně v podobě tisíců papírových lístečků s podrobnými </a:t>
            </a: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anotacemi</a:t>
            </a:r>
            <a:endParaRPr lang="cs-CZ" sz="3200" dirty="0" smtClean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96000" lvl="0" indent="-396000">
              <a:lnSpc>
                <a:spcPts val="4000"/>
              </a:lnSpc>
              <a:spcAft>
                <a:spcPts val="600"/>
              </a:spcAft>
              <a:buClr>
                <a:srgbClr val="04617B"/>
              </a:buClr>
              <a:buSzPct val="130000"/>
              <a:buBlip>
                <a:blip r:embed="rId2"/>
              </a:buBlip>
            </a:pPr>
            <a:r>
              <a:rPr lang="cs-CZ" sz="32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později převeden do elektronické podoby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557</TotalTime>
  <Words>531</Words>
  <Application>Microsoft Office PowerPoint</Application>
  <PresentationFormat>A4 (210 x 297 mm)</PresentationFormat>
  <Paragraphs>91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Bohatý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Kika</dc:creator>
  <cp:lastModifiedBy>Kika</cp:lastModifiedBy>
  <cp:revision>65</cp:revision>
  <dcterms:created xsi:type="dcterms:W3CDTF">2015-04-07T07:31:19Z</dcterms:created>
  <dcterms:modified xsi:type="dcterms:W3CDTF">2015-04-08T07:40:52Z</dcterms:modified>
</cp:coreProperties>
</file>