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334" r:id="rId3"/>
    <p:sldId id="257" r:id="rId4"/>
    <p:sldId id="258" r:id="rId5"/>
    <p:sldId id="259" r:id="rId6"/>
    <p:sldId id="260" r:id="rId7"/>
    <p:sldId id="261" r:id="rId8"/>
    <p:sldId id="262" r:id="rId9"/>
    <p:sldId id="263" r:id="rId10"/>
    <p:sldId id="264" r:id="rId11"/>
    <p:sldId id="265" r:id="rId12"/>
    <p:sldId id="266" r:id="rId13"/>
    <p:sldId id="267" r:id="rId14"/>
    <p:sldId id="269" r:id="rId15"/>
    <p:sldId id="268" r:id="rId16"/>
    <p:sldId id="270" r:id="rId17"/>
    <p:sldId id="271" r:id="rId18"/>
    <p:sldId id="272" r:id="rId19"/>
    <p:sldId id="273" r:id="rId20"/>
    <p:sldId id="274" r:id="rId21"/>
    <p:sldId id="275" r:id="rId22"/>
    <p:sldId id="278" r:id="rId23"/>
    <p:sldId id="276" r:id="rId24"/>
    <p:sldId id="277"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2" r:id="rId58"/>
    <p:sldId id="313" r:id="rId59"/>
    <p:sldId id="311" r:id="rId60"/>
    <p:sldId id="314" r:id="rId61"/>
    <p:sldId id="315" r:id="rId62"/>
    <p:sldId id="318" r:id="rId63"/>
    <p:sldId id="316" r:id="rId64"/>
    <p:sldId id="319" r:id="rId65"/>
    <p:sldId id="317" r:id="rId66"/>
    <p:sldId id="320" r:id="rId67"/>
    <p:sldId id="321" r:id="rId68"/>
    <p:sldId id="322" r:id="rId69"/>
    <p:sldId id="323" r:id="rId70"/>
    <p:sldId id="324" r:id="rId71"/>
    <p:sldId id="325" r:id="rId72"/>
    <p:sldId id="326" r:id="rId73"/>
    <p:sldId id="327" r:id="rId74"/>
    <p:sldId id="328" r:id="rId75"/>
    <p:sldId id="332" r:id="rId76"/>
    <p:sldId id="329" r:id="rId77"/>
    <p:sldId id="330" r:id="rId78"/>
    <p:sldId id="331" r:id="rId79"/>
    <p:sldId id="333" r:id="rId8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A6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Iva\Documents\&#269;l&#225;nek%20componente\graf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va\Documents\&#269;l&#225;nek%20componente\graf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va\Documents\&#269;l&#225;nek%20componente\graf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va\Documents\&#269;l&#225;nek%20componente\graf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a:t>Ocorrências no género feminino</a:t>
            </a:r>
          </a:p>
        </c:rich>
      </c:tx>
      <c:layout/>
      <c:overlay val="0"/>
      <c:spPr>
        <a:noFill/>
        <a:ln w="25400">
          <a:noFill/>
        </a:ln>
      </c:spPr>
    </c:title>
    <c:autoTitleDeleted val="0"/>
    <c:plotArea>
      <c:layout/>
      <c:barChart>
        <c:barDir val="col"/>
        <c:grouping val="clustered"/>
        <c:varyColors val="0"/>
        <c:ser>
          <c:idx val="0"/>
          <c:order val="0"/>
          <c:spPr>
            <a:solidFill>
              <a:srgbClr val="873325"/>
            </a:solidFill>
            <a:scene3d>
              <a:camera prst="orthographicFront"/>
              <a:lightRig rig="threePt" dir="t"/>
            </a:scene3d>
            <a:sp3d prstMaterial="metal"/>
          </c:spPr>
          <c:invertIfNegative val="0"/>
          <c:dLbls>
            <c:dLbl>
              <c:idx val="0"/>
              <c:layout>
                <c:manualLayout>
                  <c:x val="0"/>
                  <c:y val="1.0208515602216391E-2"/>
                </c:manualLayout>
              </c:layout>
              <c:spPr>
                <a:noFill/>
                <a:ln w="25400">
                  <a:noFill/>
                </a:ln>
              </c:spPr>
              <c:txPr>
                <a:bodyPr/>
                <a:lstStyle/>
                <a:p>
                  <a:pPr>
                    <a:defRPr/>
                  </a:pPr>
                  <a:endParaRPr lang="cs-CZ"/>
                </a:p>
              </c:txPr>
              <c:dLblPos val="outEnd"/>
              <c:showLegendKey val="0"/>
              <c:showVal val="1"/>
              <c:showCatName val="0"/>
              <c:showSerName val="0"/>
              <c:showPercent val="0"/>
              <c:showBubbleSize val="0"/>
            </c:dLbl>
            <c:dLbl>
              <c:idx val="1"/>
              <c:layout>
                <c:manualLayout>
                  <c:x val="0"/>
                  <c:y val="2.0543525809273842E-2"/>
                </c:manualLayout>
              </c:layout>
              <c:spPr>
                <a:noFill/>
                <a:ln w="25400">
                  <a:noFill/>
                </a:ln>
              </c:spPr>
              <c:txPr>
                <a:bodyPr/>
                <a:lstStyle/>
                <a:p>
                  <a:pPr>
                    <a:defRPr/>
                  </a:pPr>
                  <a:endParaRPr lang="cs-CZ"/>
                </a:p>
              </c:txPr>
              <c:dLblPos val="outEnd"/>
              <c:showLegendKey val="0"/>
              <c:showVal val="1"/>
              <c:showCatName val="0"/>
              <c:showSerName val="0"/>
              <c:showPercent val="0"/>
              <c:showBubbleSize val="0"/>
            </c:dLbl>
            <c:dLbl>
              <c:idx val="2"/>
              <c:layout>
                <c:manualLayout>
                  <c:x val="0"/>
                  <c:y val="1.483814523184602E-2"/>
                </c:manualLayout>
              </c:layout>
              <c:spPr>
                <a:noFill/>
                <a:ln w="25400">
                  <a:noFill/>
                </a:ln>
              </c:spPr>
              <c:txPr>
                <a:bodyPr/>
                <a:lstStyle/>
                <a:p>
                  <a:pPr>
                    <a:defRPr/>
                  </a:pPr>
                  <a:endParaRPr lang="cs-CZ"/>
                </a:p>
              </c:txPr>
              <c:dLblPos val="outEnd"/>
              <c:showLegendKey val="0"/>
              <c:showVal val="1"/>
              <c:showCatName val="0"/>
              <c:showSerName val="0"/>
              <c:showPercent val="0"/>
              <c:showBubbleSize val="0"/>
            </c:dLbl>
            <c:dLbl>
              <c:idx val="3"/>
              <c:layout>
                <c:manualLayout>
                  <c:x val="0"/>
                  <c:y val="4.6555118110236217E-3"/>
                </c:manualLayout>
              </c:layout>
              <c:spPr>
                <a:noFill/>
                <a:ln w="25400">
                  <a:noFill/>
                </a:ln>
              </c:spPr>
              <c:txPr>
                <a:bodyPr/>
                <a:lstStyle/>
                <a:p>
                  <a:pPr>
                    <a:defRPr/>
                  </a:pPr>
                  <a:endParaRPr lang="cs-CZ"/>
                </a:p>
              </c:txPr>
              <c:dLblPos val="outEnd"/>
              <c:showLegendKey val="0"/>
              <c:showVal val="1"/>
              <c:showCatName val="0"/>
              <c:showSerName val="0"/>
              <c:showPercent val="0"/>
              <c:showBubbleSize val="0"/>
            </c:dLbl>
            <c:spPr>
              <a:noFill/>
              <a:ln w="25400">
                <a:noFill/>
              </a:ln>
            </c:spPr>
            <c:dLblPos val="inEnd"/>
            <c:showLegendKey val="0"/>
            <c:showVal val="1"/>
            <c:showCatName val="0"/>
            <c:showSerName val="0"/>
            <c:showPercent val="0"/>
            <c:showBubbleSize val="0"/>
            <c:showLeaderLines val="0"/>
          </c:dLbls>
          <c:cat>
            <c:strRef>
              <c:f>List1!$A$4:$A$7</c:f>
              <c:strCache>
                <c:ptCount val="4"/>
                <c:pt idx="0">
                  <c:v>Cultura</c:v>
                </c:pt>
                <c:pt idx="1">
                  <c:v>Política</c:v>
                </c:pt>
                <c:pt idx="2">
                  <c:v>Economia</c:v>
                </c:pt>
                <c:pt idx="3">
                  <c:v>Indústria (química, farmacologia, eletrónica, medicina) </c:v>
                </c:pt>
              </c:strCache>
            </c:strRef>
          </c:cat>
          <c:val>
            <c:numRef>
              <c:f>List1!$B$4:$B$7</c:f>
              <c:numCache>
                <c:formatCode>General</c:formatCode>
                <c:ptCount val="4"/>
                <c:pt idx="0">
                  <c:v>591</c:v>
                </c:pt>
                <c:pt idx="1">
                  <c:v>122</c:v>
                </c:pt>
                <c:pt idx="2">
                  <c:v>223</c:v>
                </c:pt>
                <c:pt idx="3">
                  <c:v>77</c:v>
                </c:pt>
              </c:numCache>
            </c:numRef>
          </c:val>
        </c:ser>
        <c:dLbls>
          <c:showLegendKey val="0"/>
          <c:showVal val="0"/>
          <c:showCatName val="0"/>
          <c:showSerName val="0"/>
          <c:showPercent val="0"/>
          <c:showBubbleSize val="0"/>
        </c:dLbls>
        <c:gapWidth val="75"/>
        <c:overlap val="40"/>
        <c:axId val="76905856"/>
        <c:axId val="76915840"/>
      </c:barChart>
      <c:catAx>
        <c:axId val="76905856"/>
        <c:scaling>
          <c:orientation val="minMax"/>
        </c:scaling>
        <c:delete val="0"/>
        <c:axPos val="b"/>
        <c:numFmt formatCode="General" sourceLinked="1"/>
        <c:majorTickMark val="none"/>
        <c:minorTickMark val="none"/>
        <c:tickLblPos val="nextTo"/>
        <c:crossAx val="76915840"/>
        <c:crosses val="autoZero"/>
        <c:auto val="1"/>
        <c:lblAlgn val="ctr"/>
        <c:lblOffset val="100"/>
        <c:noMultiLvlLbl val="0"/>
      </c:catAx>
      <c:valAx>
        <c:axId val="76915840"/>
        <c:scaling>
          <c:orientation val="minMax"/>
        </c:scaling>
        <c:delete val="0"/>
        <c:axPos val="l"/>
        <c:majorGridlines/>
        <c:numFmt formatCode="General" sourceLinked="1"/>
        <c:majorTickMark val="none"/>
        <c:minorTickMark val="none"/>
        <c:tickLblPos val="nextTo"/>
        <c:crossAx val="76905856"/>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800" b="1" i="0" u="none" strike="noStrike" baseline="0"/>
              <a:t>Ocorrências no género masculino</a:t>
            </a:r>
            <a:endParaRPr lang="cs-CZ"/>
          </a:p>
        </c:rich>
      </c:tx>
      <c:layout/>
      <c:overlay val="0"/>
      <c:spPr>
        <a:noFill/>
        <a:ln w="25400">
          <a:noFill/>
        </a:ln>
      </c:spPr>
    </c:title>
    <c:autoTitleDeleted val="0"/>
    <c:plotArea>
      <c:layout/>
      <c:barChart>
        <c:barDir val="col"/>
        <c:grouping val="clustered"/>
        <c:varyColors val="0"/>
        <c:ser>
          <c:idx val="0"/>
          <c:order val="0"/>
          <c:spPr>
            <a:solidFill>
              <a:schemeClr val="tx2"/>
            </a:solidFill>
          </c:spPr>
          <c:invertIfNegative val="0"/>
          <c:dLbls>
            <c:dLbl>
              <c:idx val="0"/>
              <c:layout>
                <c:manualLayout>
                  <c:x val="0"/>
                  <c:y val="9.4925634295713057E-4"/>
                </c:manualLayout>
              </c:layout>
              <c:spPr>
                <a:noFill/>
                <a:ln w="25400">
                  <a:noFill/>
                </a:ln>
              </c:spPr>
              <c:txPr>
                <a:bodyPr/>
                <a:lstStyle/>
                <a:p>
                  <a:pPr>
                    <a:defRPr/>
                  </a:pPr>
                  <a:endParaRPr lang="cs-CZ"/>
                </a:p>
              </c:txPr>
              <c:dLblPos val="outEnd"/>
              <c:showLegendKey val="0"/>
              <c:showVal val="1"/>
              <c:showCatName val="0"/>
              <c:showSerName val="0"/>
              <c:showPercent val="0"/>
              <c:showBubbleSize val="0"/>
            </c:dLbl>
            <c:dLbl>
              <c:idx val="1"/>
              <c:layout>
                <c:manualLayout>
                  <c:x val="-2.7777777777777796E-3"/>
                  <c:y val="1.6209536307961507E-2"/>
                </c:manualLayout>
              </c:layout>
              <c:spPr>
                <a:noFill/>
                <a:ln w="25400">
                  <a:noFill/>
                </a:ln>
              </c:spPr>
              <c:txPr>
                <a:bodyPr/>
                <a:lstStyle/>
                <a:p>
                  <a:pPr>
                    <a:defRPr/>
                  </a:pPr>
                  <a:endParaRPr lang="cs-CZ"/>
                </a:p>
              </c:txPr>
              <c:dLblPos val="outEnd"/>
              <c:showLegendKey val="0"/>
              <c:showVal val="1"/>
              <c:showCatName val="0"/>
              <c:showSerName val="0"/>
              <c:showPercent val="0"/>
              <c:showBubbleSize val="0"/>
            </c:dLbl>
            <c:dLbl>
              <c:idx val="2"/>
              <c:layout>
                <c:manualLayout>
                  <c:x val="-5.5555555555555558E-3"/>
                  <c:y val="1.9702537182852146E-2"/>
                </c:manualLayout>
              </c:layout>
              <c:spPr>
                <a:noFill/>
                <a:ln w="25400">
                  <a:noFill/>
                </a:ln>
              </c:spPr>
              <c:txPr>
                <a:bodyPr/>
                <a:lstStyle/>
                <a:p>
                  <a:pPr>
                    <a:defRPr/>
                  </a:pPr>
                  <a:endParaRPr lang="cs-CZ"/>
                </a:p>
              </c:txPr>
              <c:dLblPos val="outEnd"/>
              <c:showLegendKey val="0"/>
              <c:showVal val="1"/>
              <c:showCatName val="0"/>
              <c:showSerName val="0"/>
              <c:showPercent val="0"/>
              <c:showBubbleSize val="0"/>
            </c:dLbl>
            <c:dLbl>
              <c:idx val="3"/>
              <c:layout>
                <c:manualLayout>
                  <c:x val="0"/>
                  <c:y val="1.483814523184602E-2"/>
                </c:manualLayout>
              </c:layout>
              <c:spPr>
                <a:noFill/>
                <a:ln w="25400">
                  <a:noFill/>
                </a:ln>
              </c:spPr>
              <c:txPr>
                <a:bodyPr/>
                <a:lstStyle/>
                <a:p>
                  <a:pPr>
                    <a:defRPr/>
                  </a:pPr>
                  <a:endParaRPr lang="cs-CZ"/>
                </a:p>
              </c:txPr>
              <c:dLblPos val="outEnd"/>
              <c:showLegendKey val="0"/>
              <c:showVal val="1"/>
              <c:showCatName val="0"/>
              <c:showSerName val="0"/>
              <c:showPercent val="0"/>
              <c:showBubbleSize val="0"/>
            </c:dLbl>
            <c:spPr>
              <a:noFill/>
              <a:ln w="25400">
                <a:noFill/>
              </a:ln>
            </c:spPr>
            <c:dLblPos val="inEnd"/>
            <c:showLegendKey val="0"/>
            <c:showVal val="1"/>
            <c:showCatName val="0"/>
            <c:showSerName val="0"/>
            <c:showPercent val="0"/>
            <c:showBubbleSize val="0"/>
            <c:showLeaderLines val="0"/>
          </c:dLbls>
          <c:cat>
            <c:strRef>
              <c:f>List1!$A$4:$A$7</c:f>
              <c:strCache>
                <c:ptCount val="4"/>
                <c:pt idx="0">
                  <c:v>Cultura</c:v>
                </c:pt>
                <c:pt idx="1">
                  <c:v>Política</c:v>
                </c:pt>
                <c:pt idx="2">
                  <c:v>Economia</c:v>
                </c:pt>
                <c:pt idx="3">
                  <c:v>Indústria (química, farmacologia, eletrónica, medicina) </c:v>
                </c:pt>
              </c:strCache>
            </c:strRef>
          </c:cat>
          <c:val>
            <c:numRef>
              <c:f>List1!$C$4:$C$7</c:f>
              <c:numCache>
                <c:formatCode>General</c:formatCode>
                <c:ptCount val="4"/>
                <c:pt idx="0">
                  <c:v>28</c:v>
                </c:pt>
                <c:pt idx="1">
                  <c:v>2</c:v>
                </c:pt>
                <c:pt idx="2">
                  <c:v>9</c:v>
                </c:pt>
                <c:pt idx="3">
                  <c:v>68</c:v>
                </c:pt>
              </c:numCache>
            </c:numRef>
          </c:val>
        </c:ser>
        <c:dLbls>
          <c:showLegendKey val="0"/>
          <c:showVal val="0"/>
          <c:showCatName val="0"/>
          <c:showSerName val="0"/>
          <c:showPercent val="0"/>
          <c:showBubbleSize val="0"/>
        </c:dLbls>
        <c:gapWidth val="75"/>
        <c:overlap val="40"/>
        <c:axId val="17099008"/>
        <c:axId val="53264384"/>
      </c:barChart>
      <c:catAx>
        <c:axId val="17099008"/>
        <c:scaling>
          <c:orientation val="minMax"/>
        </c:scaling>
        <c:delete val="0"/>
        <c:axPos val="b"/>
        <c:numFmt formatCode="General" sourceLinked="1"/>
        <c:majorTickMark val="none"/>
        <c:minorTickMark val="none"/>
        <c:tickLblPos val="nextTo"/>
        <c:crossAx val="53264384"/>
        <c:crosses val="autoZero"/>
        <c:auto val="1"/>
        <c:lblAlgn val="ctr"/>
        <c:lblOffset val="100"/>
        <c:noMultiLvlLbl val="0"/>
      </c:catAx>
      <c:valAx>
        <c:axId val="53264384"/>
        <c:scaling>
          <c:orientation val="minMax"/>
        </c:scaling>
        <c:delete val="0"/>
        <c:axPos val="l"/>
        <c:majorGridlines/>
        <c:numFmt formatCode="General" sourceLinked="1"/>
        <c:majorTickMark val="none"/>
        <c:minorTickMark val="none"/>
        <c:tickLblPos val="nextTo"/>
        <c:crossAx val="17099008"/>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pt-PT" sz="4000" b="1" i="0" u="none" strike="noStrike" baseline="0" dirty="0"/>
              <a:t>Género feminino</a:t>
            </a:r>
            <a:endParaRPr lang="cs-CZ" sz="4000" dirty="0"/>
          </a:p>
        </c:rich>
      </c:tx>
      <c:layout>
        <c:manualLayout>
          <c:xMode val="edge"/>
          <c:yMode val="edge"/>
          <c:x val="0.28895742198891805"/>
          <c:y val="3.2124875965623224E-2"/>
        </c:manualLayout>
      </c:layout>
      <c:overlay val="0"/>
      <c:spPr>
        <a:noFill/>
        <a:ln w="25400">
          <a:noFill/>
        </a:ln>
      </c:spPr>
    </c:title>
    <c:autoTitleDeleted val="0"/>
    <c:plotArea>
      <c:layout>
        <c:manualLayout>
          <c:layoutTarget val="inner"/>
          <c:xMode val="edge"/>
          <c:yMode val="edge"/>
          <c:x val="0.16411930326890956"/>
          <c:y val="0.22471784776902895"/>
          <c:w val="0.37682674514170589"/>
          <c:h val="0.64767096821230674"/>
        </c:manualLayout>
      </c:layout>
      <c:pieChart>
        <c:varyColors val="1"/>
        <c:ser>
          <c:idx val="0"/>
          <c:order val="0"/>
          <c:dLbls>
            <c:spPr>
              <a:noFill/>
              <a:ln w="25400">
                <a:noFill/>
              </a:ln>
            </c:spPr>
            <c:showLegendKey val="0"/>
            <c:showVal val="0"/>
            <c:showCatName val="0"/>
            <c:showSerName val="0"/>
            <c:showPercent val="1"/>
            <c:showBubbleSize val="0"/>
            <c:showLeaderLines val="1"/>
          </c:dLbls>
          <c:cat>
            <c:strRef>
              <c:f>List2!$A$5:$A$8</c:f>
              <c:strCache>
                <c:ptCount val="4"/>
                <c:pt idx="0">
                  <c:v>Cultural e sociedade</c:v>
                </c:pt>
                <c:pt idx="1">
                  <c:v>Política</c:v>
                </c:pt>
                <c:pt idx="2">
                  <c:v>Economia</c:v>
                </c:pt>
                <c:pt idx="3">
                  <c:v>Indústria</c:v>
                </c:pt>
              </c:strCache>
            </c:strRef>
          </c:cat>
          <c:val>
            <c:numRef>
              <c:f>List2!$B$5:$B$8</c:f>
              <c:numCache>
                <c:formatCode>0%</c:formatCode>
                <c:ptCount val="4"/>
                <c:pt idx="0">
                  <c:v>0.57999999999999996</c:v>
                </c:pt>
                <c:pt idx="1">
                  <c:v>0.12</c:v>
                </c:pt>
                <c:pt idx="2">
                  <c:v>0.22</c:v>
                </c:pt>
                <c:pt idx="3">
                  <c:v>0.08</c:v>
                </c:pt>
              </c:numCache>
            </c:numRef>
          </c:val>
        </c:ser>
        <c:ser>
          <c:idx val="1"/>
          <c:order val="1"/>
          <c:dPt>
            <c:idx val="0"/>
            <c:bubble3D val="0"/>
            <c:spPr>
              <a:solidFill>
                <a:srgbClr val="6A5AE4"/>
              </a:solidFill>
            </c:spPr>
          </c:dPt>
          <c:dPt>
            <c:idx val="1"/>
            <c:bubble3D val="0"/>
            <c:spPr>
              <a:solidFill>
                <a:srgbClr val="873325"/>
              </a:solidFill>
            </c:spPr>
          </c:dPt>
          <c:dPt>
            <c:idx val="2"/>
            <c:bubble3D val="0"/>
            <c:spPr>
              <a:solidFill>
                <a:srgbClr val="F7C22D"/>
              </a:solidFill>
            </c:spPr>
          </c:dPt>
          <c:dPt>
            <c:idx val="3"/>
            <c:bubble3D val="0"/>
            <c:spPr>
              <a:solidFill>
                <a:srgbClr val="00B050"/>
              </a:solidFill>
            </c:spPr>
          </c:dPt>
          <c:dLbls>
            <c:dLbl>
              <c:idx val="0"/>
              <c:tx>
                <c:rich>
                  <a:bodyPr/>
                  <a:lstStyle/>
                  <a:p>
                    <a:r>
                      <a:rPr lang="en-US"/>
                      <a:t>58</a:t>
                    </a:r>
                    <a:r>
                      <a:rPr lang="cs-CZ"/>
                      <a:t> </a:t>
                    </a:r>
                    <a:r>
                      <a:rPr lang="en-US"/>
                      <a:t>%</a:t>
                    </a:r>
                  </a:p>
                </c:rich>
              </c:tx>
              <c:showLegendKey val="0"/>
              <c:showVal val="0"/>
              <c:showCatName val="0"/>
              <c:showSerName val="0"/>
              <c:showPercent val="0"/>
              <c:showBubbleSize val="0"/>
            </c:dLbl>
            <c:dLbl>
              <c:idx val="1"/>
              <c:tx>
                <c:rich>
                  <a:bodyPr/>
                  <a:lstStyle/>
                  <a:p>
                    <a:r>
                      <a:rPr lang="en-US"/>
                      <a:t>12</a:t>
                    </a:r>
                    <a:r>
                      <a:rPr lang="cs-CZ"/>
                      <a:t> </a:t>
                    </a:r>
                    <a:r>
                      <a:rPr lang="en-US"/>
                      <a:t>%</a:t>
                    </a:r>
                  </a:p>
                </c:rich>
              </c:tx>
              <c:showLegendKey val="0"/>
              <c:showVal val="0"/>
              <c:showCatName val="0"/>
              <c:showSerName val="0"/>
              <c:showPercent val="0"/>
              <c:showBubbleSize val="0"/>
            </c:dLbl>
            <c:dLbl>
              <c:idx val="2"/>
              <c:tx>
                <c:rich>
                  <a:bodyPr/>
                  <a:lstStyle/>
                  <a:p>
                    <a:r>
                      <a:rPr lang="en-US"/>
                      <a:t>22</a:t>
                    </a:r>
                    <a:r>
                      <a:rPr lang="cs-CZ"/>
                      <a:t> </a:t>
                    </a:r>
                    <a:r>
                      <a:rPr lang="en-US"/>
                      <a:t>%</a:t>
                    </a:r>
                  </a:p>
                </c:rich>
              </c:tx>
              <c:showLegendKey val="0"/>
              <c:showVal val="0"/>
              <c:showCatName val="0"/>
              <c:showSerName val="0"/>
              <c:showPercent val="0"/>
              <c:showBubbleSize val="0"/>
            </c:dLbl>
            <c:dLbl>
              <c:idx val="3"/>
              <c:tx>
                <c:rich>
                  <a:bodyPr/>
                  <a:lstStyle/>
                  <a:p>
                    <a:r>
                      <a:rPr lang="en-US"/>
                      <a:t>8</a:t>
                    </a:r>
                    <a:r>
                      <a:rPr lang="cs-CZ"/>
                      <a:t> </a:t>
                    </a:r>
                    <a:r>
                      <a:rPr lang="en-US"/>
                      <a:t>%</a:t>
                    </a:r>
                  </a:p>
                </c:rich>
              </c:tx>
              <c:showLegendKey val="0"/>
              <c:showVal val="0"/>
              <c:showCatName val="0"/>
              <c:showSerName val="0"/>
              <c:showPercent val="0"/>
              <c:showBubbleSize val="0"/>
            </c:dLbl>
            <c:spPr>
              <a:noFill/>
              <a:ln w="25400">
                <a:noFill/>
              </a:ln>
            </c:spPr>
            <c:txPr>
              <a:bodyPr/>
              <a:lstStyle/>
              <a:p>
                <a:pPr>
                  <a:defRPr b="1"/>
                </a:pPr>
                <a:endParaRPr lang="cs-CZ"/>
              </a:p>
            </c:txPr>
            <c:showLegendKey val="0"/>
            <c:showVal val="0"/>
            <c:showCatName val="0"/>
            <c:showSerName val="0"/>
            <c:showPercent val="1"/>
            <c:showBubbleSize val="0"/>
            <c:showLeaderLines val="1"/>
          </c:dLbls>
          <c:cat>
            <c:strRef>
              <c:f>List2!$A$5:$A$8</c:f>
              <c:strCache>
                <c:ptCount val="4"/>
                <c:pt idx="0">
                  <c:v>Cultural e sociedade</c:v>
                </c:pt>
                <c:pt idx="1">
                  <c:v>Política</c:v>
                </c:pt>
                <c:pt idx="2">
                  <c:v>Economia</c:v>
                </c:pt>
                <c:pt idx="3">
                  <c:v>Indústria</c:v>
                </c:pt>
              </c:strCache>
            </c:strRef>
          </c:cat>
          <c:val>
            <c:numRef>
              <c:f>List2!$B$5:$B$8</c:f>
              <c:numCache>
                <c:formatCode>0%</c:formatCode>
                <c:ptCount val="4"/>
                <c:pt idx="0">
                  <c:v>0.57999999999999996</c:v>
                </c:pt>
                <c:pt idx="1">
                  <c:v>0.12</c:v>
                </c:pt>
                <c:pt idx="2">
                  <c:v>0.22</c:v>
                </c:pt>
                <c:pt idx="3">
                  <c:v>0.08</c:v>
                </c:pt>
              </c:numCache>
            </c:numRef>
          </c:val>
        </c:ser>
        <c:dLbls>
          <c:showLegendKey val="0"/>
          <c:showVal val="0"/>
          <c:showCatName val="0"/>
          <c:showSerName val="0"/>
          <c:showPercent val="1"/>
          <c:showBubbleSize val="0"/>
          <c:showLeaderLines val="1"/>
        </c:dLbls>
        <c:firstSliceAng val="0"/>
      </c:pieChart>
      <c:spPr>
        <a:noFill/>
        <a:ln w="25400">
          <a:noFill/>
        </a:ln>
      </c:spPr>
    </c:plotArea>
    <c:legend>
      <c:legendPos val="r"/>
      <c:layout>
        <c:manualLayout>
          <c:xMode val="edge"/>
          <c:yMode val="edge"/>
          <c:x val="0.59491518421308442"/>
          <c:y val="0.23832806410481039"/>
          <c:w val="0.39582555652765627"/>
          <c:h val="0.69963276323734858"/>
        </c:manualLayout>
      </c:layout>
      <c:overlay val="0"/>
      <c:txPr>
        <a:bodyPr/>
        <a:lstStyle/>
        <a:p>
          <a:pPr>
            <a:defRPr sz="2200" baseline="0"/>
          </a:pPr>
          <a:endParaRPr lang="cs-CZ"/>
        </a:p>
      </c:txPr>
    </c:legend>
    <c:plotVisOnly val="1"/>
    <c:dispBlanksAs val="zero"/>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pt-PT" sz="4000" dirty="0"/>
              <a:t>Género masculino</a:t>
            </a:r>
            <a:endParaRPr lang="cs-CZ" sz="4000" dirty="0"/>
          </a:p>
        </c:rich>
      </c:tx>
      <c:layout/>
      <c:overlay val="0"/>
      <c:spPr>
        <a:noFill/>
        <a:ln w="25400">
          <a:noFill/>
        </a:ln>
      </c:spPr>
    </c:title>
    <c:autoTitleDeleted val="0"/>
    <c:plotArea>
      <c:layout/>
      <c:pieChart>
        <c:varyColors val="1"/>
        <c:ser>
          <c:idx val="0"/>
          <c:order val="0"/>
          <c:dPt>
            <c:idx val="0"/>
            <c:bubble3D val="0"/>
            <c:spPr>
              <a:solidFill>
                <a:srgbClr val="6A5AE4"/>
              </a:solidFill>
            </c:spPr>
          </c:dPt>
          <c:dPt>
            <c:idx val="1"/>
            <c:bubble3D val="0"/>
            <c:spPr>
              <a:solidFill>
                <a:srgbClr val="873325"/>
              </a:solidFill>
            </c:spPr>
          </c:dPt>
          <c:dPt>
            <c:idx val="2"/>
            <c:bubble3D val="0"/>
            <c:spPr>
              <a:solidFill>
                <a:srgbClr val="F7C22D"/>
              </a:solidFill>
            </c:spPr>
          </c:dPt>
          <c:dPt>
            <c:idx val="3"/>
            <c:bubble3D val="0"/>
            <c:spPr>
              <a:solidFill>
                <a:srgbClr val="00B050"/>
              </a:solidFill>
            </c:spPr>
          </c:dPt>
          <c:dLbls>
            <c:dLbl>
              <c:idx val="0"/>
              <c:layout/>
              <c:tx>
                <c:rich>
                  <a:bodyPr/>
                  <a:lstStyle/>
                  <a:p>
                    <a:r>
                      <a:rPr lang="en-US"/>
                      <a:t>12</a:t>
                    </a:r>
                    <a:r>
                      <a:rPr lang="cs-CZ"/>
                      <a:t> </a:t>
                    </a:r>
                    <a:r>
                      <a:rPr lang="en-US"/>
                      <a:t>%</a:t>
                    </a:r>
                  </a:p>
                </c:rich>
              </c:tx>
              <c:showLegendKey val="0"/>
              <c:showVal val="0"/>
              <c:showCatName val="0"/>
              <c:showSerName val="0"/>
              <c:showPercent val="0"/>
              <c:showBubbleSize val="0"/>
            </c:dLbl>
            <c:dLbl>
              <c:idx val="1"/>
              <c:layout/>
              <c:tx>
                <c:rich>
                  <a:bodyPr/>
                  <a:lstStyle/>
                  <a:p>
                    <a:r>
                      <a:rPr lang="en-US"/>
                      <a:t>2</a:t>
                    </a:r>
                    <a:r>
                      <a:rPr lang="cs-CZ"/>
                      <a:t> </a:t>
                    </a:r>
                    <a:r>
                      <a:rPr lang="en-US"/>
                      <a:t>%</a:t>
                    </a:r>
                  </a:p>
                </c:rich>
              </c:tx>
              <c:showLegendKey val="0"/>
              <c:showVal val="0"/>
              <c:showCatName val="0"/>
              <c:showSerName val="0"/>
              <c:showPercent val="0"/>
              <c:showBubbleSize val="0"/>
            </c:dLbl>
            <c:dLbl>
              <c:idx val="2"/>
              <c:layout/>
              <c:tx>
                <c:rich>
                  <a:bodyPr/>
                  <a:lstStyle/>
                  <a:p>
                    <a:r>
                      <a:rPr lang="en-US"/>
                      <a:t>10</a:t>
                    </a:r>
                    <a:r>
                      <a:rPr lang="cs-CZ"/>
                      <a:t> </a:t>
                    </a:r>
                    <a:r>
                      <a:rPr lang="en-US"/>
                      <a:t>%</a:t>
                    </a:r>
                  </a:p>
                </c:rich>
              </c:tx>
              <c:showLegendKey val="0"/>
              <c:showVal val="0"/>
              <c:showCatName val="0"/>
              <c:showSerName val="0"/>
              <c:showPercent val="0"/>
              <c:showBubbleSize val="0"/>
            </c:dLbl>
            <c:dLbl>
              <c:idx val="3"/>
              <c:layout>
                <c:manualLayout>
                  <c:x val="9.1428587051618521E-2"/>
                  <c:y val="-0.16095946340040831"/>
                </c:manualLayout>
              </c:layout>
              <c:tx>
                <c:rich>
                  <a:bodyPr/>
                  <a:lstStyle/>
                  <a:p>
                    <a:r>
                      <a:rPr lang="en-US"/>
                      <a:t>76</a:t>
                    </a:r>
                    <a:r>
                      <a:rPr lang="cs-CZ"/>
                      <a:t> </a:t>
                    </a:r>
                    <a:r>
                      <a:rPr lang="en-US"/>
                      <a:t>%</a:t>
                    </a:r>
                  </a:p>
                </c:rich>
              </c:tx>
              <c:dLblPos val="bestFit"/>
              <c:showLegendKey val="0"/>
              <c:showVal val="0"/>
              <c:showCatName val="0"/>
              <c:showSerName val="0"/>
              <c:showPercent val="0"/>
              <c:showBubbleSize val="0"/>
            </c:dLbl>
            <c:spPr>
              <a:noFill/>
              <a:ln w="25400">
                <a:noFill/>
              </a:ln>
            </c:spPr>
            <c:txPr>
              <a:bodyPr/>
              <a:lstStyle/>
              <a:p>
                <a:pPr>
                  <a:defRPr b="1"/>
                </a:pPr>
                <a:endParaRPr lang="cs-CZ"/>
              </a:p>
            </c:txPr>
            <c:showLegendKey val="0"/>
            <c:showVal val="0"/>
            <c:showCatName val="0"/>
            <c:showSerName val="0"/>
            <c:showPercent val="1"/>
            <c:showBubbleSize val="0"/>
            <c:showLeaderLines val="1"/>
          </c:dLbls>
          <c:cat>
            <c:strRef>
              <c:f>List2!$A$5:$A$8</c:f>
              <c:strCache>
                <c:ptCount val="4"/>
                <c:pt idx="0">
                  <c:v>Cultural e sociedade</c:v>
                </c:pt>
                <c:pt idx="1">
                  <c:v>Política</c:v>
                </c:pt>
                <c:pt idx="2">
                  <c:v>Economia</c:v>
                </c:pt>
                <c:pt idx="3">
                  <c:v>Indústria</c:v>
                </c:pt>
              </c:strCache>
            </c:strRef>
          </c:cat>
          <c:val>
            <c:numRef>
              <c:f>List2!$C$5:$C$8</c:f>
              <c:numCache>
                <c:formatCode>0%</c:formatCode>
                <c:ptCount val="4"/>
                <c:pt idx="0">
                  <c:v>0.12</c:v>
                </c:pt>
                <c:pt idx="1">
                  <c:v>0.02</c:v>
                </c:pt>
                <c:pt idx="2">
                  <c:v>0.1</c:v>
                </c:pt>
                <c:pt idx="3">
                  <c:v>0.76</c:v>
                </c:pt>
              </c:numCache>
            </c:numRef>
          </c:val>
        </c:ser>
        <c:dLbls>
          <c:showLegendKey val="0"/>
          <c:showVal val="0"/>
          <c:showCatName val="0"/>
          <c:showSerName val="0"/>
          <c:showPercent val="1"/>
          <c:showBubbleSize val="0"/>
          <c:showLeaderLines val="1"/>
        </c:dLbls>
        <c:firstSliceAng val="0"/>
      </c:pieChart>
      <c:spPr>
        <a:noFill/>
        <a:ln w="25400">
          <a:noFill/>
        </a:ln>
      </c:spPr>
    </c:plotArea>
    <c:legend>
      <c:legendPos val="r"/>
      <c:layout>
        <c:manualLayout>
          <c:xMode val="edge"/>
          <c:yMode val="edge"/>
          <c:x val="0.65973753280839897"/>
          <c:y val="0.21275671056082429"/>
          <c:w val="0.31510526742351985"/>
          <c:h val="0.76466378536457313"/>
        </c:manualLayout>
      </c:layout>
      <c:overlay val="0"/>
      <c:txPr>
        <a:bodyPr/>
        <a:lstStyle/>
        <a:p>
          <a:pPr>
            <a:defRPr sz="2200"/>
          </a:pPr>
          <a:endParaRPr lang="cs-CZ"/>
        </a:p>
      </c:txPr>
    </c:legend>
    <c:plotVisOnly val="1"/>
    <c:dispBlanksAs val="zero"/>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39CFD-A554-4B66-A049-4098E251C25B}" type="datetimeFigureOut">
              <a:rPr lang="cs-CZ" smtClean="0"/>
              <a:t>29. 11. 2013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02C11E-91FC-4E72-8AA4-9D05B9B298B8}" type="slidenum">
              <a:rPr lang="cs-CZ" smtClean="0"/>
              <a:t>‹#›</a:t>
            </a:fld>
            <a:endParaRPr lang="cs-CZ"/>
          </a:p>
        </p:txBody>
      </p:sp>
    </p:spTree>
    <p:extLst>
      <p:ext uri="{BB962C8B-B14F-4D97-AF65-F5344CB8AC3E}">
        <p14:creationId xmlns:p14="http://schemas.microsoft.com/office/powerpoint/2010/main" val="1844753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D02C11E-91FC-4E72-8AA4-9D05B9B298B8}" type="slidenum">
              <a:rPr lang="cs-CZ" smtClean="0"/>
              <a:t>4</a:t>
            </a:fld>
            <a:endParaRPr lang="cs-CZ"/>
          </a:p>
        </p:txBody>
      </p:sp>
    </p:spTree>
    <p:extLst>
      <p:ext uri="{BB962C8B-B14F-4D97-AF65-F5344CB8AC3E}">
        <p14:creationId xmlns:p14="http://schemas.microsoft.com/office/powerpoint/2010/main" val="2723049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33185CD0-E611-448F-9121-E4FCE102F3F7}" type="datetimeFigureOut">
              <a:rPr lang="cs-CZ" smtClean="0"/>
              <a:t>29. 11. 2013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B3F812E-0D8E-4A0A-A0ED-CC9B8EA86CD9}" type="slidenum">
              <a:rPr lang="cs-CZ" smtClean="0"/>
              <a:t>‹#›</a:t>
            </a:fld>
            <a:endParaRPr lang="cs-CZ"/>
          </a:p>
        </p:txBody>
      </p:sp>
    </p:spTree>
    <p:extLst>
      <p:ext uri="{BB962C8B-B14F-4D97-AF65-F5344CB8AC3E}">
        <p14:creationId xmlns:p14="http://schemas.microsoft.com/office/powerpoint/2010/main" val="213145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3185CD0-E611-448F-9121-E4FCE102F3F7}" type="datetimeFigureOut">
              <a:rPr lang="cs-CZ" smtClean="0"/>
              <a:t>29. 11. 2013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B3F812E-0D8E-4A0A-A0ED-CC9B8EA86CD9}" type="slidenum">
              <a:rPr lang="cs-CZ" smtClean="0"/>
              <a:t>‹#›</a:t>
            </a:fld>
            <a:endParaRPr lang="cs-CZ"/>
          </a:p>
        </p:txBody>
      </p:sp>
    </p:spTree>
    <p:extLst>
      <p:ext uri="{BB962C8B-B14F-4D97-AF65-F5344CB8AC3E}">
        <p14:creationId xmlns:p14="http://schemas.microsoft.com/office/powerpoint/2010/main" val="3427700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3185CD0-E611-448F-9121-E4FCE102F3F7}" type="datetimeFigureOut">
              <a:rPr lang="cs-CZ" smtClean="0"/>
              <a:t>29. 11. 2013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B3F812E-0D8E-4A0A-A0ED-CC9B8EA86CD9}" type="slidenum">
              <a:rPr lang="cs-CZ" smtClean="0"/>
              <a:t>‹#›</a:t>
            </a:fld>
            <a:endParaRPr lang="cs-CZ"/>
          </a:p>
        </p:txBody>
      </p:sp>
    </p:spTree>
    <p:extLst>
      <p:ext uri="{BB962C8B-B14F-4D97-AF65-F5344CB8AC3E}">
        <p14:creationId xmlns:p14="http://schemas.microsoft.com/office/powerpoint/2010/main" val="204416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3185CD0-E611-448F-9121-E4FCE102F3F7}" type="datetimeFigureOut">
              <a:rPr lang="cs-CZ" smtClean="0"/>
              <a:t>29. 11. 2013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B3F812E-0D8E-4A0A-A0ED-CC9B8EA86CD9}" type="slidenum">
              <a:rPr lang="cs-CZ" smtClean="0"/>
              <a:t>‹#›</a:t>
            </a:fld>
            <a:endParaRPr lang="cs-CZ"/>
          </a:p>
        </p:txBody>
      </p:sp>
    </p:spTree>
    <p:extLst>
      <p:ext uri="{BB962C8B-B14F-4D97-AF65-F5344CB8AC3E}">
        <p14:creationId xmlns:p14="http://schemas.microsoft.com/office/powerpoint/2010/main" val="423271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3185CD0-E611-448F-9121-E4FCE102F3F7}" type="datetimeFigureOut">
              <a:rPr lang="cs-CZ" smtClean="0"/>
              <a:t>29. 11. 2013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B3F812E-0D8E-4A0A-A0ED-CC9B8EA86CD9}" type="slidenum">
              <a:rPr lang="cs-CZ" smtClean="0"/>
              <a:t>‹#›</a:t>
            </a:fld>
            <a:endParaRPr lang="cs-CZ"/>
          </a:p>
        </p:txBody>
      </p:sp>
    </p:spTree>
    <p:extLst>
      <p:ext uri="{BB962C8B-B14F-4D97-AF65-F5344CB8AC3E}">
        <p14:creationId xmlns:p14="http://schemas.microsoft.com/office/powerpoint/2010/main" val="344440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3185CD0-E611-448F-9121-E4FCE102F3F7}" type="datetimeFigureOut">
              <a:rPr lang="cs-CZ" smtClean="0"/>
              <a:t>29. 11. 2013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B3F812E-0D8E-4A0A-A0ED-CC9B8EA86CD9}" type="slidenum">
              <a:rPr lang="cs-CZ" smtClean="0"/>
              <a:t>‹#›</a:t>
            </a:fld>
            <a:endParaRPr lang="cs-CZ"/>
          </a:p>
        </p:txBody>
      </p:sp>
    </p:spTree>
    <p:extLst>
      <p:ext uri="{BB962C8B-B14F-4D97-AF65-F5344CB8AC3E}">
        <p14:creationId xmlns:p14="http://schemas.microsoft.com/office/powerpoint/2010/main" val="117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3185CD0-E611-448F-9121-E4FCE102F3F7}" type="datetimeFigureOut">
              <a:rPr lang="cs-CZ" smtClean="0"/>
              <a:t>29. 11. 2013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B3F812E-0D8E-4A0A-A0ED-CC9B8EA86CD9}" type="slidenum">
              <a:rPr lang="cs-CZ" smtClean="0"/>
              <a:t>‹#›</a:t>
            </a:fld>
            <a:endParaRPr lang="cs-CZ"/>
          </a:p>
        </p:txBody>
      </p:sp>
    </p:spTree>
    <p:extLst>
      <p:ext uri="{BB962C8B-B14F-4D97-AF65-F5344CB8AC3E}">
        <p14:creationId xmlns:p14="http://schemas.microsoft.com/office/powerpoint/2010/main" val="103887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3185CD0-E611-448F-9121-E4FCE102F3F7}" type="datetimeFigureOut">
              <a:rPr lang="cs-CZ" smtClean="0"/>
              <a:t>29. 11. 2013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B3F812E-0D8E-4A0A-A0ED-CC9B8EA86CD9}" type="slidenum">
              <a:rPr lang="cs-CZ" smtClean="0"/>
              <a:t>‹#›</a:t>
            </a:fld>
            <a:endParaRPr lang="cs-CZ"/>
          </a:p>
        </p:txBody>
      </p:sp>
    </p:spTree>
    <p:extLst>
      <p:ext uri="{BB962C8B-B14F-4D97-AF65-F5344CB8AC3E}">
        <p14:creationId xmlns:p14="http://schemas.microsoft.com/office/powerpoint/2010/main" val="1581865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3185CD0-E611-448F-9121-E4FCE102F3F7}" type="datetimeFigureOut">
              <a:rPr lang="cs-CZ" smtClean="0"/>
              <a:t>29. 11. 2013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B3F812E-0D8E-4A0A-A0ED-CC9B8EA86CD9}" type="slidenum">
              <a:rPr lang="cs-CZ" smtClean="0"/>
              <a:t>‹#›</a:t>
            </a:fld>
            <a:endParaRPr lang="cs-CZ"/>
          </a:p>
        </p:txBody>
      </p:sp>
    </p:spTree>
    <p:extLst>
      <p:ext uri="{BB962C8B-B14F-4D97-AF65-F5344CB8AC3E}">
        <p14:creationId xmlns:p14="http://schemas.microsoft.com/office/powerpoint/2010/main" val="139396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3185CD0-E611-448F-9121-E4FCE102F3F7}" type="datetimeFigureOut">
              <a:rPr lang="cs-CZ" smtClean="0"/>
              <a:t>29. 11. 2013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B3F812E-0D8E-4A0A-A0ED-CC9B8EA86CD9}" type="slidenum">
              <a:rPr lang="cs-CZ" smtClean="0"/>
              <a:t>‹#›</a:t>
            </a:fld>
            <a:endParaRPr lang="cs-CZ"/>
          </a:p>
        </p:txBody>
      </p:sp>
    </p:spTree>
    <p:extLst>
      <p:ext uri="{BB962C8B-B14F-4D97-AF65-F5344CB8AC3E}">
        <p14:creationId xmlns:p14="http://schemas.microsoft.com/office/powerpoint/2010/main" val="17856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3185CD0-E611-448F-9121-E4FCE102F3F7}" type="datetimeFigureOut">
              <a:rPr lang="cs-CZ" smtClean="0"/>
              <a:t>29. 11. 2013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B3F812E-0D8E-4A0A-A0ED-CC9B8EA86CD9}" type="slidenum">
              <a:rPr lang="cs-CZ" smtClean="0"/>
              <a:t>‹#›</a:t>
            </a:fld>
            <a:endParaRPr lang="cs-CZ"/>
          </a:p>
        </p:txBody>
      </p:sp>
    </p:spTree>
    <p:extLst>
      <p:ext uri="{BB962C8B-B14F-4D97-AF65-F5344CB8AC3E}">
        <p14:creationId xmlns:p14="http://schemas.microsoft.com/office/powerpoint/2010/main" val="3933014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85CD0-E611-448F-9121-E4FCE102F3F7}" type="datetimeFigureOut">
              <a:rPr lang="cs-CZ" smtClean="0"/>
              <a:t>29. 11. 2013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F812E-0D8E-4A0A-A0ED-CC9B8EA86CD9}" type="slidenum">
              <a:rPr lang="cs-CZ" smtClean="0"/>
              <a:t>‹#›</a:t>
            </a:fld>
            <a:endParaRPr lang="cs-CZ"/>
          </a:p>
        </p:txBody>
      </p:sp>
    </p:spTree>
    <p:extLst>
      <p:ext uri="{BB962C8B-B14F-4D97-AF65-F5344CB8AC3E}">
        <p14:creationId xmlns:p14="http://schemas.microsoft.com/office/powerpoint/2010/main" val="2498333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orpus.rae.es/creanet.html" TargetMode="External"/><Relationship Id="rId2" Type="http://schemas.openxmlformats.org/officeDocument/2006/relationships/hyperlink" Target="http://lema.rae.es/dpd/"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revistamundoeletras.com.br/artigos2011/2011_Artigo07.pdf" TargetMode="External"/><Relationship Id="rId2" Type="http://schemas.openxmlformats.org/officeDocument/2006/relationships/hyperlink" Target="https://is.muni.cz/auth/osoba/103619?lang=c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ler.letras.up.pt/uploads/ficheiros/4584.pdf"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corpusdoportugues.pt/" TargetMode="External"/><Relationship Id="rId2" Type="http://schemas.openxmlformats.org/officeDocument/2006/relationships/hyperlink" Target="http://www.linguateca.pt/" TargetMode="External"/><Relationship Id="rId1" Type="http://schemas.openxmlformats.org/officeDocument/2006/relationships/slideLayout" Target="../slideLayouts/slideLayout2.xml"/><Relationship Id="rId4" Type="http://schemas.openxmlformats.org/officeDocument/2006/relationships/hyperlink" Target="http://www.korpus.cz/"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priberam.pt/" TargetMode="External"/><Relationship Id="rId2" Type="http://schemas.openxmlformats.org/officeDocument/2006/relationships/hyperlink" Target="http://aulete.uol.com.br/" TargetMode="External"/><Relationship Id="rId1" Type="http://schemas.openxmlformats.org/officeDocument/2006/relationships/slideLayout" Target="../slideLayouts/slideLayout2.xml"/><Relationship Id="rId4" Type="http://schemas.openxmlformats.org/officeDocument/2006/relationships/hyperlink" Target="http://www.aurelio.pt/"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solidFill>
                  <a:srgbClr val="FF0000"/>
                </a:solidFill>
              </a:rPr>
              <a:t>COMPONENTE  - určení gramatického rodu</a:t>
            </a:r>
            <a:endParaRPr lang="cs-CZ" b="1" dirty="0">
              <a:solidFill>
                <a:srgbClr val="FF0000"/>
              </a:solidFill>
            </a:endParaRPr>
          </a:p>
        </p:txBody>
      </p:sp>
      <p:sp>
        <p:nvSpPr>
          <p:cNvPr id="3" name="Podnadpis 2"/>
          <p:cNvSpPr>
            <a:spLocks noGrp="1"/>
          </p:cNvSpPr>
          <p:nvPr>
            <p:ph type="subTitle" idx="1"/>
          </p:nvPr>
        </p:nvSpPr>
        <p:spPr/>
        <p:txBody>
          <a:bodyPr>
            <a:normAutofit/>
          </a:bodyPr>
          <a:lstStyle/>
          <a:p>
            <a:r>
              <a:rPr lang="pt-PT" b="1" dirty="0">
                <a:solidFill>
                  <a:schemeClr val="tx1"/>
                </a:solidFill>
              </a:rPr>
              <a:t>Iva Svobodová</a:t>
            </a:r>
            <a:endParaRPr lang="cs-CZ" dirty="0">
              <a:solidFill>
                <a:schemeClr val="tx1"/>
              </a:solidFill>
            </a:endParaRPr>
          </a:p>
          <a:p>
            <a:r>
              <a:rPr lang="cs-CZ" b="1" dirty="0" smtClean="0">
                <a:solidFill>
                  <a:schemeClr val="tx1"/>
                </a:solidFill>
              </a:rPr>
              <a:t>9255</a:t>
            </a:r>
            <a:r>
              <a:rPr lang="pt-PT" b="1" dirty="0" smtClean="0">
                <a:solidFill>
                  <a:schemeClr val="tx1"/>
                </a:solidFill>
              </a:rPr>
              <a:t>@</a:t>
            </a:r>
            <a:r>
              <a:rPr lang="cs-CZ" b="1" dirty="0" smtClean="0">
                <a:solidFill>
                  <a:schemeClr val="tx1"/>
                </a:solidFill>
              </a:rPr>
              <a:t>mail.muni.cz</a:t>
            </a:r>
            <a:endParaRPr lang="cs-CZ" dirty="0">
              <a:solidFill>
                <a:schemeClr val="tx1"/>
              </a:solidFill>
            </a:endParaRPr>
          </a:p>
          <a:p>
            <a:r>
              <a:rPr lang="cs-CZ" dirty="0" smtClean="0">
                <a:solidFill>
                  <a:schemeClr val="tx1"/>
                </a:solidFill>
              </a:rPr>
              <a:t>ÚRJL FFMU Brno</a:t>
            </a:r>
            <a:endParaRPr lang="cs-CZ" dirty="0">
              <a:solidFill>
                <a:schemeClr val="tx1"/>
              </a:solidFill>
            </a:endParaRPr>
          </a:p>
          <a:p>
            <a:endParaRPr lang="cs-CZ" dirty="0" smtClean="0"/>
          </a:p>
          <a:p>
            <a:endParaRPr lang="cs-CZ" dirty="0"/>
          </a:p>
          <a:p>
            <a:endParaRPr lang="cs-CZ" dirty="0" smtClean="0"/>
          </a:p>
        </p:txBody>
      </p:sp>
    </p:spTree>
    <p:extLst>
      <p:ext uri="{BB962C8B-B14F-4D97-AF65-F5344CB8AC3E}">
        <p14:creationId xmlns:p14="http://schemas.microsoft.com/office/powerpoint/2010/main" val="354604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Analytický model</a:t>
            </a:r>
            <a:endParaRPr lang="cs-CZ" b="1" dirty="0">
              <a:solidFill>
                <a:srgbClr val="FF0000"/>
              </a:solidFill>
            </a:endParaRPr>
          </a:p>
        </p:txBody>
      </p:sp>
      <p:sp>
        <p:nvSpPr>
          <p:cNvPr id="3" name="Zástupný symbol pro obsah 2"/>
          <p:cNvSpPr>
            <a:spLocks noGrp="1"/>
          </p:cNvSpPr>
          <p:nvPr>
            <p:ph idx="1"/>
          </p:nvPr>
        </p:nvSpPr>
        <p:spPr/>
        <p:txBody>
          <a:bodyPr>
            <a:normAutofit fontScale="85000" lnSpcReduction="10000"/>
          </a:bodyPr>
          <a:lstStyle/>
          <a:p>
            <a:r>
              <a:rPr lang="cs-CZ" dirty="0" smtClean="0"/>
              <a:t>Každý výzkum musí být založen na </a:t>
            </a:r>
            <a:r>
              <a:rPr lang="cs-CZ" b="1" dirty="0" smtClean="0"/>
              <a:t>věrohodné bázi, na nějaké teorii.</a:t>
            </a:r>
          </a:p>
          <a:p>
            <a:r>
              <a:rPr lang="cs-CZ" dirty="0" smtClean="0"/>
              <a:t>V našem případě se výzkum týká teorie  gramatického rodu podstatných jmen </a:t>
            </a:r>
            <a:r>
              <a:rPr lang="cs-CZ" b="1" dirty="0" smtClean="0"/>
              <a:t>uniformních „</a:t>
            </a:r>
            <a:r>
              <a:rPr lang="cs-CZ" b="1" dirty="0" err="1" smtClean="0"/>
              <a:t>dvourodých</a:t>
            </a:r>
            <a:r>
              <a:rPr lang="cs-CZ" b="1" dirty="0" smtClean="0"/>
              <a:t>“</a:t>
            </a:r>
            <a:r>
              <a:rPr lang="cs-CZ" dirty="0" smtClean="0"/>
              <a:t>.  </a:t>
            </a:r>
          </a:p>
          <a:p>
            <a:r>
              <a:rPr lang="cs-CZ" dirty="0" smtClean="0"/>
              <a:t>Podstatné jméno </a:t>
            </a:r>
            <a:r>
              <a:rPr lang="cs-CZ" i="1" dirty="0" err="1" smtClean="0"/>
              <a:t>componente</a:t>
            </a:r>
            <a:r>
              <a:rPr lang="cs-CZ" dirty="0" smtClean="0"/>
              <a:t> je jen dalším příkladem, který dokazuje, jaké obtíže mohou nastat na syntagmatické ose (tedy ose lineární ), na níž se řadí vedle sebe jednotlivé větné členy) . Ty pak mohou zapříčinit  gramatickou nebo sémantickou nekompatibilitu (včetně  té </a:t>
            </a:r>
            <a:r>
              <a:rPr lang="cs-CZ" dirty="0" err="1" smtClean="0"/>
              <a:t>diatopické</a:t>
            </a:r>
            <a:r>
              <a:rPr lang="cs-CZ" dirty="0" smtClean="0"/>
              <a:t>) (</a:t>
            </a:r>
            <a:r>
              <a:rPr lang="cs-CZ" dirty="0" err="1" smtClean="0"/>
              <a:t>Frias</a:t>
            </a:r>
            <a:r>
              <a:rPr lang="cs-CZ" dirty="0" smtClean="0"/>
              <a:t> </a:t>
            </a:r>
            <a:r>
              <a:rPr lang="cs-CZ" dirty="0"/>
              <a:t>e </a:t>
            </a:r>
            <a:r>
              <a:rPr lang="cs-CZ" dirty="0" err="1" smtClean="0"/>
              <a:t>Gouveia</a:t>
            </a:r>
            <a:r>
              <a:rPr lang="cs-CZ" dirty="0" smtClean="0"/>
              <a:t>, </a:t>
            </a:r>
            <a:r>
              <a:rPr lang="cs-CZ" dirty="0" err="1" smtClean="0"/>
              <a:t>A.C.M.Lopes</a:t>
            </a:r>
            <a:r>
              <a:rPr lang="cs-CZ" dirty="0" smtClean="0"/>
              <a:t>, </a:t>
            </a:r>
            <a:r>
              <a:rPr lang="cs-CZ" dirty="0" err="1" smtClean="0"/>
              <a:t>atd</a:t>
            </a:r>
            <a:r>
              <a:rPr lang="cs-CZ" dirty="0" smtClean="0"/>
              <a:t>…).</a:t>
            </a:r>
            <a:endParaRPr lang="cs-CZ" dirty="0"/>
          </a:p>
          <a:p>
            <a:endParaRPr lang="cs-CZ" dirty="0"/>
          </a:p>
        </p:txBody>
      </p:sp>
    </p:spTree>
    <p:extLst>
      <p:ext uri="{BB962C8B-B14F-4D97-AF65-F5344CB8AC3E}">
        <p14:creationId xmlns:p14="http://schemas.microsoft.com/office/powerpoint/2010/main" val="3055318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Lexikografické zpracování</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buNone/>
            </a:pPr>
            <a:endParaRPr lang="cs-CZ" dirty="0" smtClean="0"/>
          </a:p>
          <a:p>
            <a:pPr marL="0" indent="0">
              <a:buNone/>
            </a:pPr>
            <a:r>
              <a:rPr lang="cs-CZ" dirty="0" smtClean="0"/>
              <a:t>Problémem je </a:t>
            </a:r>
            <a:r>
              <a:rPr lang="cs-CZ" b="1" u="sng" dirty="0" smtClean="0"/>
              <a:t>lexikografické zpracování </a:t>
            </a:r>
            <a:r>
              <a:rPr lang="cs-CZ" dirty="0" smtClean="0"/>
              <a:t>rodu, na který upozorňuje právě i </a:t>
            </a:r>
            <a:r>
              <a:rPr lang="cs-CZ" i="1" dirty="0" err="1" smtClean="0"/>
              <a:t>Frias</a:t>
            </a:r>
            <a:r>
              <a:rPr lang="cs-CZ" i="1" dirty="0" smtClean="0"/>
              <a:t> </a:t>
            </a:r>
            <a:r>
              <a:rPr lang="cs-CZ" i="1" dirty="0"/>
              <a:t>e </a:t>
            </a:r>
            <a:r>
              <a:rPr lang="cs-CZ" i="1" dirty="0" err="1" smtClean="0"/>
              <a:t>Gouveia</a:t>
            </a:r>
            <a:r>
              <a:rPr lang="cs-CZ" dirty="0" smtClean="0"/>
              <a:t>. Slovníky se liší ve zpracování rodu některých substantiv a někde i váhají, zda slovu přiřknout ženský nebo mužský rod, přičemž nevysvětlují, zda je mezi těmi rody nějaký rozdíl.  </a:t>
            </a:r>
            <a:endParaRPr lang="cs-CZ" dirty="0"/>
          </a:p>
          <a:p>
            <a:pPr marL="0" indent="0">
              <a:buNone/>
            </a:pPr>
            <a:endParaRPr lang="cs-CZ" dirty="0"/>
          </a:p>
          <a:p>
            <a:endParaRPr lang="cs-CZ" dirty="0"/>
          </a:p>
        </p:txBody>
      </p:sp>
    </p:spTree>
    <p:extLst>
      <p:ext uri="{BB962C8B-B14F-4D97-AF65-F5344CB8AC3E}">
        <p14:creationId xmlns:p14="http://schemas.microsoft.com/office/powerpoint/2010/main" val="1661234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solidFill>
                  <a:srgbClr val="FF0000"/>
                </a:solidFill>
              </a:rPr>
              <a:t>Klasifikace podstatných jmen z hlediska gramatického rodu</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buNone/>
            </a:pPr>
            <a:r>
              <a:rPr lang="cs-CZ" dirty="0" smtClean="0"/>
              <a:t> </a:t>
            </a:r>
          </a:p>
          <a:p>
            <a:pPr marL="514350" indent="-514350">
              <a:buAutoNum type="alphaLcParenR"/>
            </a:pPr>
            <a:r>
              <a:rPr lang="cs-CZ" dirty="0" smtClean="0"/>
              <a:t>uniformní jednorodá  </a:t>
            </a:r>
          </a:p>
          <a:p>
            <a:pPr marL="514350" indent="-514350">
              <a:buAutoNum type="alphaLcParenR"/>
            </a:pPr>
            <a:r>
              <a:rPr lang="cs-CZ" dirty="0" err="1" smtClean="0"/>
              <a:t>dvourodá</a:t>
            </a:r>
            <a:r>
              <a:rPr lang="cs-CZ" dirty="0" smtClean="0"/>
              <a:t>  (obecná)</a:t>
            </a:r>
          </a:p>
          <a:p>
            <a:pPr marL="514350" indent="-514350">
              <a:buAutoNum type="alphaLcParenR"/>
            </a:pPr>
            <a:r>
              <a:rPr lang="cs-CZ" dirty="0" smtClean="0"/>
              <a:t>vespolná   </a:t>
            </a:r>
          </a:p>
          <a:p>
            <a:pPr marL="514350" indent="-514350">
              <a:buAutoNum type="alphaLcParenR"/>
            </a:pPr>
            <a:r>
              <a:rPr lang="cs-CZ" dirty="0" smtClean="0"/>
              <a:t>Uniformní – význam se mění v závislosti na gramatickém rodu</a:t>
            </a:r>
            <a:endParaRPr lang="cs-CZ" dirty="0"/>
          </a:p>
        </p:txBody>
      </p:sp>
    </p:spTree>
    <p:extLst>
      <p:ext uri="{BB962C8B-B14F-4D97-AF65-F5344CB8AC3E}">
        <p14:creationId xmlns:p14="http://schemas.microsoft.com/office/powerpoint/2010/main" val="70708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solidFill>
                  <a:srgbClr val="FF0000"/>
                </a:solidFill>
              </a:rPr>
              <a:t>Podstatná jména uniformní jednorodá </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buNone/>
            </a:pPr>
            <a:endParaRPr lang="cs-CZ" dirty="0" smtClean="0"/>
          </a:p>
          <a:p>
            <a:pPr marL="0" indent="0" algn="just">
              <a:buNone/>
            </a:pPr>
            <a:r>
              <a:rPr lang="cs-CZ" dirty="0" smtClean="0"/>
              <a:t>Podstatná jména uniformní jednorodá jsou tvořena obecnými podstatnými jmény neživotnými, jejichž gramatický rod se vyvinul z latiny, nebo životnými, jejichž rod se odvíjí od pohlaví:   </a:t>
            </a:r>
            <a:r>
              <a:rPr lang="cs-CZ" i="1" dirty="0"/>
              <a:t>(o/a </a:t>
            </a:r>
            <a:r>
              <a:rPr lang="cs-CZ" i="1" dirty="0" err="1"/>
              <a:t>cônjuge</a:t>
            </a:r>
            <a:r>
              <a:rPr lang="cs-CZ" i="1" dirty="0"/>
              <a:t>, o/a </a:t>
            </a:r>
            <a:r>
              <a:rPr lang="cs-CZ" i="1" dirty="0" smtClean="0"/>
              <a:t>pianista).</a:t>
            </a:r>
            <a:endParaRPr lang="cs-CZ" dirty="0"/>
          </a:p>
        </p:txBody>
      </p:sp>
    </p:spTree>
    <p:extLst>
      <p:ext uri="{BB962C8B-B14F-4D97-AF65-F5344CB8AC3E}">
        <p14:creationId xmlns:p14="http://schemas.microsoft.com/office/powerpoint/2010/main" val="1572785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Vespolná podstatná jména</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buNone/>
            </a:pPr>
            <a:endParaRPr lang="cs-CZ" dirty="0" smtClean="0"/>
          </a:p>
          <a:p>
            <a:pPr marL="0" indent="0" algn="ctr">
              <a:buNone/>
            </a:pPr>
            <a:r>
              <a:rPr lang="cs-CZ" dirty="0" smtClean="0"/>
              <a:t>Mají jen jeden rod pro obě pohlaví.</a:t>
            </a:r>
          </a:p>
          <a:p>
            <a:pPr marL="0" indent="0" algn="ctr">
              <a:buNone/>
            </a:pPr>
            <a:endParaRPr lang="cs-CZ" dirty="0" smtClean="0"/>
          </a:p>
          <a:p>
            <a:pPr marL="0" indent="0" algn="ctr">
              <a:buNone/>
            </a:pPr>
            <a:r>
              <a:rPr lang="cs-CZ" i="1" dirty="0" smtClean="0"/>
              <a:t>O </a:t>
            </a:r>
            <a:r>
              <a:rPr lang="cs-CZ" i="1" dirty="0" err="1" smtClean="0"/>
              <a:t>tigre</a:t>
            </a:r>
            <a:r>
              <a:rPr lang="cs-CZ" i="1" dirty="0" smtClean="0"/>
              <a:t>, a </a:t>
            </a:r>
            <a:r>
              <a:rPr lang="cs-CZ" i="1" dirty="0" err="1" smtClean="0"/>
              <a:t>áquia</a:t>
            </a:r>
            <a:r>
              <a:rPr lang="cs-CZ" i="1" dirty="0" smtClean="0"/>
              <a:t>, a </a:t>
            </a:r>
            <a:r>
              <a:rPr lang="cs-CZ" i="1" dirty="0" err="1" smtClean="0"/>
              <a:t>formiga</a:t>
            </a:r>
            <a:endParaRPr lang="cs-CZ" i="1" dirty="0"/>
          </a:p>
        </p:txBody>
      </p:sp>
    </p:spTree>
    <p:extLst>
      <p:ext uri="{BB962C8B-B14F-4D97-AF65-F5344CB8AC3E}">
        <p14:creationId xmlns:p14="http://schemas.microsoft.com/office/powerpoint/2010/main" val="876823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Historické faktory</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buNone/>
            </a:pPr>
            <a:endParaRPr lang="cs-CZ" i="1" dirty="0" smtClean="0"/>
          </a:p>
          <a:p>
            <a:pPr marL="0" indent="0">
              <a:buNone/>
            </a:pPr>
            <a:r>
              <a:rPr lang="cs-CZ" dirty="0" smtClean="0"/>
              <a:t>V těchto třech skupinách existují slova tzv. „nejistého gramatického rodu“,  který se měnil v průběhu vývoje jazyka: </a:t>
            </a:r>
          </a:p>
          <a:p>
            <a:pPr marL="0" indent="0">
              <a:buNone/>
            </a:pPr>
            <a:r>
              <a:rPr lang="cs-CZ" i="1" dirty="0" smtClean="0"/>
              <a:t>a </a:t>
            </a:r>
            <a:r>
              <a:rPr lang="cs-CZ" i="1" dirty="0" err="1"/>
              <a:t>eczema</a:t>
            </a:r>
            <a:r>
              <a:rPr lang="cs-CZ" i="1" dirty="0"/>
              <a:t> x o </a:t>
            </a:r>
            <a:r>
              <a:rPr lang="cs-CZ" i="1" dirty="0" err="1" smtClean="0"/>
              <a:t>eczema</a:t>
            </a:r>
            <a:r>
              <a:rPr lang="cs-CZ" i="1" dirty="0" smtClean="0"/>
              <a:t> </a:t>
            </a:r>
            <a:endParaRPr lang="cs-CZ" dirty="0"/>
          </a:p>
          <a:p>
            <a:pPr marL="0" indent="0">
              <a:buNone/>
            </a:pPr>
            <a:endParaRPr lang="cs-CZ" dirty="0"/>
          </a:p>
        </p:txBody>
      </p:sp>
    </p:spTree>
    <p:extLst>
      <p:ext uri="{BB962C8B-B14F-4D97-AF65-F5344CB8AC3E}">
        <p14:creationId xmlns:p14="http://schemas.microsoft.com/office/powerpoint/2010/main" val="418985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FF0000"/>
                </a:solidFill>
              </a:rPr>
              <a:t>Diatopický</a:t>
            </a:r>
            <a:r>
              <a:rPr lang="cs-CZ" b="1" dirty="0" smtClean="0">
                <a:solidFill>
                  <a:srgbClr val="FF0000"/>
                </a:solidFill>
              </a:rPr>
              <a:t> faktor</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lgn="ctr">
              <a:buNone/>
            </a:pPr>
            <a:endParaRPr lang="cs-CZ" i="1" dirty="0" smtClean="0"/>
          </a:p>
          <a:p>
            <a:pPr marL="0" indent="0" algn="ctr">
              <a:buNone/>
            </a:pPr>
            <a:endParaRPr lang="cs-CZ" i="1" dirty="0"/>
          </a:p>
          <a:p>
            <a:pPr marL="0" indent="0" algn="ctr">
              <a:buNone/>
            </a:pPr>
            <a:endParaRPr lang="cs-CZ" i="1" dirty="0" smtClean="0"/>
          </a:p>
          <a:p>
            <a:pPr marL="0" indent="0" algn="ctr">
              <a:buNone/>
            </a:pPr>
            <a:r>
              <a:rPr lang="cs-CZ" i="1" dirty="0" smtClean="0"/>
              <a:t>Zeměpisný faktor: </a:t>
            </a:r>
            <a:endParaRPr lang="cs-CZ" i="1" dirty="0" smtClean="0"/>
          </a:p>
          <a:p>
            <a:pPr marL="0" indent="0" algn="ctr">
              <a:buNone/>
            </a:pPr>
            <a:r>
              <a:rPr lang="cs-CZ" i="1" dirty="0" smtClean="0"/>
              <a:t>PB </a:t>
            </a:r>
            <a:r>
              <a:rPr lang="cs-CZ" i="1" dirty="0"/>
              <a:t>o</a:t>
            </a:r>
            <a:r>
              <a:rPr lang="cs-CZ" dirty="0"/>
              <a:t> </a:t>
            </a:r>
            <a:r>
              <a:rPr lang="cs-CZ" i="1" dirty="0" err="1"/>
              <a:t>grama</a:t>
            </a:r>
            <a:r>
              <a:rPr lang="cs-CZ" i="1" dirty="0"/>
              <a:t> x PE a </a:t>
            </a:r>
            <a:r>
              <a:rPr lang="cs-CZ" i="1" dirty="0" err="1" smtClean="0"/>
              <a:t>grama</a:t>
            </a:r>
            <a:endParaRPr lang="cs-CZ" i="1" dirty="0" smtClean="0"/>
          </a:p>
        </p:txBody>
      </p:sp>
    </p:spTree>
    <p:extLst>
      <p:ext uri="{BB962C8B-B14F-4D97-AF65-F5344CB8AC3E}">
        <p14:creationId xmlns:p14="http://schemas.microsoft.com/office/powerpoint/2010/main" val="2441978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solidFill>
                  <a:srgbClr val="FF0000"/>
                </a:solidFill>
              </a:rPr>
              <a:t>Další změny</a:t>
            </a:r>
            <a:endParaRPr lang="cs-CZ" b="1" dirty="0">
              <a:solidFill>
                <a:srgbClr val="FF0000"/>
              </a:solidFill>
            </a:endParaRPr>
          </a:p>
        </p:txBody>
      </p:sp>
      <p:sp>
        <p:nvSpPr>
          <p:cNvPr id="3" name="Zástupný symbol pro obsah 2"/>
          <p:cNvSpPr>
            <a:spLocks noGrp="1"/>
          </p:cNvSpPr>
          <p:nvPr>
            <p:ph idx="1"/>
          </p:nvPr>
        </p:nvSpPr>
        <p:spPr/>
        <p:txBody>
          <a:bodyPr/>
          <a:lstStyle/>
          <a:p>
            <a:pPr marL="0" indent="0">
              <a:buNone/>
            </a:pPr>
            <a:r>
              <a:rPr lang="cs-CZ" dirty="0" smtClean="0"/>
              <a:t>Například: </a:t>
            </a:r>
            <a:r>
              <a:rPr lang="cs-CZ" i="1" dirty="0" smtClean="0"/>
              <a:t>as </a:t>
            </a:r>
            <a:r>
              <a:rPr lang="cs-CZ" i="1" dirty="0" err="1"/>
              <a:t>jeans</a:t>
            </a:r>
            <a:r>
              <a:rPr lang="cs-CZ" i="1" dirty="0"/>
              <a:t> x os </a:t>
            </a:r>
            <a:r>
              <a:rPr lang="cs-CZ" i="1" dirty="0" err="1" smtClean="0"/>
              <a:t>jeans</a:t>
            </a:r>
            <a:r>
              <a:rPr lang="cs-CZ" i="1" dirty="0" smtClean="0"/>
              <a:t>. </a:t>
            </a:r>
            <a:endParaRPr lang="cs-CZ" i="1" dirty="0"/>
          </a:p>
          <a:p>
            <a:pPr marL="0" indent="0">
              <a:buNone/>
            </a:pPr>
            <a:r>
              <a:rPr lang="cs-CZ" dirty="0" smtClean="0"/>
              <a:t>Kromě toho se lidově používají ženské rody u takových substantiv, jako jsou: </a:t>
            </a:r>
          </a:p>
          <a:p>
            <a:pPr marL="0" indent="0">
              <a:buNone/>
            </a:pPr>
            <a:r>
              <a:rPr lang="cs-CZ" i="1" dirty="0" smtClean="0"/>
              <a:t>a </a:t>
            </a:r>
            <a:r>
              <a:rPr lang="cs-CZ" i="1" dirty="0" err="1" smtClean="0"/>
              <a:t>melra</a:t>
            </a:r>
            <a:r>
              <a:rPr lang="cs-CZ" i="1" dirty="0" smtClean="0"/>
              <a:t> místo o </a:t>
            </a:r>
            <a:r>
              <a:rPr lang="cs-CZ" i="1" dirty="0" err="1" smtClean="0"/>
              <a:t>melro</a:t>
            </a:r>
            <a:endParaRPr lang="cs-CZ" i="1" dirty="0" smtClean="0"/>
          </a:p>
          <a:p>
            <a:pPr marL="0" indent="0">
              <a:buNone/>
            </a:pPr>
            <a:r>
              <a:rPr lang="cs-CZ" i="1" dirty="0" smtClean="0"/>
              <a:t>a presidenta místo o presidente</a:t>
            </a:r>
            <a:endParaRPr lang="cs-CZ" i="1" dirty="0" smtClean="0"/>
          </a:p>
          <a:p>
            <a:pPr marL="0" indent="0">
              <a:buNone/>
            </a:pPr>
            <a:r>
              <a:rPr lang="cs-CZ" i="1" dirty="0" smtClean="0"/>
              <a:t> </a:t>
            </a:r>
            <a:r>
              <a:rPr lang="cs-CZ" i="1" dirty="0"/>
              <a:t>a </a:t>
            </a:r>
            <a:r>
              <a:rPr lang="cs-CZ" i="1" dirty="0" err="1" smtClean="0"/>
              <a:t>chefa</a:t>
            </a:r>
            <a:r>
              <a:rPr lang="cs-CZ" i="1" dirty="0" smtClean="0"/>
              <a:t> místo o </a:t>
            </a:r>
            <a:r>
              <a:rPr lang="cs-CZ" i="1" dirty="0" err="1" smtClean="0"/>
              <a:t>chefe</a:t>
            </a:r>
            <a:r>
              <a:rPr lang="cs-CZ" i="1" dirty="0" smtClean="0"/>
              <a:t> </a:t>
            </a:r>
          </a:p>
          <a:p>
            <a:pPr marL="0" indent="0">
              <a:buNone/>
            </a:pPr>
            <a:r>
              <a:rPr lang="cs-CZ" dirty="0" smtClean="0"/>
              <a:t>(</a:t>
            </a:r>
            <a:r>
              <a:rPr lang="cs-CZ" dirty="0" err="1"/>
              <a:t>Frias</a:t>
            </a:r>
            <a:r>
              <a:rPr lang="cs-CZ" dirty="0"/>
              <a:t> e Gouveia:1998). </a:t>
            </a:r>
          </a:p>
        </p:txBody>
      </p:sp>
    </p:spTree>
    <p:extLst>
      <p:ext uri="{BB962C8B-B14F-4D97-AF65-F5344CB8AC3E}">
        <p14:creationId xmlns:p14="http://schemas.microsoft.com/office/powerpoint/2010/main" val="3442106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solidFill>
                  <a:srgbClr val="FF0000"/>
                </a:solidFill>
              </a:rPr>
              <a:t>Uniformní subs.se změnou významu</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buNone/>
            </a:pPr>
            <a:endParaRPr lang="cs-CZ" dirty="0" smtClean="0"/>
          </a:p>
          <a:p>
            <a:pPr marL="0" indent="0">
              <a:buNone/>
            </a:pPr>
            <a:endParaRPr lang="cs-CZ" dirty="0"/>
          </a:p>
          <a:p>
            <a:pPr marL="0" indent="0">
              <a:buNone/>
            </a:pPr>
            <a:r>
              <a:rPr lang="cs-CZ" dirty="0" smtClean="0"/>
              <a:t>Tím je podle dosavadních průzkumů podstatné jméno </a:t>
            </a:r>
            <a:r>
              <a:rPr lang="cs-CZ" b="1" i="1" dirty="0" err="1" smtClean="0"/>
              <a:t>componente</a:t>
            </a:r>
            <a:r>
              <a:rPr lang="cs-CZ" b="1" i="1" dirty="0" smtClean="0"/>
              <a:t> v portugalštině evropské, </a:t>
            </a:r>
            <a:r>
              <a:rPr lang="cs-CZ" dirty="0" smtClean="0"/>
              <a:t>kdy se význam</a:t>
            </a:r>
            <a:r>
              <a:rPr lang="cs-CZ" b="1" i="1" dirty="0" smtClean="0"/>
              <a:t> </a:t>
            </a:r>
            <a:r>
              <a:rPr lang="cs-CZ" dirty="0" smtClean="0"/>
              <a:t>mění v </a:t>
            </a:r>
            <a:r>
              <a:rPr lang="cs-CZ" dirty="0" err="1" smtClean="0"/>
              <a:t>závislosi</a:t>
            </a:r>
            <a:r>
              <a:rPr lang="cs-CZ" dirty="0" smtClean="0"/>
              <a:t> na gramatickém rodu.  </a:t>
            </a:r>
            <a:endParaRPr lang="cs-CZ" dirty="0"/>
          </a:p>
          <a:p>
            <a:endParaRPr lang="cs-CZ" dirty="0"/>
          </a:p>
        </p:txBody>
      </p:sp>
    </p:spTree>
    <p:extLst>
      <p:ext uri="{BB962C8B-B14F-4D97-AF65-F5344CB8AC3E}">
        <p14:creationId xmlns:p14="http://schemas.microsoft.com/office/powerpoint/2010/main" val="1454829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Metodologický popis</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r>
              <a:rPr lang="cs-CZ" dirty="0" smtClean="0"/>
              <a:t>Chtěli jsme nejdříve zařadit </a:t>
            </a:r>
            <a:r>
              <a:rPr lang="cs-CZ" dirty="0" err="1" smtClean="0"/>
              <a:t>componente</a:t>
            </a:r>
            <a:r>
              <a:rPr lang="cs-CZ" dirty="0" smtClean="0"/>
              <a:t> do jednoho ze 4 druhů podstatných jmen. </a:t>
            </a:r>
            <a:endParaRPr lang="cs-CZ" dirty="0"/>
          </a:p>
          <a:p>
            <a:r>
              <a:rPr lang="cs-CZ" dirty="0" smtClean="0"/>
              <a:t>Zpočátku jsme intuitivně zařadili </a:t>
            </a:r>
            <a:r>
              <a:rPr lang="cs-CZ" dirty="0" err="1" smtClean="0"/>
              <a:t>componente</a:t>
            </a:r>
            <a:r>
              <a:rPr lang="cs-CZ" dirty="0" smtClean="0"/>
              <a:t> do podstatných jmen jednorodých s jedním významem. </a:t>
            </a:r>
          </a:p>
          <a:p>
            <a:r>
              <a:rPr lang="cs-CZ" dirty="0" smtClean="0"/>
              <a:t>Po podrobnějším vyhledávání ve slovnících jsme však zjistili, že se slovníky ve zpracování rodu liší. </a:t>
            </a:r>
          </a:p>
          <a:p>
            <a:endParaRPr lang="cs-CZ" dirty="0"/>
          </a:p>
        </p:txBody>
      </p:sp>
    </p:spTree>
    <p:extLst>
      <p:ext uri="{BB962C8B-B14F-4D97-AF65-F5344CB8AC3E}">
        <p14:creationId xmlns:p14="http://schemas.microsoft.com/office/powerpoint/2010/main" val="2675717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Publikační údaje</a:t>
            </a:r>
            <a:endParaRPr lang="cs-CZ" dirty="0"/>
          </a:p>
        </p:txBody>
      </p:sp>
      <p:sp>
        <p:nvSpPr>
          <p:cNvPr id="3" name="Zástupný symbol pro obsah 2"/>
          <p:cNvSpPr>
            <a:spLocks noGrp="1"/>
          </p:cNvSpPr>
          <p:nvPr>
            <p:ph idx="1"/>
          </p:nvPr>
        </p:nvSpPr>
        <p:spPr/>
        <p:txBody>
          <a:bodyPr/>
          <a:lstStyle/>
          <a:p>
            <a:pPr marL="0" indent="0">
              <a:buNone/>
            </a:pPr>
            <a:endParaRPr lang="cs-CZ" dirty="0" smtClean="0"/>
          </a:p>
          <a:p>
            <a:pPr marL="0" indent="0" algn="ctr">
              <a:buNone/>
            </a:pPr>
            <a:r>
              <a:rPr lang="pt-BR" dirty="0"/>
              <a:t>SVOBODOVÁ, Iva. </a:t>
            </a:r>
            <a:r>
              <a:rPr lang="pt-BR" i="1" dirty="0"/>
              <a:t>Componente como substantivo uniforme de dois géneros. </a:t>
            </a:r>
            <a:endParaRPr lang="cs-CZ" i="1" dirty="0" smtClean="0"/>
          </a:p>
          <a:p>
            <a:pPr marL="0" indent="0" algn="ctr">
              <a:buNone/>
            </a:pPr>
            <a:r>
              <a:rPr lang="pt-BR" b="1" dirty="0" smtClean="0"/>
              <a:t>Diacrítica</a:t>
            </a:r>
            <a:r>
              <a:rPr lang="pt-BR" dirty="0"/>
              <a:t>, Braga: Universidade do Minho, 2013, II/2013, č. 27, s. 200-215. ISSN 0870-8967. </a:t>
            </a:r>
            <a:endParaRPr lang="pt-BR" dirty="0">
              <a:effectLst/>
            </a:endParaRPr>
          </a:p>
        </p:txBody>
      </p:sp>
    </p:spTree>
    <p:extLst>
      <p:ext uri="{BB962C8B-B14F-4D97-AF65-F5344CB8AC3E}">
        <p14:creationId xmlns:p14="http://schemas.microsoft.com/office/powerpoint/2010/main" val="4128336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Lexikologické zpracování</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algn="just"/>
            <a:r>
              <a:rPr lang="cs-CZ" dirty="0" smtClean="0"/>
              <a:t>V portugalsko-českých slovnících jsme zjistili určitý zádrhel. Lexikograficky zpracovaný gramatický rod neodpovídal zkušenostem nerodilých mluvčích  </a:t>
            </a:r>
            <a:r>
              <a:rPr lang="cs-CZ" dirty="0" smtClean="0">
                <a:solidFill>
                  <a:srgbClr val="FF0000"/>
                </a:solidFill>
              </a:rPr>
              <a:t>PLE</a:t>
            </a:r>
            <a:r>
              <a:rPr lang="cs-CZ" dirty="0" smtClean="0"/>
              <a:t> </a:t>
            </a:r>
            <a:r>
              <a:rPr lang="cs-CZ" dirty="0"/>
              <a:t>(</a:t>
            </a:r>
            <a:r>
              <a:rPr lang="cs-CZ" dirty="0" err="1"/>
              <a:t>português</a:t>
            </a:r>
            <a:r>
              <a:rPr lang="cs-CZ" dirty="0"/>
              <a:t> </a:t>
            </a:r>
            <a:r>
              <a:rPr lang="cs-CZ" dirty="0" err="1"/>
              <a:t>língua</a:t>
            </a:r>
            <a:r>
              <a:rPr lang="cs-CZ" dirty="0"/>
              <a:t> </a:t>
            </a:r>
            <a:r>
              <a:rPr lang="cs-CZ" dirty="0" err="1"/>
              <a:t>estrangeira</a:t>
            </a:r>
            <a:r>
              <a:rPr lang="cs-CZ" dirty="0"/>
              <a:t>). </a:t>
            </a:r>
            <a:endParaRPr lang="cs-CZ" dirty="0" smtClean="0"/>
          </a:p>
          <a:p>
            <a:pPr algn="just"/>
            <a:r>
              <a:rPr lang="cs-CZ" dirty="0" smtClean="0"/>
              <a:t>Bilingvní česko-portugalské a portugalsko-české slovníky definují přisuzují slovu </a:t>
            </a:r>
            <a:r>
              <a:rPr lang="cs-CZ" i="1" dirty="0" err="1" smtClean="0"/>
              <a:t>componente</a:t>
            </a:r>
            <a:r>
              <a:rPr lang="cs-CZ" dirty="0" smtClean="0"/>
              <a:t> jeden jediný rod, a </a:t>
            </a:r>
            <a:r>
              <a:rPr lang="cs-CZ" dirty="0" smtClean="0">
                <a:solidFill>
                  <a:srgbClr val="FF0000"/>
                </a:solidFill>
              </a:rPr>
              <a:t>to </a:t>
            </a:r>
            <a:r>
              <a:rPr lang="cs-CZ" b="1" dirty="0" smtClean="0">
                <a:solidFill>
                  <a:srgbClr val="FF0000"/>
                </a:solidFill>
              </a:rPr>
              <a:t>mužský</a:t>
            </a:r>
            <a:r>
              <a:rPr lang="cs-CZ" dirty="0" smtClean="0">
                <a:solidFill>
                  <a:srgbClr val="FF0000"/>
                </a:solidFill>
              </a:rPr>
              <a:t>.</a:t>
            </a:r>
            <a:r>
              <a:rPr lang="cs-CZ" dirty="0" smtClean="0"/>
              <a:t>  </a:t>
            </a:r>
            <a:endParaRPr lang="cs-CZ" dirty="0"/>
          </a:p>
          <a:p>
            <a:pPr marL="0" indent="0">
              <a:buNone/>
            </a:pPr>
            <a:endParaRPr lang="cs-CZ" dirty="0"/>
          </a:p>
          <a:p>
            <a:endParaRPr lang="cs-CZ" dirty="0"/>
          </a:p>
        </p:txBody>
      </p:sp>
    </p:spTree>
    <p:extLst>
      <p:ext uri="{BB962C8B-B14F-4D97-AF65-F5344CB8AC3E}">
        <p14:creationId xmlns:p14="http://schemas.microsoft.com/office/powerpoint/2010/main" val="1215221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Další slovníky </a:t>
            </a:r>
            <a:endParaRPr lang="cs-CZ" b="1" dirty="0">
              <a:solidFill>
                <a:srgbClr val="FF0000"/>
              </a:solidFill>
            </a:endParaRPr>
          </a:p>
        </p:txBody>
      </p:sp>
      <p:sp>
        <p:nvSpPr>
          <p:cNvPr id="3" name="Zástupný symbol pro obsah 2"/>
          <p:cNvSpPr>
            <a:spLocks noGrp="1"/>
          </p:cNvSpPr>
          <p:nvPr>
            <p:ph idx="1"/>
          </p:nvPr>
        </p:nvSpPr>
        <p:spPr/>
        <p:txBody>
          <a:bodyPr>
            <a:normAutofit fontScale="92500" lnSpcReduction="20000"/>
          </a:bodyPr>
          <a:lstStyle/>
          <a:p>
            <a:pPr algn="ctr"/>
            <a:r>
              <a:rPr lang="cs-CZ" i="1" dirty="0" err="1" smtClean="0"/>
              <a:t>Dicionário</a:t>
            </a:r>
            <a:r>
              <a:rPr lang="cs-CZ" i="1" dirty="0" smtClean="0"/>
              <a:t> </a:t>
            </a:r>
            <a:r>
              <a:rPr lang="cs-CZ" i="1" dirty="0"/>
              <a:t>da </a:t>
            </a:r>
            <a:r>
              <a:rPr lang="cs-CZ" i="1" dirty="0" err="1"/>
              <a:t>Língua</a:t>
            </a:r>
            <a:r>
              <a:rPr lang="cs-CZ" i="1" dirty="0"/>
              <a:t> </a:t>
            </a:r>
            <a:r>
              <a:rPr lang="cs-CZ" i="1" dirty="0" err="1"/>
              <a:t>Portuguesa</a:t>
            </a:r>
            <a:r>
              <a:rPr lang="cs-CZ" i="1" dirty="0"/>
              <a:t> </a:t>
            </a:r>
            <a:r>
              <a:rPr lang="cs-CZ" i="1" dirty="0" err="1"/>
              <a:t>Contemporânea</a:t>
            </a:r>
            <a:r>
              <a:rPr lang="cs-CZ" i="1" dirty="0"/>
              <a:t> da Academia </a:t>
            </a:r>
            <a:r>
              <a:rPr lang="cs-CZ" i="1" dirty="0" err="1"/>
              <a:t>das</a:t>
            </a:r>
            <a:r>
              <a:rPr lang="cs-CZ" i="1" dirty="0"/>
              <a:t> </a:t>
            </a:r>
            <a:r>
              <a:rPr lang="cs-CZ" i="1" dirty="0" err="1"/>
              <a:t>Ciências</a:t>
            </a:r>
            <a:r>
              <a:rPr lang="cs-CZ" i="1" dirty="0"/>
              <a:t> de </a:t>
            </a:r>
            <a:r>
              <a:rPr lang="cs-CZ" i="1" dirty="0" err="1" smtClean="0"/>
              <a:t>Lisboa</a:t>
            </a:r>
            <a:endParaRPr lang="cs-CZ" i="1" dirty="0" smtClean="0"/>
          </a:p>
          <a:p>
            <a:pPr algn="ctr"/>
            <a:r>
              <a:rPr lang="cs-CZ" i="1" dirty="0" err="1" smtClean="0"/>
              <a:t>Dicionário</a:t>
            </a:r>
            <a:r>
              <a:rPr lang="cs-CZ" i="1" dirty="0" smtClean="0"/>
              <a:t> </a:t>
            </a:r>
            <a:r>
              <a:rPr lang="cs-CZ" i="1" dirty="0" err="1" smtClean="0"/>
              <a:t>Houaiss</a:t>
            </a:r>
            <a:endParaRPr lang="cs-CZ" i="1" dirty="0" smtClean="0"/>
          </a:p>
          <a:p>
            <a:pPr algn="ctr"/>
            <a:r>
              <a:rPr lang="cs-CZ" i="1" dirty="0" err="1" smtClean="0"/>
              <a:t>Dicionário</a:t>
            </a:r>
            <a:r>
              <a:rPr lang="cs-CZ" i="1" dirty="0" smtClean="0"/>
              <a:t> </a:t>
            </a:r>
            <a:r>
              <a:rPr lang="cs-CZ" i="1" dirty="0" err="1" smtClean="0"/>
              <a:t>Aurélio</a:t>
            </a:r>
            <a:endParaRPr lang="cs-CZ" i="1" dirty="0" smtClean="0"/>
          </a:p>
          <a:p>
            <a:pPr algn="ctr"/>
            <a:r>
              <a:rPr lang="cs-CZ" i="1" dirty="0" err="1" smtClean="0"/>
              <a:t>Dicionário</a:t>
            </a:r>
            <a:r>
              <a:rPr lang="cs-CZ" i="1" dirty="0" smtClean="0"/>
              <a:t> </a:t>
            </a:r>
            <a:r>
              <a:rPr lang="cs-CZ" i="1" dirty="0" err="1" smtClean="0"/>
              <a:t>Priberam</a:t>
            </a:r>
            <a:endParaRPr lang="cs-CZ" i="1" dirty="0" smtClean="0"/>
          </a:p>
          <a:p>
            <a:pPr algn="ctr"/>
            <a:r>
              <a:rPr lang="cs-CZ" i="1" dirty="0" err="1" smtClean="0"/>
              <a:t>Dicionário</a:t>
            </a:r>
            <a:r>
              <a:rPr lang="cs-CZ" i="1" dirty="0" smtClean="0"/>
              <a:t> </a:t>
            </a:r>
            <a:r>
              <a:rPr lang="cs-CZ" i="1" dirty="0" err="1" smtClean="0"/>
              <a:t>Aulete</a:t>
            </a:r>
            <a:r>
              <a:rPr lang="cs-CZ" dirty="0" smtClean="0"/>
              <a:t>  </a:t>
            </a:r>
          </a:p>
          <a:p>
            <a:pPr marL="0" indent="0" algn="just">
              <a:buNone/>
            </a:pPr>
            <a:endParaRPr lang="cs-CZ" dirty="0" smtClean="0"/>
          </a:p>
          <a:p>
            <a:pPr marL="0" indent="0" algn="just">
              <a:buNone/>
            </a:pPr>
            <a:r>
              <a:rPr lang="cs-CZ" dirty="0" smtClean="0"/>
              <a:t>Tyto slovníky přisuzují slovu </a:t>
            </a:r>
            <a:r>
              <a:rPr lang="cs-CZ" i="1" dirty="0" err="1" smtClean="0"/>
              <a:t>componente</a:t>
            </a:r>
            <a:r>
              <a:rPr lang="cs-CZ" dirty="0" smtClean="0"/>
              <a:t> oba gramatické rody, nicméně blíže jejich použití nespecifikují.</a:t>
            </a:r>
            <a:endParaRPr lang="cs-CZ" dirty="0"/>
          </a:p>
        </p:txBody>
      </p:sp>
    </p:spTree>
    <p:extLst>
      <p:ext uri="{BB962C8B-B14F-4D97-AF65-F5344CB8AC3E}">
        <p14:creationId xmlns:p14="http://schemas.microsoft.com/office/powerpoint/2010/main" val="2062770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2 další postupy</a:t>
            </a:r>
            <a:endParaRPr lang="cs-CZ" b="1" dirty="0">
              <a:solidFill>
                <a:srgbClr val="FF0000"/>
              </a:solidFill>
            </a:endParaRPr>
          </a:p>
        </p:txBody>
      </p:sp>
      <p:sp>
        <p:nvSpPr>
          <p:cNvPr id="3" name="Zástupný symbol pro obsah 2"/>
          <p:cNvSpPr>
            <a:spLocks noGrp="1"/>
          </p:cNvSpPr>
          <p:nvPr>
            <p:ph idx="1"/>
          </p:nvPr>
        </p:nvSpPr>
        <p:spPr/>
        <p:txBody>
          <a:bodyPr/>
          <a:lstStyle/>
          <a:p>
            <a:pPr marL="514350" indent="-514350" algn="just">
              <a:buFont typeface="+mj-lt"/>
              <a:buAutoNum type="arabicPeriod"/>
            </a:pPr>
            <a:endParaRPr lang="cs-CZ" dirty="0" smtClean="0"/>
          </a:p>
          <a:p>
            <a:pPr marL="514350" indent="-514350" algn="just">
              <a:buFont typeface="+mj-lt"/>
              <a:buAutoNum type="arabicPeriod"/>
            </a:pPr>
            <a:endParaRPr lang="cs-CZ" dirty="0"/>
          </a:p>
          <a:p>
            <a:pPr marL="514350" indent="-514350" algn="just">
              <a:buFont typeface="+mj-lt"/>
              <a:buAutoNum type="arabicPeriod"/>
            </a:pPr>
            <a:r>
              <a:rPr lang="cs-CZ" dirty="0" smtClean="0"/>
              <a:t>Kontrastivní porovnání lexikografického zpracování v jiných románských jazycích</a:t>
            </a:r>
          </a:p>
          <a:p>
            <a:pPr marL="514350" indent="-514350" algn="just">
              <a:buFont typeface="+mj-lt"/>
              <a:buAutoNum type="arabicPeriod"/>
            </a:pPr>
            <a:r>
              <a:rPr lang="cs-CZ" dirty="0" smtClean="0"/>
              <a:t>Korpusová lingvistika</a:t>
            </a:r>
            <a:endParaRPr lang="cs-CZ" dirty="0"/>
          </a:p>
        </p:txBody>
      </p:sp>
    </p:spTree>
    <p:extLst>
      <p:ext uri="{BB962C8B-B14F-4D97-AF65-F5344CB8AC3E}">
        <p14:creationId xmlns:p14="http://schemas.microsoft.com/office/powerpoint/2010/main" val="4282731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1. krok</a:t>
            </a:r>
            <a:endParaRPr lang="cs-CZ" b="1" dirty="0">
              <a:solidFill>
                <a:srgbClr val="FF0000"/>
              </a:solidFill>
            </a:endParaRPr>
          </a:p>
        </p:txBody>
      </p:sp>
      <p:sp>
        <p:nvSpPr>
          <p:cNvPr id="3" name="Zástupný symbol pro obsah 2"/>
          <p:cNvSpPr>
            <a:spLocks noGrp="1"/>
          </p:cNvSpPr>
          <p:nvPr>
            <p:ph idx="1"/>
          </p:nvPr>
        </p:nvSpPr>
        <p:spPr/>
        <p:txBody>
          <a:bodyPr>
            <a:normAutofit lnSpcReduction="10000"/>
          </a:bodyPr>
          <a:lstStyle/>
          <a:p>
            <a:pPr marL="0" indent="0" algn="just">
              <a:buNone/>
            </a:pPr>
            <a:endParaRPr lang="cs-CZ" b="1" dirty="0" smtClean="0"/>
          </a:p>
          <a:p>
            <a:pPr marL="0" indent="0" algn="just">
              <a:buNone/>
            </a:pPr>
            <a:r>
              <a:rPr lang="cs-CZ" b="1" dirty="0" smtClean="0"/>
              <a:t>1. neefektivní: </a:t>
            </a:r>
            <a:r>
              <a:rPr lang="cs-CZ" dirty="0" smtClean="0"/>
              <a:t>srovnání lexikografického zpravování rodu „</a:t>
            </a:r>
            <a:r>
              <a:rPr lang="cs-CZ" dirty="0" err="1" smtClean="0"/>
              <a:t>componente</a:t>
            </a:r>
            <a:r>
              <a:rPr lang="cs-CZ" dirty="0" smtClean="0"/>
              <a:t>“ v ostatních románských jazycích, přičemž jsme předpokládali možnost analogie (tedy podobnosti) generických opozic ve francouzštině, španělštině a italštině. Setkali jsme se ale s podobným problémem, jako v portugalštině.</a:t>
            </a:r>
            <a:endParaRPr lang="cs-CZ" dirty="0"/>
          </a:p>
        </p:txBody>
      </p:sp>
    </p:spTree>
    <p:extLst>
      <p:ext uri="{BB962C8B-B14F-4D97-AF65-F5344CB8AC3E}">
        <p14:creationId xmlns:p14="http://schemas.microsoft.com/office/powerpoint/2010/main" val="3794233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2. krok</a:t>
            </a:r>
            <a:endParaRPr lang="cs-CZ" b="1" dirty="0">
              <a:solidFill>
                <a:srgbClr val="FF0000"/>
              </a:solidFill>
            </a:endParaRPr>
          </a:p>
        </p:txBody>
      </p:sp>
      <p:sp>
        <p:nvSpPr>
          <p:cNvPr id="3" name="Zástupný symbol pro obsah 2"/>
          <p:cNvSpPr>
            <a:spLocks noGrp="1"/>
          </p:cNvSpPr>
          <p:nvPr>
            <p:ph idx="1"/>
          </p:nvPr>
        </p:nvSpPr>
        <p:spPr/>
        <p:txBody>
          <a:bodyPr>
            <a:normAutofit fontScale="77500" lnSpcReduction="20000"/>
          </a:bodyPr>
          <a:lstStyle/>
          <a:p>
            <a:pPr marL="0" indent="0" algn="just">
              <a:buNone/>
            </a:pPr>
            <a:r>
              <a:rPr lang="cs-CZ" b="1" dirty="0" smtClean="0"/>
              <a:t>2. efektivní:  </a:t>
            </a:r>
            <a:r>
              <a:rPr lang="cs-CZ" dirty="0" smtClean="0"/>
              <a:t>Vyhledávání odpovědi v korpusové lingvistice. V dostupných korpusem jsem vyhledali všechny </a:t>
            </a:r>
            <a:r>
              <a:rPr lang="cs-CZ" dirty="0"/>
              <a:t>možné konstrukce s „</a:t>
            </a:r>
            <a:r>
              <a:rPr lang="cs-CZ" i="1" dirty="0" err="1"/>
              <a:t>componente</a:t>
            </a:r>
            <a:r>
              <a:rPr lang="cs-CZ" dirty="0"/>
              <a:t>“. </a:t>
            </a:r>
          </a:p>
          <a:p>
            <a:pPr marL="0" indent="0">
              <a:buNone/>
            </a:pPr>
            <a:endParaRPr lang="cs-CZ" dirty="0" smtClean="0"/>
          </a:p>
          <a:p>
            <a:pPr marL="0" indent="0">
              <a:buNone/>
            </a:pPr>
            <a:r>
              <a:rPr lang="cs-CZ" dirty="0" smtClean="0"/>
              <a:t>Korpus: </a:t>
            </a:r>
            <a:r>
              <a:rPr lang="cs-CZ" i="1" dirty="0" err="1" smtClean="0">
                <a:solidFill>
                  <a:srgbClr val="FF0000"/>
                </a:solidFill>
              </a:rPr>
              <a:t>Linguateca</a:t>
            </a:r>
            <a:r>
              <a:rPr lang="cs-CZ" dirty="0" smtClean="0"/>
              <a:t>  </a:t>
            </a:r>
            <a:r>
              <a:rPr lang="cs-CZ" dirty="0" smtClean="0">
                <a:latin typeface="Times New Roman"/>
                <a:cs typeface="Times New Roman"/>
              </a:rPr>
              <a:t>►</a:t>
            </a:r>
            <a:r>
              <a:rPr lang="cs-CZ" dirty="0" smtClean="0"/>
              <a:t>4000 výskytů  - vzorek 1000 konstrukcí pro PE.</a:t>
            </a:r>
          </a:p>
          <a:p>
            <a:pPr marL="0" indent="0">
              <a:buNone/>
            </a:pPr>
            <a:endParaRPr lang="cs-CZ" dirty="0" smtClean="0"/>
          </a:p>
          <a:p>
            <a:pPr marL="0" indent="0">
              <a:buNone/>
            </a:pPr>
            <a:r>
              <a:rPr lang="cs-CZ" dirty="0" smtClean="0"/>
              <a:t>Korpus:  </a:t>
            </a:r>
            <a:r>
              <a:rPr lang="cs-CZ" i="1" dirty="0">
                <a:solidFill>
                  <a:srgbClr val="FF0000"/>
                </a:solidFill>
              </a:rPr>
              <a:t>Corpus do </a:t>
            </a:r>
            <a:r>
              <a:rPr lang="cs-CZ" i="1" dirty="0" err="1">
                <a:solidFill>
                  <a:srgbClr val="FF0000"/>
                </a:solidFill>
              </a:rPr>
              <a:t>Português</a:t>
            </a:r>
            <a:r>
              <a:rPr lang="cs-CZ" i="1" dirty="0">
                <a:solidFill>
                  <a:srgbClr val="FF0000"/>
                </a:solidFill>
              </a:rPr>
              <a:t> </a:t>
            </a:r>
            <a:r>
              <a:rPr lang="cs-CZ" dirty="0">
                <a:latin typeface="Times New Roman"/>
                <a:cs typeface="Times New Roman"/>
              </a:rPr>
              <a:t>► </a:t>
            </a:r>
            <a:r>
              <a:rPr lang="cs-CZ" dirty="0" smtClean="0"/>
              <a:t>400 výskytů, ale s jasným </a:t>
            </a:r>
            <a:r>
              <a:rPr lang="cs-CZ" dirty="0" err="1" smtClean="0"/>
              <a:t>diatopických</a:t>
            </a:r>
            <a:r>
              <a:rPr lang="cs-CZ" dirty="0" smtClean="0"/>
              <a:t> rozdělením: PE a PB.</a:t>
            </a:r>
          </a:p>
          <a:p>
            <a:pPr marL="0" indent="0">
              <a:buNone/>
            </a:pPr>
            <a:endParaRPr lang="cs-CZ" dirty="0" smtClean="0"/>
          </a:p>
          <a:p>
            <a:pPr marL="0" indent="0">
              <a:buNone/>
            </a:pPr>
            <a:r>
              <a:rPr lang="cs-CZ" dirty="0" smtClean="0"/>
              <a:t>Paralelní korpus: </a:t>
            </a:r>
            <a:r>
              <a:rPr lang="cs-CZ" i="1" dirty="0" err="1" smtClean="0">
                <a:solidFill>
                  <a:srgbClr val="FF0000"/>
                </a:solidFill>
              </a:rPr>
              <a:t>Interkorp</a:t>
            </a:r>
            <a:r>
              <a:rPr lang="cs-CZ" dirty="0" smtClean="0">
                <a:solidFill>
                  <a:srgbClr val="FF0000"/>
                </a:solidFill>
              </a:rPr>
              <a:t> </a:t>
            </a:r>
            <a:r>
              <a:rPr lang="cs-CZ" dirty="0">
                <a:latin typeface="Times New Roman"/>
                <a:cs typeface="Times New Roman"/>
              </a:rPr>
              <a:t>► </a:t>
            </a:r>
            <a:r>
              <a:rPr lang="cs-CZ" dirty="0" smtClean="0"/>
              <a:t>jen 600 výskytů bez </a:t>
            </a:r>
            <a:r>
              <a:rPr lang="cs-CZ" dirty="0" err="1" smtClean="0"/>
              <a:t>diatopického</a:t>
            </a:r>
            <a:r>
              <a:rPr lang="cs-CZ" dirty="0" smtClean="0"/>
              <a:t> rozdělení.</a:t>
            </a:r>
            <a:endParaRPr lang="cs-CZ" dirty="0"/>
          </a:p>
          <a:p>
            <a:pPr marL="0" indent="0">
              <a:buNone/>
            </a:pPr>
            <a:endParaRPr lang="cs-CZ" dirty="0"/>
          </a:p>
        </p:txBody>
      </p:sp>
    </p:spTree>
    <p:extLst>
      <p:ext uri="{BB962C8B-B14F-4D97-AF65-F5344CB8AC3E}">
        <p14:creationId xmlns:p14="http://schemas.microsoft.com/office/powerpoint/2010/main" val="1148654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PT" b="1" dirty="0" smtClean="0"/>
              <a:t>Lematiza</a:t>
            </a:r>
            <a:r>
              <a:rPr lang="cs-CZ" b="1" dirty="0" err="1" smtClean="0"/>
              <a:t>ce</a:t>
            </a:r>
            <a:r>
              <a:rPr lang="pt-PT" b="1" dirty="0" smtClean="0"/>
              <a:t> </a:t>
            </a:r>
            <a:r>
              <a:rPr lang="pt-PT" b="1" i="1" dirty="0" smtClean="0"/>
              <a:t>o/a </a:t>
            </a:r>
            <a:r>
              <a:rPr lang="pt-PT" b="1" i="1" dirty="0"/>
              <a:t>componente</a:t>
            </a:r>
            <a:r>
              <a:rPr lang="pt-PT" b="1" dirty="0"/>
              <a:t> </a:t>
            </a:r>
            <a:r>
              <a:rPr lang="cs-CZ" b="1" dirty="0" smtClean="0"/>
              <a:t>v portugalské lexikografii</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solidFill>
                  <a:srgbClr val="FF0000"/>
                </a:solidFill>
              </a:rPr>
              <a:t> 1. bilingvní česko-portugalské slovníky</a:t>
            </a:r>
            <a:r>
              <a:rPr lang="cs-CZ" dirty="0" smtClean="0"/>
              <a:t> </a:t>
            </a:r>
          </a:p>
          <a:p>
            <a:pPr marL="0" indent="0">
              <a:buNone/>
            </a:pPr>
            <a:r>
              <a:rPr lang="cs-CZ" dirty="0">
                <a:latin typeface="Times New Roman"/>
                <a:cs typeface="Times New Roman"/>
              </a:rPr>
              <a:t> </a:t>
            </a:r>
            <a:r>
              <a:rPr lang="cs-CZ" dirty="0" smtClean="0">
                <a:latin typeface="Times New Roman"/>
                <a:cs typeface="Times New Roman"/>
              </a:rPr>
              <a:t>    ►mužský rod</a:t>
            </a:r>
          </a:p>
          <a:p>
            <a:pPr marL="0" indent="0">
              <a:buNone/>
            </a:pPr>
            <a:endParaRPr lang="cs-CZ" dirty="0" smtClean="0">
              <a:latin typeface="Times New Roman"/>
              <a:cs typeface="Times New Roman"/>
            </a:endParaRPr>
          </a:p>
          <a:p>
            <a:r>
              <a:rPr lang="cs-CZ" dirty="0" smtClean="0">
                <a:solidFill>
                  <a:srgbClr val="FF0000"/>
                </a:solidFill>
              </a:rPr>
              <a:t> 2 portugalské slovník </a:t>
            </a:r>
            <a:r>
              <a:rPr lang="cs-CZ" dirty="0" smtClean="0"/>
              <a:t>:</a:t>
            </a:r>
          </a:p>
          <a:p>
            <a:pPr marL="0" indent="0">
              <a:buNone/>
            </a:pPr>
            <a:r>
              <a:rPr lang="cs-CZ" dirty="0" smtClean="0">
                <a:latin typeface="Times New Roman"/>
                <a:cs typeface="Times New Roman"/>
              </a:rPr>
              <a:t>     ►mužský i ženský rod:</a:t>
            </a:r>
          </a:p>
          <a:p>
            <a:pPr marL="0" indent="0">
              <a:buNone/>
            </a:pPr>
            <a:endParaRPr lang="cs-CZ" dirty="0" smtClean="0">
              <a:latin typeface="Times New Roman"/>
              <a:cs typeface="Times New Roman"/>
            </a:endParaRPr>
          </a:p>
          <a:p>
            <a:pPr marL="0" indent="0" algn="just">
              <a:buNone/>
            </a:pPr>
            <a:r>
              <a:rPr lang="cs-CZ" dirty="0" smtClean="0">
                <a:latin typeface="Times New Roman"/>
                <a:cs typeface="Times New Roman"/>
              </a:rPr>
              <a:t>Mají jeden vstup a  u něj zmíněnu možnost používat </a:t>
            </a:r>
            <a:r>
              <a:rPr lang="cs-CZ" dirty="0" smtClean="0">
                <a:solidFill>
                  <a:srgbClr val="FF0000"/>
                </a:solidFill>
                <a:latin typeface="Times New Roman"/>
                <a:cs typeface="Times New Roman"/>
              </a:rPr>
              <a:t>oba rody.  Vesměs</a:t>
            </a:r>
            <a:r>
              <a:rPr lang="cs-CZ" dirty="0" smtClean="0">
                <a:latin typeface="Times New Roman"/>
                <a:cs typeface="Times New Roman"/>
              </a:rPr>
              <a:t> </a:t>
            </a:r>
            <a:r>
              <a:rPr lang="cs-CZ" dirty="0" smtClean="0">
                <a:solidFill>
                  <a:srgbClr val="FF0000"/>
                </a:solidFill>
                <a:latin typeface="Times New Roman"/>
                <a:cs typeface="Times New Roman"/>
              </a:rPr>
              <a:t>všechny příklady </a:t>
            </a:r>
            <a:r>
              <a:rPr lang="cs-CZ" dirty="0" smtClean="0">
                <a:latin typeface="Times New Roman"/>
                <a:cs typeface="Times New Roman"/>
              </a:rPr>
              <a:t>se používají </a:t>
            </a:r>
            <a:r>
              <a:rPr lang="cs-CZ" dirty="0" smtClean="0">
                <a:solidFill>
                  <a:srgbClr val="FF0000"/>
                </a:solidFill>
                <a:latin typeface="Times New Roman"/>
                <a:cs typeface="Times New Roman"/>
              </a:rPr>
              <a:t>v</a:t>
            </a:r>
            <a:r>
              <a:rPr lang="cs-CZ" dirty="0" smtClean="0">
                <a:latin typeface="Times New Roman"/>
                <a:cs typeface="Times New Roman"/>
              </a:rPr>
              <a:t> </a:t>
            </a:r>
            <a:r>
              <a:rPr lang="cs-CZ" dirty="0" smtClean="0">
                <a:solidFill>
                  <a:srgbClr val="FF0000"/>
                </a:solidFill>
                <a:latin typeface="Times New Roman"/>
                <a:cs typeface="Times New Roman"/>
              </a:rPr>
              <a:t>rodě mužském</a:t>
            </a:r>
            <a:r>
              <a:rPr lang="cs-CZ" dirty="0" smtClean="0">
                <a:latin typeface="Times New Roman"/>
                <a:cs typeface="Times New Roman"/>
              </a:rPr>
              <a:t>. Domnívali jsme se, že </a:t>
            </a:r>
            <a:r>
              <a:rPr lang="cs-CZ" dirty="0" smtClean="0">
                <a:solidFill>
                  <a:srgbClr val="00B0F0"/>
                </a:solidFill>
                <a:latin typeface="Times New Roman"/>
                <a:cs typeface="Times New Roman"/>
              </a:rPr>
              <a:t>rod ženský </a:t>
            </a:r>
            <a:r>
              <a:rPr lang="cs-CZ" dirty="0" smtClean="0">
                <a:latin typeface="Times New Roman"/>
                <a:cs typeface="Times New Roman"/>
              </a:rPr>
              <a:t>se tedy používá jen </a:t>
            </a:r>
            <a:r>
              <a:rPr lang="cs-CZ" dirty="0" smtClean="0">
                <a:solidFill>
                  <a:srgbClr val="00B0F0"/>
                </a:solidFill>
                <a:latin typeface="Times New Roman"/>
                <a:cs typeface="Times New Roman"/>
              </a:rPr>
              <a:t>ve</a:t>
            </a:r>
            <a:r>
              <a:rPr lang="cs-CZ" dirty="0" smtClean="0">
                <a:latin typeface="Times New Roman"/>
                <a:cs typeface="Times New Roman"/>
              </a:rPr>
              <a:t> </a:t>
            </a:r>
            <a:r>
              <a:rPr lang="cs-CZ" dirty="0" smtClean="0">
                <a:solidFill>
                  <a:srgbClr val="00B0F0"/>
                </a:solidFill>
                <a:latin typeface="Times New Roman"/>
                <a:cs typeface="Times New Roman"/>
              </a:rPr>
              <a:t>výjimečných případech</a:t>
            </a:r>
            <a:r>
              <a:rPr lang="cs-CZ" dirty="0" smtClean="0">
                <a:latin typeface="Times New Roman"/>
                <a:cs typeface="Times New Roman"/>
              </a:rPr>
              <a:t>, a to v těch, které jsou označeny ve slovníku v tzv. „kolokaci“ (tedy v ustáleném spojení).  </a:t>
            </a:r>
          </a:p>
          <a:p>
            <a:pPr marL="0" indent="0">
              <a:buNone/>
            </a:pPr>
            <a:endParaRPr lang="cs-CZ" dirty="0"/>
          </a:p>
          <a:p>
            <a:endParaRPr lang="cs-CZ" dirty="0"/>
          </a:p>
        </p:txBody>
      </p:sp>
    </p:spTree>
    <p:extLst>
      <p:ext uri="{BB962C8B-B14F-4D97-AF65-F5344CB8AC3E}">
        <p14:creationId xmlns:p14="http://schemas.microsoft.com/office/powerpoint/2010/main" val="3593265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pt-PT" b="1" dirty="0">
                <a:solidFill>
                  <a:srgbClr val="FF0000"/>
                </a:solidFill>
              </a:rPr>
              <a:t>Dicionário da Língua Portuguesa Contemporânea</a:t>
            </a:r>
            <a:r>
              <a:rPr lang="cs-CZ" dirty="0">
                <a:solidFill>
                  <a:srgbClr val="FF0000"/>
                </a:solidFill>
              </a:rPr>
              <a:t/>
            </a:r>
            <a:br>
              <a:rPr lang="cs-CZ" dirty="0">
                <a:solidFill>
                  <a:srgbClr val="FF0000"/>
                </a:solidFill>
              </a:rPr>
            </a:br>
            <a:endParaRPr lang="cs-CZ" dirty="0">
              <a:solidFill>
                <a:srgbClr val="FF0000"/>
              </a:solidFill>
            </a:endParaRPr>
          </a:p>
        </p:txBody>
      </p:sp>
      <p:sp>
        <p:nvSpPr>
          <p:cNvPr id="3" name="Zástupný symbol pro obsah 2"/>
          <p:cNvSpPr>
            <a:spLocks noGrp="1"/>
          </p:cNvSpPr>
          <p:nvPr>
            <p:ph idx="1"/>
          </p:nvPr>
        </p:nvSpPr>
        <p:spPr/>
        <p:txBody>
          <a:bodyPr>
            <a:normAutofit fontScale="70000" lnSpcReduction="20000"/>
          </a:bodyPr>
          <a:lstStyle/>
          <a:p>
            <a:r>
              <a:rPr lang="pt-PT" b="1" i="1" dirty="0" smtClean="0"/>
              <a:t>componente </a:t>
            </a:r>
            <a:r>
              <a:rPr lang="pt-PT" b="1" i="1" dirty="0"/>
              <a:t>s. m. ou f. </a:t>
            </a:r>
            <a:r>
              <a:rPr lang="pt-PT" dirty="0"/>
              <a:t>(do latim </a:t>
            </a:r>
            <a:r>
              <a:rPr lang="pt-PT" i="1" dirty="0"/>
              <a:t>componens, componentis</a:t>
            </a:r>
            <a:r>
              <a:rPr lang="pt-PT" dirty="0"/>
              <a:t>), part. pres. de componēre – ´colocar juntamente´). </a:t>
            </a:r>
            <a:endParaRPr lang="cs-CZ" dirty="0" smtClean="0"/>
          </a:p>
          <a:p>
            <a:r>
              <a:rPr lang="pt-PT" b="1" dirty="0" smtClean="0"/>
              <a:t>1</a:t>
            </a:r>
            <a:r>
              <a:rPr lang="pt-PT" dirty="0"/>
              <a:t>. Elemento que entra na composição de alguma coisa. </a:t>
            </a:r>
            <a:r>
              <a:rPr lang="pt-PT" i="1" dirty="0"/>
              <a:t>O verbo é um dos componentes da frase. O curso tem </a:t>
            </a:r>
            <a:r>
              <a:rPr lang="pt-PT" i="1" u="sng" dirty="0">
                <a:solidFill>
                  <a:srgbClr val="0070C0"/>
                </a:solidFill>
              </a:rPr>
              <a:t>uma componente</a:t>
            </a:r>
            <a:r>
              <a:rPr lang="pt-PT" i="1" dirty="0">
                <a:solidFill>
                  <a:srgbClr val="0070C0"/>
                </a:solidFill>
              </a:rPr>
              <a:t> </a:t>
            </a:r>
            <a:r>
              <a:rPr lang="pt-PT" i="1" dirty="0"/>
              <a:t>eminentemente prática</a:t>
            </a:r>
            <a:r>
              <a:rPr lang="pt-PT" i="1" dirty="0" smtClean="0"/>
              <a:t>.</a:t>
            </a:r>
            <a:endParaRPr lang="cs-CZ" i="1" dirty="0" smtClean="0"/>
          </a:p>
          <a:p>
            <a:r>
              <a:rPr lang="pt-PT" dirty="0" smtClean="0"/>
              <a:t> </a:t>
            </a:r>
            <a:r>
              <a:rPr lang="pt-PT" b="1" dirty="0"/>
              <a:t>2</a:t>
            </a:r>
            <a:r>
              <a:rPr lang="pt-PT" dirty="0"/>
              <a:t>.</a:t>
            </a:r>
            <a:r>
              <a:rPr lang="pt-PT" i="1" dirty="0"/>
              <a:t>quím</a:t>
            </a:r>
            <a:r>
              <a:rPr lang="pt-PT" dirty="0"/>
              <a:t>. Elemento de um corpo composto. O </a:t>
            </a:r>
            <a:r>
              <a:rPr lang="pt-PT" i="1" dirty="0"/>
              <a:t>hidrogénio é um dos </a:t>
            </a:r>
            <a:r>
              <a:rPr lang="pt-PT" i="1" dirty="0">
                <a:solidFill>
                  <a:srgbClr val="FF0000"/>
                </a:solidFill>
              </a:rPr>
              <a:t>componentes</a:t>
            </a:r>
            <a:r>
              <a:rPr lang="pt-PT" i="1" dirty="0"/>
              <a:t> da água</a:t>
            </a:r>
            <a:r>
              <a:rPr lang="pt-PT" dirty="0"/>
              <a:t>. </a:t>
            </a:r>
            <a:endParaRPr lang="cs-CZ" dirty="0" smtClean="0"/>
          </a:p>
          <a:p>
            <a:r>
              <a:rPr lang="pt-PT" b="1" dirty="0" smtClean="0"/>
              <a:t>3</a:t>
            </a:r>
            <a:r>
              <a:rPr lang="pt-PT" b="1" dirty="0"/>
              <a:t>.</a:t>
            </a:r>
            <a:r>
              <a:rPr lang="pt-PT" dirty="0"/>
              <a:t> </a:t>
            </a:r>
            <a:r>
              <a:rPr lang="pt-PT" i="1" dirty="0"/>
              <a:t>tecnol</a:t>
            </a:r>
            <a:r>
              <a:rPr lang="pt-PT" dirty="0"/>
              <a:t>. Elemento que entra na composição de um circuito electrónico. </a:t>
            </a:r>
            <a:endParaRPr lang="cs-CZ" dirty="0" smtClean="0"/>
          </a:p>
          <a:p>
            <a:r>
              <a:rPr lang="pt-PT" b="1" dirty="0" smtClean="0"/>
              <a:t>4</a:t>
            </a:r>
            <a:r>
              <a:rPr lang="pt-PT" dirty="0"/>
              <a:t>. </a:t>
            </a:r>
            <a:r>
              <a:rPr lang="pt-PT" i="1" dirty="0"/>
              <a:t>fís</a:t>
            </a:r>
            <a:r>
              <a:rPr lang="pt-PT" dirty="0"/>
              <a:t>. Cada uma das forças que actuam simultaneamente sobre um corpo, cujo efeito é equivalente ao da resultante</a:t>
            </a:r>
            <a:r>
              <a:rPr lang="pt-PT" b="1" dirty="0"/>
              <a:t>. </a:t>
            </a:r>
            <a:endParaRPr lang="cs-CZ" b="1" dirty="0" smtClean="0"/>
          </a:p>
          <a:p>
            <a:r>
              <a:rPr lang="pt-PT" b="1" dirty="0" smtClean="0"/>
              <a:t>5</a:t>
            </a:r>
            <a:r>
              <a:rPr lang="pt-PT" dirty="0"/>
              <a:t>. Membro de uma classe, corpo, instituição…</a:t>
            </a:r>
            <a:r>
              <a:rPr lang="pt-PT" i="1" dirty="0"/>
              <a:t>Os </a:t>
            </a:r>
            <a:r>
              <a:rPr lang="pt-PT" i="1" dirty="0">
                <a:solidFill>
                  <a:srgbClr val="FF0000"/>
                </a:solidFill>
              </a:rPr>
              <a:t>componentes</a:t>
            </a:r>
            <a:r>
              <a:rPr lang="pt-PT" i="1" dirty="0"/>
              <a:t> </a:t>
            </a:r>
            <a:r>
              <a:rPr lang="pt-PT" i="1" dirty="0" smtClean="0"/>
              <a:t>do </a:t>
            </a:r>
            <a:r>
              <a:rPr lang="pt-PT" i="1" dirty="0"/>
              <a:t>grupo de escuteiros actuaram com destreza e sentido prático</a:t>
            </a:r>
            <a:r>
              <a:rPr lang="pt-PT" dirty="0"/>
              <a:t>. (DLPC: 890). </a:t>
            </a:r>
            <a:endParaRPr lang="cs-CZ" dirty="0"/>
          </a:p>
        </p:txBody>
      </p:sp>
    </p:spTree>
    <p:extLst>
      <p:ext uri="{BB962C8B-B14F-4D97-AF65-F5344CB8AC3E}">
        <p14:creationId xmlns:p14="http://schemas.microsoft.com/office/powerpoint/2010/main" val="1514384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PT" b="1" dirty="0">
                <a:solidFill>
                  <a:srgbClr val="FF0000"/>
                </a:solidFill>
              </a:rPr>
              <a:t>Dicionário Priberam da Língua Portuguesa</a:t>
            </a:r>
            <a:endParaRPr lang="cs-CZ" dirty="0">
              <a:solidFill>
                <a:srgbClr val="FF0000"/>
              </a:solidFill>
            </a:endParaRPr>
          </a:p>
        </p:txBody>
      </p:sp>
      <p:sp>
        <p:nvSpPr>
          <p:cNvPr id="3" name="Zástupný symbol pro obsah 2"/>
          <p:cNvSpPr>
            <a:spLocks noGrp="1"/>
          </p:cNvSpPr>
          <p:nvPr>
            <p:ph idx="1"/>
          </p:nvPr>
        </p:nvSpPr>
        <p:spPr/>
        <p:txBody>
          <a:bodyPr>
            <a:normAutofit/>
          </a:bodyPr>
          <a:lstStyle/>
          <a:p>
            <a:endParaRPr lang="cs-CZ" b="1" i="1" dirty="0" smtClean="0"/>
          </a:p>
          <a:p>
            <a:endParaRPr lang="cs-CZ" b="1" i="1" dirty="0"/>
          </a:p>
          <a:p>
            <a:r>
              <a:rPr lang="pt-PT" b="1" i="1" dirty="0" smtClean="0"/>
              <a:t>componente </a:t>
            </a:r>
            <a:r>
              <a:rPr lang="pt-PT" b="1" i="1" dirty="0"/>
              <a:t>adj. 2 g.2 g.s. 2 g</a:t>
            </a:r>
            <a:r>
              <a:rPr lang="pt-PT" i="1" dirty="0"/>
              <a:t>. </a:t>
            </a:r>
            <a:r>
              <a:rPr lang="pt-PT" dirty="0"/>
              <a:t>Elemento (que concorre com outros numa composição). [Mecânica] [Mecânica] Cada uma das forças que </a:t>
            </a:r>
            <a:r>
              <a:rPr lang="cs-CZ" dirty="0" err="1" smtClean="0"/>
              <a:t>actua</a:t>
            </a:r>
            <a:r>
              <a:rPr lang="cs-CZ" dirty="0" smtClean="0"/>
              <a:t> </a:t>
            </a:r>
            <a:r>
              <a:rPr lang="pt-PT" dirty="0" smtClean="0"/>
              <a:t>simultaneamente </a:t>
            </a:r>
            <a:r>
              <a:rPr lang="pt-PT" dirty="0"/>
              <a:t>para produzir entre todas uma resultante</a:t>
            </a:r>
            <a:r>
              <a:rPr lang="pt-PT" dirty="0" smtClean="0"/>
              <a:t>.</a:t>
            </a:r>
            <a:endParaRPr lang="cs-CZ" dirty="0"/>
          </a:p>
        </p:txBody>
      </p:sp>
    </p:spTree>
    <p:extLst>
      <p:ext uri="{BB962C8B-B14F-4D97-AF65-F5344CB8AC3E}">
        <p14:creationId xmlns:p14="http://schemas.microsoft.com/office/powerpoint/2010/main" val="96210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pt-PT" b="1" dirty="0">
                <a:solidFill>
                  <a:srgbClr val="FF0000"/>
                </a:solidFill>
              </a:rPr>
              <a:t>Dicionário Aulete</a:t>
            </a:r>
            <a:r>
              <a:rPr lang="cs-CZ" dirty="0">
                <a:solidFill>
                  <a:srgbClr val="FF0000"/>
                </a:solidFill>
              </a:rPr>
              <a:t/>
            </a:r>
            <a:br>
              <a:rPr lang="cs-CZ" dirty="0">
                <a:solidFill>
                  <a:srgbClr val="FF0000"/>
                </a:solidFill>
              </a:rPr>
            </a:br>
            <a:endParaRPr lang="cs-CZ" dirty="0">
              <a:solidFill>
                <a:srgbClr val="FF0000"/>
              </a:solidFill>
            </a:endParaRPr>
          </a:p>
        </p:txBody>
      </p:sp>
      <p:sp>
        <p:nvSpPr>
          <p:cNvPr id="3" name="Zástupný symbol pro obsah 2"/>
          <p:cNvSpPr>
            <a:spLocks noGrp="1"/>
          </p:cNvSpPr>
          <p:nvPr>
            <p:ph idx="1"/>
          </p:nvPr>
        </p:nvSpPr>
        <p:spPr/>
        <p:txBody>
          <a:bodyPr>
            <a:normAutofit lnSpcReduction="10000"/>
          </a:bodyPr>
          <a:lstStyle/>
          <a:p>
            <a:r>
              <a:rPr lang="pt-PT" b="1" i="1" dirty="0" smtClean="0"/>
              <a:t>Componente</a:t>
            </a:r>
            <a:r>
              <a:rPr lang="cs-CZ" b="1" i="1" dirty="0" smtClean="0"/>
              <a:t> </a:t>
            </a:r>
            <a:r>
              <a:rPr lang="pt-PT" b="1" i="1" dirty="0" smtClean="0"/>
              <a:t>adj</a:t>
            </a:r>
            <a:r>
              <a:rPr lang="pt-PT" b="1" i="1" dirty="0"/>
              <a:t>. 2 g.2 g. s. 2 g</a:t>
            </a:r>
            <a:r>
              <a:rPr lang="pt-PT" dirty="0"/>
              <a:t>. Alguém ou algo que faz parte de um conjunto organizado; parte ou elemento de um sistema: os componentes de um computador. Membro de um grupo: os componentes do coral. </a:t>
            </a:r>
            <a:r>
              <a:rPr lang="pt-PT" i="1" dirty="0"/>
              <a:t>Quím</a:t>
            </a:r>
            <a:r>
              <a:rPr lang="pt-PT" dirty="0"/>
              <a:t>. Substância que compõe um sistema químico (e necessária para caracterizá-lo) [Tb. us.como adj.] </a:t>
            </a:r>
            <a:r>
              <a:rPr lang="pt-PT" u="sng" dirty="0">
                <a:solidFill>
                  <a:srgbClr val="0070C0"/>
                </a:solidFill>
              </a:rPr>
              <a:t>sf. </a:t>
            </a:r>
            <a:r>
              <a:rPr lang="pt-PT" i="1" u="sng" dirty="0">
                <a:solidFill>
                  <a:srgbClr val="0070C0"/>
                </a:solidFill>
              </a:rPr>
              <a:t>Astron</a:t>
            </a:r>
            <a:r>
              <a:rPr lang="pt-PT" u="sng" dirty="0">
                <a:solidFill>
                  <a:srgbClr val="0070C0"/>
                </a:solidFill>
              </a:rPr>
              <a:t>. Qualquer das estrelas que compõem um sistema estelar. </a:t>
            </a:r>
            <a:r>
              <a:rPr lang="pt-PT" dirty="0">
                <a:solidFill>
                  <a:srgbClr val="0070C0"/>
                </a:solidFill>
              </a:rPr>
              <a:t>[</a:t>
            </a:r>
            <a:r>
              <a:rPr lang="pt-PT" dirty="0"/>
              <a:t>F.: Do lat. </a:t>
            </a:r>
            <a:r>
              <a:rPr lang="pt-PT" i="1" dirty="0"/>
              <a:t>componens, entis</a:t>
            </a:r>
            <a:r>
              <a:rPr lang="pt-PT" i="1" dirty="0" smtClean="0"/>
              <a:t>.</a:t>
            </a:r>
            <a:r>
              <a:rPr lang="pt-PT" dirty="0" smtClean="0"/>
              <a:t>]</a:t>
            </a:r>
            <a:endParaRPr lang="cs-CZ" dirty="0"/>
          </a:p>
          <a:p>
            <a:endParaRPr lang="cs-CZ" dirty="0"/>
          </a:p>
        </p:txBody>
      </p:sp>
    </p:spTree>
    <p:extLst>
      <p:ext uri="{BB962C8B-B14F-4D97-AF65-F5344CB8AC3E}">
        <p14:creationId xmlns:p14="http://schemas.microsoft.com/office/powerpoint/2010/main" val="1458010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pt-PT" b="1" dirty="0">
                <a:solidFill>
                  <a:srgbClr val="FF0000"/>
                </a:solidFill>
              </a:rPr>
              <a:t>Dicionário da Língua Portuguesa Aurélio</a:t>
            </a:r>
            <a:r>
              <a:rPr lang="cs-CZ" dirty="0"/>
              <a:t/>
            </a:r>
            <a:br>
              <a:rPr lang="cs-CZ" dirty="0"/>
            </a:br>
            <a:endParaRPr lang="cs-CZ" dirty="0"/>
          </a:p>
        </p:txBody>
      </p:sp>
      <p:sp>
        <p:nvSpPr>
          <p:cNvPr id="3" name="Zástupný symbol pro obsah 2"/>
          <p:cNvSpPr>
            <a:spLocks noGrp="1"/>
          </p:cNvSpPr>
          <p:nvPr>
            <p:ph idx="1"/>
          </p:nvPr>
        </p:nvSpPr>
        <p:spPr/>
        <p:txBody>
          <a:bodyPr>
            <a:normAutofit fontScale="92500" lnSpcReduction="10000"/>
          </a:bodyPr>
          <a:lstStyle/>
          <a:p>
            <a:r>
              <a:rPr lang="pt-PT" b="1" i="1" dirty="0" smtClean="0"/>
              <a:t>componente</a:t>
            </a:r>
            <a:r>
              <a:rPr lang="pt-PT" i="1" dirty="0" smtClean="0"/>
              <a:t> </a:t>
            </a:r>
            <a:r>
              <a:rPr lang="pt-PT" i="1" dirty="0"/>
              <a:t>(</a:t>
            </a:r>
            <a:r>
              <a:rPr lang="pt-PT" dirty="0"/>
              <a:t>do lat. </a:t>
            </a:r>
            <a:r>
              <a:rPr lang="pt-PT" i="1" dirty="0"/>
              <a:t>componente</a:t>
            </a:r>
            <a:r>
              <a:rPr lang="pt-PT" dirty="0"/>
              <a:t>).  </a:t>
            </a:r>
            <a:endParaRPr lang="cs-CZ" dirty="0"/>
          </a:p>
          <a:p>
            <a:r>
              <a:rPr lang="pt-PT" b="1" i="1" dirty="0"/>
              <a:t>adj.</a:t>
            </a:r>
            <a:r>
              <a:rPr lang="pt-PT" dirty="0"/>
              <a:t> 1. Que entra na composição de alguma coisa. </a:t>
            </a:r>
            <a:endParaRPr lang="cs-CZ" dirty="0"/>
          </a:p>
          <a:p>
            <a:pPr algn="just"/>
            <a:r>
              <a:rPr lang="pt-PT" b="1" i="1" dirty="0"/>
              <a:t>s. m.</a:t>
            </a:r>
            <a:r>
              <a:rPr lang="pt-PT" dirty="0"/>
              <a:t> 2. Aquilo que entra na composição de alguma coisa.  3. Parte elementar de um sistema  4. </a:t>
            </a:r>
            <a:r>
              <a:rPr lang="pt-PT" i="1" dirty="0"/>
              <a:t>Fís.Quím</a:t>
            </a:r>
            <a:r>
              <a:rPr lang="pt-PT" dirty="0"/>
              <a:t>. Num sistema, qualquer das espécies químicas, entre as que o constituem, incluída no menor grupo de substâncias necessárias para caracterizar quimicamente o sistema (Cf.nesta acepção constituinte.)  </a:t>
            </a:r>
            <a:r>
              <a:rPr lang="pt-PT" dirty="0" smtClean="0"/>
              <a:t>♦</a:t>
            </a:r>
            <a:r>
              <a:rPr lang="cs-CZ" dirty="0" smtClean="0"/>
              <a:t> </a:t>
            </a:r>
            <a:r>
              <a:rPr lang="pt-PT" dirty="0" smtClean="0"/>
              <a:t>Componente </a:t>
            </a:r>
            <a:r>
              <a:rPr lang="pt-PT" dirty="0"/>
              <a:t>chandleriano, </a:t>
            </a:r>
            <a:r>
              <a:rPr lang="pt-PT" i="1" dirty="0"/>
              <a:t>Astr</a:t>
            </a:r>
            <a:r>
              <a:rPr lang="pt-PT" dirty="0"/>
              <a:t>. V. período de chandler. </a:t>
            </a:r>
            <a:endParaRPr lang="cs-CZ" dirty="0"/>
          </a:p>
          <a:p>
            <a:endParaRPr lang="cs-CZ" dirty="0"/>
          </a:p>
          <a:p>
            <a:endParaRPr lang="cs-CZ" dirty="0"/>
          </a:p>
        </p:txBody>
      </p:sp>
    </p:spTree>
    <p:extLst>
      <p:ext uri="{BB962C8B-B14F-4D97-AF65-F5344CB8AC3E}">
        <p14:creationId xmlns:p14="http://schemas.microsoft.com/office/powerpoint/2010/main" val="2478500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CÍL</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endParaRPr lang="cs-CZ" dirty="0" smtClean="0"/>
          </a:p>
          <a:p>
            <a:endParaRPr lang="cs-CZ" dirty="0"/>
          </a:p>
          <a:p>
            <a:pPr algn="ctr"/>
            <a:r>
              <a:rPr lang="cs-CZ" dirty="0" smtClean="0"/>
              <a:t>Zjistit, jaký je skutečný gramatický rod podstatného jména </a:t>
            </a:r>
            <a:r>
              <a:rPr lang="pt-PT" i="1" dirty="0" smtClean="0"/>
              <a:t>componente</a:t>
            </a:r>
            <a:r>
              <a:rPr lang="pt-PT" i="1" dirty="0"/>
              <a:t>.</a:t>
            </a:r>
            <a:r>
              <a:rPr lang="pt-PT" dirty="0"/>
              <a:t> </a:t>
            </a:r>
            <a:r>
              <a:rPr lang="cs-CZ" dirty="0" smtClean="0"/>
              <a:t> </a:t>
            </a:r>
            <a:r>
              <a:rPr lang="pt-PT" dirty="0" smtClean="0"/>
              <a:t> </a:t>
            </a:r>
            <a:endParaRPr lang="cs-CZ" dirty="0" smtClean="0"/>
          </a:p>
          <a:p>
            <a:pPr marL="0" indent="0">
              <a:buNone/>
            </a:pPr>
            <a:endParaRPr lang="cs-CZ" dirty="0"/>
          </a:p>
        </p:txBody>
      </p:sp>
    </p:spTree>
    <p:extLst>
      <p:ext uri="{BB962C8B-B14F-4D97-AF65-F5344CB8AC3E}">
        <p14:creationId xmlns:p14="http://schemas.microsoft.com/office/powerpoint/2010/main" val="2501578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pt-PT" b="1" dirty="0">
                <a:solidFill>
                  <a:srgbClr val="FF0000"/>
                </a:solidFill>
              </a:rPr>
              <a:t>Dicionário Houaiss da Língua Portuguesa</a:t>
            </a:r>
            <a:r>
              <a:rPr lang="cs-CZ" dirty="0">
                <a:solidFill>
                  <a:srgbClr val="FF0000"/>
                </a:solidFill>
              </a:rPr>
              <a:t/>
            </a:r>
            <a:br>
              <a:rPr lang="cs-CZ" dirty="0">
                <a:solidFill>
                  <a:srgbClr val="FF0000"/>
                </a:solidFill>
              </a:rPr>
            </a:br>
            <a:endParaRPr lang="cs-CZ" dirty="0">
              <a:solidFill>
                <a:srgbClr val="FF0000"/>
              </a:solidFill>
            </a:endParaRPr>
          </a:p>
        </p:txBody>
      </p:sp>
      <p:sp>
        <p:nvSpPr>
          <p:cNvPr id="3" name="Zástupný symbol pro obsah 2"/>
          <p:cNvSpPr>
            <a:spLocks noGrp="1"/>
          </p:cNvSpPr>
          <p:nvPr>
            <p:ph idx="1"/>
          </p:nvPr>
        </p:nvSpPr>
        <p:spPr/>
        <p:txBody>
          <a:bodyPr>
            <a:normAutofit fontScale="70000" lnSpcReduction="20000"/>
          </a:bodyPr>
          <a:lstStyle/>
          <a:p>
            <a:r>
              <a:rPr lang="pt-PT" b="1" i="1" dirty="0" smtClean="0"/>
              <a:t>componente  </a:t>
            </a:r>
            <a:r>
              <a:rPr lang="pt-PT" b="1" i="1" dirty="0"/>
              <a:t>Adj. 2g s. 2 g</a:t>
            </a:r>
            <a:r>
              <a:rPr lang="pt-PT" dirty="0"/>
              <a:t> 1.Que ou o que compõe ou ajuda na composição de algo &lt;os c. de um motor&gt; &lt;os c. de um sistema filosófico&gt;; 2. que ou quem é membro de uma classe, de uma instituição, de um corpo, etc. &lt;os elementos c. do corpo policial&gt; &lt;uma organização esquerdista com c. que se pretendiam autónomas&gt;; 3. em ciência e tecnologia, diz-se de ou parte constituinte de um sistema; 4. ELECTR. diz-se de ou qualquer dispositivo com características definidas que disponha de terminais através dos quais possa ser conectado a outros componentes para formar um sistema; 5. GRAM.GENER. diz-se de ou cada  uma das partes constituintes da gramática de uma língua: componente sintáctico, componente fonológico, componente semântico; 6. GRAM.GENER. diz-se de ou cada uma das partes do componente sintáctico: componente da base e componente transformacional; 7. QUÍM. Diz-se de ou substância  que compõe  um sistema químico *componente categorial;  </a:t>
            </a:r>
            <a:endParaRPr lang="cs-CZ" dirty="0"/>
          </a:p>
        </p:txBody>
      </p:sp>
    </p:spTree>
    <p:extLst>
      <p:ext uri="{BB962C8B-B14F-4D97-AF65-F5344CB8AC3E}">
        <p14:creationId xmlns:p14="http://schemas.microsoft.com/office/powerpoint/2010/main" val="1861606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PT" b="1" dirty="0">
                <a:solidFill>
                  <a:srgbClr val="FF0000"/>
                </a:solidFill>
              </a:rPr>
              <a:t>Dicionário Houaiss da Língua Portuguesa</a:t>
            </a:r>
            <a:endParaRPr lang="cs-CZ" dirty="0"/>
          </a:p>
        </p:txBody>
      </p:sp>
      <p:sp>
        <p:nvSpPr>
          <p:cNvPr id="3" name="Zástupný symbol pro obsah 2"/>
          <p:cNvSpPr>
            <a:spLocks noGrp="1"/>
          </p:cNvSpPr>
          <p:nvPr>
            <p:ph idx="1"/>
          </p:nvPr>
        </p:nvSpPr>
        <p:spPr/>
        <p:txBody>
          <a:bodyPr>
            <a:normAutofit fontScale="55000" lnSpcReduction="20000"/>
          </a:bodyPr>
          <a:lstStyle/>
          <a:p>
            <a:r>
              <a:rPr lang="pt-PT" dirty="0"/>
              <a:t>GRAM.GENER. 1. mesmo que base categorial; 2. a parte da base que contém as categorias sintácticas existentes na língua e o sistema de regras para a construção dos sintagmas e da estrutura básica da oração, determinando as relações gramaticais entre os seus constituintes. *Cf. Categoria sintáctica. </a:t>
            </a:r>
            <a:r>
              <a:rPr lang="pt-PT" dirty="0">
                <a:solidFill>
                  <a:srgbClr val="FF0000"/>
                </a:solidFill>
              </a:rPr>
              <a:t>c.chandleriano</a:t>
            </a:r>
            <a:r>
              <a:rPr lang="pt-PT" dirty="0"/>
              <a:t> ou </a:t>
            </a:r>
            <a:r>
              <a:rPr lang="pt-PT" u="sng" dirty="0">
                <a:solidFill>
                  <a:srgbClr val="0070C0"/>
                </a:solidFill>
              </a:rPr>
              <a:t>c.chandleriana</a:t>
            </a:r>
            <a:r>
              <a:rPr lang="pt-PT" dirty="0">
                <a:solidFill>
                  <a:srgbClr val="0070C0"/>
                </a:solidFill>
              </a:rPr>
              <a:t> </a:t>
            </a:r>
            <a:r>
              <a:rPr lang="pt-PT" dirty="0"/>
              <a:t>ASTR. m.q período de Chandler, </a:t>
            </a:r>
            <a:r>
              <a:rPr lang="pt-PT" dirty="0">
                <a:solidFill>
                  <a:srgbClr val="FF0000"/>
                </a:solidFill>
              </a:rPr>
              <a:t>c. fonológico </a:t>
            </a:r>
            <a:r>
              <a:rPr lang="pt-PT" dirty="0"/>
              <a:t>ou </a:t>
            </a:r>
            <a:r>
              <a:rPr lang="pt-PT" u="sng" dirty="0">
                <a:solidFill>
                  <a:srgbClr val="0070C0"/>
                </a:solidFill>
              </a:rPr>
              <a:t>c.fonológica; </a:t>
            </a:r>
            <a:r>
              <a:rPr lang="pt-PT" dirty="0"/>
              <a:t>GRAM.GENER.  inventário de fonemas e traços distintivos de uma língua e sistema de regras que interpretam foneticamente as cadeias geradas pelos componentes sintáctico e transformacional, em termos de traços distintivos; componente lexical. GRAM.GENER. m.q.léxico;  </a:t>
            </a:r>
            <a:r>
              <a:rPr lang="pt-PT" dirty="0">
                <a:solidFill>
                  <a:srgbClr val="FF0000"/>
                </a:solidFill>
              </a:rPr>
              <a:t>c. semântico </a:t>
            </a:r>
            <a:r>
              <a:rPr lang="pt-PT" dirty="0"/>
              <a:t>ou </a:t>
            </a:r>
            <a:r>
              <a:rPr lang="pt-PT" u="sng" dirty="0">
                <a:solidFill>
                  <a:srgbClr val="0070C0"/>
                </a:solidFill>
              </a:rPr>
              <a:t>c.semântica </a:t>
            </a:r>
            <a:r>
              <a:rPr lang="pt-PT" dirty="0"/>
              <a:t>GRAM.GENER.1. sistema de regras que realizam a interpretação semântica das frases geradas pelo componente sintáctico 2.LING. em análise semântica oponencial, unidade mínima de significação que entra  na formação do sentido de um morfema ou de uma palavra (p.ex.: [+humano], [+adulto], [+fêmea] são componentes semânticos do significado de mulher); traço semântico, marcador semântico. </a:t>
            </a:r>
            <a:r>
              <a:rPr lang="pt-PT" dirty="0">
                <a:solidFill>
                  <a:srgbClr val="FF0000"/>
                </a:solidFill>
              </a:rPr>
              <a:t>c. sintagmático </a:t>
            </a:r>
            <a:r>
              <a:rPr lang="pt-PT" dirty="0"/>
              <a:t>ou </a:t>
            </a:r>
            <a:r>
              <a:rPr lang="pt-PT" u="sng" dirty="0">
                <a:solidFill>
                  <a:srgbClr val="0070C0"/>
                </a:solidFill>
              </a:rPr>
              <a:t>c.sintagmática</a:t>
            </a:r>
            <a:r>
              <a:rPr lang="pt-PT" dirty="0"/>
              <a:t> GRAM.GENER. sistema de regras que determinam as estruturas frásicas possíveis na língua sintaxe; </a:t>
            </a:r>
            <a:r>
              <a:rPr lang="pt-PT" dirty="0">
                <a:solidFill>
                  <a:srgbClr val="FF0000"/>
                </a:solidFill>
              </a:rPr>
              <a:t>componente sintáctico </a:t>
            </a:r>
            <a:r>
              <a:rPr lang="pt-PT" dirty="0"/>
              <a:t>ou </a:t>
            </a:r>
            <a:r>
              <a:rPr lang="pt-PT" u="sng" dirty="0">
                <a:solidFill>
                  <a:srgbClr val="0070C0"/>
                </a:solidFill>
              </a:rPr>
              <a:t>c.sintáctica</a:t>
            </a:r>
            <a:r>
              <a:rPr lang="pt-PT" dirty="0"/>
              <a:t> GRAM.GENER. parte da gramática que gera, por meio de regras formalizadas, todas e apenas as sentenças possíveis de uma língua. Uso como termo da GRAM.GENER. no Brasil é ger.empr. no masc.  Etim. Lat. </a:t>
            </a:r>
            <a:r>
              <a:rPr lang="pt-PT" i="1" dirty="0"/>
              <a:t>Componens, entis</a:t>
            </a:r>
            <a:r>
              <a:rPr lang="pt-PT" dirty="0"/>
              <a:t>, part. pres. de </a:t>
            </a:r>
            <a:r>
              <a:rPr lang="pt-PT" i="1" dirty="0"/>
              <a:t>componere</a:t>
            </a:r>
            <a:endParaRPr lang="cs-CZ" dirty="0"/>
          </a:p>
          <a:p>
            <a:endParaRPr lang="cs-CZ" dirty="0"/>
          </a:p>
        </p:txBody>
      </p:sp>
    </p:spTree>
    <p:extLst>
      <p:ext uri="{BB962C8B-B14F-4D97-AF65-F5344CB8AC3E}">
        <p14:creationId xmlns:p14="http://schemas.microsoft.com/office/powerpoint/2010/main" val="4163124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PT" b="1" dirty="0">
                <a:solidFill>
                  <a:srgbClr val="FF0000"/>
                </a:solidFill>
              </a:rPr>
              <a:t>Lematização de o/a componente </a:t>
            </a:r>
            <a:r>
              <a:rPr lang="cs-CZ" b="1" dirty="0" err="1" smtClean="0">
                <a:solidFill>
                  <a:srgbClr val="FF0000"/>
                </a:solidFill>
              </a:rPr>
              <a:t>em</a:t>
            </a:r>
            <a:r>
              <a:rPr lang="cs-CZ" b="1" dirty="0" smtClean="0">
                <a:solidFill>
                  <a:srgbClr val="FF0000"/>
                </a:solidFill>
              </a:rPr>
              <a:t> </a:t>
            </a:r>
            <a:r>
              <a:rPr lang="cs-CZ" b="1" dirty="0" err="1" smtClean="0">
                <a:solidFill>
                  <a:srgbClr val="FF0000"/>
                </a:solidFill>
              </a:rPr>
              <a:t>outras</a:t>
            </a:r>
            <a:r>
              <a:rPr lang="cs-CZ" b="1" dirty="0" smtClean="0">
                <a:solidFill>
                  <a:srgbClr val="FF0000"/>
                </a:solidFill>
              </a:rPr>
              <a:t> </a:t>
            </a:r>
            <a:r>
              <a:rPr lang="cs-CZ" b="1" dirty="0" err="1" smtClean="0">
                <a:solidFill>
                  <a:srgbClr val="FF0000"/>
                </a:solidFill>
              </a:rPr>
              <a:t>línguas</a:t>
            </a:r>
            <a:r>
              <a:rPr lang="cs-CZ" b="1" dirty="0" smtClean="0">
                <a:solidFill>
                  <a:srgbClr val="FF0000"/>
                </a:solidFill>
              </a:rPr>
              <a:t> </a:t>
            </a:r>
            <a:r>
              <a:rPr lang="cs-CZ" b="1" dirty="0" err="1" smtClean="0">
                <a:solidFill>
                  <a:srgbClr val="FF0000"/>
                </a:solidFill>
              </a:rPr>
              <a:t>románicas</a:t>
            </a:r>
            <a:r>
              <a:rPr lang="cs-CZ" dirty="0">
                <a:solidFill>
                  <a:srgbClr val="FF0000"/>
                </a:solidFill>
              </a:rPr>
              <a:t/>
            </a:r>
            <a:br>
              <a:rPr lang="cs-CZ" dirty="0">
                <a:solidFill>
                  <a:srgbClr val="FF0000"/>
                </a:solidFill>
              </a:rPr>
            </a:br>
            <a:endParaRPr lang="cs-CZ" dirty="0">
              <a:solidFill>
                <a:srgbClr val="FF0000"/>
              </a:solidFill>
            </a:endParaRPr>
          </a:p>
        </p:txBody>
      </p:sp>
      <p:sp>
        <p:nvSpPr>
          <p:cNvPr id="3" name="Zástupný symbol pro obsah 2"/>
          <p:cNvSpPr>
            <a:spLocks noGrp="1"/>
          </p:cNvSpPr>
          <p:nvPr>
            <p:ph idx="1"/>
          </p:nvPr>
        </p:nvSpPr>
        <p:spPr/>
        <p:txBody>
          <a:bodyPr>
            <a:normAutofit/>
          </a:bodyPr>
          <a:lstStyle/>
          <a:p>
            <a:endParaRPr lang="cs-CZ" dirty="0" smtClean="0"/>
          </a:p>
          <a:p>
            <a:endParaRPr lang="cs-CZ" dirty="0" smtClean="0"/>
          </a:p>
          <a:p>
            <a:r>
              <a:rPr lang="pt-PT" i="1" dirty="0" smtClean="0"/>
              <a:t>Componente</a:t>
            </a:r>
            <a:r>
              <a:rPr lang="cs-CZ" i="1" dirty="0" smtClean="0"/>
              <a:t> – španělský  a italský jazyk</a:t>
            </a:r>
          </a:p>
          <a:p>
            <a:r>
              <a:rPr lang="cs-CZ" i="1" dirty="0" smtClean="0"/>
              <a:t>C</a:t>
            </a:r>
            <a:r>
              <a:rPr lang="pt-PT" i="1" dirty="0" smtClean="0"/>
              <a:t>omposante</a:t>
            </a:r>
            <a:r>
              <a:rPr lang="cs-CZ" i="1" dirty="0" smtClean="0"/>
              <a:t> – francouzský jazyk</a:t>
            </a:r>
            <a:r>
              <a:rPr lang="pt-PT" dirty="0" smtClean="0"/>
              <a:t> </a:t>
            </a:r>
            <a:endParaRPr lang="cs-CZ" dirty="0" smtClean="0"/>
          </a:p>
          <a:p>
            <a:endParaRPr lang="cs-CZ" dirty="0"/>
          </a:p>
        </p:txBody>
      </p:sp>
    </p:spTree>
    <p:extLst>
      <p:ext uri="{BB962C8B-B14F-4D97-AF65-F5344CB8AC3E}">
        <p14:creationId xmlns:p14="http://schemas.microsoft.com/office/powerpoint/2010/main" val="3701207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španělština</a:t>
            </a:r>
            <a:endParaRPr lang="cs-CZ" b="1" dirty="0">
              <a:solidFill>
                <a:srgbClr val="FF0000"/>
              </a:solidFill>
            </a:endParaRPr>
          </a:p>
        </p:txBody>
      </p:sp>
      <p:sp>
        <p:nvSpPr>
          <p:cNvPr id="3" name="Zástupný symbol pro obsah 2"/>
          <p:cNvSpPr>
            <a:spLocks noGrp="1"/>
          </p:cNvSpPr>
          <p:nvPr>
            <p:ph idx="1"/>
          </p:nvPr>
        </p:nvSpPr>
        <p:spPr/>
        <p:txBody>
          <a:bodyPr>
            <a:normAutofit fontScale="70000" lnSpcReduction="20000"/>
          </a:bodyPr>
          <a:lstStyle/>
          <a:p>
            <a:r>
              <a:rPr lang="cs-CZ" dirty="0" smtClean="0"/>
              <a:t> </a:t>
            </a:r>
            <a:r>
              <a:rPr lang="pt-PT" i="1" dirty="0" smtClean="0"/>
              <a:t>Diccionario </a:t>
            </a:r>
            <a:r>
              <a:rPr lang="pt-PT" i="1" dirty="0"/>
              <a:t>de la Real Academía </a:t>
            </a:r>
            <a:endParaRPr lang="cs-CZ" i="1" dirty="0" smtClean="0"/>
          </a:p>
          <a:p>
            <a:endParaRPr lang="cs-CZ" i="1" dirty="0"/>
          </a:p>
          <a:p>
            <a:pPr algn="just"/>
            <a:r>
              <a:rPr lang="pt-PT" dirty="0" smtClean="0"/>
              <a:t>„</a:t>
            </a:r>
            <a:r>
              <a:rPr lang="pt-PT" dirty="0"/>
              <a:t>En matemáticas, se usa </a:t>
            </a:r>
            <a:r>
              <a:rPr lang="pt-PT" u="sng" dirty="0">
                <a:solidFill>
                  <a:srgbClr val="FF0000"/>
                </a:solidFill>
              </a:rPr>
              <a:t>como sustantivo femenino para nombrar cada una de las partes en que se descompone un </a:t>
            </a:r>
            <a:r>
              <a:rPr lang="pt-PT" b="1" u="sng" dirty="0">
                <a:solidFill>
                  <a:srgbClr val="FF0000"/>
                </a:solidFill>
              </a:rPr>
              <a:t>objeto matemático</a:t>
            </a:r>
            <a:r>
              <a:rPr lang="pt-PT" u="sng" dirty="0">
                <a:solidFill>
                  <a:srgbClr val="FF0000"/>
                </a:solidFill>
              </a:rPr>
              <a:t>, como, por ejemplo, un vector, y se emplea frecuentemente </a:t>
            </a:r>
            <a:r>
              <a:rPr lang="pt-PT" b="1" u="sng" dirty="0">
                <a:solidFill>
                  <a:srgbClr val="FF0000"/>
                </a:solidFill>
              </a:rPr>
              <a:t>en meteorología </a:t>
            </a:r>
            <a:r>
              <a:rPr lang="pt-PT" u="sng" dirty="0">
                <a:solidFill>
                  <a:srgbClr val="FF0000"/>
                </a:solidFill>
              </a:rPr>
              <a:t>para referirse a la dirección de los vientos: </a:t>
            </a:r>
            <a:r>
              <a:rPr lang="pt-PT" i="1" u="sng" dirty="0">
                <a:solidFill>
                  <a:srgbClr val="FF0000"/>
                </a:solidFill>
              </a:rPr>
              <a:t>«Vientos flojos con predominio de la componente oeste»</a:t>
            </a:r>
            <a:r>
              <a:rPr lang="pt-PT" u="sng" dirty="0">
                <a:solidFill>
                  <a:srgbClr val="FF0000"/>
                </a:solidFill>
              </a:rPr>
              <a:t> (</a:t>
            </a:r>
            <a:r>
              <a:rPr lang="pt-PT" i="1" u="sng" dirty="0">
                <a:solidFill>
                  <a:srgbClr val="FF0000"/>
                </a:solidFill>
              </a:rPr>
              <a:t>NCastilla</a:t>
            </a:r>
            <a:r>
              <a:rPr lang="pt-PT" u="sng" dirty="0">
                <a:solidFill>
                  <a:srgbClr val="FF0000"/>
                </a:solidFill>
              </a:rPr>
              <a:t> [Esp.] 13.5.99). </a:t>
            </a:r>
            <a:r>
              <a:rPr lang="pt-PT" b="1" u="sng" dirty="0">
                <a:solidFill>
                  <a:srgbClr val="FF0000"/>
                </a:solidFill>
              </a:rPr>
              <a:t>No debe extenderse este uso en femenino a otros </a:t>
            </a:r>
            <a:r>
              <a:rPr lang="pt-PT" b="1" u="sng" dirty="0" smtClean="0">
                <a:solidFill>
                  <a:srgbClr val="FF0000"/>
                </a:solidFill>
              </a:rPr>
              <a:t>ámbitos</a:t>
            </a:r>
            <a:r>
              <a:rPr lang="cs-CZ" b="1" u="sng" dirty="0" smtClean="0">
                <a:solidFill>
                  <a:srgbClr val="FF0000"/>
                </a:solidFill>
              </a:rPr>
              <a:t>:</a:t>
            </a:r>
            <a:r>
              <a:rPr lang="pt-PT" dirty="0" smtClean="0"/>
              <a:t> </a:t>
            </a:r>
            <a:r>
              <a:rPr lang="pt-PT" dirty="0"/>
              <a:t>como ocurre en los ejemplos siguientes: </a:t>
            </a:r>
            <a:r>
              <a:rPr lang="pt-PT" i="1" dirty="0"/>
              <a:t>«Esta unidad coordina todas las componentes del computador»</a:t>
            </a:r>
            <a:r>
              <a:rPr lang="pt-PT" dirty="0"/>
              <a:t> (Pérez/Pino </a:t>
            </a:r>
            <a:r>
              <a:rPr lang="pt-PT" i="1" dirty="0"/>
              <a:t>Computación</a:t>
            </a:r>
            <a:r>
              <a:rPr lang="pt-PT" dirty="0"/>
              <a:t> [Chile 1982]); </a:t>
            </a:r>
            <a:r>
              <a:rPr lang="pt-PT" i="1" dirty="0"/>
              <a:t>«Se intenta justificar la revitalización de la UEO como medio de fortalecimiento de la componente europea de la OTAN»</a:t>
            </a:r>
            <a:r>
              <a:rPr lang="pt-PT" dirty="0"/>
              <a:t> (</a:t>
            </a:r>
            <a:r>
              <a:rPr lang="pt-PT" i="1" dirty="0"/>
              <a:t>País</a:t>
            </a:r>
            <a:r>
              <a:rPr lang="pt-PT" dirty="0"/>
              <a:t> [Esp.] 2.8.88). </a:t>
            </a:r>
            <a:endParaRPr lang="cs-CZ" dirty="0"/>
          </a:p>
          <a:p>
            <a:r>
              <a:rPr lang="cs-CZ" u="sng" dirty="0" smtClean="0">
                <a:hlinkClick r:id="rId2"/>
              </a:rPr>
              <a:t>Zdroje: http</a:t>
            </a:r>
            <a:r>
              <a:rPr lang="cs-CZ" u="sng" dirty="0">
                <a:hlinkClick r:id="rId2"/>
              </a:rPr>
              <a:t>://lema.rae.es/dpd</a:t>
            </a:r>
            <a:r>
              <a:rPr lang="cs-CZ" u="sng" dirty="0" smtClean="0">
                <a:hlinkClick r:id="rId2"/>
              </a:rPr>
              <a:t>/</a:t>
            </a:r>
            <a:r>
              <a:rPr lang="cs-CZ" dirty="0" smtClean="0"/>
              <a:t> a </a:t>
            </a:r>
            <a:r>
              <a:rPr lang="cs-CZ" i="1" dirty="0"/>
              <a:t>corpus</a:t>
            </a:r>
            <a:r>
              <a:rPr lang="cs-CZ" dirty="0"/>
              <a:t> </a:t>
            </a:r>
            <a:r>
              <a:rPr lang="cs-CZ" u="sng" dirty="0" smtClean="0">
                <a:hlinkClick r:id="rId3"/>
              </a:rPr>
              <a:t>http</a:t>
            </a:r>
            <a:r>
              <a:rPr lang="cs-CZ" u="sng" dirty="0">
                <a:hlinkClick r:id="rId3"/>
              </a:rPr>
              <a:t>://corpus.rae.es/creanet.html</a:t>
            </a:r>
            <a:r>
              <a:rPr lang="cs-CZ" dirty="0"/>
              <a:t>.</a:t>
            </a:r>
          </a:p>
          <a:p>
            <a:endParaRPr lang="cs-CZ" dirty="0"/>
          </a:p>
        </p:txBody>
      </p:sp>
    </p:spTree>
    <p:extLst>
      <p:ext uri="{BB962C8B-B14F-4D97-AF65-F5344CB8AC3E}">
        <p14:creationId xmlns:p14="http://schemas.microsoft.com/office/powerpoint/2010/main" val="3449336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italština</a:t>
            </a:r>
            <a:endParaRPr lang="cs-CZ" b="1" dirty="0">
              <a:solidFill>
                <a:srgbClr val="FF0000"/>
              </a:solidFill>
            </a:endParaRPr>
          </a:p>
        </p:txBody>
      </p:sp>
      <p:sp>
        <p:nvSpPr>
          <p:cNvPr id="3" name="Zástupný symbol pro obsah 2"/>
          <p:cNvSpPr>
            <a:spLocks noGrp="1"/>
          </p:cNvSpPr>
          <p:nvPr>
            <p:ph idx="1"/>
          </p:nvPr>
        </p:nvSpPr>
        <p:spPr/>
        <p:txBody>
          <a:bodyPr>
            <a:normAutofit fontScale="92500" lnSpcReduction="20000"/>
          </a:bodyPr>
          <a:lstStyle/>
          <a:p>
            <a:pPr marL="0" indent="0" algn="just">
              <a:buNone/>
            </a:pPr>
            <a:r>
              <a:rPr lang="cs-CZ" dirty="0" smtClean="0"/>
              <a:t>Také zaznamenány dva rody, problém však je ten, že se lexikografické zpracování v jednotlivých zdrojích opět liší .</a:t>
            </a:r>
          </a:p>
          <a:p>
            <a:pPr marL="0" indent="0" algn="just">
              <a:buNone/>
            </a:pPr>
            <a:r>
              <a:rPr lang="cs-CZ" dirty="0" smtClean="0"/>
              <a:t>Některé rody uvádějí jako </a:t>
            </a:r>
            <a:r>
              <a:rPr lang="cs-CZ" dirty="0" smtClean="0">
                <a:solidFill>
                  <a:srgbClr val="FF0000"/>
                </a:solidFill>
              </a:rPr>
              <a:t>častější mužský rod</a:t>
            </a:r>
            <a:r>
              <a:rPr lang="pt-PT" dirty="0" smtClean="0">
                <a:solidFill>
                  <a:srgbClr val="FF0000"/>
                </a:solidFill>
              </a:rPr>
              <a:t>,</a:t>
            </a:r>
            <a:r>
              <a:rPr lang="cs-CZ" dirty="0" smtClean="0">
                <a:solidFill>
                  <a:srgbClr val="FF0000"/>
                </a:solidFill>
              </a:rPr>
              <a:t> </a:t>
            </a:r>
            <a:r>
              <a:rPr lang="cs-CZ" dirty="0" smtClean="0"/>
              <a:t>a to když je význam </a:t>
            </a:r>
            <a:r>
              <a:rPr lang="cs-CZ" i="1" dirty="0" err="1" smtClean="0"/>
              <a:t>componente</a:t>
            </a:r>
            <a:r>
              <a:rPr lang="cs-CZ" dirty="0" smtClean="0"/>
              <a:t> obecný, technický a lingvistický:</a:t>
            </a:r>
            <a:r>
              <a:rPr lang="pt-PT" dirty="0" smtClean="0"/>
              <a:t>  </a:t>
            </a:r>
            <a:r>
              <a:rPr lang="pt-PT" i="1" dirty="0"/>
              <a:t>il componente della commissione, il componente essenziale della pasta</a:t>
            </a:r>
            <a:r>
              <a:rPr lang="pt-PT" dirty="0"/>
              <a:t>), </a:t>
            </a:r>
            <a:r>
              <a:rPr lang="pt-PT" dirty="0" smtClean="0"/>
              <a:t>(</a:t>
            </a:r>
            <a:r>
              <a:rPr lang="pt-PT" i="1" dirty="0"/>
              <a:t>il  componente sintattico di una lingua</a:t>
            </a:r>
            <a:r>
              <a:rPr lang="pt-PT" dirty="0"/>
              <a:t>). </a:t>
            </a:r>
            <a:endParaRPr lang="cs-CZ" dirty="0" smtClean="0"/>
          </a:p>
          <a:p>
            <a:pPr marL="0" indent="0" algn="just">
              <a:buNone/>
            </a:pPr>
            <a:r>
              <a:rPr lang="cs-CZ" dirty="0" smtClean="0">
                <a:solidFill>
                  <a:srgbClr val="0070C0"/>
                </a:solidFill>
              </a:rPr>
              <a:t>Je však možné použít v obecném slova nechemickém ženský rod</a:t>
            </a:r>
            <a:r>
              <a:rPr lang="cs-CZ" dirty="0" smtClean="0"/>
              <a:t>: </a:t>
            </a:r>
            <a:r>
              <a:rPr lang="pt-PT" dirty="0" smtClean="0"/>
              <a:t>(</a:t>
            </a:r>
            <a:r>
              <a:rPr lang="pt-PT" i="1" dirty="0"/>
              <a:t>le  componente del pensiero di un autore</a:t>
            </a:r>
            <a:r>
              <a:rPr lang="pt-PT" dirty="0"/>
              <a:t>).</a:t>
            </a:r>
            <a:endParaRPr lang="cs-CZ" dirty="0"/>
          </a:p>
        </p:txBody>
      </p:sp>
    </p:spTree>
    <p:extLst>
      <p:ext uri="{BB962C8B-B14F-4D97-AF65-F5344CB8AC3E}">
        <p14:creationId xmlns:p14="http://schemas.microsoft.com/office/powerpoint/2010/main" val="696489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francouzština</a:t>
            </a:r>
            <a:endParaRPr lang="cs-CZ" b="1" dirty="0">
              <a:solidFill>
                <a:srgbClr val="FF0000"/>
              </a:solidFill>
            </a:endParaRPr>
          </a:p>
        </p:txBody>
      </p:sp>
      <p:sp>
        <p:nvSpPr>
          <p:cNvPr id="3" name="Zástupný symbol pro obsah 2"/>
          <p:cNvSpPr>
            <a:spLocks noGrp="1"/>
          </p:cNvSpPr>
          <p:nvPr>
            <p:ph idx="1"/>
          </p:nvPr>
        </p:nvSpPr>
        <p:spPr/>
        <p:txBody>
          <a:bodyPr>
            <a:normAutofit fontScale="55000" lnSpcReduction="20000"/>
          </a:bodyPr>
          <a:lstStyle/>
          <a:p>
            <a:pPr marL="0" indent="0">
              <a:buNone/>
            </a:pPr>
            <a:endParaRPr lang="cs-CZ" b="1" dirty="0" smtClean="0">
              <a:solidFill>
                <a:srgbClr val="0070C0"/>
              </a:solidFill>
            </a:endParaRPr>
          </a:p>
          <a:p>
            <a:pPr marL="0" indent="0">
              <a:buNone/>
            </a:pPr>
            <a:r>
              <a:rPr lang="cs-CZ" b="1" dirty="0" smtClean="0">
                <a:solidFill>
                  <a:srgbClr val="0070C0"/>
                </a:solidFill>
              </a:rPr>
              <a:t>Ženský rod  </a:t>
            </a:r>
            <a:r>
              <a:rPr lang="pt-PT" b="1" i="1" dirty="0" smtClean="0">
                <a:solidFill>
                  <a:srgbClr val="0070C0"/>
                </a:solidFill>
              </a:rPr>
              <a:t>composant</a:t>
            </a:r>
            <a:r>
              <a:rPr lang="pt-PT" b="1" dirty="0" smtClean="0">
                <a:solidFill>
                  <a:srgbClr val="0070C0"/>
                </a:solidFill>
              </a:rPr>
              <a:t> </a:t>
            </a:r>
            <a:r>
              <a:rPr lang="cs-CZ" dirty="0" smtClean="0"/>
              <a:t> </a:t>
            </a:r>
            <a:r>
              <a:rPr lang="cs-CZ" b="1" dirty="0" smtClean="0">
                <a:solidFill>
                  <a:srgbClr val="0070C0"/>
                </a:solidFill>
              </a:rPr>
              <a:t>signalizuje abstraktnější a figurativní význam slova. </a:t>
            </a:r>
            <a:endParaRPr lang="cs-CZ" b="1" dirty="0">
              <a:solidFill>
                <a:srgbClr val="0070C0"/>
              </a:solidFill>
            </a:endParaRPr>
          </a:p>
          <a:p>
            <a:pPr marL="0" indent="0">
              <a:buNone/>
            </a:pPr>
            <a:r>
              <a:rPr lang="cs-CZ" b="1" dirty="0"/>
              <a:t>˝2. </a:t>
            </a:r>
            <a:r>
              <a:rPr lang="cs-CZ" i="1" dirty="0"/>
              <a:t>Au </a:t>
            </a:r>
            <a:r>
              <a:rPr lang="cs-CZ" i="1" dirty="0" err="1"/>
              <a:t>fig</a:t>
            </a:r>
            <a:r>
              <a:rPr lang="cs-CZ" i="1" dirty="0"/>
              <a:t>., </a:t>
            </a:r>
            <a:r>
              <a:rPr lang="cs-CZ" i="1" dirty="0" err="1"/>
              <a:t>emploi</a:t>
            </a:r>
            <a:r>
              <a:rPr lang="cs-CZ" i="1" dirty="0"/>
              <a:t> </a:t>
            </a:r>
            <a:r>
              <a:rPr lang="cs-CZ" i="1" dirty="0" err="1"/>
              <a:t>subst</a:t>
            </a:r>
            <a:r>
              <a:rPr lang="cs-CZ" i="1" dirty="0"/>
              <a:t>. fém. </a:t>
            </a:r>
            <a:r>
              <a:rPr lang="cs-CZ" i="1" u="sng" dirty="0" err="1"/>
              <a:t>Une</a:t>
            </a:r>
            <a:r>
              <a:rPr lang="cs-CZ" i="1" u="sng" dirty="0"/>
              <a:t> </a:t>
            </a:r>
            <a:r>
              <a:rPr lang="cs-CZ" i="1" u="sng" dirty="0" err="1"/>
              <a:t>composante</a:t>
            </a:r>
            <a:r>
              <a:rPr lang="cs-CZ" i="1" dirty="0"/>
              <a:t>;</a:t>
            </a:r>
            <a:r>
              <a:rPr lang="cs-CZ" i="1" u="sng" dirty="0"/>
              <a:t> les </a:t>
            </a:r>
            <a:r>
              <a:rPr lang="cs-CZ" i="1" u="sng" dirty="0" err="1"/>
              <a:t>composantes</a:t>
            </a:r>
            <a:r>
              <a:rPr lang="cs-CZ" i="1" dirty="0"/>
              <a:t> </a:t>
            </a:r>
            <a:r>
              <a:rPr lang="cs-CZ" i="1" dirty="0" err="1"/>
              <a:t>d'un</a:t>
            </a:r>
            <a:r>
              <a:rPr lang="cs-CZ" i="1" dirty="0"/>
              <a:t> </a:t>
            </a:r>
            <a:r>
              <a:rPr lang="cs-CZ" i="1" dirty="0" err="1"/>
              <a:t>problème</a:t>
            </a:r>
            <a:r>
              <a:rPr lang="cs-CZ" i="1" dirty="0"/>
              <a:t>. </a:t>
            </a:r>
            <a:r>
              <a:rPr lang="cs-CZ" i="1" dirty="0" err="1"/>
              <a:t>Faire</a:t>
            </a:r>
            <a:r>
              <a:rPr lang="cs-CZ" i="1" dirty="0"/>
              <a:t> à travers les </a:t>
            </a:r>
            <a:r>
              <a:rPr lang="cs-CZ" i="1" dirty="0" err="1"/>
              <a:t>expériences</a:t>
            </a:r>
            <a:r>
              <a:rPr lang="cs-CZ" i="1" dirty="0"/>
              <a:t> </a:t>
            </a:r>
            <a:r>
              <a:rPr lang="cs-CZ" i="1" dirty="0" err="1"/>
              <a:t>vécues</a:t>
            </a:r>
            <a:r>
              <a:rPr lang="cs-CZ" i="1" dirty="0"/>
              <a:t> par la </a:t>
            </a:r>
            <a:r>
              <a:rPr lang="cs-CZ" i="1" dirty="0" err="1"/>
              <a:t>totalité</a:t>
            </a:r>
            <a:r>
              <a:rPr lang="cs-CZ" i="1" dirty="0"/>
              <a:t> des </a:t>
            </a:r>
            <a:r>
              <a:rPr lang="cs-CZ" i="1" dirty="0" err="1"/>
              <a:t>catégories</a:t>
            </a:r>
            <a:r>
              <a:rPr lang="cs-CZ" i="1" dirty="0"/>
              <a:t> </a:t>
            </a:r>
            <a:r>
              <a:rPr lang="cs-CZ" i="1" dirty="0" err="1"/>
              <a:t>sociales</a:t>
            </a:r>
            <a:r>
              <a:rPr lang="cs-CZ" i="1" dirty="0"/>
              <a:t> de la </a:t>
            </a:r>
            <a:r>
              <a:rPr lang="cs-CZ" i="1" dirty="0" err="1"/>
              <a:t>population</a:t>
            </a:r>
            <a:r>
              <a:rPr lang="cs-CZ" i="1" dirty="0"/>
              <a:t> </a:t>
            </a:r>
            <a:r>
              <a:rPr lang="cs-CZ" i="1" dirty="0" err="1"/>
              <a:t>l'inventaire</a:t>
            </a:r>
            <a:r>
              <a:rPr lang="cs-CZ" i="1" dirty="0"/>
              <a:t> </a:t>
            </a:r>
            <a:r>
              <a:rPr lang="cs-CZ" i="1" dirty="0" err="1"/>
              <a:t>exhaustif</a:t>
            </a:r>
            <a:r>
              <a:rPr lang="cs-CZ" i="1" dirty="0"/>
              <a:t> des </a:t>
            </a:r>
            <a:r>
              <a:rPr lang="cs-CZ" i="1" u="sng" dirty="0" err="1"/>
              <a:t>composantes</a:t>
            </a:r>
            <a:r>
              <a:rPr lang="cs-CZ" i="1" dirty="0"/>
              <a:t> </a:t>
            </a:r>
            <a:r>
              <a:rPr lang="cs-CZ" i="1" dirty="0" err="1"/>
              <a:t>du</a:t>
            </a:r>
            <a:r>
              <a:rPr lang="cs-CZ" i="1" dirty="0"/>
              <a:t> </a:t>
            </a:r>
            <a:r>
              <a:rPr lang="cs-CZ" i="1" dirty="0" err="1"/>
              <a:t>loisir</a:t>
            </a:r>
            <a:r>
              <a:rPr lang="cs-CZ" b="1" dirty="0"/>
              <a:t> ˝</a:t>
            </a:r>
            <a:r>
              <a:rPr lang="cs-CZ" dirty="0"/>
              <a:t>; </a:t>
            </a:r>
          </a:p>
          <a:p>
            <a:pPr marL="0" indent="0">
              <a:buNone/>
            </a:pPr>
            <a:r>
              <a:rPr lang="cs-CZ" b="1" dirty="0"/>
              <a:t>˝ 3.</a:t>
            </a:r>
            <a:r>
              <a:rPr lang="cs-CZ" i="1" dirty="0"/>
              <a:t> Si </a:t>
            </a:r>
            <a:r>
              <a:rPr lang="cs-CZ" i="1" dirty="0" err="1"/>
              <a:t>le</a:t>
            </a:r>
            <a:r>
              <a:rPr lang="cs-CZ" i="1" dirty="0"/>
              <a:t> puritanisme </a:t>
            </a:r>
            <a:r>
              <a:rPr lang="cs-CZ" i="1" dirty="0" err="1"/>
              <a:t>n'exprime</a:t>
            </a:r>
            <a:r>
              <a:rPr lang="cs-CZ" i="1" dirty="0"/>
              <a:t> pas </a:t>
            </a:r>
            <a:r>
              <a:rPr lang="cs-CZ" i="1" dirty="0" err="1"/>
              <a:t>l'essence</a:t>
            </a:r>
            <a:r>
              <a:rPr lang="cs-CZ" i="1" dirty="0"/>
              <a:t> </a:t>
            </a:r>
            <a:r>
              <a:rPr lang="cs-CZ" i="1" dirty="0" err="1"/>
              <a:t>du</a:t>
            </a:r>
            <a:r>
              <a:rPr lang="cs-CZ" i="1" dirty="0"/>
              <a:t> protestantisme, </a:t>
            </a:r>
            <a:r>
              <a:rPr lang="cs-CZ" i="1" dirty="0" err="1"/>
              <a:t>il</a:t>
            </a:r>
            <a:r>
              <a:rPr lang="cs-CZ" i="1" dirty="0"/>
              <a:t> </a:t>
            </a:r>
            <a:r>
              <a:rPr lang="cs-CZ" i="1" dirty="0" err="1"/>
              <a:t>n'y</a:t>
            </a:r>
            <a:r>
              <a:rPr lang="cs-CZ" i="1" dirty="0"/>
              <a:t> a pas </a:t>
            </a:r>
            <a:r>
              <a:rPr lang="cs-CZ" i="1" dirty="0" err="1"/>
              <a:t>moins</a:t>
            </a:r>
            <a:r>
              <a:rPr lang="cs-CZ" i="1" dirty="0"/>
              <a:t> </a:t>
            </a:r>
            <a:r>
              <a:rPr lang="cs-CZ" i="1" dirty="0" err="1"/>
              <a:t>dans</a:t>
            </a:r>
            <a:r>
              <a:rPr lang="cs-CZ" i="1" dirty="0"/>
              <a:t> </a:t>
            </a:r>
            <a:r>
              <a:rPr lang="cs-CZ" i="1" dirty="0" err="1"/>
              <a:t>l'âme</a:t>
            </a:r>
            <a:r>
              <a:rPr lang="cs-CZ" i="1" dirty="0"/>
              <a:t> protestante </a:t>
            </a:r>
            <a:r>
              <a:rPr lang="cs-CZ" i="1" u="sng" dirty="0" err="1"/>
              <a:t>une</a:t>
            </a:r>
            <a:r>
              <a:rPr lang="cs-CZ" i="1" u="sng" dirty="0"/>
              <a:t> </a:t>
            </a:r>
            <a:r>
              <a:rPr lang="cs-CZ" i="1" u="sng" dirty="0" err="1"/>
              <a:t>composante</a:t>
            </a:r>
            <a:r>
              <a:rPr lang="cs-CZ" i="1" dirty="0"/>
              <a:t> </a:t>
            </a:r>
            <a:r>
              <a:rPr lang="cs-CZ" i="1" dirty="0" err="1"/>
              <a:t>puritaine</a:t>
            </a:r>
            <a:r>
              <a:rPr lang="cs-CZ" i="1" dirty="0"/>
              <a:t>; la </a:t>
            </a:r>
            <a:r>
              <a:rPr lang="cs-CZ" i="1" dirty="0" err="1"/>
              <a:t>production</a:t>
            </a:r>
            <a:r>
              <a:rPr lang="cs-CZ" i="1" dirty="0"/>
              <a:t> ne </a:t>
            </a:r>
            <a:r>
              <a:rPr lang="cs-CZ" i="1" dirty="0" err="1"/>
              <a:t>saurait</a:t>
            </a:r>
            <a:r>
              <a:rPr lang="cs-CZ" i="1" dirty="0"/>
              <a:t> </a:t>
            </a:r>
            <a:r>
              <a:rPr lang="cs-CZ" i="1" dirty="0" err="1"/>
              <a:t>avoir</a:t>
            </a:r>
            <a:r>
              <a:rPr lang="cs-CZ" i="1" dirty="0"/>
              <a:t> </a:t>
            </a:r>
            <a:r>
              <a:rPr lang="cs-CZ" i="1" dirty="0" err="1"/>
              <a:t>pour</a:t>
            </a:r>
            <a:r>
              <a:rPr lang="cs-CZ" i="1" dirty="0"/>
              <a:t> but la </a:t>
            </a:r>
            <a:r>
              <a:rPr lang="cs-CZ" i="1" dirty="0" err="1"/>
              <a:t>seule</a:t>
            </a:r>
            <a:r>
              <a:rPr lang="cs-CZ" i="1" dirty="0"/>
              <a:t> </a:t>
            </a:r>
            <a:r>
              <a:rPr lang="cs-CZ" i="1" dirty="0" err="1"/>
              <a:t>jouissance</a:t>
            </a:r>
            <a:r>
              <a:rPr lang="cs-CZ" dirty="0"/>
              <a:t>.</a:t>
            </a:r>
            <a:r>
              <a:rPr lang="cs-CZ" b="1" dirty="0"/>
              <a:t>˝</a:t>
            </a:r>
            <a:r>
              <a:rPr lang="cs-CZ" dirty="0"/>
              <a:t> </a:t>
            </a:r>
          </a:p>
          <a:p>
            <a:pPr marL="0" indent="0">
              <a:buNone/>
            </a:pPr>
            <a:r>
              <a:rPr lang="cs-CZ" b="1" dirty="0" smtClean="0">
                <a:solidFill>
                  <a:srgbClr val="0070C0"/>
                </a:solidFill>
              </a:rPr>
              <a:t>Používá se také v matematice, lingvistice</a:t>
            </a:r>
            <a:r>
              <a:rPr lang="cs-CZ" dirty="0" smtClean="0"/>
              <a:t>. </a:t>
            </a:r>
            <a:r>
              <a:rPr lang="pt-PT" i="1" dirty="0" smtClean="0"/>
              <a:t>(</a:t>
            </a:r>
            <a:r>
              <a:rPr lang="pt-PT" i="1" u="sng" dirty="0" smtClean="0"/>
              <a:t>composante(s</a:t>
            </a:r>
            <a:r>
              <a:rPr lang="pt-PT" i="1" u="sng" dirty="0"/>
              <a:t>) vectorielle(s</a:t>
            </a:r>
            <a:r>
              <a:rPr lang="pt-PT" b="1" i="1" u="sng" dirty="0">
                <a:solidFill>
                  <a:srgbClr val="0070C0"/>
                </a:solidFill>
              </a:rPr>
              <a:t>));</a:t>
            </a:r>
            <a:r>
              <a:rPr lang="pt-PT" b="1" i="1" dirty="0">
                <a:solidFill>
                  <a:srgbClr val="0070C0"/>
                </a:solidFill>
              </a:rPr>
              <a:t> </a:t>
            </a:r>
            <a:r>
              <a:rPr lang="cs-CZ" b="1" dirty="0" smtClean="0">
                <a:solidFill>
                  <a:srgbClr val="0070C0"/>
                </a:solidFill>
              </a:rPr>
              <a:t> a v mechanice má také obecný význam</a:t>
            </a:r>
            <a:r>
              <a:rPr lang="pt-PT" dirty="0" smtClean="0"/>
              <a:t> : </a:t>
            </a:r>
            <a:r>
              <a:rPr lang="pt-PT" dirty="0"/>
              <a:t>(</a:t>
            </a:r>
            <a:r>
              <a:rPr lang="cs-CZ" i="1" u="sng" dirty="0" err="1"/>
              <a:t>une</a:t>
            </a:r>
            <a:r>
              <a:rPr lang="cs-CZ" i="1" u="sng" dirty="0"/>
              <a:t> </a:t>
            </a:r>
            <a:r>
              <a:rPr lang="cs-CZ" i="1" u="sng" dirty="0" err="1"/>
              <a:t>composante</a:t>
            </a:r>
            <a:r>
              <a:rPr lang="cs-CZ" i="1" dirty="0"/>
              <a:t>. </a:t>
            </a:r>
            <a:r>
              <a:rPr lang="cs-CZ" b="1" dirty="0"/>
              <a:t>˝</a:t>
            </a:r>
            <a:r>
              <a:rPr lang="cs-CZ" i="1" u="sng" dirty="0"/>
              <a:t>Les </a:t>
            </a:r>
            <a:r>
              <a:rPr lang="cs-CZ" i="1" u="sng" dirty="0" err="1"/>
              <a:t>trois</a:t>
            </a:r>
            <a:r>
              <a:rPr lang="cs-CZ" i="1" u="sng" dirty="0"/>
              <a:t> </a:t>
            </a:r>
            <a:r>
              <a:rPr lang="cs-CZ" i="1" u="sng" dirty="0" err="1"/>
              <a:t>composantes</a:t>
            </a:r>
            <a:r>
              <a:rPr lang="cs-CZ" i="1" dirty="0"/>
              <a:t> de </a:t>
            </a:r>
            <a:r>
              <a:rPr lang="cs-CZ" i="1" dirty="0" err="1"/>
              <a:t>l'accélération</a:t>
            </a:r>
            <a:r>
              <a:rPr lang="cs-CZ" i="1" dirty="0"/>
              <a:t> de </a:t>
            </a:r>
            <a:r>
              <a:rPr lang="cs-CZ" i="1" dirty="0" err="1"/>
              <a:t>translation</a:t>
            </a:r>
            <a:r>
              <a:rPr lang="cs-CZ" i="1" dirty="0"/>
              <a:t> </a:t>
            </a:r>
            <a:r>
              <a:rPr lang="cs-CZ" i="1" dirty="0" err="1"/>
              <a:t>du</a:t>
            </a:r>
            <a:r>
              <a:rPr lang="cs-CZ" i="1" dirty="0"/>
              <a:t> centre de </a:t>
            </a:r>
            <a:r>
              <a:rPr lang="cs-CZ" i="1" dirty="0" err="1"/>
              <a:t>gravité</a:t>
            </a:r>
            <a:r>
              <a:rPr lang="cs-CZ" i="1" dirty="0"/>
              <a:t> de la </a:t>
            </a:r>
            <a:r>
              <a:rPr lang="cs-CZ" i="1" dirty="0" err="1"/>
              <a:t>tête</a:t>
            </a:r>
            <a:r>
              <a:rPr lang="cs-CZ" i="1" dirty="0"/>
              <a:t>.</a:t>
            </a:r>
            <a:r>
              <a:rPr lang="cs-CZ" b="1" dirty="0"/>
              <a:t>˝</a:t>
            </a:r>
            <a:r>
              <a:rPr lang="cs-CZ" b="1" dirty="0" smtClean="0"/>
              <a:t>).</a:t>
            </a:r>
          </a:p>
          <a:p>
            <a:pPr marL="0" indent="0">
              <a:buNone/>
            </a:pPr>
            <a:endParaRPr lang="cs-CZ" b="1" dirty="0" smtClean="0"/>
          </a:p>
          <a:p>
            <a:pPr marL="0" indent="0">
              <a:buNone/>
            </a:pPr>
            <a:r>
              <a:rPr lang="cs-CZ" b="1" dirty="0" smtClean="0">
                <a:solidFill>
                  <a:srgbClr val="FF0000"/>
                </a:solidFill>
              </a:rPr>
              <a:t>V chemii a elektronice se používá mužského rodu </a:t>
            </a:r>
            <a:r>
              <a:rPr lang="pt-PT" dirty="0" smtClean="0"/>
              <a:t>:</a:t>
            </a:r>
            <a:r>
              <a:rPr lang="cs-CZ" i="1" dirty="0" smtClean="0"/>
              <a:t> </a:t>
            </a:r>
            <a:r>
              <a:rPr lang="cs-CZ" i="1" dirty="0" err="1"/>
              <a:t>un</a:t>
            </a:r>
            <a:r>
              <a:rPr lang="cs-CZ" i="1" dirty="0"/>
              <a:t> </a:t>
            </a:r>
            <a:r>
              <a:rPr lang="cs-CZ" i="1" dirty="0" err="1"/>
              <a:t>composant</a:t>
            </a:r>
            <a:r>
              <a:rPr lang="cs-CZ" i="1" dirty="0"/>
              <a:t>. </a:t>
            </a:r>
            <a:r>
              <a:rPr lang="cs-CZ" i="1" dirty="0" err="1"/>
              <a:t>le</a:t>
            </a:r>
            <a:r>
              <a:rPr lang="cs-CZ" i="1" dirty="0"/>
              <a:t> </a:t>
            </a:r>
            <a:r>
              <a:rPr lang="cs-CZ" i="1" dirty="0" err="1"/>
              <a:t>composant</a:t>
            </a:r>
            <a:r>
              <a:rPr lang="cs-CZ" i="1" dirty="0"/>
              <a:t> </a:t>
            </a:r>
            <a:r>
              <a:rPr lang="cs-CZ" i="1" dirty="0" err="1"/>
              <a:t>doué</a:t>
            </a:r>
            <a:r>
              <a:rPr lang="cs-CZ" i="1" dirty="0"/>
              <a:t> de la plus grande </a:t>
            </a:r>
            <a:r>
              <a:rPr lang="cs-CZ" i="1" dirty="0" err="1"/>
              <a:t>activité</a:t>
            </a:r>
            <a:r>
              <a:rPr lang="cs-CZ" i="1" dirty="0"/>
              <a:t> </a:t>
            </a:r>
            <a:r>
              <a:rPr lang="cs-CZ" i="1" dirty="0" err="1"/>
              <a:t>biologique</a:t>
            </a:r>
            <a:r>
              <a:rPr lang="cs-CZ" dirty="0"/>
              <a:t>, l</a:t>
            </a:r>
            <a:r>
              <a:rPr lang="cs-CZ" i="1" dirty="0"/>
              <a:t>es </a:t>
            </a:r>
            <a:r>
              <a:rPr lang="cs-CZ" i="1" dirty="0" err="1"/>
              <a:t>composants</a:t>
            </a:r>
            <a:r>
              <a:rPr lang="cs-CZ" i="1" dirty="0"/>
              <a:t> </a:t>
            </a:r>
            <a:r>
              <a:rPr lang="cs-CZ" i="1" dirty="0" err="1"/>
              <a:t>d'un</a:t>
            </a:r>
            <a:r>
              <a:rPr lang="cs-CZ" i="1" dirty="0"/>
              <a:t> </a:t>
            </a:r>
            <a:r>
              <a:rPr lang="cs-CZ" i="1" dirty="0" err="1"/>
              <a:t>circuit</a:t>
            </a:r>
            <a:r>
              <a:rPr lang="cs-CZ" i="1" dirty="0"/>
              <a:t> </a:t>
            </a:r>
            <a:r>
              <a:rPr lang="cs-CZ" i="1" dirty="0" err="1"/>
              <a:t>électronique</a:t>
            </a:r>
            <a:r>
              <a:rPr lang="cs-CZ" i="1" dirty="0"/>
              <a:t> (</a:t>
            </a:r>
            <a:r>
              <a:rPr lang="cs-CZ" i="1" dirty="0" err="1"/>
              <a:t>tels</a:t>
            </a:r>
            <a:r>
              <a:rPr lang="cs-CZ" i="1" dirty="0"/>
              <a:t> </a:t>
            </a:r>
            <a:r>
              <a:rPr lang="cs-CZ" i="1" dirty="0" err="1"/>
              <a:t>que</a:t>
            </a:r>
            <a:r>
              <a:rPr lang="cs-CZ" i="1" dirty="0"/>
              <a:t> </a:t>
            </a:r>
            <a:r>
              <a:rPr lang="cs-CZ" i="1" dirty="0" err="1"/>
              <a:t>résistances</a:t>
            </a:r>
            <a:r>
              <a:rPr lang="cs-CZ" i="1" dirty="0"/>
              <a:t>, </a:t>
            </a:r>
            <a:r>
              <a:rPr lang="cs-CZ" i="1" dirty="0" err="1"/>
              <a:t>condensateurs</a:t>
            </a:r>
            <a:r>
              <a:rPr lang="cs-CZ" i="1" dirty="0"/>
              <a:t>, </a:t>
            </a:r>
            <a:r>
              <a:rPr lang="cs-CZ" i="1" dirty="0" err="1"/>
              <a:t>transistors</a:t>
            </a:r>
            <a:r>
              <a:rPr lang="cs-CZ" i="1" dirty="0" smtClean="0"/>
              <a:t>.)</a:t>
            </a:r>
            <a:r>
              <a:rPr lang="pt-PT" i="1" dirty="0"/>
              <a:t> </a:t>
            </a:r>
            <a:endParaRPr lang="cs-CZ" i="1" dirty="0" smtClean="0"/>
          </a:p>
          <a:p>
            <a:endParaRPr lang="cs-CZ" i="1" dirty="0"/>
          </a:p>
          <a:p>
            <a:r>
              <a:rPr lang="cs-CZ" b="1" i="1" dirty="0" smtClean="0"/>
              <a:t>Zdroje: </a:t>
            </a:r>
            <a:r>
              <a:rPr lang="pt-PT" b="1" i="1" dirty="0" smtClean="0"/>
              <a:t>Le </a:t>
            </a:r>
            <a:r>
              <a:rPr lang="pt-PT" b="1" i="1" dirty="0"/>
              <a:t>Trésor de la Langue Française Informatisé</a:t>
            </a:r>
            <a:r>
              <a:rPr lang="cs-CZ" b="1" dirty="0"/>
              <a:t> </a:t>
            </a:r>
            <a:endParaRPr lang="cs-CZ" b="1" dirty="0"/>
          </a:p>
        </p:txBody>
      </p:sp>
    </p:spTree>
    <p:extLst>
      <p:ext uri="{BB962C8B-B14F-4D97-AF65-F5344CB8AC3E}">
        <p14:creationId xmlns:p14="http://schemas.microsoft.com/office/powerpoint/2010/main" val="3470339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Předběžný závěr</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lgn="just">
              <a:buNone/>
            </a:pPr>
            <a:r>
              <a:rPr lang="cs-CZ" dirty="0" smtClean="0"/>
              <a:t>Zatímco je </a:t>
            </a:r>
            <a:r>
              <a:rPr lang="cs-CZ" b="1" dirty="0" smtClean="0">
                <a:solidFill>
                  <a:srgbClr val="FF0000"/>
                </a:solidFill>
              </a:rPr>
              <a:t>mužský rod </a:t>
            </a:r>
            <a:r>
              <a:rPr lang="cs-CZ" dirty="0" smtClean="0"/>
              <a:t>ve francouzštině signalizuje </a:t>
            </a:r>
            <a:r>
              <a:rPr lang="cs-CZ" b="1" dirty="0" smtClean="0">
                <a:solidFill>
                  <a:srgbClr val="FF0000"/>
                </a:solidFill>
              </a:rPr>
              <a:t>konkrétní význam </a:t>
            </a:r>
            <a:r>
              <a:rPr lang="cs-CZ" dirty="0" smtClean="0"/>
              <a:t>(chemie, elektronika), </a:t>
            </a:r>
            <a:r>
              <a:rPr lang="cs-CZ" b="1" dirty="0" smtClean="0">
                <a:solidFill>
                  <a:srgbClr val="0070C0"/>
                </a:solidFill>
              </a:rPr>
              <a:t>ženský rod,</a:t>
            </a:r>
            <a:r>
              <a:rPr lang="cs-CZ" dirty="0" smtClean="0"/>
              <a:t> naopak, je typický pro </a:t>
            </a:r>
            <a:r>
              <a:rPr lang="cs-CZ" b="1" dirty="0" smtClean="0">
                <a:solidFill>
                  <a:srgbClr val="0070C0"/>
                </a:solidFill>
              </a:rPr>
              <a:t>abstraktnější podstatná jména </a:t>
            </a:r>
            <a:r>
              <a:rPr lang="cs-CZ" dirty="0" smtClean="0"/>
              <a:t>používaní v oblasti </a:t>
            </a:r>
            <a:r>
              <a:rPr lang="pt-PT" dirty="0" smtClean="0"/>
              <a:t>literatur</a:t>
            </a:r>
            <a:r>
              <a:rPr lang="cs-CZ" dirty="0" smtClean="0"/>
              <a:t>y</a:t>
            </a:r>
            <a:r>
              <a:rPr lang="pt-PT" dirty="0" smtClean="0"/>
              <a:t>, filosofi</a:t>
            </a:r>
            <a:r>
              <a:rPr lang="cs-CZ" dirty="0" smtClean="0"/>
              <a:t>e</a:t>
            </a:r>
            <a:r>
              <a:rPr lang="pt-PT" dirty="0" smtClean="0"/>
              <a:t>, </a:t>
            </a:r>
            <a:r>
              <a:rPr lang="cs-CZ" dirty="0" smtClean="0"/>
              <a:t>lingvistiky, umění. TOTO JE VELMI DŮLEŽITÝ OKAMŽIK VÝZKUMU, protože jak  uvidíme, existuje zde OPĚT jakási </a:t>
            </a:r>
            <a:r>
              <a:rPr lang="cs-CZ" b="1" dirty="0" smtClean="0">
                <a:solidFill>
                  <a:srgbClr val="0AA628"/>
                </a:solidFill>
              </a:rPr>
              <a:t>PARALELA mezi PORTUGALŠTINOU A FRANCOUZŠTINOU. </a:t>
            </a:r>
            <a:endParaRPr lang="cs-CZ" b="1" dirty="0">
              <a:solidFill>
                <a:srgbClr val="0AA628"/>
              </a:solidFill>
            </a:endParaRPr>
          </a:p>
          <a:p>
            <a:pPr algn="just"/>
            <a:endParaRPr lang="cs-CZ" dirty="0"/>
          </a:p>
        </p:txBody>
      </p:sp>
    </p:spTree>
    <p:extLst>
      <p:ext uri="{BB962C8B-B14F-4D97-AF65-F5344CB8AC3E}">
        <p14:creationId xmlns:p14="http://schemas.microsoft.com/office/powerpoint/2010/main" val="812380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Historický aspekt</a:t>
            </a:r>
            <a:endParaRPr lang="cs-CZ" b="1" dirty="0">
              <a:solidFill>
                <a:srgbClr val="FF0000"/>
              </a:solidFill>
            </a:endParaRPr>
          </a:p>
        </p:txBody>
      </p:sp>
      <p:sp>
        <p:nvSpPr>
          <p:cNvPr id="3" name="Zástupný symbol pro obsah 2"/>
          <p:cNvSpPr>
            <a:spLocks noGrp="1"/>
          </p:cNvSpPr>
          <p:nvPr>
            <p:ph idx="1"/>
          </p:nvPr>
        </p:nvSpPr>
        <p:spPr/>
        <p:txBody>
          <a:bodyPr>
            <a:normAutofit fontScale="47500" lnSpcReduction="20000"/>
          </a:bodyPr>
          <a:lstStyle/>
          <a:p>
            <a:pPr marL="0" indent="0">
              <a:buNone/>
            </a:pPr>
            <a:r>
              <a:rPr lang="pt-PT" dirty="0" smtClean="0"/>
              <a:t>Frias </a:t>
            </a:r>
            <a:r>
              <a:rPr lang="pt-PT" dirty="0"/>
              <a:t>e Gouveia dedicou </a:t>
            </a:r>
            <a:r>
              <a:rPr lang="pt-PT" dirty="0" smtClean="0"/>
              <a:t>moderno </a:t>
            </a:r>
            <a:r>
              <a:rPr lang="pt-PT" dirty="0"/>
              <a:t>(Gouveia: 1993, 2005) </a:t>
            </a:r>
            <a:r>
              <a:rPr lang="cs-CZ" dirty="0" smtClean="0"/>
              <a:t>zjišťuje , že existují slova, která mají nestálý gramatický rod, což je ovlivněnou historickým vývojem. </a:t>
            </a:r>
            <a:r>
              <a:rPr lang="pt-PT" dirty="0" smtClean="0"/>
              <a:t>(Frias </a:t>
            </a:r>
            <a:r>
              <a:rPr lang="pt-PT" dirty="0"/>
              <a:t>e Gouveia: 2005; 550). </a:t>
            </a:r>
            <a:endParaRPr lang="cs-CZ" dirty="0"/>
          </a:p>
          <a:p>
            <a:pPr marL="0" indent="0">
              <a:buNone/>
            </a:pPr>
            <a:endParaRPr lang="cs-CZ" dirty="0" smtClean="0"/>
          </a:p>
          <a:p>
            <a:pPr marL="0" indent="0">
              <a:buNone/>
            </a:pPr>
            <a:r>
              <a:rPr lang="pt-PT" dirty="0" smtClean="0"/>
              <a:t>“</a:t>
            </a:r>
            <a:r>
              <a:rPr lang="pt-PT" dirty="0"/>
              <a:t>É um facto que encontramos atualmente palavras cujo género difere do antigo ou que o alteraram até aos nossos dias, em muitos casos tendo ainda género duvidoso” (</a:t>
            </a:r>
            <a:r>
              <a:rPr lang="pt-PT" i="1" dirty="0"/>
              <a:t>ibidem</a:t>
            </a:r>
            <a:r>
              <a:rPr lang="pt-PT" dirty="0"/>
              <a:t>).  </a:t>
            </a:r>
            <a:endParaRPr lang="cs-CZ" dirty="0"/>
          </a:p>
          <a:p>
            <a:pPr marL="0" indent="0">
              <a:buNone/>
            </a:pPr>
            <a:r>
              <a:rPr lang="cs-CZ" dirty="0" err="1" smtClean="0"/>
              <a:t>Měka</a:t>
            </a:r>
            <a:r>
              <a:rPr lang="cs-CZ" dirty="0" smtClean="0"/>
              <a:t> k dispozici  lékařské </a:t>
            </a:r>
            <a:r>
              <a:rPr lang="cs-CZ" dirty="0"/>
              <a:t>za </a:t>
            </a:r>
            <a:r>
              <a:rPr lang="cs-CZ" dirty="0" smtClean="0"/>
              <a:t>lázeňské  právy </a:t>
            </a:r>
            <a:r>
              <a:rPr lang="cs-CZ" dirty="0"/>
              <a:t>z minulých století a tak mohla věrohodně zjistit, jak se používaly dříve gramatické rody u některých lékařských pojmů a názvů nemocí, jako je: </a:t>
            </a:r>
            <a:r>
              <a:rPr lang="pt-PT" i="1" dirty="0"/>
              <a:t>eczema, laringe, </a:t>
            </a:r>
            <a:r>
              <a:rPr lang="pt-PT" i="1" dirty="0" smtClean="0"/>
              <a:t>entorse</a:t>
            </a:r>
            <a:r>
              <a:rPr lang="cs-CZ" dirty="0"/>
              <a:t>.</a:t>
            </a:r>
          </a:p>
          <a:p>
            <a:pPr marL="0" indent="0">
              <a:buNone/>
            </a:pPr>
            <a:endParaRPr lang="cs-CZ" dirty="0" smtClean="0"/>
          </a:p>
          <a:p>
            <a:pPr marL="0" indent="0">
              <a:buNone/>
            </a:pPr>
            <a:r>
              <a:rPr lang="cs-CZ" dirty="0" smtClean="0"/>
              <a:t>My se domníváme  , že</a:t>
            </a:r>
            <a:r>
              <a:rPr lang="pt-PT" dirty="0" smtClean="0"/>
              <a:t>“</a:t>
            </a:r>
            <a:r>
              <a:rPr lang="pt-PT" i="1" dirty="0" smtClean="0"/>
              <a:t>c</a:t>
            </a:r>
            <a:r>
              <a:rPr lang="cs-CZ" i="1" dirty="0" err="1"/>
              <a:t>omponens</a:t>
            </a:r>
            <a:r>
              <a:rPr lang="cs-CZ" dirty="0"/>
              <a:t>" </a:t>
            </a:r>
            <a:r>
              <a:rPr lang="cs-CZ" dirty="0" smtClean="0"/>
              <a:t>je participium prezentu činného rodu   </a:t>
            </a:r>
            <a:r>
              <a:rPr lang="cs-CZ" dirty="0" err="1"/>
              <a:t>ʽpraesentis</a:t>
            </a:r>
            <a:r>
              <a:rPr lang="cs-CZ" dirty="0"/>
              <a:t> </a:t>
            </a:r>
            <a:r>
              <a:rPr lang="cs-CZ" dirty="0" err="1"/>
              <a:t>activiʼ</a:t>
            </a:r>
            <a:r>
              <a:rPr lang="cs-CZ" dirty="0"/>
              <a:t> </a:t>
            </a:r>
            <a:r>
              <a:rPr lang="cs-CZ" dirty="0" smtClean="0"/>
              <a:t>a jako takové bylo původně amorfní . Jako adjektivum mohlo být„ </a:t>
            </a:r>
            <a:r>
              <a:rPr lang="cs-CZ" dirty="0" err="1" smtClean="0"/>
              <a:t>trigenerické</a:t>
            </a:r>
            <a:r>
              <a:rPr lang="cs-CZ" dirty="0" smtClean="0"/>
              <a:t>“ v klasické latině a </a:t>
            </a:r>
            <a:r>
              <a:rPr lang="cs-CZ" dirty="0" err="1" smtClean="0"/>
              <a:t>bigenerické</a:t>
            </a:r>
            <a:r>
              <a:rPr lang="cs-CZ" dirty="0" smtClean="0"/>
              <a:t> v lidové latině.    Podle nalezených k konstrukcí jsme zjistili, že </a:t>
            </a:r>
            <a:r>
              <a:rPr lang="cs-CZ" b="1" dirty="0" smtClean="0">
                <a:solidFill>
                  <a:srgbClr val="0070C0"/>
                </a:solidFill>
              </a:rPr>
              <a:t>převažuje ženský rod v PE </a:t>
            </a:r>
            <a:r>
              <a:rPr lang="cs-CZ" b="1" dirty="0" smtClean="0">
                <a:solidFill>
                  <a:srgbClr val="FF0000"/>
                </a:solidFill>
              </a:rPr>
              <a:t>a mužský rod  v PB. </a:t>
            </a:r>
            <a:r>
              <a:rPr lang="pt-PT" b="1" dirty="0" smtClean="0">
                <a:solidFill>
                  <a:srgbClr val="FF0000"/>
                </a:solidFill>
              </a:rPr>
              <a:t> </a:t>
            </a:r>
            <a:r>
              <a:rPr lang="cs-CZ" dirty="0" smtClean="0"/>
              <a:t>Vycházíme-li z faktu, že PB je určitou profází současné PE, pak by mohla být změna rodu vysvětlena historickým vývojem portugalštiny. </a:t>
            </a:r>
            <a:r>
              <a:rPr lang="pt-PT" dirty="0" smtClean="0"/>
              <a:t>do </a:t>
            </a:r>
            <a:r>
              <a:rPr lang="cs-CZ" dirty="0" smtClean="0"/>
              <a:t>s tím, že se v PE změnil rod na ženský a v PB zůstal nezměněný, </a:t>
            </a:r>
          </a:p>
          <a:p>
            <a:pPr marL="0" indent="0">
              <a:buNone/>
            </a:pPr>
            <a:endParaRPr lang="cs-CZ" dirty="0" smtClean="0"/>
          </a:p>
          <a:p>
            <a:pPr marL="0" indent="0">
              <a:buNone/>
            </a:pPr>
            <a:r>
              <a:rPr lang="cs-CZ" dirty="0" smtClean="0"/>
              <a:t>Proto , abychom to dokázali, potřebovali bychom historické prameny použití tohoto podstatného jména, </a:t>
            </a:r>
          </a:p>
          <a:p>
            <a:pPr marL="0" indent="0">
              <a:buNone/>
            </a:pPr>
            <a:r>
              <a:rPr lang="cs-CZ" dirty="0" smtClean="0"/>
              <a:t>Proto jsme hledali v </a:t>
            </a:r>
            <a:r>
              <a:rPr lang="pt-PT" dirty="0" smtClean="0"/>
              <a:t>Linguateca </a:t>
            </a:r>
            <a:r>
              <a:rPr lang="pt-PT" dirty="0"/>
              <a:t>- Vercial </a:t>
            </a:r>
            <a:r>
              <a:rPr lang="cs-CZ" dirty="0" smtClean="0"/>
              <a:t>a v korpusu </a:t>
            </a:r>
            <a:r>
              <a:rPr lang="pt-PT" i="1" dirty="0" smtClean="0"/>
              <a:t>Corpus</a:t>
            </a:r>
            <a:r>
              <a:rPr lang="pt-PT" dirty="0" smtClean="0"/>
              <a:t> </a:t>
            </a:r>
            <a:r>
              <a:rPr lang="pt-PT" dirty="0"/>
              <a:t>do </a:t>
            </a:r>
            <a:r>
              <a:rPr lang="pt-PT" dirty="0" smtClean="0"/>
              <a:t>Português, </a:t>
            </a:r>
            <a:r>
              <a:rPr lang="cs-CZ" dirty="0" smtClean="0"/>
              <a:t> </a:t>
            </a:r>
            <a:r>
              <a:rPr lang="pt-PT" dirty="0" smtClean="0"/>
              <a:t> </a:t>
            </a:r>
            <a:r>
              <a:rPr lang="pt-PT" dirty="0"/>
              <a:t>O </a:t>
            </a:r>
            <a:r>
              <a:rPr lang="pt-PT" i="1" dirty="0"/>
              <a:t>Corpus</a:t>
            </a:r>
            <a:r>
              <a:rPr lang="pt-PT" dirty="0"/>
              <a:t> do Português </a:t>
            </a:r>
            <a:r>
              <a:rPr lang="pt-PT" dirty="0" smtClean="0"/>
              <a:t>of</a:t>
            </a:r>
            <a:r>
              <a:rPr lang="cs-CZ" dirty="0" smtClean="0"/>
              <a:t>nám nabídnul pouze </a:t>
            </a:r>
            <a:r>
              <a:rPr lang="pt-PT" dirty="0" smtClean="0"/>
              <a:t> </a:t>
            </a:r>
            <a:r>
              <a:rPr lang="pt-PT" dirty="0"/>
              <a:t>10 </a:t>
            </a:r>
            <a:r>
              <a:rPr lang="cs-CZ" dirty="0" smtClean="0"/>
              <a:t> příkladů z 19. století </a:t>
            </a:r>
            <a:r>
              <a:rPr lang="pt-PT" dirty="0" smtClean="0"/>
              <a:t>XIX</a:t>
            </a:r>
            <a:r>
              <a:rPr lang="pt-PT" dirty="0"/>
              <a:t>, </a:t>
            </a:r>
            <a:r>
              <a:rPr lang="cs-CZ" dirty="0" smtClean="0"/>
              <a:t>všechny v ženském rodě  a jednoho autora. </a:t>
            </a:r>
          </a:p>
          <a:p>
            <a:pPr marL="0" indent="0">
              <a:buNone/>
            </a:pPr>
            <a:endParaRPr lang="cs-CZ" dirty="0"/>
          </a:p>
          <a:p>
            <a:pPr marL="0" indent="0">
              <a:buNone/>
            </a:pPr>
            <a:r>
              <a:rPr lang="pt-PT" dirty="0" smtClean="0"/>
              <a:t> </a:t>
            </a:r>
            <a:r>
              <a:rPr lang="pt-PT" dirty="0"/>
              <a:t>O </a:t>
            </a:r>
            <a:r>
              <a:rPr lang="pt-PT" i="1" dirty="0"/>
              <a:t>corpus</a:t>
            </a:r>
            <a:r>
              <a:rPr lang="pt-PT" dirty="0"/>
              <a:t> Linguateca </a:t>
            </a:r>
            <a:r>
              <a:rPr lang="cs-CZ" dirty="0" smtClean="0"/>
              <a:t>nenašel v historických dokumentech ani jeden výskyt. </a:t>
            </a:r>
          </a:p>
          <a:p>
            <a:r>
              <a:rPr lang="pt-PT" dirty="0" smtClean="0"/>
              <a:t>. </a:t>
            </a:r>
            <a:endParaRPr lang="cs-CZ" dirty="0"/>
          </a:p>
        </p:txBody>
      </p:sp>
    </p:spTree>
    <p:extLst>
      <p:ext uri="{BB962C8B-B14F-4D97-AF65-F5344CB8AC3E}">
        <p14:creationId xmlns:p14="http://schemas.microsoft.com/office/powerpoint/2010/main" val="1161013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FF0000"/>
                </a:solidFill>
              </a:rPr>
              <a:t>Diatopické</a:t>
            </a:r>
            <a:r>
              <a:rPr lang="cs-CZ" b="1" dirty="0" smtClean="0">
                <a:solidFill>
                  <a:srgbClr val="FF0000"/>
                </a:solidFill>
              </a:rPr>
              <a:t> rozdíly</a:t>
            </a:r>
            <a:endParaRPr lang="cs-CZ" b="1" dirty="0">
              <a:solidFill>
                <a:srgbClr val="FF0000"/>
              </a:solidFill>
            </a:endParaRPr>
          </a:p>
        </p:txBody>
      </p:sp>
      <p:sp>
        <p:nvSpPr>
          <p:cNvPr id="3" name="Zástupný symbol pro obsah 2"/>
          <p:cNvSpPr>
            <a:spLocks noGrp="1"/>
          </p:cNvSpPr>
          <p:nvPr>
            <p:ph idx="1"/>
          </p:nvPr>
        </p:nvSpPr>
        <p:spPr/>
        <p:txBody>
          <a:bodyPr>
            <a:normAutofit fontScale="92500" lnSpcReduction="20000"/>
          </a:bodyPr>
          <a:lstStyle/>
          <a:p>
            <a:r>
              <a:rPr lang="cs-CZ" dirty="0" smtClean="0"/>
              <a:t>Rozdíly mezi</a:t>
            </a:r>
            <a:r>
              <a:rPr lang="pt-PT" dirty="0" smtClean="0"/>
              <a:t> </a:t>
            </a:r>
            <a:r>
              <a:rPr lang="pt-PT" dirty="0"/>
              <a:t>PE </a:t>
            </a:r>
            <a:r>
              <a:rPr lang="cs-CZ" dirty="0" smtClean="0"/>
              <a:t>a</a:t>
            </a:r>
            <a:r>
              <a:rPr lang="pt-PT" dirty="0" smtClean="0"/>
              <a:t> </a:t>
            </a:r>
            <a:r>
              <a:rPr lang="pt-PT" dirty="0"/>
              <a:t>PB: </a:t>
            </a:r>
            <a:r>
              <a:rPr lang="cs-CZ" dirty="0" err="1" smtClean="0"/>
              <a:t>Frias</a:t>
            </a:r>
            <a:r>
              <a:rPr lang="cs-CZ" dirty="0" smtClean="0"/>
              <a:t> e </a:t>
            </a:r>
            <a:r>
              <a:rPr lang="cs-CZ" dirty="0" err="1" smtClean="0"/>
              <a:t>Gouveia</a:t>
            </a:r>
            <a:r>
              <a:rPr lang="cs-CZ" dirty="0" smtClean="0"/>
              <a:t> zmiňuje:</a:t>
            </a:r>
          </a:p>
          <a:p>
            <a:r>
              <a:rPr lang="pt-PT" i="1" dirty="0" smtClean="0"/>
              <a:t>o </a:t>
            </a:r>
            <a:r>
              <a:rPr lang="pt-PT" i="1" dirty="0"/>
              <a:t>grama (PB) x a grama (PE</a:t>
            </a:r>
            <a:r>
              <a:rPr lang="pt-PT" i="1" dirty="0" smtClean="0"/>
              <a:t>)</a:t>
            </a:r>
            <a:endParaRPr lang="cs-CZ" i="1" dirty="0" smtClean="0"/>
          </a:p>
          <a:p>
            <a:r>
              <a:rPr lang="pt-PT" i="1" dirty="0" smtClean="0"/>
              <a:t>os </a:t>
            </a:r>
            <a:r>
              <a:rPr lang="pt-PT" i="1" dirty="0"/>
              <a:t>media (PE) x a mídia (</a:t>
            </a:r>
            <a:r>
              <a:rPr lang="pt-PT" i="1" dirty="0" smtClean="0"/>
              <a:t>PB</a:t>
            </a:r>
            <a:r>
              <a:rPr lang="cs-CZ" i="1" dirty="0"/>
              <a:t>)</a:t>
            </a:r>
            <a:endParaRPr lang="cs-CZ" i="1" dirty="0" smtClean="0"/>
          </a:p>
          <a:p>
            <a:r>
              <a:rPr lang="pt-PT" i="1" dirty="0" smtClean="0"/>
              <a:t>o </a:t>
            </a:r>
            <a:r>
              <a:rPr lang="pt-PT" i="1" dirty="0"/>
              <a:t>duche (PE) x a ducha (PB</a:t>
            </a:r>
            <a:r>
              <a:rPr lang="pt-PT" i="1" dirty="0" smtClean="0"/>
              <a:t>)</a:t>
            </a:r>
            <a:endParaRPr lang="cs-CZ" i="1" dirty="0" smtClean="0"/>
          </a:p>
          <a:p>
            <a:r>
              <a:rPr lang="pt-PT" i="1" dirty="0" smtClean="0"/>
              <a:t>o </a:t>
            </a:r>
            <a:r>
              <a:rPr lang="pt-PT" i="1" dirty="0"/>
              <a:t>gangue (PE) x a gang (PB</a:t>
            </a:r>
            <a:r>
              <a:rPr lang="pt-PT" i="1" dirty="0" smtClean="0"/>
              <a:t>)</a:t>
            </a:r>
            <a:endParaRPr lang="cs-CZ" i="1" dirty="0" smtClean="0"/>
          </a:p>
          <a:p>
            <a:r>
              <a:rPr lang="pt-PT" i="1" dirty="0" smtClean="0"/>
              <a:t>o </a:t>
            </a:r>
            <a:r>
              <a:rPr lang="pt-PT" i="1" dirty="0"/>
              <a:t>fondu (PE) x a fondu (PB), </a:t>
            </a:r>
            <a:endParaRPr lang="cs-CZ" i="1" dirty="0" smtClean="0"/>
          </a:p>
          <a:p>
            <a:r>
              <a:rPr lang="pt-PT" i="1" dirty="0" smtClean="0"/>
              <a:t>o </a:t>
            </a:r>
            <a:r>
              <a:rPr lang="pt-PT" i="1" dirty="0"/>
              <a:t>champanhe (PE) x a champanhe (PB</a:t>
            </a:r>
            <a:r>
              <a:rPr lang="pt-PT" i="1" dirty="0" smtClean="0"/>
              <a:t>)</a:t>
            </a:r>
            <a:endParaRPr lang="cs-CZ" i="1" dirty="0" smtClean="0"/>
          </a:p>
          <a:p>
            <a:r>
              <a:rPr lang="pt-PT" i="1" dirty="0" smtClean="0"/>
              <a:t>o </a:t>
            </a:r>
            <a:r>
              <a:rPr lang="pt-PT" i="1" dirty="0"/>
              <a:t>sanduíche (PB) x a sanduíche (PE</a:t>
            </a:r>
            <a:r>
              <a:rPr lang="pt-PT" i="1" dirty="0" smtClean="0"/>
              <a:t>)</a:t>
            </a:r>
            <a:endParaRPr lang="cs-CZ" i="1" dirty="0" smtClean="0"/>
          </a:p>
          <a:p>
            <a:r>
              <a:rPr lang="pt-PT" i="1" dirty="0" smtClean="0"/>
              <a:t>o/a </a:t>
            </a:r>
            <a:r>
              <a:rPr lang="pt-PT" i="1" dirty="0"/>
              <a:t>omelete (PB)</a:t>
            </a:r>
            <a:r>
              <a:rPr lang="pt-PT" dirty="0"/>
              <a:t> x </a:t>
            </a:r>
            <a:r>
              <a:rPr lang="pt-PT" i="1" dirty="0"/>
              <a:t>a omelete (PE) </a:t>
            </a:r>
            <a:r>
              <a:rPr lang="cs-CZ" dirty="0" smtClean="0"/>
              <a:t> </a:t>
            </a:r>
            <a:endParaRPr lang="cs-CZ" dirty="0"/>
          </a:p>
        </p:txBody>
      </p:sp>
    </p:spTree>
    <p:extLst>
      <p:ext uri="{BB962C8B-B14F-4D97-AF65-F5344CB8AC3E}">
        <p14:creationId xmlns:p14="http://schemas.microsoft.com/office/powerpoint/2010/main" val="761764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PE x PB „</a:t>
            </a:r>
            <a:r>
              <a:rPr lang="cs-CZ" b="1" dirty="0" err="1" smtClean="0">
                <a:solidFill>
                  <a:srgbClr val="FF0000"/>
                </a:solidFill>
              </a:rPr>
              <a:t>componente</a:t>
            </a:r>
            <a:r>
              <a:rPr lang="cs-CZ" b="1" dirty="0" smtClean="0">
                <a:solidFill>
                  <a:srgbClr val="FF0000"/>
                </a:solidFill>
              </a:rPr>
              <a:t>“</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buNone/>
            </a:pPr>
            <a:endParaRPr lang="cs-CZ" dirty="0" smtClean="0">
              <a:solidFill>
                <a:srgbClr val="FF0000"/>
              </a:solidFill>
            </a:endParaRPr>
          </a:p>
          <a:p>
            <a:pPr marL="0" indent="0">
              <a:buNone/>
            </a:pPr>
            <a:r>
              <a:rPr lang="pt-PT" dirty="0" smtClean="0">
                <a:solidFill>
                  <a:srgbClr val="FF0000"/>
                </a:solidFill>
              </a:rPr>
              <a:t>PB</a:t>
            </a:r>
            <a:r>
              <a:rPr lang="pt-PT" dirty="0"/>
              <a:t>, </a:t>
            </a:r>
            <a:r>
              <a:rPr lang="cs-CZ" dirty="0" smtClean="0"/>
              <a:t> </a:t>
            </a:r>
            <a:r>
              <a:rPr lang="pt-PT" i="1" dirty="0" smtClean="0"/>
              <a:t>componente</a:t>
            </a:r>
            <a:r>
              <a:rPr lang="pt-PT" dirty="0" smtClean="0"/>
              <a:t> </a:t>
            </a:r>
            <a:r>
              <a:rPr lang="cs-CZ" dirty="0" smtClean="0"/>
              <a:t>je </a:t>
            </a:r>
            <a:r>
              <a:rPr lang="cs-CZ" i="1" dirty="0" err="1" smtClean="0">
                <a:solidFill>
                  <a:srgbClr val="FF0000"/>
                </a:solidFill>
              </a:rPr>
              <a:t>unigenerické</a:t>
            </a:r>
            <a:r>
              <a:rPr lang="cs-CZ" dirty="0" smtClean="0"/>
              <a:t>  </a:t>
            </a:r>
          </a:p>
          <a:p>
            <a:pPr marL="0" indent="0">
              <a:buNone/>
            </a:pPr>
            <a:r>
              <a:rPr lang="pt-PT" dirty="0" smtClean="0"/>
              <a:t>(</a:t>
            </a:r>
            <a:r>
              <a:rPr lang="cs-CZ" dirty="0" smtClean="0">
                <a:solidFill>
                  <a:srgbClr val="FF0000"/>
                </a:solidFill>
              </a:rPr>
              <a:t>nemění</a:t>
            </a:r>
            <a:r>
              <a:rPr lang="cs-CZ" dirty="0" smtClean="0"/>
              <a:t>  </a:t>
            </a:r>
            <a:r>
              <a:rPr lang="cs-CZ" dirty="0"/>
              <a:t>význam podle rodu.</a:t>
            </a:r>
            <a:r>
              <a:rPr lang="pt-PT" dirty="0" smtClean="0"/>
              <a:t>), </a:t>
            </a:r>
            <a:endParaRPr lang="cs-CZ" dirty="0" smtClean="0"/>
          </a:p>
          <a:p>
            <a:pPr marL="0" indent="0">
              <a:buNone/>
            </a:pPr>
            <a:endParaRPr lang="cs-CZ" dirty="0" smtClean="0"/>
          </a:p>
          <a:p>
            <a:pPr marL="0" indent="0">
              <a:buNone/>
            </a:pPr>
            <a:r>
              <a:rPr lang="cs-CZ" dirty="0" smtClean="0">
                <a:solidFill>
                  <a:srgbClr val="0070C0"/>
                </a:solidFill>
              </a:rPr>
              <a:t>PE</a:t>
            </a:r>
            <a:r>
              <a:rPr lang="cs-CZ" dirty="0" smtClean="0">
                <a:solidFill>
                  <a:srgbClr val="FF0000"/>
                </a:solidFill>
              </a:rPr>
              <a:t> </a:t>
            </a:r>
            <a:r>
              <a:rPr lang="cs-CZ" dirty="0" smtClean="0"/>
              <a:t>uniformní, </a:t>
            </a:r>
            <a:r>
              <a:rPr lang="cs-CZ" i="1" dirty="0" err="1" smtClean="0">
                <a:solidFill>
                  <a:srgbClr val="0070C0"/>
                </a:solidFill>
              </a:rPr>
              <a:t>bigenerické</a:t>
            </a:r>
            <a:r>
              <a:rPr lang="pt-PT" dirty="0" smtClean="0"/>
              <a:t> </a:t>
            </a:r>
            <a:r>
              <a:rPr lang="cs-CZ" dirty="0" smtClean="0"/>
              <a:t> </a:t>
            </a:r>
          </a:p>
          <a:p>
            <a:pPr marL="0" indent="0">
              <a:buNone/>
            </a:pPr>
            <a:r>
              <a:rPr lang="cs-CZ" dirty="0" smtClean="0"/>
              <a:t>(</a:t>
            </a:r>
            <a:r>
              <a:rPr lang="cs-CZ" dirty="0" smtClean="0">
                <a:solidFill>
                  <a:srgbClr val="0070C0"/>
                </a:solidFill>
              </a:rPr>
              <a:t>mění</a:t>
            </a:r>
            <a:r>
              <a:rPr lang="cs-CZ" dirty="0" smtClean="0"/>
              <a:t>  význam podle rodu.)</a:t>
            </a:r>
            <a:endParaRPr lang="cs-CZ" dirty="0"/>
          </a:p>
        </p:txBody>
      </p:sp>
    </p:spTree>
    <p:extLst>
      <p:ext uri="{BB962C8B-B14F-4D97-AF65-F5344CB8AC3E}">
        <p14:creationId xmlns:p14="http://schemas.microsoft.com/office/powerpoint/2010/main" val="2021446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DŮVOD</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lgn="ctr">
              <a:buNone/>
            </a:pPr>
            <a:endParaRPr lang="cs-CZ" dirty="0" smtClean="0"/>
          </a:p>
          <a:p>
            <a:pPr marL="0" indent="0" algn="just">
              <a:buNone/>
            </a:pPr>
            <a:endParaRPr lang="cs-CZ" dirty="0"/>
          </a:p>
          <a:p>
            <a:pPr marL="514350" indent="-514350" algn="just">
              <a:buFont typeface="+mj-lt"/>
              <a:buAutoNum type="arabicPeriod"/>
            </a:pPr>
            <a:r>
              <a:rPr lang="cs-CZ" b="1" dirty="0" smtClean="0"/>
              <a:t>Časté</a:t>
            </a:r>
            <a:r>
              <a:rPr lang="cs-CZ" dirty="0" smtClean="0"/>
              <a:t> použití slova </a:t>
            </a:r>
            <a:r>
              <a:rPr lang="cs-CZ" i="1" dirty="0" err="1" smtClean="0"/>
              <a:t>componente</a:t>
            </a:r>
            <a:r>
              <a:rPr lang="cs-CZ" dirty="0" smtClean="0"/>
              <a:t> v oblasti </a:t>
            </a:r>
            <a:r>
              <a:rPr lang="cs-CZ" b="1" u="sng" dirty="0" smtClean="0"/>
              <a:t>vědy, politiky, ekonomie, kultury,  průmyslu, informatiky, elektroniky </a:t>
            </a:r>
            <a:r>
              <a:rPr lang="cs-CZ" dirty="0" smtClean="0"/>
              <a:t>a jiných</a:t>
            </a:r>
          </a:p>
          <a:p>
            <a:pPr marL="514350" indent="-514350" algn="just">
              <a:buFont typeface="+mj-lt"/>
              <a:buAutoNum type="arabicPeriod"/>
            </a:pPr>
            <a:r>
              <a:rPr lang="cs-CZ" b="1" u="sng" dirty="0" smtClean="0"/>
              <a:t>Slovníky</a:t>
            </a:r>
            <a:r>
              <a:rPr lang="cs-CZ" dirty="0" smtClean="0"/>
              <a:t> nedefinují gramatický rod slova </a:t>
            </a:r>
            <a:r>
              <a:rPr lang="cs-CZ" dirty="0" err="1" smtClean="0"/>
              <a:t>componente</a:t>
            </a:r>
            <a:r>
              <a:rPr lang="cs-CZ" dirty="0"/>
              <a:t> </a:t>
            </a:r>
            <a:r>
              <a:rPr lang="cs-CZ" dirty="0" smtClean="0"/>
              <a:t>dostatečně, často si protiřečí.</a:t>
            </a:r>
          </a:p>
          <a:p>
            <a:pPr marL="0" indent="0" algn="ctr">
              <a:buNone/>
            </a:pPr>
            <a:endParaRPr lang="cs-CZ" dirty="0" smtClean="0"/>
          </a:p>
          <a:p>
            <a:endParaRPr lang="cs-CZ" dirty="0"/>
          </a:p>
        </p:txBody>
      </p:sp>
    </p:spTree>
    <p:extLst>
      <p:ext uri="{BB962C8B-B14F-4D97-AF65-F5344CB8AC3E}">
        <p14:creationId xmlns:p14="http://schemas.microsoft.com/office/powerpoint/2010/main" val="258383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PT" b="1" dirty="0">
                <a:solidFill>
                  <a:srgbClr val="FF0000"/>
                </a:solidFill>
              </a:rPr>
              <a:t>O </a:t>
            </a:r>
            <a:r>
              <a:rPr lang="pt-PT" b="1" i="1" dirty="0">
                <a:solidFill>
                  <a:srgbClr val="FF0000"/>
                </a:solidFill>
              </a:rPr>
              <a:t>Corpus do Português</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buNone/>
            </a:pPr>
            <a:endParaRPr lang="cs-CZ" dirty="0" smtClean="0">
              <a:solidFill>
                <a:srgbClr val="00B050"/>
              </a:solidFill>
            </a:endParaRPr>
          </a:p>
          <a:p>
            <a:pPr marL="0" indent="0">
              <a:buNone/>
            </a:pPr>
            <a:r>
              <a:rPr lang="cs-CZ" dirty="0" smtClean="0">
                <a:solidFill>
                  <a:srgbClr val="00B050"/>
                </a:solidFill>
              </a:rPr>
              <a:t>Portugalsko</a:t>
            </a:r>
            <a:r>
              <a:rPr lang="pt-PT" dirty="0" smtClean="0">
                <a:solidFill>
                  <a:srgbClr val="00B050"/>
                </a:solidFill>
              </a:rPr>
              <a:t> </a:t>
            </a:r>
            <a:r>
              <a:rPr lang="cs-CZ" dirty="0" smtClean="0">
                <a:solidFill>
                  <a:srgbClr val="00B050"/>
                </a:solidFill>
              </a:rPr>
              <a:t> </a:t>
            </a:r>
            <a:r>
              <a:rPr lang="pt-PT" dirty="0" smtClean="0">
                <a:solidFill>
                  <a:srgbClr val="0070C0"/>
                </a:solidFill>
              </a:rPr>
              <a:t>237 </a:t>
            </a:r>
            <a:r>
              <a:rPr lang="cs-CZ" dirty="0" smtClean="0">
                <a:solidFill>
                  <a:srgbClr val="0070C0"/>
                </a:solidFill>
              </a:rPr>
              <a:t>výskytů – 71  výskytů, kde nebylo možné určit gramatický rod ( bez determinantu, modifikátoru či specifikátoru)</a:t>
            </a:r>
          </a:p>
          <a:p>
            <a:pPr marL="0" indent="0">
              <a:buNone/>
            </a:pPr>
            <a:endParaRPr lang="cs-CZ" dirty="0" smtClean="0">
              <a:solidFill>
                <a:srgbClr val="00B050"/>
              </a:solidFill>
            </a:endParaRPr>
          </a:p>
          <a:p>
            <a:pPr marL="0" indent="0">
              <a:buNone/>
            </a:pPr>
            <a:r>
              <a:rPr lang="cs-CZ" dirty="0" smtClean="0">
                <a:solidFill>
                  <a:srgbClr val="00B050"/>
                </a:solidFill>
              </a:rPr>
              <a:t>Brazílie</a:t>
            </a:r>
            <a:r>
              <a:rPr lang="cs-CZ" dirty="0" smtClean="0">
                <a:solidFill>
                  <a:srgbClr val="FF0000"/>
                </a:solidFill>
              </a:rPr>
              <a:t>  </a:t>
            </a:r>
            <a:r>
              <a:rPr lang="pt-PT" dirty="0" smtClean="0">
                <a:solidFill>
                  <a:srgbClr val="FF0000"/>
                </a:solidFill>
              </a:rPr>
              <a:t>411 </a:t>
            </a:r>
            <a:r>
              <a:rPr lang="cs-CZ" dirty="0" smtClean="0">
                <a:solidFill>
                  <a:srgbClr val="FF0000"/>
                </a:solidFill>
              </a:rPr>
              <a:t>výskytů- </a:t>
            </a:r>
            <a:r>
              <a:rPr lang="pt-PT" dirty="0" smtClean="0">
                <a:solidFill>
                  <a:srgbClr val="FF0000"/>
                </a:solidFill>
              </a:rPr>
              <a:t>179 </a:t>
            </a:r>
            <a:r>
              <a:rPr lang="cs-CZ" dirty="0" smtClean="0">
                <a:solidFill>
                  <a:srgbClr val="FF0000"/>
                </a:solidFill>
              </a:rPr>
              <a:t> </a:t>
            </a:r>
            <a:endParaRPr lang="cs-CZ" dirty="0"/>
          </a:p>
        </p:txBody>
      </p:sp>
    </p:spTree>
    <p:extLst>
      <p:ext uri="{BB962C8B-B14F-4D97-AF65-F5344CB8AC3E}">
        <p14:creationId xmlns:p14="http://schemas.microsoft.com/office/powerpoint/2010/main" val="1565944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Srovnání </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lgn="ctr">
              <a:buNone/>
            </a:pPr>
            <a:endParaRPr lang="cs-CZ" dirty="0" smtClean="0">
              <a:solidFill>
                <a:srgbClr val="00B050"/>
              </a:solidFill>
            </a:endParaRPr>
          </a:p>
          <a:p>
            <a:pPr marL="0" indent="0" algn="ctr">
              <a:buNone/>
            </a:pPr>
            <a:r>
              <a:rPr lang="cs-CZ" sz="4000" dirty="0" smtClean="0">
                <a:solidFill>
                  <a:srgbClr val="00B050"/>
                </a:solidFill>
              </a:rPr>
              <a:t>Portugalsko</a:t>
            </a:r>
            <a:r>
              <a:rPr lang="cs-CZ" sz="4000" dirty="0">
                <a:solidFill>
                  <a:srgbClr val="00B050"/>
                </a:solidFill>
              </a:rPr>
              <a:t>: </a:t>
            </a:r>
            <a:r>
              <a:rPr lang="pt-PT" sz="4000" dirty="0">
                <a:solidFill>
                  <a:srgbClr val="00B050"/>
                </a:solidFill>
              </a:rPr>
              <a:t> </a:t>
            </a:r>
            <a:r>
              <a:rPr lang="cs-CZ" sz="4000" dirty="0">
                <a:solidFill>
                  <a:srgbClr val="FF0000"/>
                </a:solidFill>
              </a:rPr>
              <a:t>mužský </a:t>
            </a:r>
            <a:r>
              <a:rPr lang="pt-PT" sz="4000" dirty="0" smtClean="0">
                <a:solidFill>
                  <a:srgbClr val="FF0000"/>
                </a:solidFill>
              </a:rPr>
              <a:t>44</a:t>
            </a:r>
            <a:r>
              <a:rPr lang="cs-CZ" sz="4000" b="1" dirty="0">
                <a:solidFill>
                  <a:srgbClr val="0070C0"/>
                </a:solidFill>
                <a:latin typeface="Times New Roman"/>
                <a:cs typeface="Times New Roman"/>
              </a:rPr>
              <a:t>&lt;</a:t>
            </a:r>
            <a:r>
              <a:rPr lang="cs-CZ" sz="4000" dirty="0">
                <a:solidFill>
                  <a:srgbClr val="0070C0"/>
                </a:solidFill>
                <a:latin typeface="Times New Roman"/>
                <a:cs typeface="Times New Roman"/>
              </a:rPr>
              <a:t> </a:t>
            </a:r>
            <a:r>
              <a:rPr lang="cs-CZ" sz="4000" dirty="0" smtClean="0">
                <a:solidFill>
                  <a:srgbClr val="0070C0"/>
                </a:solidFill>
              </a:rPr>
              <a:t>ženský </a:t>
            </a:r>
            <a:r>
              <a:rPr lang="pt-PT" sz="4000" dirty="0" smtClean="0">
                <a:solidFill>
                  <a:srgbClr val="0070C0"/>
                </a:solidFill>
              </a:rPr>
              <a:t>122  </a:t>
            </a:r>
            <a:endParaRPr lang="cs-CZ" sz="4000" dirty="0">
              <a:solidFill>
                <a:srgbClr val="0070C0"/>
              </a:solidFill>
            </a:endParaRPr>
          </a:p>
          <a:p>
            <a:pPr marL="0" indent="0" algn="ctr">
              <a:buNone/>
            </a:pPr>
            <a:r>
              <a:rPr lang="cs-CZ" sz="4000" dirty="0">
                <a:solidFill>
                  <a:srgbClr val="0070C0"/>
                </a:solidFill>
              </a:rPr>
              <a:t>m.</a:t>
            </a:r>
            <a:r>
              <a:rPr lang="cs-CZ" sz="4000" b="1" dirty="0">
                <a:solidFill>
                  <a:srgbClr val="0070C0"/>
                </a:solidFill>
                <a:latin typeface="Times New Roman"/>
                <a:cs typeface="Times New Roman"/>
              </a:rPr>
              <a:t>&lt;</a:t>
            </a:r>
            <a:r>
              <a:rPr lang="cs-CZ" sz="4000" dirty="0">
                <a:solidFill>
                  <a:srgbClr val="0070C0"/>
                </a:solidFill>
                <a:latin typeface="Times New Roman"/>
                <a:cs typeface="Times New Roman"/>
              </a:rPr>
              <a:t> </a:t>
            </a:r>
            <a:r>
              <a:rPr lang="cs-CZ" sz="4000" dirty="0">
                <a:solidFill>
                  <a:srgbClr val="00B050"/>
                </a:solidFill>
                <a:latin typeface="Times New Roman"/>
                <a:cs typeface="Times New Roman"/>
              </a:rPr>
              <a:t>F </a:t>
            </a:r>
            <a:endParaRPr lang="cs-CZ" sz="4000" dirty="0">
              <a:solidFill>
                <a:srgbClr val="00B050"/>
              </a:solidFill>
            </a:endParaRPr>
          </a:p>
          <a:p>
            <a:pPr marL="0" indent="0" algn="ctr">
              <a:buNone/>
            </a:pPr>
            <a:r>
              <a:rPr lang="cs-CZ" sz="4000" dirty="0">
                <a:solidFill>
                  <a:srgbClr val="00B050"/>
                </a:solidFill>
              </a:rPr>
              <a:t>Brazílie:   </a:t>
            </a:r>
            <a:r>
              <a:rPr lang="cs-CZ" sz="4000" dirty="0">
                <a:solidFill>
                  <a:srgbClr val="FF0000"/>
                </a:solidFill>
              </a:rPr>
              <a:t>mužský </a:t>
            </a:r>
            <a:r>
              <a:rPr lang="pt-PT" sz="4000" dirty="0" smtClean="0">
                <a:solidFill>
                  <a:srgbClr val="FF0000"/>
                </a:solidFill>
              </a:rPr>
              <a:t>232 </a:t>
            </a:r>
            <a:r>
              <a:rPr lang="cs-CZ" sz="4000" b="1" dirty="0">
                <a:solidFill>
                  <a:srgbClr val="0070C0"/>
                </a:solidFill>
                <a:latin typeface="Times New Roman"/>
                <a:cs typeface="Times New Roman"/>
              </a:rPr>
              <a:t>&gt;</a:t>
            </a:r>
            <a:r>
              <a:rPr lang="cs-CZ" sz="4000" dirty="0" smtClean="0"/>
              <a:t> </a:t>
            </a:r>
            <a:r>
              <a:rPr lang="cs-CZ" sz="4000" dirty="0">
                <a:solidFill>
                  <a:srgbClr val="0070C0"/>
                </a:solidFill>
              </a:rPr>
              <a:t>ženský </a:t>
            </a:r>
            <a:r>
              <a:rPr lang="pt-PT" sz="4000" dirty="0" smtClean="0">
                <a:solidFill>
                  <a:srgbClr val="0070C0"/>
                </a:solidFill>
              </a:rPr>
              <a:t>30</a:t>
            </a:r>
            <a:r>
              <a:rPr lang="pt-PT" sz="4000" dirty="0">
                <a:solidFill>
                  <a:srgbClr val="0070C0"/>
                </a:solidFill>
              </a:rPr>
              <a:t>. </a:t>
            </a:r>
            <a:endParaRPr lang="cs-CZ" sz="4000" dirty="0">
              <a:solidFill>
                <a:srgbClr val="0070C0"/>
              </a:solidFill>
            </a:endParaRPr>
          </a:p>
          <a:p>
            <a:pPr marL="0" indent="0" algn="ctr">
              <a:buNone/>
            </a:pPr>
            <a:r>
              <a:rPr lang="cs-CZ" sz="4000" dirty="0">
                <a:solidFill>
                  <a:srgbClr val="00B050"/>
                </a:solidFill>
              </a:rPr>
              <a:t>M</a:t>
            </a:r>
            <a:r>
              <a:rPr lang="cs-CZ" sz="4000" b="1" dirty="0">
                <a:solidFill>
                  <a:srgbClr val="00B050"/>
                </a:solidFill>
              </a:rPr>
              <a:t> </a:t>
            </a:r>
            <a:r>
              <a:rPr lang="cs-CZ" sz="4000" b="1" dirty="0">
                <a:solidFill>
                  <a:srgbClr val="0070C0"/>
                </a:solidFill>
                <a:latin typeface="Times New Roman"/>
                <a:cs typeface="Times New Roman"/>
              </a:rPr>
              <a:t>&gt; </a:t>
            </a:r>
            <a:r>
              <a:rPr lang="cs-CZ" sz="4000" dirty="0">
                <a:solidFill>
                  <a:srgbClr val="0070C0"/>
                </a:solidFill>
                <a:latin typeface="Times New Roman"/>
                <a:cs typeface="Times New Roman"/>
              </a:rPr>
              <a:t>f.</a:t>
            </a:r>
            <a:endParaRPr lang="cs-CZ" sz="4000" dirty="0">
              <a:solidFill>
                <a:srgbClr val="0070C0"/>
              </a:solidFill>
            </a:endParaRPr>
          </a:p>
          <a:p>
            <a:endParaRPr lang="cs-CZ" dirty="0"/>
          </a:p>
        </p:txBody>
      </p:sp>
    </p:spTree>
    <p:extLst>
      <p:ext uri="{BB962C8B-B14F-4D97-AF65-F5344CB8AC3E}">
        <p14:creationId xmlns:p14="http://schemas.microsoft.com/office/powerpoint/2010/main" val="3778778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PT" b="1" dirty="0">
                <a:solidFill>
                  <a:srgbClr val="FF0000"/>
                </a:solidFill>
              </a:rPr>
              <a:t>Português Europeu 22(m.)  &lt; 122(f</a:t>
            </a:r>
            <a:r>
              <a:rPr lang="pt-PT" b="1" dirty="0" smtClean="0">
                <a:solidFill>
                  <a:srgbClr val="FF0000"/>
                </a:solidFill>
              </a:rPr>
              <a:t>.)</a:t>
            </a:r>
            <a:r>
              <a:rPr lang="cs-CZ" b="1" dirty="0">
                <a:solidFill>
                  <a:srgbClr val="FF0000"/>
                </a:solidFill>
              </a:rPr>
              <a:t/>
            </a:r>
            <a:br>
              <a:rPr lang="cs-CZ" b="1" dirty="0">
                <a:solidFill>
                  <a:srgbClr val="FF0000"/>
                </a:solidFill>
              </a:rPr>
            </a:br>
            <a:endParaRPr lang="cs-CZ" b="1" dirty="0">
              <a:solidFill>
                <a:srgbClr val="FF0000"/>
              </a:solidFill>
            </a:endParaRPr>
          </a:p>
        </p:txBody>
      </p:sp>
      <p:sp>
        <p:nvSpPr>
          <p:cNvPr id="3" name="Zástupný symbol pro obsah 2"/>
          <p:cNvSpPr>
            <a:spLocks noGrp="1"/>
          </p:cNvSpPr>
          <p:nvPr>
            <p:ph idx="1"/>
          </p:nvPr>
        </p:nvSpPr>
        <p:spPr/>
        <p:txBody>
          <a:bodyPr>
            <a:normAutofit fontScale="70000" lnSpcReduction="20000"/>
          </a:bodyPr>
          <a:lstStyle/>
          <a:p>
            <a:r>
              <a:rPr lang="cs-CZ" dirty="0" smtClean="0"/>
              <a:t>Mužský rod </a:t>
            </a:r>
            <a:r>
              <a:rPr lang="pt-PT" b="1" dirty="0" smtClean="0"/>
              <a:t>44</a:t>
            </a:r>
            <a:r>
              <a:rPr lang="pt-PT" dirty="0" smtClean="0"/>
              <a:t> </a:t>
            </a:r>
            <a:r>
              <a:rPr lang="cs-CZ" dirty="0" smtClean="0"/>
              <a:t>výskytů</a:t>
            </a:r>
            <a:r>
              <a:rPr lang="pt-PT" dirty="0" smtClean="0"/>
              <a:t>:</a:t>
            </a:r>
            <a:endParaRPr lang="cs-CZ" dirty="0"/>
          </a:p>
          <a:p>
            <a:r>
              <a:rPr lang="pt-PT" b="1" i="1" dirty="0"/>
              <a:t>O componente</a:t>
            </a:r>
            <a:r>
              <a:rPr lang="pt-PT" dirty="0"/>
              <a:t>- ativo (do tempero), tóxico, biologicamente ativo, primário (o tolueno), principal (montromonlonite).</a:t>
            </a:r>
            <a:endParaRPr lang="cs-CZ" dirty="0"/>
          </a:p>
          <a:p>
            <a:pPr marL="0" indent="0">
              <a:buNone/>
            </a:pPr>
            <a:endParaRPr lang="cs-CZ" dirty="0"/>
          </a:p>
          <a:p>
            <a:pPr marL="0" indent="0">
              <a:buNone/>
            </a:pPr>
            <a:endParaRPr lang="cs-CZ" dirty="0"/>
          </a:p>
          <a:p>
            <a:r>
              <a:rPr lang="cs-CZ" dirty="0" smtClean="0"/>
              <a:t>Ženský rod </a:t>
            </a:r>
            <a:r>
              <a:rPr lang="pt-PT" b="1" dirty="0" smtClean="0"/>
              <a:t>122</a:t>
            </a:r>
            <a:r>
              <a:rPr lang="pt-PT" dirty="0" smtClean="0"/>
              <a:t> </a:t>
            </a:r>
            <a:r>
              <a:rPr lang="cs-CZ" dirty="0" smtClean="0"/>
              <a:t>výskytů </a:t>
            </a:r>
            <a:r>
              <a:rPr lang="pt-PT" dirty="0" smtClean="0"/>
              <a:t>:</a:t>
            </a:r>
            <a:endParaRPr lang="cs-CZ" dirty="0"/>
          </a:p>
          <a:p>
            <a:r>
              <a:rPr lang="pt-PT" b="1" i="1" dirty="0"/>
              <a:t>A componente</a:t>
            </a:r>
            <a:r>
              <a:rPr lang="pt-PT" dirty="0"/>
              <a:t> – agrícola, ambiental, artificial, áudio, brasileira, cénica, científica, cultural, da velocidade radial, de abastecimento de água, de entretenimento, de formação, de internacionalização, de pequenos comerciantes, de reciclagem, essencial de funcionamento, estratégica, exportadora, expressiva, financeira, genética, histórica, horizontal, humana, importante, inata, individual, noturna, política, sensorial, simbolista, social, subjetiva, técnica, tecnológica,  necessária, onírica, </a:t>
            </a:r>
            <a:r>
              <a:rPr lang="pt-PT" dirty="0" smtClean="0"/>
              <a:t>política</a:t>
            </a:r>
            <a:endParaRPr lang="cs-CZ" dirty="0"/>
          </a:p>
          <a:p>
            <a:endParaRPr lang="cs-CZ" dirty="0"/>
          </a:p>
        </p:txBody>
      </p:sp>
    </p:spTree>
    <p:extLst>
      <p:ext uri="{BB962C8B-B14F-4D97-AF65-F5344CB8AC3E}">
        <p14:creationId xmlns:p14="http://schemas.microsoft.com/office/powerpoint/2010/main" val="110822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PT" b="1" dirty="0">
                <a:solidFill>
                  <a:srgbClr val="FF0000"/>
                </a:solidFill>
              </a:rPr>
              <a:t>Português do Brasil </a:t>
            </a:r>
            <a:r>
              <a:rPr lang="pt-PT" dirty="0">
                <a:solidFill>
                  <a:srgbClr val="FF0000"/>
                </a:solidFill>
              </a:rPr>
              <a:t> </a:t>
            </a:r>
            <a:r>
              <a:rPr lang="pt-PT" b="1" dirty="0">
                <a:solidFill>
                  <a:srgbClr val="FF0000"/>
                </a:solidFill>
              </a:rPr>
              <a:t>232 (m) &gt; 30 (f)</a:t>
            </a:r>
            <a:r>
              <a:rPr lang="cs-CZ" dirty="0">
                <a:solidFill>
                  <a:srgbClr val="FF0000"/>
                </a:solidFill>
              </a:rPr>
              <a:t/>
            </a:r>
            <a:br>
              <a:rPr lang="cs-CZ" dirty="0">
                <a:solidFill>
                  <a:srgbClr val="FF0000"/>
                </a:solidFill>
              </a:rPr>
            </a:br>
            <a:endParaRPr lang="cs-CZ" dirty="0">
              <a:solidFill>
                <a:srgbClr val="FF0000"/>
              </a:solidFill>
            </a:endParaRPr>
          </a:p>
        </p:txBody>
      </p:sp>
      <p:sp>
        <p:nvSpPr>
          <p:cNvPr id="3" name="Zástupný symbol pro obsah 2"/>
          <p:cNvSpPr>
            <a:spLocks noGrp="1"/>
          </p:cNvSpPr>
          <p:nvPr>
            <p:ph idx="1"/>
          </p:nvPr>
        </p:nvSpPr>
        <p:spPr/>
        <p:txBody>
          <a:bodyPr>
            <a:normAutofit fontScale="70000" lnSpcReduction="20000"/>
          </a:bodyPr>
          <a:lstStyle/>
          <a:p>
            <a:pPr marL="0" indent="0">
              <a:buNone/>
            </a:pPr>
            <a:endParaRPr lang="cs-CZ" dirty="0"/>
          </a:p>
          <a:p>
            <a:r>
              <a:rPr lang="pt-PT" b="1" dirty="0" smtClean="0"/>
              <a:t>232</a:t>
            </a:r>
            <a:r>
              <a:rPr lang="pt-PT" dirty="0" smtClean="0"/>
              <a:t> </a:t>
            </a:r>
            <a:r>
              <a:rPr lang="cs-CZ" dirty="0" smtClean="0"/>
              <a:t>výskytů v mužském rodě</a:t>
            </a:r>
            <a:r>
              <a:rPr lang="pt-PT" dirty="0" smtClean="0"/>
              <a:t>:</a:t>
            </a:r>
            <a:endParaRPr lang="cs-CZ" dirty="0"/>
          </a:p>
          <a:p>
            <a:r>
              <a:rPr lang="pt-PT" b="1" i="1" dirty="0"/>
              <a:t>O componente</a:t>
            </a:r>
            <a:r>
              <a:rPr lang="pt-PT" dirty="0"/>
              <a:t> – arbóreo, co-seno, da atividade, das taxas, de contextualização, de ajuste estrutural, de circuito, de geração, de processamento, de traição, de um sistema, do texto, dominante, em questão,  genético, gramatical, importante de filmes, informativo, isolado, menos controlado, metodologia, resistente, plástico, político,  propósito, racional, sentencial, socioeconómico, ético.</a:t>
            </a:r>
            <a:endParaRPr lang="cs-CZ" dirty="0"/>
          </a:p>
          <a:p>
            <a:r>
              <a:rPr lang="pt-PT" dirty="0"/>
              <a:t> </a:t>
            </a:r>
            <a:endParaRPr lang="cs-CZ" dirty="0"/>
          </a:p>
          <a:p>
            <a:r>
              <a:rPr lang="pt-PT" b="1" dirty="0" smtClean="0"/>
              <a:t>30</a:t>
            </a:r>
            <a:r>
              <a:rPr lang="pt-PT" dirty="0" smtClean="0"/>
              <a:t> </a:t>
            </a:r>
            <a:r>
              <a:rPr lang="cs-CZ" dirty="0" smtClean="0"/>
              <a:t>výskytů v ženském rodě</a:t>
            </a:r>
            <a:r>
              <a:rPr lang="pt-PT" dirty="0" smtClean="0"/>
              <a:t>: </a:t>
            </a:r>
            <a:endParaRPr lang="cs-CZ" dirty="0"/>
          </a:p>
          <a:p>
            <a:r>
              <a:rPr lang="pt-PT" b="1" i="1" dirty="0"/>
              <a:t>A componente</a:t>
            </a:r>
            <a:r>
              <a:rPr lang="pt-PT" dirty="0"/>
              <a:t> – da força, escalar do gradiente, fonética, fonético-fonológica, hidrostática, horizontal da velocidade, vertical, radiométrica, subjetiva, seno, co-seno.</a:t>
            </a:r>
            <a:endParaRPr lang="cs-CZ" dirty="0"/>
          </a:p>
          <a:p>
            <a:endParaRPr lang="cs-CZ" dirty="0"/>
          </a:p>
        </p:txBody>
      </p:sp>
    </p:spTree>
    <p:extLst>
      <p:ext uri="{BB962C8B-B14F-4D97-AF65-F5344CB8AC3E}">
        <p14:creationId xmlns:p14="http://schemas.microsoft.com/office/powerpoint/2010/main" val="2109673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Synchronní výzkum v PE</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buNone/>
            </a:pPr>
            <a:endParaRPr lang="cs-CZ" dirty="0" smtClean="0"/>
          </a:p>
          <a:p>
            <a:pPr marL="0" indent="0">
              <a:buNone/>
            </a:pPr>
            <a:r>
              <a:rPr lang="pt-PT" i="1" dirty="0" smtClean="0"/>
              <a:t>corpus</a:t>
            </a:r>
            <a:r>
              <a:rPr lang="pt-PT" dirty="0" smtClean="0"/>
              <a:t> </a:t>
            </a:r>
            <a:r>
              <a:rPr lang="pt-PT" dirty="0"/>
              <a:t>Linguateca (Cetem Público) </a:t>
            </a:r>
            <a:r>
              <a:rPr lang="cs-CZ" dirty="0" smtClean="0"/>
              <a:t> </a:t>
            </a:r>
          </a:p>
          <a:p>
            <a:pPr marL="0" indent="0">
              <a:buNone/>
            </a:pPr>
            <a:r>
              <a:rPr lang="cs-CZ" dirty="0" smtClean="0"/>
              <a:t>Celkem </a:t>
            </a:r>
            <a:r>
              <a:rPr lang="pt-PT" dirty="0" smtClean="0"/>
              <a:t>4629 ocorrências</a:t>
            </a:r>
            <a:r>
              <a:rPr lang="cs-CZ" dirty="0" smtClean="0"/>
              <a:t>, které jsou rozděleny podle sekce. Použití rodu se bude odvíjet právě od toho, do které sekce spadá dané podstatné jméno. </a:t>
            </a:r>
          </a:p>
          <a:p>
            <a:pPr marL="0" indent="0">
              <a:buNone/>
            </a:pPr>
            <a:r>
              <a:rPr lang="cs-CZ" dirty="0" smtClean="0"/>
              <a:t> </a:t>
            </a:r>
            <a:endParaRPr lang="cs-CZ" dirty="0"/>
          </a:p>
          <a:p>
            <a:endParaRPr lang="cs-CZ" dirty="0"/>
          </a:p>
        </p:txBody>
      </p:sp>
    </p:spTree>
    <p:extLst>
      <p:ext uri="{BB962C8B-B14F-4D97-AF65-F5344CB8AC3E}">
        <p14:creationId xmlns:p14="http://schemas.microsoft.com/office/powerpoint/2010/main" val="1886014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solidFill>
                  <a:srgbClr val="FF0000"/>
                </a:solidFill>
              </a:rPr>
              <a:t>Oblasti, v níž se vyskytuje </a:t>
            </a:r>
            <a:r>
              <a:rPr lang="cs-CZ" b="1" i="1" dirty="0" err="1" smtClean="0">
                <a:solidFill>
                  <a:srgbClr val="FF0000"/>
                </a:solidFill>
              </a:rPr>
              <a:t>componente</a:t>
            </a:r>
            <a:endParaRPr lang="cs-CZ" b="1" i="1" dirty="0">
              <a:solidFill>
                <a:srgbClr val="FF0000"/>
              </a:solidFill>
            </a:endParaRP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912544108"/>
              </p:ext>
            </p:extLst>
          </p:nvPr>
        </p:nvGraphicFramePr>
        <p:xfrm>
          <a:off x="611560" y="2060848"/>
          <a:ext cx="7776864" cy="3744417"/>
        </p:xfrm>
        <a:graphic>
          <a:graphicData uri="http://schemas.openxmlformats.org/drawingml/2006/table">
            <a:tbl>
              <a:tblPr>
                <a:tableStyleId>{5C22544A-7EE6-4342-B048-85BDC9FD1C3A}</a:tableStyleId>
              </a:tblPr>
              <a:tblGrid>
                <a:gridCol w="3240360"/>
                <a:gridCol w="1152128"/>
                <a:gridCol w="2304256"/>
                <a:gridCol w="1080120"/>
              </a:tblGrid>
              <a:tr h="563486">
                <a:tc>
                  <a:txBody>
                    <a:bodyPr/>
                    <a:lstStyle/>
                    <a:p>
                      <a:pPr algn="just" fontAlgn="ctr"/>
                      <a:r>
                        <a:rPr lang="pt-PT" sz="2400" u="none" strike="noStrike" dirty="0">
                          <a:effectLst/>
                        </a:rPr>
                        <a:t>Sociedade</a:t>
                      </a:r>
                      <a:endParaRPr lang="pt-PT" sz="2400" b="0" i="0" u="none" strike="noStrike" dirty="0">
                        <a:solidFill>
                          <a:srgbClr val="000000"/>
                        </a:solidFill>
                        <a:effectLst/>
                        <a:latin typeface="Times New Roman"/>
                      </a:endParaRPr>
                    </a:p>
                  </a:txBody>
                  <a:tcPr marL="9525" marR="9525" marT="9525" marB="0" anchor="ctr"/>
                </a:tc>
                <a:tc>
                  <a:txBody>
                    <a:bodyPr/>
                    <a:lstStyle/>
                    <a:p>
                      <a:pPr algn="just" fontAlgn="ctr"/>
                      <a:r>
                        <a:rPr lang="pt-PT" sz="2400" b="1" u="none" strike="noStrike" dirty="0">
                          <a:effectLst/>
                        </a:rPr>
                        <a:t>1172</a:t>
                      </a:r>
                      <a:endParaRPr lang="pt-PT" sz="2400" b="1" i="0" u="none" strike="noStrike" dirty="0">
                        <a:solidFill>
                          <a:srgbClr val="000000"/>
                        </a:solidFill>
                        <a:effectLst/>
                        <a:latin typeface="Times New Roman"/>
                      </a:endParaRPr>
                    </a:p>
                  </a:txBody>
                  <a:tcPr marL="9525" marR="9525" marT="9525" marB="0" anchor="ctr"/>
                </a:tc>
                <a:tc>
                  <a:txBody>
                    <a:bodyPr/>
                    <a:lstStyle/>
                    <a:p>
                      <a:pPr algn="just" fontAlgn="ctr"/>
                      <a:r>
                        <a:rPr lang="pt-PT" sz="2400" u="none" strike="noStrike" dirty="0">
                          <a:effectLst/>
                        </a:rPr>
                        <a:t>Economia</a:t>
                      </a:r>
                      <a:endParaRPr lang="pt-PT" sz="2400" b="0" i="0" u="none" strike="noStrike" dirty="0">
                        <a:solidFill>
                          <a:srgbClr val="000000"/>
                        </a:solidFill>
                        <a:effectLst/>
                        <a:latin typeface="Times New Roman"/>
                      </a:endParaRPr>
                    </a:p>
                  </a:txBody>
                  <a:tcPr marL="9525" marR="9525" marT="9525" marB="0" anchor="ctr"/>
                </a:tc>
                <a:tc>
                  <a:txBody>
                    <a:bodyPr/>
                    <a:lstStyle/>
                    <a:p>
                      <a:pPr algn="just" fontAlgn="ctr"/>
                      <a:r>
                        <a:rPr lang="pt-PT" sz="2400" b="1" u="none" strike="noStrike" dirty="0">
                          <a:effectLst/>
                        </a:rPr>
                        <a:t>606</a:t>
                      </a:r>
                      <a:endParaRPr lang="pt-PT" sz="2400" b="1" i="0" u="none" strike="noStrike" dirty="0">
                        <a:solidFill>
                          <a:srgbClr val="000000"/>
                        </a:solidFill>
                        <a:effectLst/>
                        <a:latin typeface="Times New Roman"/>
                      </a:endParaRPr>
                    </a:p>
                  </a:txBody>
                  <a:tcPr marL="9525" marR="9525" marT="9525" marB="0" anchor="ctr"/>
                </a:tc>
              </a:tr>
              <a:tr h="563486">
                <a:tc>
                  <a:txBody>
                    <a:bodyPr/>
                    <a:lstStyle/>
                    <a:p>
                      <a:pPr algn="just" fontAlgn="ctr"/>
                      <a:r>
                        <a:rPr lang="pt-PT" sz="2400" u="none" strike="noStrike">
                          <a:effectLst/>
                        </a:rPr>
                        <a:t>Cultura</a:t>
                      </a:r>
                      <a:endParaRPr lang="pt-PT" sz="2400" b="0" i="0" u="none" strike="noStrike">
                        <a:solidFill>
                          <a:srgbClr val="000000"/>
                        </a:solidFill>
                        <a:effectLst/>
                        <a:latin typeface="Times New Roman"/>
                      </a:endParaRPr>
                    </a:p>
                  </a:txBody>
                  <a:tcPr marL="9525" marR="9525" marT="9525" marB="0" anchor="ctr"/>
                </a:tc>
                <a:tc>
                  <a:txBody>
                    <a:bodyPr/>
                    <a:lstStyle/>
                    <a:p>
                      <a:pPr algn="just" fontAlgn="ctr"/>
                      <a:r>
                        <a:rPr lang="pt-PT" sz="2400" b="1" u="none" strike="noStrike" dirty="0">
                          <a:effectLst/>
                        </a:rPr>
                        <a:t>970</a:t>
                      </a:r>
                      <a:endParaRPr lang="pt-PT" sz="2400" b="1" i="0" u="none" strike="noStrike" dirty="0">
                        <a:solidFill>
                          <a:srgbClr val="000000"/>
                        </a:solidFill>
                        <a:effectLst/>
                        <a:latin typeface="Times New Roman"/>
                      </a:endParaRPr>
                    </a:p>
                  </a:txBody>
                  <a:tcPr marL="9525" marR="9525" marT="9525" marB="0" anchor="ctr"/>
                </a:tc>
                <a:tc>
                  <a:txBody>
                    <a:bodyPr/>
                    <a:lstStyle/>
                    <a:p>
                      <a:pPr algn="just" fontAlgn="ctr"/>
                      <a:r>
                        <a:rPr lang="pt-PT" sz="2400" u="none" strike="noStrike" dirty="0">
                          <a:effectLst/>
                        </a:rPr>
                        <a:t>Cultura</a:t>
                      </a:r>
                      <a:endParaRPr lang="pt-PT" sz="2400" b="0" i="0" u="none" strike="noStrike" dirty="0">
                        <a:solidFill>
                          <a:srgbClr val="000000"/>
                        </a:solidFill>
                        <a:effectLst/>
                        <a:latin typeface="Times New Roman"/>
                      </a:endParaRPr>
                    </a:p>
                  </a:txBody>
                  <a:tcPr marL="9525" marR="9525" marT="9525" marB="0" anchor="ctr"/>
                </a:tc>
                <a:tc>
                  <a:txBody>
                    <a:bodyPr/>
                    <a:lstStyle/>
                    <a:p>
                      <a:pPr algn="just" fontAlgn="ctr"/>
                      <a:r>
                        <a:rPr lang="pt-PT" sz="2400" b="1" u="none" strike="noStrike" dirty="0">
                          <a:effectLst/>
                        </a:rPr>
                        <a:t>264</a:t>
                      </a:r>
                      <a:endParaRPr lang="pt-PT" sz="2400" b="1" i="0" u="none" strike="noStrike" dirty="0">
                        <a:solidFill>
                          <a:srgbClr val="000000"/>
                        </a:solidFill>
                        <a:effectLst/>
                        <a:latin typeface="Times New Roman"/>
                      </a:endParaRPr>
                    </a:p>
                  </a:txBody>
                  <a:tcPr marL="9525" marR="9525" marT="9525" marB="0" anchor="ctr"/>
                </a:tc>
              </a:tr>
              <a:tr h="1227653">
                <a:tc>
                  <a:txBody>
                    <a:bodyPr/>
                    <a:lstStyle/>
                    <a:p>
                      <a:pPr algn="just" fontAlgn="ctr"/>
                      <a:r>
                        <a:rPr lang="pt-PT" sz="2400" u="none" strike="noStrike">
                          <a:effectLst/>
                        </a:rPr>
                        <a:t>Área não determinada</a:t>
                      </a:r>
                      <a:endParaRPr lang="pt-PT" sz="2400" b="0" i="0" u="none" strike="noStrike">
                        <a:solidFill>
                          <a:srgbClr val="000000"/>
                        </a:solidFill>
                        <a:effectLst/>
                        <a:latin typeface="Times New Roman"/>
                      </a:endParaRPr>
                    </a:p>
                  </a:txBody>
                  <a:tcPr marL="9525" marR="9525" marT="9525" marB="0" anchor="ctr"/>
                </a:tc>
                <a:tc>
                  <a:txBody>
                    <a:bodyPr/>
                    <a:lstStyle/>
                    <a:p>
                      <a:pPr algn="just" fontAlgn="ctr"/>
                      <a:r>
                        <a:rPr lang="pt-PT" sz="2400" b="1" u="none" strike="noStrike" dirty="0">
                          <a:effectLst/>
                        </a:rPr>
                        <a:t>686</a:t>
                      </a:r>
                      <a:endParaRPr lang="pt-PT" sz="2400" b="1" i="0" u="none" strike="noStrike" dirty="0">
                        <a:solidFill>
                          <a:srgbClr val="000000"/>
                        </a:solidFill>
                        <a:effectLst/>
                        <a:latin typeface="Times New Roman"/>
                      </a:endParaRPr>
                    </a:p>
                  </a:txBody>
                  <a:tcPr marL="9525" marR="9525" marT="9525" marB="0" anchor="ctr"/>
                </a:tc>
                <a:tc>
                  <a:txBody>
                    <a:bodyPr/>
                    <a:lstStyle/>
                    <a:p>
                      <a:pPr algn="just" fontAlgn="ctr"/>
                      <a:r>
                        <a:rPr lang="pt-PT" sz="2400" u="none" strike="noStrike">
                          <a:effectLst/>
                        </a:rPr>
                        <a:t>Desporto</a:t>
                      </a:r>
                      <a:endParaRPr lang="pt-PT" sz="2400" b="0" i="0" u="none" strike="noStrike">
                        <a:solidFill>
                          <a:srgbClr val="000000"/>
                        </a:solidFill>
                        <a:effectLst/>
                        <a:latin typeface="Times New Roman"/>
                      </a:endParaRPr>
                    </a:p>
                  </a:txBody>
                  <a:tcPr marL="9525" marR="9525" marT="9525" marB="0" anchor="ctr"/>
                </a:tc>
                <a:tc>
                  <a:txBody>
                    <a:bodyPr/>
                    <a:lstStyle/>
                    <a:p>
                      <a:pPr algn="just" fontAlgn="ctr"/>
                      <a:r>
                        <a:rPr lang="pt-PT" sz="2400" b="1" u="none" strike="noStrike" dirty="0">
                          <a:effectLst/>
                        </a:rPr>
                        <a:t>164</a:t>
                      </a:r>
                      <a:endParaRPr lang="pt-PT" sz="2400" b="1" i="0" u="none" strike="noStrike" dirty="0">
                        <a:solidFill>
                          <a:srgbClr val="000000"/>
                        </a:solidFill>
                        <a:effectLst/>
                        <a:latin typeface="Times New Roman"/>
                      </a:endParaRPr>
                    </a:p>
                  </a:txBody>
                  <a:tcPr marL="9525" marR="9525" marT="9525" marB="0" anchor="ctr"/>
                </a:tc>
              </a:tr>
              <a:tr h="563486">
                <a:tc>
                  <a:txBody>
                    <a:bodyPr/>
                    <a:lstStyle/>
                    <a:p>
                      <a:pPr algn="just" fontAlgn="ctr"/>
                      <a:r>
                        <a:rPr lang="pt-PT" sz="2400" u="none" strike="noStrike">
                          <a:effectLst/>
                        </a:rPr>
                        <a:t>Política</a:t>
                      </a:r>
                      <a:endParaRPr lang="pt-PT" sz="2400" b="0" i="0" u="none" strike="noStrike">
                        <a:solidFill>
                          <a:srgbClr val="000000"/>
                        </a:solidFill>
                        <a:effectLst/>
                        <a:latin typeface="Times New Roman"/>
                      </a:endParaRPr>
                    </a:p>
                  </a:txBody>
                  <a:tcPr marL="9525" marR="9525" marT="9525" marB="0" anchor="ctr"/>
                </a:tc>
                <a:tc>
                  <a:txBody>
                    <a:bodyPr/>
                    <a:lstStyle/>
                    <a:p>
                      <a:pPr algn="just" fontAlgn="ctr"/>
                      <a:r>
                        <a:rPr lang="pt-PT" sz="2400" b="1" u="none" strike="noStrike" dirty="0">
                          <a:effectLst/>
                        </a:rPr>
                        <a:t>632</a:t>
                      </a:r>
                      <a:endParaRPr lang="pt-PT" sz="2400" b="1" i="0" u="none" strike="noStrike" dirty="0">
                        <a:solidFill>
                          <a:srgbClr val="000000"/>
                        </a:solidFill>
                        <a:effectLst/>
                        <a:latin typeface="Times New Roman"/>
                      </a:endParaRPr>
                    </a:p>
                  </a:txBody>
                  <a:tcPr marL="9525" marR="9525" marT="9525" marB="0" anchor="ctr"/>
                </a:tc>
                <a:tc>
                  <a:txBody>
                    <a:bodyPr/>
                    <a:lstStyle/>
                    <a:p>
                      <a:pPr algn="just" fontAlgn="ctr"/>
                      <a:r>
                        <a:rPr lang="pt-PT" sz="2400" u="none" strike="noStrike">
                          <a:effectLst/>
                        </a:rPr>
                        <a:t>Opinião</a:t>
                      </a:r>
                      <a:endParaRPr lang="pt-PT" sz="2400" b="0" i="0" u="none" strike="noStrike">
                        <a:solidFill>
                          <a:srgbClr val="000000"/>
                        </a:solidFill>
                        <a:effectLst/>
                        <a:latin typeface="Times New Roman"/>
                      </a:endParaRPr>
                    </a:p>
                  </a:txBody>
                  <a:tcPr marL="9525" marR="9525" marT="9525" marB="0" anchor="ctr"/>
                </a:tc>
                <a:tc>
                  <a:txBody>
                    <a:bodyPr/>
                    <a:lstStyle/>
                    <a:p>
                      <a:pPr algn="just" fontAlgn="ctr"/>
                      <a:r>
                        <a:rPr lang="pt-PT" sz="2400" b="1" u="none" strike="noStrike" dirty="0">
                          <a:effectLst/>
                        </a:rPr>
                        <a:t>99</a:t>
                      </a:r>
                      <a:endParaRPr lang="pt-PT" sz="2400" b="1" i="0" u="none" strike="noStrike" dirty="0">
                        <a:solidFill>
                          <a:srgbClr val="000000"/>
                        </a:solidFill>
                        <a:effectLst/>
                        <a:latin typeface="Times New Roman"/>
                      </a:endParaRPr>
                    </a:p>
                  </a:txBody>
                  <a:tcPr marL="9525" marR="9525" marT="9525" marB="0" anchor="ctr"/>
                </a:tc>
              </a:tr>
              <a:tr h="826306">
                <a:tc>
                  <a:txBody>
                    <a:bodyPr/>
                    <a:lstStyle/>
                    <a:p>
                      <a:pPr algn="just" fontAlgn="ctr"/>
                      <a:r>
                        <a:rPr lang="pt-PT" sz="2400" u="none" strike="noStrike" dirty="0">
                          <a:effectLst/>
                        </a:rPr>
                        <a:t> </a:t>
                      </a:r>
                      <a:endParaRPr lang="pt-PT" sz="2400" b="0" i="0" u="none" strike="noStrike" dirty="0">
                        <a:solidFill>
                          <a:srgbClr val="000000"/>
                        </a:solidFill>
                        <a:effectLst/>
                        <a:latin typeface="Times New Roman"/>
                      </a:endParaRPr>
                    </a:p>
                  </a:txBody>
                  <a:tcPr marL="9525" marR="9525" marT="9525" marB="0" anchor="ctr"/>
                </a:tc>
                <a:tc>
                  <a:txBody>
                    <a:bodyPr/>
                    <a:lstStyle/>
                    <a:p>
                      <a:pPr algn="just" fontAlgn="ctr"/>
                      <a:r>
                        <a:rPr lang="pt-PT" sz="2400" u="none" strike="noStrike">
                          <a:effectLst/>
                        </a:rPr>
                        <a:t> </a:t>
                      </a:r>
                      <a:endParaRPr lang="pt-PT" sz="2400" b="0" i="0" u="none" strike="noStrike">
                        <a:solidFill>
                          <a:srgbClr val="000000"/>
                        </a:solidFill>
                        <a:effectLst/>
                        <a:latin typeface="Times New Roman"/>
                      </a:endParaRPr>
                    </a:p>
                  </a:txBody>
                  <a:tcPr marL="9525" marR="9525" marT="9525" marB="0" anchor="ctr"/>
                </a:tc>
                <a:tc>
                  <a:txBody>
                    <a:bodyPr/>
                    <a:lstStyle/>
                    <a:p>
                      <a:pPr algn="just" fontAlgn="ctr"/>
                      <a:r>
                        <a:rPr lang="pt-PT" sz="2400" u="none" strike="noStrike">
                          <a:effectLst/>
                        </a:rPr>
                        <a:t>Computadores</a:t>
                      </a:r>
                      <a:endParaRPr lang="pt-PT" sz="2400" b="0" i="0" u="none" strike="noStrike">
                        <a:solidFill>
                          <a:srgbClr val="000000"/>
                        </a:solidFill>
                        <a:effectLst/>
                        <a:latin typeface="Times New Roman"/>
                      </a:endParaRPr>
                    </a:p>
                  </a:txBody>
                  <a:tcPr marL="9525" marR="9525" marT="9525" marB="0" anchor="ctr"/>
                </a:tc>
                <a:tc>
                  <a:txBody>
                    <a:bodyPr/>
                    <a:lstStyle/>
                    <a:p>
                      <a:pPr algn="just" fontAlgn="ctr"/>
                      <a:r>
                        <a:rPr lang="pt-PT" sz="2400" b="1" u="none" strike="noStrike" dirty="0">
                          <a:effectLst/>
                        </a:rPr>
                        <a:t>36</a:t>
                      </a:r>
                      <a:endParaRPr lang="pt-PT" sz="2400" b="1"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928664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Gramatický rod podle sekce</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buNone/>
            </a:pPr>
            <a:endParaRPr lang="cs-CZ" dirty="0" smtClean="0"/>
          </a:p>
          <a:p>
            <a:pPr marL="0" indent="0">
              <a:buNone/>
            </a:pPr>
            <a:endParaRPr lang="cs-CZ" dirty="0"/>
          </a:p>
          <a:p>
            <a:pPr marL="0" indent="0" algn="just">
              <a:buNone/>
            </a:pPr>
            <a:r>
              <a:rPr lang="cs-CZ" dirty="0" smtClean="0"/>
              <a:t>Zjistili jsme frekvenci výskytu </a:t>
            </a:r>
            <a:r>
              <a:rPr lang="cs-CZ" i="1" dirty="0" err="1" smtClean="0"/>
              <a:t>componente</a:t>
            </a:r>
            <a:r>
              <a:rPr lang="cs-CZ" dirty="0" smtClean="0"/>
              <a:t> v mužském a ženském rodě u jednotlivých položek podle determinantu</a:t>
            </a:r>
            <a:r>
              <a:rPr lang="cs-CZ" i="1" dirty="0" smtClean="0"/>
              <a:t> </a:t>
            </a:r>
            <a:r>
              <a:rPr lang="pt-PT" i="1" dirty="0" smtClean="0"/>
              <a:t>o</a:t>
            </a:r>
            <a:r>
              <a:rPr lang="pt-PT" i="1" dirty="0"/>
              <a:t>, a, um, </a:t>
            </a:r>
            <a:r>
              <a:rPr lang="pt-PT" i="1" dirty="0" smtClean="0"/>
              <a:t>uma</a:t>
            </a:r>
            <a:r>
              <a:rPr lang="cs-CZ" dirty="0" smtClean="0"/>
              <a:t>.  </a:t>
            </a:r>
            <a:endParaRPr lang="cs-CZ" dirty="0"/>
          </a:p>
          <a:p>
            <a:endParaRPr lang="cs-CZ" dirty="0"/>
          </a:p>
        </p:txBody>
      </p:sp>
    </p:spTree>
    <p:extLst>
      <p:ext uri="{BB962C8B-B14F-4D97-AF65-F5344CB8AC3E}">
        <p14:creationId xmlns:p14="http://schemas.microsoft.com/office/powerpoint/2010/main" val="3094913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Gramatický rod podle </a:t>
            </a:r>
            <a:r>
              <a:rPr lang="cs-CZ" b="1" dirty="0" smtClean="0">
                <a:solidFill>
                  <a:srgbClr val="FF0000"/>
                </a:solidFill>
              </a:rPr>
              <a:t>členu</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294113090"/>
              </p:ext>
            </p:extLst>
          </p:nvPr>
        </p:nvGraphicFramePr>
        <p:xfrm>
          <a:off x="683568" y="1556792"/>
          <a:ext cx="7920880" cy="4967660"/>
        </p:xfrm>
        <a:graphic>
          <a:graphicData uri="http://schemas.openxmlformats.org/drawingml/2006/table">
            <a:tbl>
              <a:tblPr>
                <a:tableStyleId>{5C22544A-7EE6-4342-B048-85BDC9FD1C3A}</a:tableStyleId>
              </a:tblPr>
              <a:tblGrid>
                <a:gridCol w="2376264"/>
                <a:gridCol w="792088"/>
                <a:gridCol w="1584176"/>
                <a:gridCol w="1584176"/>
                <a:gridCol w="1584176"/>
              </a:tblGrid>
              <a:tr h="232977">
                <a:tc>
                  <a:txBody>
                    <a:bodyPr/>
                    <a:lstStyle/>
                    <a:p>
                      <a:pPr algn="l" fontAlgn="ctr"/>
                      <a:r>
                        <a:rPr lang="pt-PT" sz="2000" u="none" strike="noStrike" dirty="0">
                          <a:effectLst/>
                        </a:rPr>
                        <a:t> </a:t>
                      </a:r>
                      <a:endParaRPr lang="cs-CZ" sz="2000" b="1" i="0" u="none" strike="noStrike" dirty="0">
                        <a:solidFill>
                          <a:srgbClr val="00000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uma</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a</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dirty="0">
                          <a:solidFill>
                            <a:srgbClr val="FF0000"/>
                          </a:solidFill>
                          <a:effectLst/>
                        </a:rPr>
                        <a:t>um</a:t>
                      </a:r>
                      <a:endParaRPr lang="cs-CZ" sz="2000" b="1" i="0" u="none" strike="noStrike" dirty="0">
                        <a:solidFill>
                          <a:srgbClr val="FF0000"/>
                        </a:solidFill>
                        <a:effectLst/>
                        <a:latin typeface="Times New Roman"/>
                      </a:endParaRPr>
                    </a:p>
                  </a:txBody>
                  <a:tcPr marL="9525" marR="9525" marT="9525" marB="0" anchor="ctr"/>
                </a:tc>
                <a:tc>
                  <a:txBody>
                    <a:bodyPr/>
                    <a:lstStyle/>
                    <a:p>
                      <a:pPr algn="r" fontAlgn="ctr"/>
                      <a:r>
                        <a:rPr lang="pt-PT" sz="2000" b="1" u="none" strike="noStrike" dirty="0">
                          <a:solidFill>
                            <a:srgbClr val="FF0000"/>
                          </a:solidFill>
                          <a:effectLst/>
                        </a:rPr>
                        <a:t>o</a:t>
                      </a:r>
                      <a:endParaRPr lang="cs-CZ" sz="2000" b="1" i="0" u="none" strike="noStrike" dirty="0">
                        <a:solidFill>
                          <a:srgbClr val="FF0000"/>
                        </a:solidFill>
                        <a:effectLst/>
                        <a:latin typeface="Times New Roman"/>
                      </a:endParaRPr>
                    </a:p>
                  </a:txBody>
                  <a:tcPr marL="9525" marR="9525" marT="9525" marB="0" anchor="ctr"/>
                </a:tc>
              </a:tr>
              <a:tr h="505605">
                <a:tc>
                  <a:txBody>
                    <a:bodyPr/>
                    <a:lstStyle/>
                    <a:p>
                      <a:pPr algn="l" fontAlgn="ctr"/>
                      <a:r>
                        <a:rPr lang="pt-PT" sz="2400" u="none" strike="noStrike" dirty="0">
                          <a:effectLst/>
                        </a:rPr>
                        <a:t>Sociedade</a:t>
                      </a:r>
                      <a:endParaRPr lang="cs-CZ" sz="2400" b="1" i="0" u="none" strike="noStrike" dirty="0">
                        <a:solidFill>
                          <a:srgbClr val="00000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244</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276</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dirty="0">
                          <a:solidFill>
                            <a:srgbClr val="FF0000"/>
                          </a:solidFill>
                          <a:effectLst/>
                        </a:rPr>
                        <a:t>11</a:t>
                      </a:r>
                      <a:endParaRPr lang="cs-CZ" sz="2000" b="1" i="0" u="none" strike="noStrike" dirty="0">
                        <a:solidFill>
                          <a:srgbClr val="FF0000"/>
                        </a:solidFill>
                        <a:effectLst/>
                        <a:latin typeface="Times New Roman"/>
                      </a:endParaRPr>
                    </a:p>
                  </a:txBody>
                  <a:tcPr marL="9525" marR="9525" marT="9525" marB="0" anchor="ctr"/>
                </a:tc>
                <a:tc>
                  <a:txBody>
                    <a:bodyPr/>
                    <a:lstStyle/>
                    <a:p>
                      <a:pPr algn="r" fontAlgn="ctr"/>
                      <a:r>
                        <a:rPr lang="pt-PT" sz="2000" b="1" u="none" strike="noStrike" dirty="0">
                          <a:solidFill>
                            <a:srgbClr val="FF0000"/>
                          </a:solidFill>
                          <a:effectLst/>
                        </a:rPr>
                        <a:t>6</a:t>
                      </a:r>
                      <a:endParaRPr lang="cs-CZ" sz="2000" b="1" i="0" u="none" strike="noStrike" dirty="0">
                        <a:solidFill>
                          <a:srgbClr val="FF0000"/>
                        </a:solidFill>
                        <a:effectLst/>
                        <a:latin typeface="Times New Roman"/>
                      </a:endParaRPr>
                    </a:p>
                  </a:txBody>
                  <a:tcPr marL="9525" marR="9525" marT="9525" marB="0" anchor="ctr"/>
                </a:tc>
              </a:tr>
              <a:tr h="258682">
                <a:tc>
                  <a:txBody>
                    <a:bodyPr/>
                    <a:lstStyle/>
                    <a:p>
                      <a:pPr algn="l" fontAlgn="ctr"/>
                      <a:r>
                        <a:rPr lang="pt-PT" sz="2400" u="none" strike="noStrike" dirty="0">
                          <a:effectLst/>
                        </a:rPr>
                        <a:t>Cultura</a:t>
                      </a:r>
                      <a:endParaRPr lang="cs-CZ" sz="2400" b="1" i="0" u="none" strike="noStrike" dirty="0">
                        <a:solidFill>
                          <a:srgbClr val="00000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234</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243</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dirty="0">
                          <a:solidFill>
                            <a:srgbClr val="FF0000"/>
                          </a:solidFill>
                          <a:effectLst/>
                        </a:rPr>
                        <a:t>14</a:t>
                      </a:r>
                      <a:endParaRPr lang="cs-CZ" sz="2000" b="1" i="0" u="none" strike="noStrike" dirty="0">
                        <a:solidFill>
                          <a:srgbClr val="FF0000"/>
                        </a:solidFill>
                        <a:effectLst/>
                        <a:latin typeface="Times New Roman"/>
                      </a:endParaRPr>
                    </a:p>
                  </a:txBody>
                  <a:tcPr marL="9525" marR="9525" marT="9525" marB="0" anchor="ctr"/>
                </a:tc>
                <a:tc>
                  <a:txBody>
                    <a:bodyPr/>
                    <a:lstStyle/>
                    <a:p>
                      <a:pPr algn="r" fontAlgn="ctr"/>
                      <a:r>
                        <a:rPr lang="pt-PT" sz="2000" b="1" u="none" strike="noStrike" dirty="0">
                          <a:solidFill>
                            <a:srgbClr val="FF0000"/>
                          </a:solidFill>
                          <a:effectLst/>
                        </a:rPr>
                        <a:t>7</a:t>
                      </a:r>
                      <a:endParaRPr lang="cs-CZ" sz="2000" b="1" i="0" u="none" strike="noStrike" dirty="0">
                        <a:solidFill>
                          <a:srgbClr val="FF0000"/>
                        </a:solidFill>
                        <a:effectLst/>
                        <a:latin typeface="Times New Roman"/>
                      </a:endParaRPr>
                    </a:p>
                  </a:txBody>
                  <a:tcPr marL="9525" marR="9525" marT="9525" marB="0" anchor="ctr"/>
                </a:tc>
              </a:tr>
              <a:tr h="752530">
                <a:tc>
                  <a:txBody>
                    <a:bodyPr/>
                    <a:lstStyle/>
                    <a:p>
                      <a:pPr algn="l" fontAlgn="ctr"/>
                      <a:r>
                        <a:rPr lang="pt-PT" sz="2400" u="none" strike="noStrike" dirty="0">
                          <a:effectLst/>
                        </a:rPr>
                        <a:t>Cultura-sociedade</a:t>
                      </a:r>
                      <a:endParaRPr lang="cs-CZ" sz="2400" b="1" i="0" u="none" strike="noStrike" dirty="0">
                        <a:solidFill>
                          <a:srgbClr val="00000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54</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41</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dirty="0">
                          <a:solidFill>
                            <a:srgbClr val="FF0000"/>
                          </a:solidFill>
                          <a:effectLst/>
                        </a:rPr>
                        <a:t>18</a:t>
                      </a:r>
                      <a:endParaRPr lang="cs-CZ" sz="2000" b="1" i="0" u="none" strike="noStrike" dirty="0">
                        <a:solidFill>
                          <a:srgbClr val="FF0000"/>
                        </a:solidFill>
                        <a:effectLst/>
                        <a:latin typeface="Times New Roman"/>
                      </a:endParaRPr>
                    </a:p>
                  </a:txBody>
                  <a:tcPr marL="9525" marR="9525" marT="9525" marB="0" anchor="ctr"/>
                </a:tc>
                <a:tc>
                  <a:txBody>
                    <a:bodyPr/>
                    <a:lstStyle/>
                    <a:p>
                      <a:pPr algn="r" fontAlgn="ctr"/>
                      <a:r>
                        <a:rPr lang="pt-PT" sz="2000" b="1" u="none" strike="noStrike" dirty="0">
                          <a:solidFill>
                            <a:srgbClr val="FF0000"/>
                          </a:solidFill>
                          <a:effectLst/>
                        </a:rPr>
                        <a:t>7</a:t>
                      </a:r>
                      <a:endParaRPr lang="cs-CZ" sz="2000" b="1" i="0" u="none" strike="noStrike" dirty="0">
                        <a:solidFill>
                          <a:srgbClr val="FF0000"/>
                        </a:solidFill>
                        <a:effectLst/>
                        <a:latin typeface="Times New Roman"/>
                      </a:endParaRPr>
                    </a:p>
                  </a:txBody>
                  <a:tcPr marL="9525" marR="9525" marT="9525" marB="0" anchor="ctr"/>
                </a:tc>
              </a:tr>
              <a:tr h="752530">
                <a:tc>
                  <a:txBody>
                    <a:bodyPr/>
                    <a:lstStyle/>
                    <a:p>
                      <a:pPr algn="l" fontAlgn="ctr"/>
                      <a:r>
                        <a:rPr lang="pt-PT" sz="2400" u="none" strike="noStrike" dirty="0">
                          <a:effectLst/>
                        </a:rPr>
                        <a:t>Não determinado</a:t>
                      </a:r>
                      <a:endParaRPr lang="cs-CZ" sz="2400" b="1" i="0" u="none" strike="noStrike" dirty="0">
                        <a:solidFill>
                          <a:srgbClr val="00000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144</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160</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dirty="0">
                          <a:solidFill>
                            <a:srgbClr val="FF0000"/>
                          </a:solidFill>
                          <a:effectLst/>
                        </a:rPr>
                        <a:t>15</a:t>
                      </a:r>
                      <a:endParaRPr lang="cs-CZ" sz="2000" b="1" i="0" u="none" strike="noStrike" dirty="0">
                        <a:solidFill>
                          <a:srgbClr val="FF0000"/>
                        </a:solidFill>
                        <a:effectLst/>
                        <a:latin typeface="Times New Roman"/>
                      </a:endParaRPr>
                    </a:p>
                  </a:txBody>
                  <a:tcPr marL="9525" marR="9525" marT="9525" marB="0" anchor="ctr"/>
                </a:tc>
                <a:tc>
                  <a:txBody>
                    <a:bodyPr/>
                    <a:lstStyle/>
                    <a:p>
                      <a:pPr algn="r" fontAlgn="ctr"/>
                      <a:r>
                        <a:rPr lang="pt-PT" sz="2000" b="1" u="none" strike="noStrike" dirty="0">
                          <a:solidFill>
                            <a:srgbClr val="FF0000"/>
                          </a:solidFill>
                          <a:effectLst/>
                        </a:rPr>
                        <a:t>10</a:t>
                      </a:r>
                      <a:endParaRPr lang="cs-CZ" sz="2000" b="1" i="0" u="none" strike="noStrike" dirty="0">
                        <a:solidFill>
                          <a:srgbClr val="FF0000"/>
                        </a:solidFill>
                        <a:effectLst/>
                        <a:latin typeface="Times New Roman"/>
                      </a:endParaRPr>
                    </a:p>
                  </a:txBody>
                  <a:tcPr marL="9525" marR="9525" marT="9525" marB="0" anchor="ctr"/>
                </a:tc>
              </a:tr>
              <a:tr h="505605">
                <a:tc>
                  <a:txBody>
                    <a:bodyPr/>
                    <a:lstStyle/>
                    <a:p>
                      <a:pPr algn="l" fontAlgn="ctr"/>
                      <a:r>
                        <a:rPr lang="pt-PT" sz="2400" u="none" strike="noStrike" dirty="0">
                          <a:effectLst/>
                        </a:rPr>
                        <a:t>Economia</a:t>
                      </a:r>
                      <a:endParaRPr lang="cs-CZ" sz="2400" b="1" i="0" u="none" strike="noStrike" dirty="0">
                        <a:solidFill>
                          <a:srgbClr val="00000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126</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a:solidFill>
                            <a:srgbClr val="0070C0"/>
                          </a:solidFill>
                          <a:effectLst/>
                        </a:rPr>
                        <a:t>149</a:t>
                      </a:r>
                      <a:endParaRPr lang="cs-CZ" sz="2000" b="1" i="0" u="none" strike="noStrike">
                        <a:solidFill>
                          <a:srgbClr val="0070C0"/>
                        </a:solidFill>
                        <a:effectLst/>
                        <a:latin typeface="Times New Roman"/>
                      </a:endParaRPr>
                    </a:p>
                  </a:txBody>
                  <a:tcPr marL="9525" marR="9525" marT="9525" marB="0" anchor="ctr"/>
                </a:tc>
                <a:tc>
                  <a:txBody>
                    <a:bodyPr/>
                    <a:lstStyle/>
                    <a:p>
                      <a:pPr algn="r" fontAlgn="ctr"/>
                      <a:r>
                        <a:rPr lang="pt-PT" sz="2000" b="1" u="none" strike="noStrike" dirty="0">
                          <a:solidFill>
                            <a:srgbClr val="FF0000"/>
                          </a:solidFill>
                          <a:effectLst/>
                        </a:rPr>
                        <a:t>9</a:t>
                      </a:r>
                      <a:endParaRPr lang="cs-CZ" sz="2000" b="1" i="0" u="none" strike="noStrike" dirty="0">
                        <a:solidFill>
                          <a:srgbClr val="FF0000"/>
                        </a:solidFill>
                        <a:effectLst/>
                        <a:latin typeface="Times New Roman"/>
                      </a:endParaRPr>
                    </a:p>
                  </a:txBody>
                  <a:tcPr marL="9525" marR="9525" marT="9525" marB="0" anchor="ctr"/>
                </a:tc>
                <a:tc>
                  <a:txBody>
                    <a:bodyPr/>
                    <a:lstStyle/>
                    <a:p>
                      <a:pPr algn="l" fontAlgn="ctr"/>
                      <a:r>
                        <a:rPr lang="pt-PT" sz="2000" b="1" u="none" strike="noStrike" dirty="0">
                          <a:solidFill>
                            <a:srgbClr val="FF0000"/>
                          </a:solidFill>
                          <a:effectLst/>
                        </a:rPr>
                        <a:t> </a:t>
                      </a:r>
                      <a:endParaRPr lang="cs-CZ" sz="2000" b="1" i="0" u="none" strike="noStrike" dirty="0">
                        <a:solidFill>
                          <a:srgbClr val="FF0000"/>
                        </a:solidFill>
                        <a:effectLst/>
                        <a:latin typeface="Times New Roman"/>
                      </a:endParaRPr>
                    </a:p>
                  </a:txBody>
                  <a:tcPr marL="9525" marR="9525" marT="9525" marB="0" anchor="ctr"/>
                </a:tc>
              </a:tr>
              <a:tr h="258682">
                <a:tc>
                  <a:txBody>
                    <a:bodyPr/>
                    <a:lstStyle/>
                    <a:p>
                      <a:pPr algn="l" fontAlgn="ctr"/>
                      <a:r>
                        <a:rPr lang="pt-PT" sz="2400" u="none" strike="noStrike" dirty="0">
                          <a:effectLst/>
                        </a:rPr>
                        <a:t>Política</a:t>
                      </a:r>
                      <a:endParaRPr lang="cs-CZ" sz="2400" b="1" i="0" u="none" strike="noStrike" dirty="0">
                        <a:solidFill>
                          <a:srgbClr val="00000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109</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a:solidFill>
                            <a:srgbClr val="0070C0"/>
                          </a:solidFill>
                          <a:effectLst/>
                        </a:rPr>
                        <a:t>131</a:t>
                      </a:r>
                      <a:endParaRPr lang="cs-CZ" sz="2000" b="1" i="0" u="none" strike="noStrike">
                        <a:solidFill>
                          <a:srgbClr val="0070C0"/>
                        </a:solidFill>
                        <a:effectLst/>
                        <a:latin typeface="Times New Roman"/>
                      </a:endParaRPr>
                    </a:p>
                  </a:txBody>
                  <a:tcPr marL="9525" marR="9525" marT="9525" marB="0" anchor="ctr"/>
                </a:tc>
                <a:tc>
                  <a:txBody>
                    <a:bodyPr/>
                    <a:lstStyle/>
                    <a:p>
                      <a:pPr algn="r" fontAlgn="ctr"/>
                      <a:r>
                        <a:rPr lang="pt-PT" sz="2000" b="1" u="none" strike="noStrike" dirty="0">
                          <a:solidFill>
                            <a:srgbClr val="FF0000"/>
                          </a:solidFill>
                          <a:effectLst/>
                        </a:rPr>
                        <a:t>4</a:t>
                      </a:r>
                      <a:endParaRPr lang="cs-CZ" sz="2000" b="1" i="0" u="none" strike="noStrike" dirty="0">
                        <a:solidFill>
                          <a:srgbClr val="FF0000"/>
                        </a:solidFill>
                        <a:effectLst/>
                        <a:latin typeface="Times New Roman"/>
                      </a:endParaRPr>
                    </a:p>
                  </a:txBody>
                  <a:tcPr marL="9525" marR="9525" marT="9525" marB="0" anchor="ctr"/>
                </a:tc>
                <a:tc>
                  <a:txBody>
                    <a:bodyPr/>
                    <a:lstStyle/>
                    <a:p>
                      <a:pPr algn="r" fontAlgn="ctr"/>
                      <a:r>
                        <a:rPr lang="pt-PT" sz="2000" b="1" u="none" strike="noStrike" dirty="0">
                          <a:solidFill>
                            <a:srgbClr val="FF0000"/>
                          </a:solidFill>
                          <a:effectLst/>
                        </a:rPr>
                        <a:t>3</a:t>
                      </a:r>
                      <a:endParaRPr lang="cs-CZ" sz="2000" b="1" i="0" u="none" strike="noStrike" dirty="0">
                        <a:solidFill>
                          <a:srgbClr val="FF0000"/>
                        </a:solidFill>
                        <a:effectLst/>
                        <a:latin typeface="Times New Roman"/>
                      </a:endParaRPr>
                    </a:p>
                  </a:txBody>
                  <a:tcPr marL="9525" marR="9525" marT="9525" marB="0" anchor="ctr"/>
                </a:tc>
              </a:tr>
              <a:tr h="505605">
                <a:tc>
                  <a:txBody>
                    <a:bodyPr/>
                    <a:lstStyle/>
                    <a:p>
                      <a:pPr algn="l" fontAlgn="ctr"/>
                      <a:r>
                        <a:rPr lang="pt-PT" sz="2400" u="none" strike="noStrike" dirty="0">
                          <a:effectLst/>
                        </a:rPr>
                        <a:t>Desporto</a:t>
                      </a:r>
                      <a:endParaRPr lang="cs-CZ" sz="2400" b="1" i="0" u="none" strike="noStrike" dirty="0">
                        <a:solidFill>
                          <a:srgbClr val="00000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32</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40</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dirty="0">
                          <a:solidFill>
                            <a:srgbClr val="FF0000"/>
                          </a:solidFill>
                          <a:effectLst/>
                        </a:rPr>
                        <a:t>4</a:t>
                      </a:r>
                      <a:endParaRPr lang="cs-CZ" sz="2000" b="1" i="0" u="none" strike="noStrike" dirty="0">
                        <a:solidFill>
                          <a:srgbClr val="FF0000"/>
                        </a:solidFill>
                        <a:effectLst/>
                        <a:latin typeface="Times New Roman"/>
                      </a:endParaRPr>
                    </a:p>
                  </a:txBody>
                  <a:tcPr marL="9525" marR="9525" marT="9525" marB="0" anchor="ctr"/>
                </a:tc>
                <a:tc>
                  <a:txBody>
                    <a:bodyPr/>
                    <a:lstStyle/>
                    <a:p>
                      <a:pPr algn="l" fontAlgn="ctr"/>
                      <a:r>
                        <a:rPr lang="pt-PT" sz="2000" b="1" u="none" strike="noStrike" dirty="0">
                          <a:solidFill>
                            <a:srgbClr val="FF0000"/>
                          </a:solidFill>
                          <a:effectLst/>
                        </a:rPr>
                        <a:t> </a:t>
                      </a:r>
                      <a:endParaRPr lang="cs-CZ" sz="2000" b="1" i="0" u="none" strike="noStrike" dirty="0">
                        <a:solidFill>
                          <a:srgbClr val="FF0000"/>
                        </a:solidFill>
                        <a:effectLst/>
                        <a:latin typeface="Times New Roman"/>
                      </a:endParaRPr>
                    </a:p>
                  </a:txBody>
                  <a:tcPr marL="9525" marR="9525" marT="9525" marB="0" anchor="ctr"/>
                </a:tc>
              </a:tr>
              <a:tr h="258682">
                <a:tc>
                  <a:txBody>
                    <a:bodyPr/>
                    <a:lstStyle/>
                    <a:p>
                      <a:pPr algn="l" fontAlgn="ctr"/>
                      <a:r>
                        <a:rPr lang="pt-PT" sz="2400" u="none" strike="noStrike" dirty="0">
                          <a:effectLst/>
                        </a:rPr>
                        <a:t>Opinião</a:t>
                      </a:r>
                      <a:endParaRPr lang="cs-CZ" sz="2400" b="1" i="0" u="none" strike="noStrike" dirty="0">
                        <a:solidFill>
                          <a:srgbClr val="00000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21</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12</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a:solidFill>
                            <a:srgbClr val="FF0000"/>
                          </a:solidFill>
                          <a:effectLst/>
                        </a:rPr>
                        <a:t>2</a:t>
                      </a:r>
                      <a:endParaRPr lang="cs-CZ" sz="2000" b="1" i="0" u="none" strike="noStrike">
                        <a:solidFill>
                          <a:srgbClr val="FF0000"/>
                        </a:solidFill>
                        <a:effectLst/>
                        <a:latin typeface="Times New Roman"/>
                      </a:endParaRPr>
                    </a:p>
                  </a:txBody>
                  <a:tcPr marL="9525" marR="9525" marT="9525" marB="0" anchor="ctr"/>
                </a:tc>
                <a:tc>
                  <a:txBody>
                    <a:bodyPr/>
                    <a:lstStyle/>
                    <a:p>
                      <a:pPr algn="r" fontAlgn="ctr"/>
                      <a:r>
                        <a:rPr lang="pt-PT" sz="2000" b="1" u="none" strike="noStrike" dirty="0">
                          <a:solidFill>
                            <a:srgbClr val="FF0000"/>
                          </a:solidFill>
                          <a:effectLst/>
                        </a:rPr>
                        <a:t>1</a:t>
                      </a:r>
                      <a:endParaRPr lang="cs-CZ" sz="2000" b="1" i="0" u="none" strike="noStrike" dirty="0">
                        <a:solidFill>
                          <a:srgbClr val="FF0000"/>
                        </a:solidFill>
                        <a:effectLst/>
                        <a:latin typeface="Times New Roman"/>
                      </a:endParaRPr>
                    </a:p>
                  </a:txBody>
                  <a:tcPr marL="9525" marR="9525" marT="9525" marB="0" anchor="ctr"/>
                </a:tc>
              </a:tr>
              <a:tr h="505605">
                <a:tc>
                  <a:txBody>
                    <a:bodyPr/>
                    <a:lstStyle/>
                    <a:p>
                      <a:pPr algn="l" fontAlgn="ctr"/>
                      <a:r>
                        <a:rPr lang="pt-PT" sz="2400" u="none" strike="noStrike" dirty="0">
                          <a:effectLst/>
                        </a:rPr>
                        <a:t>Computadores</a:t>
                      </a:r>
                      <a:endParaRPr lang="cs-CZ" sz="2400" b="1" i="0" u="none" strike="noStrike" dirty="0">
                        <a:solidFill>
                          <a:srgbClr val="00000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3</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dirty="0">
                          <a:solidFill>
                            <a:srgbClr val="0070C0"/>
                          </a:solidFill>
                          <a:effectLst/>
                        </a:rPr>
                        <a:t>5</a:t>
                      </a:r>
                      <a:endParaRPr lang="cs-CZ" sz="2000" b="1" i="0" u="none" strike="noStrike" dirty="0">
                        <a:solidFill>
                          <a:srgbClr val="0070C0"/>
                        </a:solidFill>
                        <a:effectLst/>
                        <a:latin typeface="Times New Roman"/>
                      </a:endParaRPr>
                    </a:p>
                  </a:txBody>
                  <a:tcPr marL="9525" marR="9525" marT="9525" marB="0" anchor="ctr"/>
                </a:tc>
                <a:tc>
                  <a:txBody>
                    <a:bodyPr/>
                    <a:lstStyle/>
                    <a:p>
                      <a:pPr algn="r" fontAlgn="ctr"/>
                      <a:r>
                        <a:rPr lang="pt-PT" sz="2000" b="1" u="none" strike="noStrike">
                          <a:solidFill>
                            <a:srgbClr val="FF0000"/>
                          </a:solidFill>
                          <a:effectLst/>
                        </a:rPr>
                        <a:t>2</a:t>
                      </a:r>
                      <a:endParaRPr lang="cs-CZ" sz="2000" b="1" i="0" u="none" strike="noStrike">
                        <a:solidFill>
                          <a:srgbClr val="FF0000"/>
                        </a:solidFill>
                        <a:effectLst/>
                        <a:latin typeface="Times New Roman"/>
                      </a:endParaRPr>
                    </a:p>
                  </a:txBody>
                  <a:tcPr marL="9525" marR="9525" marT="9525" marB="0" anchor="ctr"/>
                </a:tc>
                <a:tc>
                  <a:txBody>
                    <a:bodyPr/>
                    <a:lstStyle/>
                    <a:p>
                      <a:pPr algn="r" fontAlgn="ctr"/>
                      <a:r>
                        <a:rPr lang="pt-PT" sz="2000" b="1" u="none" strike="noStrike" dirty="0">
                          <a:solidFill>
                            <a:srgbClr val="FF0000"/>
                          </a:solidFill>
                          <a:effectLst/>
                        </a:rPr>
                        <a:t>3</a:t>
                      </a:r>
                      <a:endParaRPr lang="cs-CZ" sz="2000" b="1" i="0" u="none" strike="noStrike" dirty="0">
                        <a:solidFill>
                          <a:srgbClr val="FF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2087531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solidFill>
                  <a:srgbClr val="FF0000"/>
                </a:solidFill>
              </a:rPr>
              <a:t>Gram. </a:t>
            </a:r>
            <a:r>
              <a:rPr lang="cs-CZ" b="1" dirty="0">
                <a:solidFill>
                  <a:srgbClr val="FF0000"/>
                </a:solidFill>
              </a:rPr>
              <a:t>rod podle </a:t>
            </a:r>
            <a:r>
              <a:rPr lang="cs-CZ" b="1" dirty="0" smtClean="0">
                <a:solidFill>
                  <a:srgbClr val="FF0000"/>
                </a:solidFill>
              </a:rPr>
              <a:t>jiného determinantu, modifikátoru či atributu</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Podle výskytu členu jsme zjistili rod jen v několika málo případech. Proto jsme se rozhodli vyhledávat rody podle jiných slov s „exponentem“ rodu: </a:t>
            </a:r>
            <a:r>
              <a:rPr lang="cs-CZ" i="1" dirty="0" smtClean="0"/>
              <a:t>jiné determinanty, modifikátory a atributy. (</a:t>
            </a:r>
            <a:r>
              <a:rPr lang="cs-CZ" i="1" dirty="0" err="1" smtClean="0"/>
              <a:t>esta</a:t>
            </a:r>
            <a:r>
              <a:rPr lang="cs-CZ" i="1" dirty="0" smtClean="0"/>
              <a:t>, </a:t>
            </a:r>
            <a:r>
              <a:rPr lang="cs-CZ" i="1" dirty="0" err="1" smtClean="0"/>
              <a:t>essa</a:t>
            </a:r>
            <a:r>
              <a:rPr lang="cs-CZ" i="1" dirty="0" smtClean="0"/>
              <a:t>, </a:t>
            </a:r>
            <a:r>
              <a:rPr lang="cs-CZ" i="1" dirty="0" err="1" smtClean="0"/>
              <a:t>aquela</a:t>
            </a:r>
            <a:r>
              <a:rPr lang="cs-CZ" i="1" dirty="0" smtClean="0"/>
              <a:t>, </a:t>
            </a:r>
            <a:r>
              <a:rPr lang="cs-CZ" i="1" dirty="0" err="1" smtClean="0"/>
              <a:t>ligeira</a:t>
            </a:r>
            <a:r>
              <a:rPr lang="cs-CZ" i="1" dirty="0" smtClean="0"/>
              <a:t>, </a:t>
            </a:r>
            <a:r>
              <a:rPr lang="cs-CZ" i="1" dirty="0" err="1" smtClean="0"/>
              <a:t>etc</a:t>
            </a:r>
            <a:r>
              <a:rPr lang="cs-CZ" i="1" dirty="0" smtClean="0"/>
              <a:t>.) V případě uniformních přídavných jmen jsme do vyhledávače zkusili dát opět člen: </a:t>
            </a:r>
            <a:r>
              <a:rPr lang="cs-CZ" dirty="0" smtClean="0"/>
              <a:t> </a:t>
            </a:r>
            <a:r>
              <a:rPr lang="pt-PT" dirty="0" smtClean="0"/>
              <a:t>„</a:t>
            </a:r>
            <a:r>
              <a:rPr lang="pt-PT" dirty="0"/>
              <a:t>forte“ „componente“, „como“ </a:t>
            </a:r>
            <a:r>
              <a:rPr lang="pt-PT" dirty="0" smtClean="0"/>
              <a:t>„</a:t>
            </a:r>
            <a:r>
              <a:rPr lang="cs-CZ" dirty="0" smtClean="0"/>
              <a:t> </a:t>
            </a:r>
            <a:r>
              <a:rPr lang="pt-PT" u="sng" dirty="0" smtClean="0"/>
              <a:t>„o</a:t>
            </a:r>
            <a:r>
              <a:rPr lang="cs-CZ" u="sng" dirty="0" smtClean="0"/>
              <a:t>, a, um, </a:t>
            </a:r>
            <a:r>
              <a:rPr lang="cs-CZ" u="sng" dirty="0" err="1" smtClean="0"/>
              <a:t>uma</a:t>
            </a:r>
            <a:r>
              <a:rPr lang="pt-PT" u="sng" dirty="0" smtClean="0"/>
              <a:t>“</a:t>
            </a:r>
            <a:r>
              <a:rPr lang="pt-PT" dirty="0" smtClean="0"/>
              <a:t> </a:t>
            </a:r>
            <a:r>
              <a:rPr lang="pt-PT" dirty="0"/>
              <a:t>“forte“ „componente</a:t>
            </a:r>
            <a:r>
              <a:rPr lang="pt-PT" dirty="0" smtClean="0"/>
              <a:t>“</a:t>
            </a:r>
            <a:endParaRPr lang="cs-CZ" dirty="0" smtClean="0"/>
          </a:p>
          <a:p>
            <a:r>
              <a:rPr lang="cs-CZ" dirty="0" smtClean="0"/>
              <a:t>Tak jsme získali větší počet výskytů v jednotlivých rodech – čím více, tím lépe. </a:t>
            </a:r>
            <a:endParaRPr lang="cs-CZ" dirty="0"/>
          </a:p>
        </p:txBody>
      </p:sp>
    </p:spTree>
    <p:extLst>
      <p:ext uri="{BB962C8B-B14F-4D97-AF65-F5344CB8AC3E}">
        <p14:creationId xmlns:p14="http://schemas.microsoft.com/office/powerpoint/2010/main" val="3409514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solidFill>
                  <a:srgbClr val="FF0000"/>
                </a:solidFill>
              </a:rPr>
              <a:t>Gram. rod podle jiného determinantu, modifikátoru či atributu</a:t>
            </a:r>
            <a:endParaRPr lang="cs-CZ" dirty="0"/>
          </a:p>
        </p:txBody>
      </p:sp>
      <p:sp>
        <p:nvSpPr>
          <p:cNvPr id="3" name="Zástupný symbol pro obsah 2"/>
          <p:cNvSpPr>
            <a:spLocks noGrp="1"/>
          </p:cNvSpPr>
          <p:nvPr>
            <p:ph idx="1"/>
          </p:nvPr>
        </p:nvSpPr>
        <p:spPr/>
        <p:txBody>
          <a:bodyPr/>
          <a:lstStyle/>
          <a:p>
            <a:pPr marL="0" indent="0">
              <a:buNone/>
            </a:pPr>
            <a:endParaRPr lang="cs-CZ" dirty="0" smtClean="0"/>
          </a:p>
          <a:p>
            <a:pPr marL="0" indent="0">
              <a:buNone/>
            </a:pPr>
            <a:endParaRPr lang="cs-CZ" dirty="0"/>
          </a:p>
          <a:p>
            <a:pPr marL="0" indent="0">
              <a:buNone/>
            </a:pPr>
            <a:r>
              <a:rPr lang="cs-CZ" dirty="0" smtClean="0"/>
              <a:t>Korpus nabízí seznam nejčastějších kombinací – vybrali jsme proto první 25. </a:t>
            </a:r>
            <a:endParaRPr lang="cs-CZ" dirty="0"/>
          </a:p>
        </p:txBody>
      </p:sp>
    </p:spTree>
    <p:extLst>
      <p:ext uri="{BB962C8B-B14F-4D97-AF65-F5344CB8AC3E}">
        <p14:creationId xmlns:p14="http://schemas.microsoft.com/office/powerpoint/2010/main" val="160523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Pochybnosti</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lgn="ctr">
              <a:buNone/>
            </a:pPr>
            <a:endParaRPr lang="cs-CZ" dirty="0" smtClean="0"/>
          </a:p>
          <a:p>
            <a:pPr marL="0" indent="0" algn="ctr">
              <a:buNone/>
            </a:pPr>
            <a:endParaRPr lang="cs-CZ" dirty="0"/>
          </a:p>
          <a:p>
            <a:pPr marL="0" indent="0" algn="ctr">
              <a:buNone/>
            </a:pPr>
            <a:r>
              <a:rPr lang="cs-CZ" dirty="0" smtClean="0"/>
              <a:t>Pochybnosti na rovině všech jazykových disciplín:  </a:t>
            </a:r>
            <a:r>
              <a:rPr lang="cs-CZ" b="1" u="sng" dirty="0" smtClean="0"/>
              <a:t>morfologie, syntax, lexikologie a sémantika</a:t>
            </a:r>
            <a:r>
              <a:rPr lang="cs-CZ" dirty="0" smtClean="0"/>
              <a:t>. </a:t>
            </a:r>
          </a:p>
          <a:p>
            <a:pPr marL="0" indent="0">
              <a:buNone/>
            </a:pPr>
            <a:endParaRPr lang="cs-CZ" dirty="0"/>
          </a:p>
        </p:txBody>
      </p:sp>
    </p:spTree>
    <p:extLst>
      <p:ext uri="{BB962C8B-B14F-4D97-AF65-F5344CB8AC3E}">
        <p14:creationId xmlns:p14="http://schemas.microsoft.com/office/powerpoint/2010/main" val="359141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extLst>
              <p:ext uri="{D42A27DB-BD31-4B8C-83A1-F6EECF244321}">
                <p14:modId xmlns:p14="http://schemas.microsoft.com/office/powerpoint/2010/main" val="1874823782"/>
              </p:ext>
            </p:extLst>
          </p:nvPr>
        </p:nvGraphicFramePr>
        <p:xfrm>
          <a:off x="1403648" y="404664"/>
          <a:ext cx="6624736" cy="5760640"/>
        </p:xfrm>
        <a:graphic>
          <a:graphicData uri="http://schemas.openxmlformats.org/drawingml/2006/table">
            <a:tbl>
              <a:tblPr>
                <a:tableStyleId>{5C22544A-7EE6-4342-B048-85BDC9FD1C3A}</a:tableStyleId>
              </a:tblPr>
              <a:tblGrid>
                <a:gridCol w="2952328"/>
                <a:gridCol w="1656184"/>
                <a:gridCol w="1008112"/>
                <a:gridCol w="1008112"/>
              </a:tblGrid>
              <a:tr h="136222">
                <a:tc>
                  <a:txBody>
                    <a:bodyPr/>
                    <a:lstStyle/>
                    <a:p>
                      <a:pPr algn="r" fontAlgn="b"/>
                      <a:endParaRPr lang="cs-CZ" sz="1600" b="1" i="0" u="none" strike="noStrike" dirty="0">
                        <a:solidFill>
                          <a:srgbClr val="000000"/>
                        </a:solidFill>
                        <a:effectLst/>
                        <a:latin typeface="Calibri"/>
                      </a:endParaRPr>
                    </a:p>
                  </a:txBody>
                  <a:tcPr marL="3254" marR="3254" marT="3254" marB="0" anchor="b"/>
                </a:tc>
                <a:tc>
                  <a:txBody>
                    <a:bodyPr/>
                    <a:lstStyle/>
                    <a:p>
                      <a:pPr algn="r" fontAlgn="b"/>
                      <a:r>
                        <a:rPr lang="cs-CZ" sz="1600" b="1" i="0" u="none" strike="noStrike" dirty="0" smtClean="0">
                          <a:solidFill>
                            <a:srgbClr val="000000"/>
                          </a:solidFill>
                          <a:effectLst/>
                          <a:latin typeface="Calibri"/>
                        </a:rPr>
                        <a:t>F</a:t>
                      </a:r>
                      <a:endParaRPr lang="cs-CZ" sz="1600" b="1" i="0" u="none" strike="noStrike" dirty="0">
                        <a:solidFill>
                          <a:srgbClr val="000000"/>
                        </a:solidFill>
                        <a:effectLst/>
                        <a:latin typeface="Calibri"/>
                      </a:endParaRPr>
                    </a:p>
                  </a:txBody>
                  <a:tcPr marL="3254" marR="3254" marT="3254" marB="0" anchor="b"/>
                </a:tc>
                <a:tc>
                  <a:txBody>
                    <a:bodyPr/>
                    <a:lstStyle/>
                    <a:p>
                      <a:pPr algn="r" fontAlgn="b"/>
                      <a:r>
                        <a:rPr lang="cs-CZ" sz="1600" b="1" i="0" u="none" strike="noStrike" dirty="0" smtClean="0">
                          <a:solidFill>
                            <a:srgbClr val="000000"/>
                          </a:solidFill>
                          <a:effectLst/>
                          <a:latin typeface="Calibri"/>
                        </a:rPr>
                        <a:t>M</a:t>
                      </a:r>
                      <a:endParaRPr lang="cs-CZ" sz="1600" b="1" i="0" u="none" strike="noStrike" dirty="0">
                        <a:solidFill>
                          <a:srgbClr val="000000"/>
                        </a:solidFill>
                        <a:effectLst/>
                        <a:latin typeface="Calibri"/>
                      </a:endParaRPr>
                    </a:p>
                  </a:txBody>
                  <a:tcPr marL="3254" marR="3254" marT="3254" marB="0" anchor="b"/>
                </a:tc>
                <a:tc>
                  <a:txBody>
                    <a:bodyPr/>
                    <a:lstStyle/>
                    <a:p>
                      <a:pPr algn="l" fontAlgn="b"/>
                      <a:endParaRPr lang="cs-CZ" sz="1600" b="1" i="0" u="none" strike="noStrike" dirty="0">
                        <a:solidFill>
                          <a:srgbClr val="000000"/>
                        </a:solidFill>
                        <a:effectLst/>
                        <a:latin typeface="Calibri"/>
                      </a:endParaRPr>
                    </a:p>
                  </a:txBody>
                  <a:tcPr marL="3254" marR="3254" marT="3254" marB="0" anchor="b"/>
                </a:tc>
              </a:tr>
              <a:tr h="198806">
                <a:tc>
                  <a:txBody>
                    <a:bodyPr/>
                    <a:lstStyle/>
                    <a:p>
                      <a:pPr algn="l" fontAlgn="ctr"/>
                      <a:r>
                        <a:rPr lang="pt-PT" sz="1200" u="none" strike="noStrike" dirty="0">
                          <a:effectLst/>
                        </a:rPr>
                        <a:t>esta/este componente</a:t>
                      </a:r>
                      <a:endParaRPr lang="pt-PT" sz="1200" b="0" i="0" u="none" strike="noStrike" dirty="0">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47</a:t>
                      </a:r>
                      <a:endParaRPr lang="pt-PT" sz="1200" b="0" i="0" u="none" strike="noStrike" dirty="0">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4</a:t>
                      </a:r>
                      <a:endParaRPr lang="pt-PT" sz="1200" b="0" i="0" u="none" strike="noStrike" dirty="0">
                        <a:solidFill>
                          <a:srgbClr val="000000"/>
                        </a:solidFill>
                        <a:effectLst/>
                        <a:latin typeface="Times New Roman"/>
                      </a:endParaRPr>
                    </a:p>
                  </a:txBody>
                  <a:tcPr marL="3254" marR="3254" marT="3254" marB="0" anchor="ctr"/>
                </a:tc>
                <a:tc>
                  <a:txBody>
                    <a:bodyPr/>
                    <a:lstStyle/>
                    <a:p>
                      <a:pPr algn="l" fontAlgn="ctr"/>
                      <a:r>
                        <a:rPr lang="pt-PT" sz="1200" u="none" strike="noStrike" dirty="0">
                          <a:effectLst/>
                        </a:rPr>
                        <a:t> </a:t>
                      </a:r>
                      <a:endParaRPr lang="pt-PT" sz="1200" b="0" i="0" u="none" strike="noStrike" dirty="0">
                        <a:solidFill>
                          <a:srgbClr val="000000"/>
                        </a:solidFill>
                        <a:effectLst/>
                        <a:latin typeface="Times New Roman"/>
                      </a:endParaRPr>
                    </a:p>
                  </a:txBody>
                  <a:tcPr marL="3254" marR="3254" marT="3254" marB="0" anchor="ctr"/>
                </a:tc>
              </a:tr>
              <a:tr h="263800">
                <a:tc>
                  <a:txBody>
                    <a:bodyPr/>
                    <a:lstStyle/>
                    <a:p>
                      <a:pPr algn="l" fontAlgn="ctr"/>
                      <a:r>
                        <a:rPr lang="pt-PT" sz="1200" u="none" strike="noStrike" dirty="0">
                          <a:effectLst/>
                        </a:rPr>
                        <a:t>desta/deste componente</a:t>
                      </a:r>
                      <a:endParaRPr lang="pt-PT" sz="1200" b="0" i="0" u="none" strike="noStrike" dirty="0">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17</a:t>
                      </a:r>
                      <a:endParaRPr lang="pt-PT" sz="1200" b="0" i="0" u="none" strike="noStrike" dirty="0">
                        <a:solidFill>
                          <a:srgbClr val="000000"/>
                        </a:solidFill>
                        <a:effectLst/>
                        <a:latin typeface="Times New Roman"/>
                      </a:endParaRPr>
                    </a:p>
                  </a:txBody>
                  <a:tcPr marL="3254" marR="3254" marT="3254" marB="0" anchor="ctr"/>
                </a:tc>
                <a:tc>
                  <a:txBody>
                    <a:bodyPr/>
                    <a:lstStyle/>
                    <a:p>
                      <a:pPr algn="r" fontAlgn="ctr"/>
                      <a:r>
                        <a:rPr lang="pt-PT" sz="1200" u="none" strike="noStrike">
                          <a:effectLst/>
                        </a:rPr>
                        <a:t>4</a:t>
                      </a:r>
                      <a:endParaRPr lang="pt-PT" sz="1200" b="0" i="0" u="none" strike="noStrike">
                        <a:solidFill>
                          <a:srgbClr val="000000"/>
                        </a:solidFill>
                        <a:effectLst/>
                        <a:latin typeface="Times New Roman"/>
                      </a:endParaRPr>
                    </a:p>
                  </a:txBody>
                  <a:tcPr marL="3254" marR="3254" marT="3254" marB="0" anchor="ctr"/>
                </a:tc>
                <a:tc>
                  <a:txBody>
                    <a:bodyPr/>
                    <a:lstStyle/>
                    <a:p>
                      <a:pPr algn="l" fontAlgn="ctr"/>
                      <a:r>
                        <a:rPr lang="pt-PT" sz="1200" u="none" strike="noStrike">
                          <a:effectLst/>
                        </a:rPr>
                        <a:t> </a:t>
                      </a:r>
                      <a:endParaRPr lang="pt-PT" sz="1200" b="0" i="0" u="none" strike="noStrike">
                        <a:solidFill>
                          <a:srgbClr val="000000"/>
                        </a:solidFill>
                        <a:effectLst/>
                        <a:latin typeface="Times New Roman"/>
                      </a:endParaRPr>
                    </a:p>
                  </a:txBody>
                  <a:tcPr marL="3254" marR="3254" marT="3254" marB="0" anchor="ctr"/>
                </a:tc>
              </a:tr>
              <a:tr h="133811">
                <a:tc>
                  <a:txBody>
                    <a:bodyPr/>
                    <a:lstStyle/>
                    <a:p>
                      <a:pPr algn="l" fontAlgn="ctr"/>
                      <a:r>
                        <a:rPr lang="pt-PT" sz="1200" u="none" strike="noStrike" dirty="0">
                          <a:effectLst/>
                        </a:rPr>
                        <a:t>nesta/neste</a:t>
                      </a:r>
                      <a:endParaRPr lang="pt-PT" sz="1200" b="0" i="0" u="none" strike="noStrike" dirty="0">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3</a:t>
                      </a:r>
                      <a:endParaRPr lang="pt-PT" sz="1200" b="0" i="0" u="none" strike="noStrike" dirty="0">
                        <a:solidFill>
                          <a:srgbClr val="000000"/>
                        </a:solidFill>
                        <a:effectLst/>
                        <a:latin typeface="Times New Roman"/>
                      </a:endParaRPr>
                    </a:p>
                  </a:txBody>
                  <a:tcPr marL="3254" marR="3254" marT="3254" marB="0" anchor="ctr"/>
                </a:tc>
                <a:tc>
                  <a:txBody>
                    <a:bodyPr/>
                    <a:lstStyle/>
                    <a:p>
                      <a:pPr algn="l" fontAlgn="ctr"/>
                      <a:r>
                        <a:rPr lang="pt-PT" sz="1200" u="none" strike="noStrike">
                          <a:effectLst/>
                        </a:rPr>
                        <a:t>-</a:t>
                      </a:r>
                      <a:endParaRPr lang="pt-PT" sz="1200" b="0" i="0" u="none" strike="noStrike">
                        <a:solidFill>
                          <a:srgbClr val="000000"/>
                        </a:solidFill>
                        <a:effectLst/>
                        <a:latin typeface="Times New Roman"/>
                      </a:endParaRPr>
                    </a:p>
                  </a:txBody>
                  <a:tcPr marL="3254" marR="3254" marT="3254" marB="0" anchor="ctr"/>
                </a:tc>
                <a:tc>
                  <a:txBody>
                    <a:bodyPr/>
                    <a:lstStyle/>
                    <a:p>
                      <a:pPr algn="l" fontAlgn="ctr"/>
                      <a:r>
                        <a:rPr lang="pt-PT" sz="1200" u="none" strike="noStrike">
                          <a:effectLst/>
                        </a:rPr>
                        <a:t> </a:t>
                      </a:r>
                      <a:endParaRPr lang="pt-PT" sz="1200" b="0" i="0" u="none" strike="noStrike">
                        <a:solidFill>
                          <a:srgbClr val="000000"/>
                        </a:solidFill>
                        <a:effectLst/>
                        <a:latin typeface="Times New Roman"/>
                      </a:endParaRPr>
                    </a:p>
                  </a:txBody>
                  <a:tcPr marL="3254" marR="3254" marT="3254" marB="0" anchor="ctr"/>
                </a:tc>
              </a:tr>
              <a:tr h="198806">
                <a:tc>
                  <a:txBody>
                    <a:bodyPr/>
                    <a:lstStyle/>
                    <a:p>
                      <a:pPr algn="l" fontAlgn="ctr"/>
                      <a:r>
                        <a:rPr lang="pt-PT" sz="1200" u="none" strike="noStrike">
                          <a:effectLst/>
                        </a:rPr>
                        <a:t>essa/esse componente</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48</a:t>
                      </a:r>
                      <a:endParaRPr lang="pt-PT" sz="1200" b="0" i="0" u="none" strike="noStrike" dirty="0">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5</a:t>
                      </a:r>
                      <a:endParaRPr lang="pt-PT" sz="1200" b="0" i="0" u="none" strike="noStrike" dirty="0">
                        <a:solidFill>
                          <a:srgbClr val="000000"/>
                        </a:solidFill>
                        <a:effectLst/>
                        <a:latin typeface="Times New Roman"/>
                      </a:endParaRPr>
                    </a:p>
                  </a:txBody>
                  <a:tcPr marL="3254" marR="3254" marT="3254" marB="0" anchor="ctr"/>
                </a:tc>
                <a:tc>
                  <a:txBody>
                    <a:bodyPr/>
                    <a:lstStyle/>
                    <a:p>
                      <a:pPr algn="l" fontAlgn="ctr"/>
                      <a:r>
                        <a:rPr lang="pt-PT" sz="1200" u="none" strike="noStrike">
                          <a:effectLst/>
                        </a:rPr>
                        <a:t> </a:t>
                      </a:r>
                      <a:endParaRPr lang="pt-PT" sz="1200" b="0" i="0" u="none" strike="noStrike">
                        <a:solidFill>
                          <a:srgbClr val="000000"/>
                        </a:solidFill>
                        <a:effectLst/>
                        <a:latin typeface="Times New Roman"/>
                      </a:endParaRPr>
                    </a:p>
                  </a:txBody>
                  <a:tcPr marL="3254" marR="3254" marT="3254" marB="0" anchor="ctr"/>
                </a:tc>
              </a:tr>
              <a:tr h="263800">
                <a:tc>
                  <a:txBody>
                    <a:bodyPr/>
                    <a:lstStyle/>
                    <a:p>
                      <a:pPr algn="l" fontAlgn="ctr"/>
                      <a:r>
                        <a:rPr lang="pt-PT" sz="1200" u="none" strike="noStrike">
                          <a:effectLst/>
                        </a:rPr>
                        <a:t>nessa/nesse componente</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a:effectLst/>
                        </a:rPr>
                        <a:t>3</a:t>
                      </a:r>
                      <a:endParaRPr lang="pt-PT" sz="1200" b="0" i="0" u="none" strike="noStrike">
                        <a:solidFill>
                          <a:srgbClr val="000000"/>
                        </a:solidFill>
                        <a:effectLst/>
                        <a:latin typeface="Times New Roman"/>
                      </a:endParaRPr>
                    </a:p>
                  </a:txBody>
                  <a:tcPr marL="3254" marR="3254" marT="3254" marB="0" anchor="ctr"/>
                </a:tc>
                <a:tc>
                  <a:txBody>
                    <a:bodyPr/>
                    <a:lstStyle/>
                    <a:p>
                      <a:pPr algn="l" fontAlgn="ctr"/>
                      <a:r>
                        <a:rPr lang="pt-PT" sz="1200" u="none" strike="noStrike" dirty="0">
                          <a:effectLst/>
                        </a:rPr>
                        <a:t>-</a:t>
                      </a:r>
                      <a:endParaRPr lang="pt-PT" sz="1200" b="0" i="0" u="none" strike="noStrike" dirty="0">
                        <a:solidFill>
                          <a:srgbClr val="000000"/>
                        </a:solidFill>
                        <a:effectLst/>
                        <a:latin typeface="Times New Roman"/>
                      </a:endParaRPr>
                    </a:p>
                  </a:txBody>
                  <a:tcPr marL="3254" marR="3254" marT="3254" marB="0" anchor="ctr"/>
                </a:tc>
                <a:tc>
                  <a:txBody>
                    <a:bodyPr/>
                    <a:lstStyle/>
                    <a:p>
                      <a:pPr algn="l" fontAlgn="ctr"/>
                      <a:r>
                        <a:rPr lang="pt-PT" sz="1200" u="none" strike="noStrike">
                          <a:effectLst/>
                        </a:rPr>
                        <a:t> </a:t>
                      </a:r>
                      <a:endParaRPr lang="pt-PT" sz="1200" b="0" i="0" u="none" strike="noStrike">
                        <a:solidFill>
                          <a:srgbClr val="000000"/>
                        </a:solidFill>
                        <a:effectLst/>
                        <a:latin typeface="Times New Roman"/>
                      </a:endParaRPr>
                    </a:p>
                  </a:txBody>
                  <a:tcPr marL="3254" marR="3254" marT="3254" marB="0" anchor="ctr"/>
                </a:tc>
              </a:tr>
              <a:tr h="263800">
                <a:tc>
                  <a:txBody>
                    <a:bodyPr/>
                    <a:lstStyle/>
                    <a:p>
                      <a:pPr algn="l" fontAlgn="ctr"/>
                      <a:r>
                        <a:rPr lang="pt-PT" sz="1200" u="none" strike="noStrike" dirty="0">
                          <a:effectLst/>
                        </a:rPr>
                        <a:t>dessa/desse componente</a:t>
                      </a:r>
                      <a:endParaRPr lang="pt-PT" sz="1200" b="0" i="0" u="none" strike="noStrike" dirty="0">
                        <a:solidFill>
                          <a:srgbClr val="000000"/>
                        </a:solidFill>
                        <a:effectLst/>
                        <a:latin typeface="Times New Roman"/>
                      </a:endParaRPr>
                    </a:p>
                  </a:txBody>
                  <a:tcPr marL="3254" marR="3254" marT="3254" marB="0" anchor="ctr"/>
                </a:tc>
                <a:tc>
                  <a:txBody>
                    <a:bodyPr/>
                    <a:lstStyle/>
                    <a:p>
                      <a:pPr algn="r" fontAlgn="ctr"/>
                      <a:r>
                        <a:rPr lang="pt-PT" sz="1200" u="none" strike="noStrike">
                          <a:effectLst/>
                        </a:rPr>
                        <a:t>10</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2</a:t>
                      </a:r>
                      <a:endParaRPr lang="pt-PT" sz="1200" b="0" i="0" u="none" strike="noStrike" dirty="0">
                        <a:solidFill>
                          <a:srgbClr val="000000"/>
                        </a:solidFill>
                        <a:effectLst/>
                        <a:latin typeface="Times New Roman"/>
                      </a:endParaRPr>
                    </a:p>
                  </a:txBody>
                  <a:tcPr marL="3254" marR="3254" marT="3254" marB="0" anchor="ctr"/>
                </a:tc>
                <a:tc>
                  <a:txBody>
                    <a:bodyPr/>
                    <a:lstStyle/>
                    <a:p>
                      <a:pPr algn="l" fontAlgn="ctr"/>
                      <a:r>
                        <a:rPr lang="pt-PT" sz="1200" u="none" strike="noStrike">
                          <a:effectLst/>
                        </a:rPr>
                        <a:t> </a:t>
                      </a:r>
                      <a:endParaRPr lang="pt-PT" sz="1200" b="0" i="0" u="none" strike="noStrike">
                        <a:solidFill>
                          <a:srgbClr val="000000"/>
                        </a:solidFill>
                        <a:effectLst/>
                        <a:latin typeface="Times New Roman"/>
                      </a:endParaRPr>
                    </a:p>
                  </a:txBody>
                  <a:tcPr marL="3254" marR="3254" marT="3254" marB="0" anchor="ctr"/>
                </a:tc>
              </a:tr>
              <a:tr h="263800">
                <a:tc>
                  <a:txBody>
                    <a:bodyPr/>
                    <a:lstStyle/>
                    <a:p>
                      <a:pPr algn="l" fontAlgn="ctr"/>
                      <a:r>
                        <a:rPr lang="pt-PT" sz="1200" u="none" strike="noStrike">
                          <a:effectLst/>
                        </a:rPr>
                        <a:t>aquela/aquele componente</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a:effectLst/>
                        </a:rPr>
                        <a:t>4</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3</a:t>
                      </a:r>
                      <a:endParaRPr lang="pt-PT" sz="1200" b="0" i="0" u="none" strike="noStrike" dirty="0">
                        <a:solidFill>
                          <a:srgbClr val="000000"/>
                        </a:solidFill>
                        <a:effectLst/>
                        <a:latin typeface="Times New Roman"/>
                      </a:endParaRPr>
                    </a:p>
                  </a:txBody>
                  <a:tcPr marL="3254" marR="3254" marT="3254" marB="0" anchor="ctr"/>
                </a:tc>
                <a:tc>
                  <a:txBody>
                    <a:bodyPr/>
                    <a:lstStyle/>
                    <a:p>
                      <a:pPr algn="l" fontAlgn="ctr"/>
                      <a:r>
                        <a:rPr lang="pt-PT" sz="1200" u="none" strike="noStrike">
                          <a:effectLst/>
                        </a:rPr>
                        <a:t> </a:t>
                      </a:r>
                      <a:endParaRPr lang="pt-PT" sz="1200" b="0" i="0" u="none" strike="noStrike">
                        <a:solidFill>
                          <a:srgbClr val="000000"/>
                        </a:solidFill>
                        <a:effectLst/>
                        <a:latin typeface="Times New Roman"/>
                      </a:endParaRPr>
                    </a:p>
                  </a:txBody>
                  <a:tcPr marL="3254" marR="3254" marT="3254" marB="0" anchor="ctr"/>
                </a:tc>
              </a:tr>
              <a:tr h="263800">
                <a:tc>
                  <a:txBody>
                    <a:bodyPr/>
                    <a:lstStyle/>
                    <a:p>
                      <a:pPr algn="l" fontAlgn="ctr"/>
                      <a:r>
                        <a:rPr lang="pt-PT" sz="1200" u="none" strike="noStrike">
                          <a:effectLst/>
                        </a:rPr>
                        <a:t>daquela/daquele componente</a:t>
                      </a:r>
                      <a:endParaRPr lang="pt-PT" sz="1200" b="0" i="0" u="none" strike="noStrike">
                        <a:solidFill>
                          <a:srgbClr val="000000"/>
                        </a:solidFill>
                        <a:effectLst/>
                        <a:latin typeface="Times New Roman"/>
                      </a:endParaRPr>
                    </a:p>
                  </a:txBody>
                  <a:tcPr marL="3254" marR="3254" marT="3254" marB="0" anchor="ctr"/>
                </a:tc>
                <a:tc>
                  <a:txBody>
                    <a:bodyPr/>
                    <a:lstStyle/>
                    <a:p>
                      <a:pPr algn="l" fontAlgn="ctr"/>
                      <a:r>
                        <a:rPr lang="pt-PT" sz="1200" u="none" strike="noStrike">
                          <a:effectLst/>
                        </a:rPr>
                        <a:t>-</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1</a:t>
                      </a:r>
                      <a:endParaRPr lang="pt-PT" sz="1200" b="0" i="0" u="none" strike="noStrike" dirty="0">
                        <a:solidFill>
                          <a:srgbClr val="000000"/>
                        </a:solidFill>
                        <a:effectLst/>
                        <a:latin typeface="Times New Roman"/>
                      </a:endParaRPr>
                    </a:p>
                  </a:txBody>
                  <a:tcPr marL="3254" marR="3254" marT="3254" marB="0" anchor="ctr"/>
                </a:tc>
                <a:tc>
                  <a:txBody>
                    <a:bodyPr/>
                    <a:lstStyle/>
                    <a:p>
                      <a:pPr algn="l" fontAlgn="ctr"/>
                      <a:r>
                        <a:rPr lang="pt-PT" sz="1200" u="none" strike="noStrike">
                          <a:effectLst/>
                        </a:rPr>
                        <a:t> </a:t>
                      </a:r>
                      <a:endParaRPr lang="pt-PT" sz="1200" b="0" i="0" u="none" strike="noStrike">
                        <a:solidFill>
                          <a:srgbClr val="000000"/>
                        </a:solidFill>
                        <a:effectLst/>
                        <a:latin typeface="Times New Roman"/>
                      </a:endParaRPr>
                    </a:p>
                  </a:txBody>
                  <a:tcPr marL="3254" marR="3254" marT="3254" marB="0" anchor="ctr"/>
                </a:tc>
              </a:tr>
              <a:tr h="263800">
                <a:tc>
                  <a:txBody>
                    <a:bodyPr/>
                    <a:lstStyle/>
                    <a:p>
                      <a:pPr algn="l" fontAlgn="ctr"/>
                      <a:r>
                        <a:rPr lang="pt-PT" sz="1200" u="none" strike="noStrike">
                          <a:effectLst/>
                        </a:rPr>
                        <a:t>naquela/naquele componente</a:t>
                      </a:r>
                      <a:endParaRPr lang="pt-PT" sz="1200" b="0" i="0" u="none" strike="noStrike">
                        <a:solidFill>
                          <a:srgbClr val="000000"/>
                        </a:solidFill>
                        <a:effectLst/>
                        <a:latin typeface="Times New Roman"/>
                      </a:endParaRPr>
                    </a:p>
                  </a:txBody>
                  <a:tcPr marL="3254" marR="3254" marT="3254" marB="0" anchor="ctr"/>
                </a:tc>
                <a:tc>
                  <a:txBody>
                    <a:bodyPr/>
                    <a:lstStyle/>
                    <a:p>
                      <a:pPr algn="l" fontAlgn="ctr"/>
                      <a:r>
                        <a:rPr lang="pt-PT" sz="1200" u="none" strike="noStrike">
                          <a:effectLst/>
                        </a:rPr>
                        <a:t>-</a:t>
                      </a:r>
                      <a:endParaRPr lang="pt-PT" sz="1200" b="0" i="0" u="none" strike="noStrike">
                        <a:solidFill>
                          <a:srgbClr val="000000"/>
                        </a:solidFill>
                        <a:effectLst/>
                        <a:latin typeface="Times New Roman"/>
                      </a:endParaRPr>
                    </a:p>
                  </a:txBody>
                  <a:tcPr marL="3254" marR="3254" marT="3254" marB="0" anchor="ctr"/>
                </a:tc>
                <a:tc>
                  <a:txBody>
                    <a:bodyPr/>
                    <a:lstStyle/>
                    <a:p>
                      <a:pPr algn="l" fontAlgn="ctr"/>
                      <a:r>
                        <a:rPr lang="pt-PT" sz="1200" u="none" strike="noStrike" dirty="0">
                          <a:effectLst/>
                        </a:rPr>
                        <a:t>-</a:t>
                      </a:r>
                      <a:endParaRPr lang="pt-PT" sz="1200" b="0" i="0" u="none" strike="noStrike" dirty="0">
                        <a:solidFill>
                          <a:srgbClr val="000000"/>
                        </a:solidFill>
                        <a:effectLst/>
                        <a:latin typeface="Times New Roman"/>
                      </a:endParaRPr>
                    </a:p>
                  </a:txBody>
                  <a:tcPr marL="3254" marR="3254" marT="3254" marB="0" anchor="ctr"/>
                </a:tc>
                <a:tc>
                  <a:txBody>
                    <a:bodyPr/>
                    <a:lstStyle/>
                    <a:p>
                      <a:pPr algn="l" fontAlgn="ctr"/>
                      <a:r>
                        <a:rPr lang="pt-PT" sz="1200" u="none" strike="noStrike" dirty="0">
                          <a:effectLst/>
                        </a:rPr>
                        <a:t> </a:t>
                      </a:r>
                      <a:endParaRPr lang="pt-PT" sz="1200" b="0" i="0" u="none" strike="noStrike" dirty="0">
                        <a:solidFill>
                          <a:srgbClr val="000000"/>
                        </a:solidFill>
                        <a:effectLst/>
                        <a:latin typeface="Times New Roman"/>
                      </a:endParaRPr>
                    </a:p>
                  </a:txBody>
                  <a:tcPr marL="3254" marR="3254" marT="3254" marB="0" anchor="ctr"/>
                </a:tc>
              </a:tr>
              <a:tr h="198806">
                <a:tc>
                  <a:txBody>
                    <a:bodyPr/>
                    <a:lstStyle/>
                    <a:p>
                      <a:pPr algn="l" fontAlgn="ctr"/>
                      <a:r>
                        <a:rPr lang="pt-PT" sz="1200" u="none" strike="noStrike">
                          <a:effectLst/>
                        </a:rPr>
                        <a:t>da/do componente</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a:effectLst/>
                        </a:rPr>
                        <a:t>492</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4</a:t>
                      </a:r>
                      <a:endParaRPr lang="pt-PT" sz="1200" b="0" i="0" u="none" strike="noStrike" dirty="0">
                        <a:solidFill>
                          <a:srgbClr val="000000"/>
                        </a:solidFill>
                        <a:effectLst/>
                        <a:latin typeface="Times New Roman"/>
                      </a:endParaRPr>
                    </a:p>
                  </a:txBody>
                  <a:tcPr marL="3254" marR="3254" marT="3254" marB="0" anchor="ctr"/>
                </a:tc>
                <a:tc>
                  <a:txBody>
                    <a:bodyPr/>
                    <a:lstStyle/>
                    <a:p>
                      <a:pPr algn="l" fontAlgn="ctr"/>
                      <a:r>
                        <a:rPr lang="pt-PT" sz="1200" u="none" strike="noStrike">
                          <a:effectLst/>
                        </a:rPr>
                        <a:t> </a:t>
                      </a:r>
                      <a:endParaRPr lang="pt-PT" sz="1200" b="0" i="0" u="none" strike="noStrike">
                        <a:solidFill>
                          <a:srgbClr val="000000"/>
                        </a:solidFill>
                        <a:effectLst/>
                        <a:latin typeface="Times New Roman"/>
                      </a:endParaRPr>
                    </a:p>
                  </a:txBody>
                  <a:tcPr marL="3254" marR="3254" marT="3254" marB="0" anchor="ctr"/>
                </a:tc>
              </a:tr>
              <a:tr h="198806">
                <a:tc>
                  <a:txBody>
                    <a:bodyPr/>
                    <a:lstStyle/>
                    <a:p>
                      <a:pPr algn="l" fontAlgn="ctr"/>
                      <a:r>
                        <a:rPr lang="pt-PT" sz="1200" u="none" strike="noStrike">
                          <a:effectLst/>
                        </a:rPr>
                        <a:t>na/no componente</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a:effectLst/>
                        </a:rPr>
                        <a:t>113</a:t>
                      </a:r>
                      <a:endParaRPr lang="pt-PT" sz="1200" b="0" i="0" u="none" strike="noStrike">
                        <a:solidFill>
                          <a:srgbClr val="000000"/>
                        </a:solidFill>
                        <a:effectLst/>
                        <a:latin typeface="Times New Roman"/>
                      </a:endParaRPr>
                    </a:p>
                  </a:txBody>
                  <a:tcPr marL="3254" marR="3254" marT="3254" marB="0" anchor="ctr"/>
                </a:tc>
                <a:tc>
                  <a:txBody>
                    <a:bodyPr/>
                    <a:lstStyle/>
                    <a:p>
                      <a:pPr algn="l" fontAlgn="ctr"/>
                      <a:r>
                        <a:rPr lang="pt-PT" sz="1200" u="none" strike="noStrike">
                          <a:effectLst/>
                        </a:rPr>
                        <a:t>-</a:t>
                      </a:r>
                      <a:endParaRPr lang="pt-PT" sz="1200" b="0" i="0" u="none" strike="noStrike">
                        <a:solidFill>
                          <a:srgbClr val="000000"/>
                        </a:solidFill>
                        <a:effectLst/>
                        <a:latin typeface="Times New Roman"/>
                      </a:endParaRPr>
                    </a:p>
                  </a:txBody>
                  <a:tcPr marL="3254" marR="3254" marT="3254" marB="0" anchor="ctr"/>
                </a:tc>
                <a:tc>
                  <a:txBody>
                    <a:bodyPr/>
                    <a:lstStyle/>
                    <a:p>
                      <a:pPr algn="l" fontAlgn="ctr"/>
                      <a:r>
                        <a:rPr lang="pt-PT" sz="1200" u="none" strike="noStrike" dirty="0">
                          <a:effectLst/>
                        </a:rPr>
                        <a:t> </a:t>
                      </a:r>
                      <a:endParaRPr lang="pt-PT" sz="1200" b="0" i="0" u="none" strike="noStrike" dirty="0">
                        <a:solidFill>
                          <a:srgbClr val="000000"/>
                        </a:solidFill>
                        <a:effectLst/>
                        <a:latin typeface="Times New Roman"/>
                      </a:endParaRPr>
                    </a:p>
                  </a:txBody>
                  <a:tcPr marL="3254" marR="3254" marT="3254" marB="0" anchor="ctr"/>
                </a:tc>
              </a:tr>
              <a:tr h="198806">
                <a:tc>
                  <a:txBody>
                    <a:bodyPr/>
                    <a:lstStyle/>
                    <a:p>
                      <a:pPr algn="l" fontAlgn="ctr"/>
                      <a:r>
                        <a:rPr lang="pt-PT" sz="1200" u="none" strike="noStrike">
                          <a:effectLst/>
                        </a:rPr>
                        <a:t>a/o componente</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a:effectLst/>
                        </a:rPr>
                        <a:t>1057</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34</a:t>
                      </a:r>
                      <a:endParaRPr lang="pt-PT" sz="1200" b="0" i="0" u="none" strike="noStrike" dirty="0">
                        <a:solidFill>
                          <a:srgbClr val="000000"/>
                        </a:solidFill>
                        <a:effectLst/>
                        <a:latin typeface="Times New Roman"/>
                      </a:endParaRPr>
                    </a:p>
                  </a:txBody>
                  <a:tcPr marL="3254" marR="3254" marT="3254" marB="0" anchor="ctr"/>
                </a:tc>
                <a:tc>
                  <a:txBody>
                    <a:bodyPr/>
                    <a:lstStyle/>
                    <a:p>
                      <a:pPr algn="l" fontAlgn="ctr"/>
                      <a:r>
                        <a:rPr lang="pt-PT" sz="1200" u="none" strike="noStrike" dirty="0">
                          <a:effectLst/>
                        </a:rPr>
                        <a:t> </a:t>
                      </a:r>
                      <a:endParaRPr lang="pt-PT" sz="1200" b="0" i="0" u="none" strike="noStrike" dirty="0">
                        <a:solidFill>
                          <a:srgbClr val="000000"/>
                        </a:solidFill>
                        <a:effectLst/>
                        <a:latin typeface="Times New Roman"/>
                      </a:endParaRPr>
                    </a:p>
                  </a:txBody>
                  <a:tcPr marL="3254" marR="3254" marT="3254" marB="0" anchor="ctr"/>
                </a:tc>
              </a:tr>
              <a:tr h="198806">
                <a:tc>
                  <a:txBody>
                    <a:bodyPr/>
                    <a:lstStyle/>
                    <a:p>
                      <a:pPr algn="l" fontAlgn="ctr"/>
                      <a:r>
                        <a:rPr lang="pt-PT" sz="1200" u="none" strike="noStrike">
                          <a:effectLst/>
                        </a:rPr>
                        <a:t>uma/um componente</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a:effectLst/>
                        </a:rPr>
                        <a:t>967</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79</a:t>
                      </a:r>
                      <a:endParaRPr lang="pt-PT" sz="1200" b="0" i="0" u="none" strike="noStrike" dirty="0">
                        <a:solidFill>
                          <a:srgbClr val="000000"/>
                        </a:solidFill>
                        <a:effectLst/>
                        <a:latin typeface="Times New Roman"/>
                      </a:endParaRPr>
                    </a:p>
                  </a:txBody>
                  <a:tcPr marL="3254" marR="3254" marT="3254" marB="0" anchor="ctr"/>
                </a:tc>
                <a:tc>
                  <a:txBody>
                    <a:bodyPr/>
                    <a:lstStyle/>
                    <a:p>
                      <a:pPr algn="l" fontAlgn="ctr"/>
                      <a:r>
                        <a:rPr lang="pt-PT" sz="1200" u="none" strike="noStrike" dirty="0">
                          <a:effectLst/>
                        </a:rPr>
                        <a:t> </a:t>
                      </a:r>
                      <a:endParaRPr lang="pt-PT" sz="1200" b="0" i="0" u="none" strike="noStrike" dirty="0">
                        <a:solidFill>
                          <a:srgbClr val="000000"/>
                        </a:solidFill>
                        <a:effectLst/>
                        <a:latin typeface="Times New Roman"/>
                      </a:endParaRPr>
                    </a:p>
                  </a:txBody>
                  <a:tcPr marL="3254" marR="3254" marT="3254" marB="0" anchor="ctr"/>
                </a:tc>
              </a:tr>
              <a:tr h="263800">
                <a:tc>
                  <a:txBody>
                    <a:bodyPr/>
                    <a:lstStyle/>
                    <a:p>
                      <a:pPr algn="l" fontAlgn="ctr"/>
                      <a:r>
                        <a:rPr lang="pt-PT" sz="1200" u="none" strike="noStrike">
                          <a:effectLst/>
                        </a:rPr>
                        <a:t>segunda/segundo componente</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a:effectLst/>
                        </a:rPr>
                        <a:t>19</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2</a:t>
                      </a:r>
                      <a:endParaRPr lang="pt-PT" sz="1200" b="0" i="0" u="none" strike="noStrike" dirty="0">
                        <a:solidFill>
                          <a:srgbClr val="000000"/>
                        </a:solidFill>
                        <a:effectLst/>
                        <a:latin typeface="Times New Roman"/>
                      </a:endParaRPr>
                    </a:p>
                  </a:txBody>
                  <a:tcPr marL="3254" marR="3254" marT="3254" marB="0" anchor="ctr"/>
                </a:tc>
                <a:tc>
                  <a:txBody>
                    <a:bodyPr/>
                    <a:lstStyle/>
                    <a:p>
                      <a:pPr algn="l" fontAlgn="ctr"/>
                      <a:r>
                        <a:rPr lang="pt-PT" sz="1200" u="none" strike="noStrike" dirty="0">
                          <a:effectLst/>
                        </a:rPr>
                        <a:t> </a:t>
                      </a:r>
                      <a:endParaRPr lang="pt-PT" sz="1200" b="0" i="0" u="none" strike="noStrike" dirty="0">
                        <a:solidFill>
                          <a:srgbClr val="000000"/>
                        </a:solidFill>
                        <a:effectLst/>
                        <a:latin typeface="Times New Roman"/>
                      </a:endParaRPr>
                    </a:p>
                  </a:txBody>
                  <a:tcPr marL="3254" marR="3254" marT="3254" marB="0" anchor="ctr"/>
                </a:tc>
              </a:tr>
              <a:tr h="198806">
                <a:tc>
                  <a:txBody>
                    <a:bodyPr/>
                    <a:lstStyle/>
                    <a:p>
                      <a:pPr algn="l" fontAlgn="ctr"/>
                      <a:r>
                        <a:rPr lang="pt-PT" sz="1200" u="none" strike="noStrike">
                          <a:effectLst/>
                        </a:rPr>
                        <a:t>sua/seu componente</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a:effectLst/>
                        </a:rPr>
                        <a:t>198</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4</a:t>
                      </a:r>
                      <a:endParaRPr lang="pt-PT" sz="1200" b="0" i="0" u="none" strike="noStrike" dirty="0">
                        <a:solidFill>
                          <a:srgbClr val="000000"/>
                        </a:solidFill>
                        <a:effectLst/>
                        <a:latin typeface="Times New Roman"/>
                      </a:endParaRPr>
                    </a:p>
                  </a:txBody>
                  <a:tcPr marL="3254" marR="3254" marT="3254" marB="0" anchor="ctr"/>
                </a:tc>
                <a:tc>
                  <a:txBody>
                    <a:bodyPr/>
                    <a:lstStyle/>
                    <a:p>
                      <a:pPr algn="l" fontAlgn="ctr"/>
                      <a:r>
                        <a:rPr lang="pt-PT" sz="1200" u="none" strike="noStrike" dirty="0">
                          <a:effectLst/>
                        </a:rPr>
                        <a:t> </a:t>
                      </a:r>
                      <a:endParaRPr lang="pt-PT" sz="1200" b="0" i="0" u="none" strike="noStrike" dirty="0">
                        <a:solidFill>
                          <a:srgbClr val="000000"/>
                        </a:solidFill>
                        <a:effectLst/>
                        <a:latin typeface="Times New Roman"/>
                      </a:endParaRPr>
                    </a:p>
                  </a:txBody>
                  <a:tcPr marL="3254" marR="3254" marT="3254" marB="0" anchor="ctr"/>
                </a:tc>
              </a:tr>
              <a:tr h="263800">
                <a:tc>
                  <a:txBody>
                    <a:bodyPr/>
                    <a:lstStyle/>
                    <a:p>
                      <a:pPr algn="l" fontAlgn="ctr"/>
                      <a:r>
                        <a:rPr lang="pt-PT" sz="1200" u="none" strike="noStrike">
                          <a:effectLst/>
                        </a:rPr>
                        <a:t>pouca/pouco componente</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a:effectLst/>
                        </a:rPr>
                        <a:t>1</a:t>
                      </a:r>
                      <a:endParaRPr lang="pt-PT" sz="1200" b="0" i="0" u="none" strike="noStrike">
                        <a:solidFill>
                          <a:srgbClr val="000000"/>
                        </a:solidFill>
                        <a:effectLst/>
                        <a:latin typeface="Times New Roman"/>
                      </a:endParaRPr>
                    </a:p>
                  </a:txBody>
                  <a:tcPr marL="3254" marR="3254" marT="3254" marB="0" anchor="ctr"/>
                </a:tc>
                <a:tc>
                  <a:txBody>
                    <a:bodyPr/>
                    <a:lstStyle/>
                    <a:p>
                      <a:pPr algn="l" fontAlgn="ctr"/>
                      <a:r>
                        <a:rPr lang="pt-PT" sz="1200" u="none" strike="noStrike" dirty="0">
                          <a:effectLst/>
                        </a:rPr>
                        <a:t>-</a:t>
                      </a:r>
                      <a:endParaRPr lang="pt-PT" sz="1200" b="0" i="0" u="none" strike="noStrike" dirty="0">
                        <a:solidFill>
                          <a:srgbClr val="000000"/>
                        </a:solidFill>
                        <a:effectLst/>
                        <a:latin typeface="Times New Roman"/>
                      </a:endParaRPr>
                    </a:p>
                  </a:txBody>
                  <a:tcPr marL="3254" marR="3254" marT="3254" marB="0" anchor="ctr"/>
                </a:tc>
                <a:tc>
                  <a:txBody>
                    <a:bodyPr/>
                    <a:lstStyle/>
                    <a:p>
                      <a:pPr algn="l" fontAlgn="ctr"/>
                      <a:r>
                        <a:rPr lang="pt-PT" sz="1200" u="none" strike="noStrike" dirty="0">
                          <a:effectLst/>
                        </a:rPr>
                        <a:t> </a:t>
                      </a:r>
                      <a:endParaRPr lang="pt-PT" sz="1200" b="0" i="0" u="none" strike="noStrike" dirty="0">
                        <a:solidFill>
                          <a:srgbClr val="000000"/>
                        </a:solidFill>
                        <a:effectLst/>
                        <a:latin typeface="Times New Roman"/>
                      </a:endParaRPr>
                    </a:p>
                  </a:txBody>
                  <a:tcPr marL="3254" marR="3254" marT="3254" marB="0" anchor="ctr"/>
                </a:tc>
              </a:tr>
              <a:tr h="263800">
                <a:tc>
                  <a:txBody>
                    <a:bodyPr/>
                    <a:lstStyle/>
                    <a:p>
                      <a:pPr algn="l" fontAlgn="ctr"/>
                      <a:r>
                        <a:rPr lang="pt-PT" sz="1200" u="none" strike="noStrike">
                          <a:effectLst/>
                        </a:rPr>
                        <a:t>outra/outro componente</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a:effectLst/>
                        </a:rPr>
                        <a:t>48</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a:effectLst/>
                        </a:rPr>
                        <a:t>8</a:t>
                      </a:r>
                      <a:endParaRPr lang="pt-PT" sz="1200" b="0" i="0" u="none" strike="noStrike">
                        <a:solidFill>
                          <a:srgbClr val="000000"/>
                        </a:solidFill>
                        <a:effectLst/>
                        <a:latin typeface="Times New Roman"/>
                      </a:endParaRPr>
                    </a:p>
                  </a:txBody>
                  <a:tcPr marL="3254" marR="3254" marT="3254" marB="0" anchor="ctr"/>
                </a:tc>
                <a:tc>
                  <a:txBody>
                    <a:bodyPr/>
                    <a:lstStyle/>
                    <a:p>
                      <a:pPr algn="l" fontAlgn="ctr"/>
                      <a:r>
                        <a:rPr lang="pt-PT" sz="1200" u="none" strike="noStrike" dirty="0">
                          <a:effectLst/>
                        </a:rPr>
                        <a:t> </a:t>
                      </a:r>
                      <a:endParaRPr lang="pt-PT" sz="1200" b="0" i="0" u="none" strike="noStrike" dirty="0">
                        <a:solidFill>
                          <a:srgbClr val="000000"/>
                        </a:solidFill>
                        <a:effectLst/>
                        <a:latin typeface="Times New Roman"/>
                      </a:endParaRPr>
                    </a:p>
                  </a:txBody>
                  <a:tcPr marL="3254" marR="3254" marT="3254" marB="0" anchor="ctr"/>
                </a:tc>
              </a:tr>
              <a:tr h="263800">
                <a:tc>
                  <a:txBody>
                    <a:bodyPr/>
                    <a:lstStyle/>
                    <a:p>
                      <a:pPr algn="l" fontAlgn="ctr"/>
                      <a:r>
                        <a:rPr lang="pt-PT" sz="1200" u="none" strike="noStrike">
                          <a:effectLst/>
                        </a:rPr>
                        <a:t>ligeira/ligeiro componente</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a:effectLst/>
                        </a:rPr>
                        <a:t>1</a:t>
                      </a:r>
                      <a:endParaRPr lang="pt-PT" sz="1200" b="0" i="0" u="none" strike="noStrike">
                        <a:solidFill>
                          <a:srgbClr val="000000"/>
                        </a:solidFill>
                        <a:effectLst/>
                        <a:latin typeface="Times New Roman"/>
                      </a:endParaRPr>
                    </a:p>
                  </a:txBody>
                  <a:tcPr marL="3254" marR="3254" marT="3254" marB="0" anchor="ctr"/>
                </a:tc>
                <a:tc>
                  <a:txBody>
                    <a:bodyPr/>
                    <a:lstStyle/>
                    <a:p>
                      <a:pPr algn="l" fontAlgn="ctr"/>
                      <a:r>
                        <a:rPr lang="pt-PT" sz="1200" u="none" strike="noStrike">
                          <a:effectLst/>
                        </a:rPr>
                        <a:t>-</a:t>
                      </a:r>
                      <a:endParaRPr lang="pt-PT" sz="1200" b="0" i="0" u="none" strike="noStrike">
                        <a:solidFill>
                          <a:srgbClr val="000000"/>
                        </a:solidFill>
                        <a:effectLst/>
                        <a:latin typeface="Times New Roman"/>
                      </a:endParaRPr>
                    </a:p>
                  </a:txBody>
                  <a:tcPr marL="3254" marR="3254" marT="3254" marB="0" anchor="ctr"/>
                </a:tc>
                <a:tc>
                  <a:txBody>
                    <a:bodyPr/>
                    <a:lstStyle/>
                    <a:p>
                      <a:pPr algn="l" fontAlgn="ctr"/>
                      <a:r>
                        <a:rPr lang="pt-PT" sz="1200" u="none" strike="noStrike" dirty="0">
                          <a:effectLst/>
                        </a:rPr>
                        <a:t> </a:t>
                      </a:r>
                      <a:endParaRPr lang="pt-PT" sz="1200" b="0" i="0" u="none" strike="noStrike" dirty="0">
                        <a:solidFill>
                          <a:srgbClr val="000000"/>
                        </a:solidFill>
                        <a:effectLst/>
                        <a:latin typeface="Times New Roman"/>
                      </a:endParaRPr>
                    </a:p>
                  </a:txBody>
                  <a:tcPr marL="3254" marR="3254" marT="3254" marB="0" anchor="ctr"/>
                </a:tc>
              </a:tr>
              <a:tr h="198806">
                <a:tc>
                  <a:txBody>
                    <a:bodyPr/>
                    <a:lstStyle/>
                    <a:p>
                      <a:pPr algn="l" fontAlgn="ctr"/>
                      <a:r>
                        <a:rPr lang="pt-PT" sz="1200" u="none" strike="noStrike">
                          <a:effectLst/>
                        </a:rPr>
                        <a:t>, (vírgula) componente</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a:effectLst/>
                        </a:rPr>
                        <a:t>6</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a:effectLst/>
                        </a:rPr>
                        <a:t>2</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18</a:t>
                      </a:r>
                      <a:endParaRPr lang="pt-PT" sz="1200" b="0" i="0" u="none" strike="noStrike" dirty="0">
                        <a:solidFill>
                          <a:srgbClr val="000000"/>
                        </a:solidFill>
                        <a:effectLst/>
                        <a:latin typeface="Times New Roman"/>
                      </a:endParaRPr>
                    </a:p>
                  </a:txBody>
                  <a:tcPr marL="3254" marR="3254" marT="3254" marB="0" anchor="ctr"/>
                </a:tc>
              </a:tr>
              <a:tr h="198806">
                <a:tc>
                  <a:txBody>
                    <a:bodyPr/>
                    <a:lstStyle/>
                    <a:p>
                      <a:pPr algn="l" fontAlgn="ctr"/>
                      <a:r>
                        <a:rPr lang="pt-PT" sz="1200" u="none" strike="noStrike">
                          <a:effectLst/>
                        </a:rPr>
                        <a:t>como componente</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a:effectLst/>
                        </a:rPr>
                        <a:t>17</a:t>
                      </a:r>
                      <a:endParaRPr lang="pt-PT" sz="1200" b="0" i="0" u="none" strike="noStrike">
                        <a:solidFill>
                          <a:srgbClr val="000000"/>
                        </a:solidFill>
                        <a:effectLst/>
                        <a:latin typeface="Times New Roman"/>
                      </a:endParaRPr>
                    </a:p>
                  </a:txBody>
                  <a:tcPr marL="3254" marR="3254" marT="3254" marB="0" anchor="ctr"/>
                </a:tc>
                <a:tc>
                  <a:txBody>
                    <a:bodyPr/>
                    <a:lstStyle/>
                    <a:p>
                      <a:pPr algn="l" fontAlgn="ctr"/>
                      <a:r>
                        <a:rPr lang="pt-PT" sz="1200" u="none" strike="noStrike">
                          <a:effectLst/>
                        </a:rPr>
                        <a:t>-</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33</a:t>
                      </a:r>
                      <a:endParaRPr lang="pt-PT" sz="1200" b="0" i="0" u="none" strike="noStrike" dirty="0">
                        <a:solidFill>
                          <a:srgbClr val="000000"/>
                        </a:solidFill>
                        <a:effectLst/>
                        <a:latin typeface="Times New Roman"/>
                      </a:endParaRPr>
                    </a:p>
                  </a:txBody>
                  <a:tcPr marL="3254" marR="3254" marT="3254" marB="0" anchor="ctr"/>
                </a:tc>
              </a:tr>
              <a:tr h="198806">
                <a:tc>
                  <a:txBody>
                    <a:bodyPr/>
                    <a:lstStyle/>
                    <a:p>
                      <a:pPr algn="l" fontAlgn="ctr"/>
                      <a:r>
                        <a:rPr lang="pt-PT" sz="1200" u="none" strike="noStrike" dirty="0">
                          <a:effectLst/>
                        </a:rPr>
                        <a:t>sem componente</a:t>
                      </a:r>
                      <a:endParaRPr lang="pt-PT" sz="1200" b="0" i="0" u="none" strike="noStrike" dirty="0">
                        <a:solidFill>
                          <a:srgbClr val="000000"/>
                        </a:solidFill>
                        <a:effectLst/>
                        <a:latin typeface="Times New Roman"/>
                      </a:endParaRPr>
                    </a:p>
                  </a:txBody>
                  <a:tcPr marL="3254" marR="3254" marT="3254" marB="0" anchor="ctr"/>
                </a:tc>
                <a:tc>
                  <a:txBody>
                    <a:bodyPr/>
                    <a:lstStyle/>
                    <a:p>
                      <a:pPr algn="r" fontAlgn="ctr"/>
                      <a:r>
                        <a:rPr lang="pt-PT" sz="1200" u="none" strike="noStrike">
                          <a:effectLst/>
                        </a:rPr>
                        <a:t>2</a:t>
                      </a:r>
                      <a:endParaRPr lang="pt-PT" sz="1200" b="0" i="0" u="none" strike="noStrike">
                        <a:solidFill>
                          <a:srgbClr val="000000"/>
                        </a:solidFill>
                        <a:effectLst/>
                        <a:latin typeface="Times New Roman"/>
                      </a:endParaRPr>
                    </a:p>
                  </a:txBody>
                  <a:tcPr marL="3254" marR="3254" marT="3254" marB="0" anchor="ctr"/>
                </a:tc>
                <a:tc>
                  <a:txBody>
                    <a:bodyPr/>
                    <a:lstStyle/>
                    <a:p>
                      <a:pPr algn="l" fontAlgn="ctr"/>
                      <a:r>
                        <a:rPr lang="pt-PT" sz="1200" u="none" strike="noStrike">
                          <a:effectLst/>
                        </a:rPr>
                        <a:t>-</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2</a:t>
                      </a:r>
                      <a:endParaRPr lang="pt-PT" sz="1200" b="0" i="0" u="none" strike="noStrike" dirty="0">
                        <a:solidFill>
                          <a:srgbClr val="000000"/>
                        </a:solidFill>
                        <a:effectLst/>
                        <a:latin typeface="Times New Roman"/>
                      </a:endParaRPr>
                    </a:p>
                  </a:txBody>
                  <a:tcPr marL="3254" marR="3254" marT="3254" marB="0" anchor="ctr"/>
                </a:tc>
              </a:tr>
              <a:tr h="198806">
                <a:tc>
                  <a:txBody>
                    <a:bodyPr/>
                    <a:lstStyle/>
                    <a:p>
                      <a:pPr algn="l" fontAlgn="ctr"/>
                      <a:r>
                        <a:rPr lang="pt-PT" sz="1200" u="none" strike="noStrike">
                          <a:effectLst/>
                        </a:rPr>
                        <a:t>forte componente</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320</a:t>
                      </a:r>
                      <a:endParaRPr lang="pt-PT" sz="1200" b="0" i="0" u="none" strike="noStrike" dirty="0">
                        <a:solidFill>
                          <a:srgbClr val="000000"/>
                        </a:solidFill>
                        <a:effectLst/>
                        <a:latin typeface="Times New Roman"/>
                      </a:endParaRPr>
                    </a:p>
                  </a:txBody>
                  <a:tcPr marL="3254" marR="3254" marT="3254" marB="0" anchor="ctr"/>
                </a:tc>
                <a:tc>
                  <a:txBody>
                    <a:bodyPr/>
                    <a:lstStyle/>
                    <a:p>
                      <a:pPr algn="l" fontAlgn="ctr"/>
                      <a:r>
                        <a:rPr lang="pt-PT" sz="1200" u="none" strike="noStrike" dirty="0">
                          <a:effectLst/>
                        </a:rPr>
                        <a:t>.</a:t>
                      </a:r>
                      <a:endParaRPr lang="pt-PT" sz="1200" b="0" i="0" u="none" strike="noStrike" dirty="0">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40</a:t>
                      </a:r>
                      <a:endParaRPr lang="pt-PT" sz="1200" b="0" i="0" u="none" strike="noStrike" dirty="0">
                        <a:solidFill>
                          <a:srgbClr val="000000"/>
                        </a:solidFill>
                        <a:effectLst/>
                        <a:latin typeface="Times New Roman"/>
                      </a:endParaRPr>
                    </a:p>
                  </a:txBody>
                  <a:tcPr marL="3254" marR="3254" marT="3254" marB="0" anchor="ctr"/>
                </a:tc>
              </a:tr>
              <a:tr h="198806">
                <a:tc>
                  <a:txBody>
                    <a:bodyPr/>
                    <a:lstStyle/>
                    <a:p>
                      <a:pPr algn="l" fontAlgn="ctr"/>
                      <a:r>
                        <a:rPr lang="pt-PT" sz="1200" u="none" strike="noStrike">
                          <a:effectLst/>
                        </a:rPr>
                        <a:t>principal componente</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a:effectLst/>
                        </a:rPr>
                        <a:t>27</a:t>
                      </a:r>
                      <a:endParaRPr lang="pt-PT" sz="1200" b="0" i="0" u="none" strike="noStrike">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15</a:t>
                      </a:r>
                      <a:endParaRPr lang="pt-PT" sz="1200" b="0" i="0" u="none" strike="noStrike" dirty="0">
                        <a:solidFill>
                          <a:srgbClr val="000000"/>
                        </a:solidFill>
                        <a:effectLst/>
                        <a:latin typeface="Times New Roman"/>
                      </a:endParaRPr>
                    </a:p>
                  </a:txBody>
                  <a:tcPr marL="3254" marR="3254" marT="3254" marB="0" anchor="ctr"/>
                </a:tc>
                <a:tc>
                  <a:txBody>
                    <a:bodyPr/>
                    <a:lstStyle/>
                    <a:p>
                      <a:pPr algn="r" fontAlgn="ctr"/>
                      <a:r>
                        <a:rPr lang="pt-PT" sz="1200" u="none" strike="noStrike" dirty="0">
                          <a:effectLst/>
                        </a:rPr>
                        <a:t>24</a:t>
                      </a:r>
                      <a:endParaRPr lang="pt-PT" sz="1200" b="0" i="0" u="none" strike="noStrike" dirty="0">
                        <a:solidFill>
                          <a:srgbClr val="000000"/>
                        </a:solidFill>
                        <a:effectLst/>
                        <a:latin typeface="Times New Roman"/>
                      </a:endParaRPr>
                    </a:p>
                  </a:txBody>
                  <a:tcPr marL="3254" marR="3254" marT="3254" marB="0" anchor="ctr"/>
                </a:tc>
              </a:tr>
              <a:tr h="303740">
                <a:tc>
                  <a:txBody>
                    <a:bodyPr/>
                    <a:lstStyle/>
                    <a:p>
                      <a:pPr algn="l" fontAlgn="ctr"/>
                      <a:r>
                        <a:rPr lang="pt-PT" sz="1200" b="1" u="none" strike="noStrike" dirty="0">
                          <a:effectLst/>
                        </a:rPr>
                        <a:t>TOTAL: </a:t>
                      </a:r>
                      <a:endParaRPr lang="pt-PT" sz="1200" b="1" i="0" u="none" strike="noStrike" dirty="0">
                        <a:solidFill>
                          <a:srgbClr val="000000"/>
                        </a:solidFill>
                        <a:effectLst/>
                        <a:latin typeface="Times New Roman"/>
                      </a:endParaRPr>
                    </a:p>
                  </a:txBody>
                  <a:tcPr marL="3254" marR="3254" marT="3254" marB="0" anchor="ctr"/>
                </a:tc>
                <a:tc>
                  <a:txBody>
                    <a:bodyPr/>
                    <a:lstStyle/>
                    <a:p>
                      <a:pPr algn="r" fontAlgn="ctr"/>
                      <a:r>
                        <a:rPr lang="pt-PT" sz="1200" b="1" u="none" strike="noStrike" dirty="0">
                          <a:effectLst/>
                        </a:rPr>
                        <a:t>3063</a:t>
                      </a:r>
                      <a:endParaRPr lang="pt-PT" sz="1200" b="1" i="0" u="none" strike="noStrike" dirty="0">
                        <a:solidFill>
                          <a:srgbClr val="000000"/>
                        </a:solidFill>
                        <a:effectLst/>
                        <a:latin typeface="Times New Roman"/>
                      </a:endParaRPr>
                    </a:p>
                  </a:txBody>
                  <a:tcPr marL="3254" marR="3254" marT="3254" marB="0" anchor="ctr"/>
                </a:tc>
                <a:tc>
                  <a:txBody>
                    <a:bodyPr/>
                    <a:lstStyle/>
                    <a:p>
                      <a:pPr algn="r" fontAlgn="ctr"/>
                      <a:r>
                        <a:rPr lang="pt-PT" sz="1200" b="1" u="none" strike="noStrike" dirty="0">
                          <a:effectLst/>
                        </a:rPr>
                        <a:t>167</a:t>
                      </a:r>
                      <a:endParaRPr lang="pt-PT" sz="1200" b="1" i="0" u="none" strike="noStrike" dirty="0">
                        <a:solidFill>
                          <a:srgbClr val="000000"/>
                        </a:solidFill>
                        <a:effectLst/>
                        <a:latin typeface="Times New Roman"/>
                      </a:endParaRPr>
                    </a:p>
                  </a:txBody>
                  <a:tcPr marL="3254" marR="3254" marT="3254" marB="0" anchor="ctr"/>
                </a:tc>
                <a:tc>
                  <a:txBody>
                    <a:bodyPr/>
                    <a:lstStyle/>
                    <a:p>
                      <a:pPr algn="r" fontAlgn="ctr"/>
                      <a:r>
                        <a:rPr lang="pt-PT" sz="1200" b="1" u="none" strike="noStrike" dirty="0">
                          <a:effectLst/>
                        </a:rPr>
                        <a:t>117</a:t>
                      </a:r>
                      <a:endParaRPr lang="pt-PT" sz="1200" b="1" i="0" u="none" strike="noStrike" dirty="0">
                        <a:solidFill>
                          <a:srgbClr val="000000"/>
                        </a:solidFill>
                        <a:effectLst/>
                        <a:latin typeface="Times New Roman"/>
                      </a:endParaRPr>
                    </a:p>
                  </a:txBody>
                  <a:tcPr marL="3254" marR="3254" marT="3254" marB="0" anchor="ctr"/>
                </a:tc>
              </a:tr>
            </a:tbl>
          </a:graphicData>
        </a:graphic>
      </p:graphicFrame>
    </p:spTree>
    <p:extLst>
      <p:ext uri="{BB962C8B-B14F-4D97-AF65-F5344CB8AC3E}">
        <p14:creationId xmlns:p14="http://schemas.microsoft.com/office/powerpoint/2010/main" val="1701933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ZPRACOVÁNÍ DAT</a:t>
            </a:r>
            <a:endParaRPr lang="cs-CZ" b="1" dirty="0">
              <a:solidFill>
                <a:srgbClr val="FF0000"/>
              </a:solidFill>
            </a:endParaRPr>
          </a:p>
        </p:txBody>
      </p:sp>
      <p:sp>
        <p:nvSpPr>
          <p:cNvPr id="3" name="Zástupný symbol pro obsah 2"/>
          <p:cNvSpPr>
            <a:spLocks noGrp="1"/>
          </p:cNvSpPr>
          <p:nvPr>
            <p:ph idx="1"/>
          </p:nvPr>
        </p:nvSpPr>
        <p:spPr/>
        <p:txBody>
          <a:bodyPr>
            <a:normAutofit fontScale="85000" lnSpcReduction="10000"/>
          </a:bodyPr>
          <a:lstStyle/>
          <a:p>
            <a:pPr marL="0" indent="0" algn="ctr">
              <a:buNone/>
            </a:pPr>
            <a:r>
              <a:rPr lang="cs-CZ" b="1" dirty="0" smtClean="0"/>
              <a:t>3</a:t>
            </a:r>
            <a:r>
              <a:rPr lang="pt-PT" b="1" dirty="0" smtClean="0"/>
              <a:t>063 </a:t>
            </a:r>
            <a:r>
              <a:rPr lang="cs-CZ" b="1" dirty="0" smtClean="0"/>
              <a:t>V ŽENSKÉM RODĚ</a:t>
            </a:r>
          </a:p>
          <a:p>
            <a:pPr marL="0" indent="0" algn="ctr">
              <a:buNone/>
            </a:pPr>
            <a:r>
              <a:rPr lang="pt-PT" b="1" dirty="0" smtClean="0"/>
              <a:t>167 </a:t>
            </a:r>
            <a:r>
              <a:rPr lang="cs-CZ" b="1" dirty="0" smtClean="0"/>
              <a:t> V MUŽSKÉM RODĚ</a:t>
            </a:r>
          </a:p>
          <a:p>
            <a:pPr marL="0" indent="0" algn="just">
              <a:buNone/>
            </a:pPr>
            <a:r>
              <a:rPr lang="cs-CZ" dirty="0" smtClean="0"/>
              <a:t>Odečetli jsme ty výskyty, které se opakovaly. (</a:t>
            </a:r>
            <a:r>
              <a:rPr lang="pt-PT" i="1" dirty="0" smtClean="0"/>
              <a:t>componente </a:t>
            </a:r>
            <a:r>
              <a:rPr lang="pt-PT" i="1" dirty="0"/>
              <a:t>política, cultural, social, a(c)tiva, passiva, máxima, vital, viral, de educação, regionalista, rebelde, moralista, </a:t>
            </a:r>
            <a:r>
              <a:rPr lang="pt-PT" i="1" dirty="0" smtClean="0"/>
              <a:t>ética</a:t>
            </a:r>
            <a:r>
              <a:rPr lang="cs-CZ" i="1" dirty="0" smtClean="0"/>
              <a:t>).</a:t>
            </a:r>
            <a:r>
              <a:rPr lang="pt-PT" i="1" dirty="0" smtClean="0"/>
              <a:t> </a:t>
            </a:r>
            <a:endParaRPr lang="cs-CZ" dirty="0" smtClean="0"/>
          </a:p>
          <a:p>
            <a:endParaRPr lang="cs-CZ" dirty="0"/>
          </a:p>
          <a:p>
            <a:pPr marL="0" indent="0" algn="ctr">
              <a:buNone/>
            </a:pPr>
            <a:r>
              <a:rPr lang="cs-CZ" b="1" dirty="0" smtClean="0"/>
              <a:t>VÝSLEDEK: </a:t>
            </a:r>
          </a:p>
          <a:p>
            <a:pPr marL="0" indent="0" algn="ctr">
              <a:buNone/>
            </a:pPr>
            <a:r>
              <a:rPr lang="pt-PT" b="1" dirty="0" smtClean="0">
                <a:solidFill>
                  <a:srgbClr val="0070C0"/>
                </a:solidFill>
              </a:rPr>
              <a:t>1013 </a:t>
            </a:r>
            <a:r>
              <a:rPr lang="cs-CZ" b="1" dirty="0" smtClean="0">
                <a:solidFill>
                  <a:srgbClr val="0070C0"/>
                </a:solidFill>
              </a:rPr>
              <a:t>výskytů pro ženský rod </a:t>
            </a:r>
          </a:p>
          <a:p>
            <a:pPr marL="0" indent="0" algn="ctr">
              <a:buNone/>
            </a:pPr>
            <a:r>
              <a:rPr lang="pt-PT" b="1" dirty="0" smtClean="0">
                <a:solidFill>
                  <a:srgbClr val="FF0000"/>
                </a:solidFill>
              </a:rPr>
              <a:t>90 </a:t>
            </a:r>
            <a:r>
              <a:rPr lang="cs-CZ" b="1" dirty="0" smtClean="0">
                <a:solidFill>
                  <a:srgbClr val="FF0000"/>
                </a:solidFill>
              </a:rPr>
              <a:t>výskytů pro mužský rod</a:t>
            </a:r>
            <a:r>
              <a:rPr lang="cs-CZ" dirty="0" smtClean="0"/>
              <a:t>. </a:t>
            </a:r>
          </a:p>
          <a:p>
            <a:pPr marL="0" indent="0" algn="ctr">
              <a:buNone/>
            </a:pPr>
            <a:r>
              <a:rPr lang="cs-CZ" dirty="0" smtClean="0"/>
              <a:t>Jednotlivé výskyty jsme rozdělili do sekcí. </a:t>
            </a:r>
          </a:p>
          <a:p>
            <a:pPr marL="0" indent="0" algn="ctr">
              <a:buNone/>
            </a:pPr>
            <a:endParaRPr lang="cs-CZ" dirty="0"/>
          </a:p>
          <a:p>
            <a:endParaRPr lang="cs-CZ" dirty="0"/>
          </a:p>
        </p:txBody>
      </p:sp>
    </p:spTree>
    <p:extLst>
      <p:ext uri="{BB962C8B-B14F-4D97-AF65-F5344CB8AC3E}">
        <p14:creationId xmlns:p14="http://schemas.microsoft.com/office/powerpoint/2010/main" val="4231656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 4"/>
          <p:cNvGraphicFramePr>
            <a:graphicFrameLocks/>
          </p:cNvGraphicFramePr>
          <p:nvPr>
            <p:extLst>
              <p:ext uri="{D42A27DB-BD31-4B8C-83A1-F6EECF244321}">
                <p14:modId xmlns:p14="http://schemas.microsoft.com/office/powerpoint/2010/main" val="3783178876"/>
              </p:ext>
            </p:extLst>
          </p:nvPr>
        </p:nvGraphicFramePr>
        <p:xfrm>
          <a:off x="395536" y="188640"/>
          <a:ext cx="8496944" cy="6264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5341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p:cNvGraphicFramePr>
            <a:graphicFrameLocks/>
          </p:cNvGraphicFramePr>
          <p:nvPr>
            <p:extLst>
              <p:ext uri="{D42A27DB-BD31-4B8C-83A1-F6EECF244321}">
                <p14:modId xmlns:p14="http://schemas.microsoft.com/office/powerpoint/2010/main" val="1194997221"/>
              </p:ext>
            </p:extLst>
          </p:nvPr>
        </p:nvGraphicFramePr>
        <p:xfrm>
          <a:off x="179512" y="116632"/>
          <a:ext cx="8784976" cy="6408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1982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  podle sekce a rodu</a:t>
            </a:r>
            <a:endParaRPr lang="cs-CZ" b="1" dirty="0">
              <a:solidFill>
                <a:srgbClr val="FF0000"/>
              </a:solidFill>
            </a:endParaRP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1913131979"/>
              </p:ext>
            </p:extLst>
          </p:nvPr>
        </p:nvGraphicFramePr>
        <p:xfrm>
          <a:off x="467544" y="1412776"/>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5460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  podle sekce a rodu</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6264266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67136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Závěry</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buNone/>
            </a:pPr>
            <a:r>
              <a:rPr lang="cs-CZ" dirty="0" smtClean="0"/>
              <a:t>Výsledky jsou nečekané. Domnívali jsme se, že použití  gramatického rodu u </a:t>
            </a:r>
            <a:r>
              <a:rPr lang="cs-CZ" i="1" dirty="0" err="1" smtClean="0"/>
              <a:t>componente</a:t>
            </a:r>
            <a:r>
              <a:rPr lang="cs-CZ" dirty="0" smtClean="0"/>
              <a:t> bude pouze záležitostí </a:t>
            </a:r>
            <a:r>
              <a:rPr lang="cs-CZ" b="1" dirty="0" smtClean="0"/>
              <a:t>frekvence použití. </a:t>
            </a:r>
            <a:r>
              <a:rPr lang="cs-CZ" dirty="0" smtClean="0"/>
              <a:t>Zjistili jsme však dva důležitější faktory, které ovlivňují gramatický rod: </a:t>
            </a:r>
            <a:r>
              <a:rPr lang="cs-CZ" b="1" u="sng" dirty="0" err="1" smtClean="0"/>
              <a:t>diatopický</a:t>
            </a:r>
            <a:r>
              <a:rPr lang="cs-CZ" b="1" u="sng" dirty="0" smtClean="0"/>
              <a:t> a sémantický</a:t>
            </a:r>
            <a:r>
              <a:rPr lang="cs-CZ" dirty="0" smtClean="0"/>
              <a:t>.</a:t>
            </a:r>
            <a:endParaRPr lang="cs-CZ" b="1" u="sng" dirty="0" smtClean="0"/>
          </a:p>
        </p:txBody>
      </p:sp>
    </p:spTree>
    <p:extLst>
      <p:ext uri="{BB962C8B-B14F-4D97-AF65-F5344CB8AC3E}">
        <p14:creationId xmlns:p14="http://schemas.microsoft.com/office/powerpoint/2010/main" val="3908062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Závěry</a:t>
            </a:r>
            <a:endParaRPr lang="cs-CZ" b="1" dirty="0">
              <a:solidFill>
                <a:srgbClr val="FF0000"/>
              </a:solidFill>
            </a:endParaRPr>
          </a:p>
        </p:txBody>
      </p:sp>
      <p:sp>
        <p:nvSpPr>
          <p:cNvPr id="3" name="Zástupný symbol pro obsah 2"/>
          <p:cNvSpPr>
            <a:spLocks noGrp="1"/>
          </p:cNvSpPr>
          <p:nvPr>
            <p:ph idx="1"/>
          </p:nvPr>
        </p:nvSpPr>
        <p:spPr/>
        <p:txBody>
          <a:bodyPr>
            <a:normAutofit lnSpcReduction="10000"/>
          </a:bodyPr>
          <a:lstStyle/>
          <a:p>
            <a:pPr marL="0" indent="0">
              <a:buNone/>
            </a:pPr>
            <a:r>
              <a:rPr lang="cs-CZ" b="1" dirty="0"/>
              <a:t>Metodologické problémy: </a:t>
            </a:r>
            <a:r>
              <a:rPr lang="cs-CZ" dirty="0"/>
              <a:t>nevěděli jsme například, do které sekce patří:   </a:t>
            </a:r>
            <a:r>
              <a:rPr lang="pt-PT" i="1" dirty="0"/>
              <a:t>componente de cooperação</a:t>
            </a:r>
            <a:r>
              <a:rPr lang="pt-PT" dirty="0"/>
              <a:t> ou </a:t>
            </a:r>
            <a:r>
              <a:rPr lang="pt-PT" i="1" dirty="0"/>
              <a:t>componente profissional</a:t>
            </a:r>
            <a:r>
              <a:rPr lang="cs-CZ" dirty="0"/>
              <a:t> – ekonomie nebo politika, kultura nebo životní průmysl? </a:t>
            </a:r>
            <a:r>
              <a:rPr lang="pt-PT" dirty="0"/>
              <a:t> </a:t>
            </a:r>
            <a:r>
              <a:rPr lang="cs-CZ" dirty="0"/>
              <a:t>Proto jsme museli zkoumat kontexty.  </a:t>
            </a:r>
          </a:p>
          <a:p>
            <a:pPr marL="0" indent="0">
              <a:buNone/>
            </a:pPr>
            <a:r>
              <a:rPr lang="cs-CZ" i="1" dirty="0" err="1"/>
              <a:t>Např</a:t>
            </a:r>
            <a:r>
              <a:rPr lang="cs-CZ" i="1" dirty="0"/>
              <a:t> u: </a:t>
            </a:r>
            <a:r>
              <a:rPr lang="pt-PT" i="1" dirty="0"/>
              <a:t> componente portuguesa</a:t>
            </a:r>
            <a:r>
              <a:rPr lang="cs-CZ" i="1" dirty="0"/>
              <a:t> jsme našli další kontextově určující větný člen: </a:t>
            </a:r>
            <a:r>
              <a:rPr lang="pt-PT" i="1" u="sng" dirty="0"/>
              <a:t> da produção,</a:t>
            </a:r>
            <a:r>
              <a:rPr lang="pt-PT" dirty="0"/>
              <a:t> </a:t>
            </a:r>
            <a:r>
              <a:rPr lang="cs-CZ" dirty="0"/>
              <a:t> který specifikoval sekci průmyslovou. Apod. Museli jsme tedy detailně rozebrat každou větu. </a:t>
            </a:r>
          </a:p>
          <a:p>
            <a:pPr marL="0" indent="0">
              <a:buNone/>
            </a:pPr>
            <a:endParaRPr lang="cs-CZ" dirty="0"/>
          </a:p>
          <a:p>
            <a:pPr marL="0" indent="0">
              <a:buNone/>
            </a:pPr>
            <a:endParaRPr lang="cs-CZ" dirty="0"/>
          </a:p>
          <a:p>
            <a:endParaRPr lang="cs-CZ" dirty="0"/>
          </a:p>
        </p:txBody>
      </p:sp>
    </p:spTree>
    <p:extLst>
      <p:ext uri="{BB962C8B-B14F-4D97-AF65-F5344CB8AC3E}">
        <p14:creationId xmlns:p14="http://schemas.microsoft.com/office/powerpoint/2010/main" val="948677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Závěry</a:t>
            </a:r>
            <a:endParaRPr lang="cs-CZ" b="1" dirty="0">
              <a:solidFill>
                <a:srgbClr val="FF0000"/>
              </a:solidFill>
            </a:endParaRPr>
          </a:p>
        </p:txBody>
      </p:sp>
      <p:sp>
        <p:nvSpPr>
          <p:cNvPr id="3" name="Zástupný symbol pro obsah 2"/>
          <p:cNvSpPr>
            <a:spLocks noGrp="1"/>
          </p:cNvSpPr>
          <p:nvPr>
            <p:ph idx="1"/>
          </p:nvPr>
        </p:nvSpPr>
        <p:spPr/>
        <p:txBody>
          <a:bodyPr/>
          <a:lstStyle/>
          <a:p>
            <a:pPr marL="0" indent="0">
              <a:buNone/>
            </a:pPr>
            <a:endParaRPr lang="cs-CZ" i="1" dirty="0" smtClean="0"/>
          </a:p>
          <a:p>
            <a:pPr marL="0" indent="0" algn="ctr">
              <a:buNone/>
            </a:pPr>
            <a:r>
              <a:rPr lang="cs-CZ" i="1" dirty="0" smtClean="0"/>
              <a:t>Gramatický </a:t>
            </a:r>
            <a:r>
              <a:rPr lang="cs-CZ" i="1" dirty="0"/>
              <a:t>rod </a:t>
            </a:r>
            <a:r>
              <a:rPr lang="cs-CZ" dirty="0" smtClean="0"/>
              <a:t>na </a:t>
            </a:r>
            <a:r>
              <a:rPr lang="cs-CZ" dirty="0"/>
              <a:t>lineární ose musí být </a:t>
            </a:r>
            <a:r>
              <a:rPr lang="cs-CZ" dirty="0" smtClean="0"/>
              <a:t>gramaticky i lexikálně kompatibilní s </a:t>
            </a:r>
            <a:r>
              <a:rPr lang="cs-CZ" dirty="0"/>
              <a:t>podstatným jménem </a:t>
            </a:r>
            <a:r>
              <a:rPr lang="cs-CZ" i="1" dirty="0" err="1"/>
              <a:t>componente</a:t>
            </a:r>
            <a:r>
              <a:rPr lang="cs-CZ" dirty="0"/>
              <a:t>, což nám připomíná tzv. </a:t>
            </a:r>
            <a:r>
              <a:rPr lang="cs-CZ" b="1" dirty="0"/>
              <a:t>kolokace</a:t>
            </a:r>
            <a:r>
              <a:rPr lang="cs-CZ" dirty="0"/>
              <a:t>. Velmi často má u sebe </a:t>
            </a:r>
            <a:r>
              <a:rPr lang="cs-CZ" dirty="0" smtClean="0"/>
              <a:t>také specifikační </a:t>
            </a:r>
            <a:r>
              <a:rPr lang="cs-CZ" dirty="0"/>
              <a:t>doplněk</a:t>
            </a:r>
            <a:r>
              <a:rPr lang="cs-CZ" dirty="0" smtClean="0"/>
              <a:t>. </a:t>
            </a:r>
            <a:r>
              <a:rPr lang="cs-CZ" i="1" dirty="0" err="1" smtClean="0"/>
              <a:t>componentes</a:t>
            </a:r>
            <a:r>
              <a:rPr lang="cs-CZ" i="1" dirty="0" smtClean="0"/>
              <a:t> </a:t>
            </a:r>
            <a:r>
              <a:rPr lang="cs-CZ" i="1" dirty="0" err="1" smtClean="0"/>
              <a:t>Benetton</a:t>
            </a:r>
            <a:r>
              <a:rPr lang="cs-CZ" dirty="0" smtClean="0"/>
              <a:t>. </a:t>
            </a:r>
            <a:r>
              <a:rPr lang="cs-CZ" i="1" dirty="0" smtClean="0"/>
              <a:t>(doplňky značky </a:t>
            </a:r>
            <a:r>
              <a:rPr lang="cs-CZ" i="1" dirty="0" err="1" smtClean="0"/>
              <a:t>Benetton</a:t>
            </a:r>
            <a:r>
              <a:rPr lang="cs-CZ" i="1" dirty="0" smtClean="0"/>
              <a:t>)</a:t>
            </a:r>
            <a:endParaRPr lang="cs-CZ" i="1" dirty="0"/>
          </a:p>
        </p:txBody>
      </p:sp>
    </p:spTree>
    <p:extLst>
      <p:ext uri="{BB962C8B-B14F-4D97-AF65-F5344CB8AC3E}">
        <p14:creationId xmlns:p14="http://schemas.microsoft.com/office/powerpoint/2010/main" val="2682278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Závěry</a:t>
            </a:r>
            <a:endParaRPr lang="cs-CZ" b="1" dirty="0">
              <a:solidFill>
                <a:srgbClr val="FF0000"/>
              </a:solidFill>
            </a:endParaRPr>
          </a:p>
        </p:txBody>
      </p:sp>
      <p:sp>
        <p:nvSpPr>
          <p:cNvPr id="3" name="Zástupný symbol pro obsah 2"/>
          <p:cNvSpPr>
            <a:spLocks noGrp="1"/>
          </p:cNvSpPr>
          <p:nvPr>
            <p:ph idx="1"/>
          </p:nvPr>
        </p:nvSpPr>
        <p:spPr/>
        <p:txBody>
          <a:bodyPr>
            <a:normAutofit fontScale="85000" lnSpcReduction="20000"/>
          </a:bodyPr>
          <a:lstStyle/>
          <a:p>
            <a:pPr algn="just"/>
            <a:r>
              <a:rPr lang="cs-CZ" dirty="0" smtClean="0"/>
              <a:t>Zatím všechny údaje poukazují na to, že v PE </a:t>
            </a:r>
            <a:r>
              <a:rPr lang="pt-PT" i="1" dirty="0" smtClean="0"/>
              <a:t>componente</a:t>
            </a:r>
            <a:r>
              <a:rPr lang="pt-PT" dirty="0" smtClean="0"/>
              <a:t> </a:t>
            </a:r>
            <a:r>
              <a:rPr lang="cs-CZ" dirty="0" smtClean="0"/>
              <a:t>v </a:t>
            </a:r>
            <a:r>
              <a:rPr lang="cs-CZ" b="1" dirty="0" smtClean="0">
                <a:solidFill>
                  <a:srgbClr val="FF0000"/>
                </a:solidFill>
              </a:rPr>
              <a:t>mužském rodě </a:t>
            </a:r>
            <a:r>
              <a:rPr lang="cs-CZ" dirty="0" smtClean="0"/>
              <a:t>jsou </a:t>
            </a:r>
            <a:r>
              <a:rPr lang="cs-CZ" b="1" dirty="0" smtClean="0">
                <a:solidFill>
                  <a:srgbClr val="FF0000"/>
                </a:solidFill>
              </a:rPr>
              <a:t>konkrétní podstatná jména</a:t>
            </a:r>
            <a:r>
              <a:rPr lang="cs-CZ" dirty="0" smtClean="0"/>
              <a:t>, která se používají v oblasti </a:t>
            </a:r>
            <a:r>
              <a:rPr lang="cs-CZ" i="1" dirty="0" smtClean="0">
                <a:solidFill>
                  <a:srgbClr val="FF0000"/>
                </a:solidFill>
              </a:rPr>
              <a:t>chemie, farmakologie, medicíny, potravinářství, elektriky a elektroniky</a:t>
            </a:r>
            <a:r>
              <a:rPr lang="cs-CZ" dirty="0"/>
              <a:t> </a:t>
            </a:r>
            <a:r>
              <a:rPr lang="cs-CZ" dirty="0" smtClean="0"/>
              <a:t>s </a:t>
            </a:r>
            <a:r>
              <a:rPr lang="cs-CZ" dirty="0"/>
              <a:t>takovými slovesy jako: </a:t>
            </a:r>
            <a:r>
              <a:rPr lang="pt-PT" b="1" i="1" dirty="0">
                <a:solidFill>
                  <a:srgbClr val="0070C0"/>
                </a:solidFill>
              </a:rPr>
              <a:t>colar</a:t>
            </a:r>
            <a:r>
              <a:rPr lang="pt-PT" b="1" dirty="0">
                <a:solidFill>
                  <a:srgbClr val="0070C0"/>
                </a:solidFill>
              </a:rPr>
              <a:t>, </a:t>
            </a:r>
            <a:r>
              <a:rPr lang="pt-PT" b="1" i="1" dirty="0">
                <a:solidFill>
                  <a:srgbClr val="0070C0"/>
                </a:solidFill>
              </a:rPr>
              <a:t>pegar, transportar, reduzir, ser, dete</a:t>
            </a:r>
            <a:r>
              <a:rPr lang="cs-CZ" b="1" i="1" dirty="0">
                <a:solidFill>
                  <a:srgbClr val="0070C0"/>
                </a:solidFill>
              </a:rPr>
              <a:t>c</a:t>
            </a:r>
            <a:r>
              <a:rPr lang="pt-PT" b="1" i="1" dirty="0">
                <a:solidFill>
                  <a:srgbClr val="0070C0"/>
                </a:solidFill>
              </a:rPr>
              <a:t>tar, lançar, fornecer, encontrar, danificar</a:t>
            </a:r>
            <a:r>
              <a:rPr lang="pt-PT" dirty="0"/>
              <a:t>, etc. </a:t>
            </a:r>
            <a:endParaRPr lang="cs-CZ" dirty="0"/>
          </a:p>
          <a:p>
            <a:pPr algn="just"/>
            <a:endParaRPr lang="cs-CZ" dirty="0" smtClean="0"/>
          </a:p>
          <a:p>
            <a:pPr algn="just"/>
            <a:r>
              <a:rPr lang="cs-CZ" i="1" dirty="0" err="1" smtClean="0"/>
              <a:t>Componente</a:t>
            </a:r>
            <a:r>
              <a:rPr lang="cs-CZ" dirty="0" smtClean="0"/>
              <a:t> </a:t>
            </a:r>
            <a:r>
              <a:rPr lang="cs-CZ" b="1" dirty="0" smtClean="0">
                <a:solidFill>
                  <a:srgbClr val="0070C0"/>
                </a:solidFill>
              </a:rPr>
              <a:t>v ženském rodě </a:t>
            </a:r>
            <a:r>
              <a:rPr lang="cs-CZ" dirty="0" smtClean="0"/>
              <a:t>poukazují na </a:t>
            </a:r>
            <a:r>
              <a:rPr lang="cs-CZ" b="1" dirty="0" smtClean="0">
                <a:solidFill>
                  <a:srgbClr val="0070C0"/>
                </a:solidFill>
              </a:rPr>
              <a:t>abstraktní povahu </a:t>
            </a:r>
            <a:r>
              <a:rPr lang="cs-CZ" dirty="0" smtClean="0"/>
              <a:t>podstatného jména a používá se ve spojení </a:t>
            </a:r>
            <a:r>
              <a:rPr lang="cs-CZ" b="1" dirty="0">
                <a:solidFill>
                  <a:srgbClr val="0070C0"/>
                </a:solidFill>
              </a:rPr>
              <a:t>s abstraktními slovesy</a:t>
            </a:r>
            <a:r>
              <a:rPr lang="cs-CZ" dirty="0"/>
              <a:t>, jako</a:t>
            </a:r>
            <a:r>
              <a:rPr lang="pt-PT" dirty="0"/>
              <a:t> </a:t>
            </a:r>
            <a:r>
              <a:rPr lang="pt-PT" b="1" i="1" dirty="0">
                <a:solidFill>
                  <a:srgbClr val="0070C0"/>
                </a:solidFill>
              </a:rPr>
              <a:t>incentivar, desenvolver, juntar, incluir</a:t>
            </a:r>
            <a:r>
              <a:rPr lang="pt-PT" i="1" dirty="0"/>
              <a:t>,</a:t>
            </a:r>
            <a:r>
              <a:rPr lang="pt-PT" dirty="0"/>
              <a:t> </a:t>
            </a:r>
            <a:r>
              <a:rPr lang="pt-PT" dirty="0" smtClean="0"/>
              <a:t>etc</a:t>
            </a:r>
            <a:r>
              <a:rPr lang="cs-CZ" dirty="0" smtClean="0"/>
              <a:t>.</a:t>
            </a:r>
          </a:p>
        </p:txBody>
      </p:sp>
    </p:spTree>
    <p:extLst>
      <p:ext uri="{BB962C8B-B14F-4D97-AF65-F5344CB8AC3E}">
        <p14:creationId xmlns:p14="http://schemas.microsoft.com/office/powerpoint/2010/main" val="72171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Předběžný a obecný závěr </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0" indent="0" algn="ctr">
              <a:buNone/>
            </a:pPr>
            <a:endParaRPr lang="cs-CZ" dirty="0" smtClean="0"/>
          </a:p>
          <a:p>
            <a:pPr marL="0" indent="0" algn="ctr">
              <a:buNone/>
            </a:pPr>
            <a:endParaRPr lang="cs-CZ" dirty="0" smtClean="0"/>
          </a:p>
          <a:p>
            <a:pPr marL="0" indent="0" algn="ctr">
              <a:buNone/>
            </a:pPr>
            <a:r>
              <a:rPr lang="cs-CZ" dirty="0" smtClean="0"/>
              <a:t>rozhodujícími faktory při určení gramatického rodu slova </a:t>
            </a:r>
            <a:r>
              <a:rPr lang="cs-CZ" i="1" dirty="0" err="1" smtClean="0"/>
              <a:t>componente</a:t>
            </a:r>
            <a:r>
              <a:rPr lang="cs-CZ" dirty="0" smtClean="0"/>
              <a:t> je faktor: </a:t>
            </a:r>
          </a:p>
          <a:p>
            <a:pPr marL="0" indent="0" algn="ctr">
              <a:buNone/>
            </a:pPr>
            <a:r>
              <a:rPr lang="cs-CZ" b="1" u="sng" dirty="0" err="1" smtClean="0"/>
              <a:t>diatopický</a:t>
            </a:r>
            <a:r>
              <a:rPr lang="cs-CZ" dirty="0" smtClean="0"/>
              <a:t> </a:t>
            </a:r>
          </a:p>
          <a:p>
            <a:pPr marL="0" indent="0" algn="ctr">
              <a:buNone/>
            </a:pPr>
            <a:r>
              <a:rPr lang="cs-CZ" b="1" u="sng" dirty="0" smtClean="0"/>
              <a:t>sémantický</a:t>
            </a:r>
            <a:r>
              <a:rPr lang="cs-CZ" dirty="0" smtClean="0"/>
              <a:t> </a:t>
            </a:r>
          </a:p>
          <a:p>
            <a:pPr marL="0" indent="0" algn="ctr">
              <a:buNone/>
            </a:pPr>
            <a:r>
              <a:rPr lang="cs-CZ" b="1" u="sng" dirty="0" smtClean="0"/>
              <a:t>faktor frekvence</a:t>
            </a:r>
            <a:r>
              <a:rPr lang="cs-CZ" dirty="0" smtClean="0"/>
              <a:t>. </a:t>
            </a:r>
          </a:p>
          <a:p>
            <a:pPr marL="0" indent="0">
              <a:buNone/>
            </a:pPr>
            <a:endParaRPr lang="cs-CZ" dirty="0"/>
          </a:p>
        </p:txBody>
      </p:sp>
    </p:spTree>
    <p:extLst>
      <p:ext uri="{BB962C8B-B14F-4D97-AF65-F5344CB8AC3E}">
        <p14:creationId xmlns:p14="http://schemas.microsoft.com/office/powerpoint/2010/main" val="2234793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Závěry</a:t>
            </a:r>
            <a:endParaRPr lang="cs-CZ" b="1" dirty="0">
              <a:solidFill>
                <a:srgbClr val="FF0000"/>
              </a:solidFill>
            </a:endParaRPr>
          </a:p>
        </p:txBody>
      </p:sp>
      <p:sp>
        <p:nvSpPr>
          <p:cNvPr id="3" name="Zástupný symbol pro obsah 2"/>
          <p:cNvSpPr>
            <a:spLocks noGrp="1"/>
          </p:cNvSpPr>
          <p:nvPr>
            <p:ph idx="1"/>
          </p:nvPr>
        </p:nvSpPr>
        <p:spPr/>
        <p:txBody>
          <a:bodyPr>
            <a:normAutofit/>
          </a:bodyPr>
          <a:lstStyle/>
          <a:p>
            <a:pPr marL="914400" lvl="2" indent="0">
              <a:buNone/>
            </a:pPr>
            <a:endParaRPr lang="cs-CZ" dirty="0" smtClean="0"/>
          </a:p>
          <a:p>
            <a:pPr marL="914400" lvl="2" indent="0">
              <a:buNone/>
            </a:pPr>
            <a:endParaRPr lang="cs-CZ" dirty="0"/>
          </a:p>
          <a:p>
            <a:pPr marL="914400" lvl="2" indent="0">
              <a:buNone/>
            </a:pPr>
            <a:r>
              <a:rPr lang="cs-CZ" b="1" dirty="0" smtClean="0"/>
              <a:t>Některé výjimky:</a:t>
            </a:r>
          </a:p>
          <a:p>
            <a:pPr marL="914400" lvl="2" indent="0">
              <a:buNone/>
            </a:pPr>
            <a:r>
              <a:rPr lang="cs-CZ" dirty="0" smtClean="0"/>
              <a:t>Kultura -   výjimečně mužský rod</a:t>
            </a:r>
          </a:p>
          <a:p>
            <a:pPr marL="914400" lvl="2" indent="0">
              <a:buNone/>
            </a:pPr>
            <a:r>
              <a:rPr lang="cs-CZ" dirty="0" smtClean="0"/>
              <a:t>P</a:t>
            </a:r>
            <a:r>
              <a:rPr lang="pt-PT" dirty="0" smtClean="0"/>
              <a:t>olítica </a:t>
            </a:r>
            <a:r>
              <a:rPr lang="cs-CZ" dirty="0" smtClean="0"/>
              <a:t> - 2 výskyty v mužském rodě</a:t>
            </a:r>
          </a:p>
          <a:p>
            <a:pPr marL="914400" lvl="2" indent="0">
              <a:buNone/>
            </a:pPr>
            <a:r>
              <a:rPr lang="cs-CZ" dirty="0" smtClean="0"/>
              <a:t>Ekonomie </a:t>
            </a:r>
            <a:r>
              <a:rPr lang="pt-PT" dirty="0" smtClean="0"/>
              <a:t> </a:t>
            </a:r>
            <a:r>
              <a:rPr lang="cs-CZ" b="1" dirty="0" smtClean="0"/>
              <a:t> </a:t>
            </a:r>
            <a:r>
              <a:rPr lang="pt-PT" dirty="0" smtClean="0"/>
              <a:t>9 </a:t>
            </a:r>
            <a:r>
              <a:rPr lang="cs-CZ" dirty="0" smtClean="0"/>
              <a:t>výskytů v mužském rodě</a:t>
            </a:r>
            <a:endParaRPr lang="cs-CZ" dirty="0"/>
          </a:p>
        </p:txBody>
      </p:sp>
    </p:spTree>
    <p:extLst>
      <p:ext uri="{BB962C8B-B14F-4D97-AF65-F5344CB8AC3E}">
        <p14:creationId xmlns:p14="http://schemas.microsoft.com/office/powerpoint/2010/main" val="2381362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Závěry</a:t>
            </a:r>
            <a:endParaRPr lang="cs-CZ" dirty="0"/>
          </a:p>
        </p:txBody>
      </p:sp>
      <p:sp>
        <p:nvSpPr>
          <p:cNvPr id="3" name="Zástupný symbol pro obsah 2"/>
          <p:cNvSpPr>
            <a:spLocks noGrp="1"/>
          </p:cNvSpPr>
          <p:nvPr>
            <p:ph idx="1"/>
          </p:nvPr>
        </p:nvSpPr>
        <p:spPr/>
        <p:txBody>
          <a:bodyPr>
            <a:normAutofit/>
          </a:bodyPr>
          <a:lstStyle/>
          <a:p>
            <a:pPr marL="0" indent="0">
              <a:buNone/>
            </a:pPr>
            <a:endParaRPr lang="cs-CZ" b="1" dirty="0" smtClean="0">
              <a:solidFill>
                <a:srgbClr val="FF0000"/>
              </a:solidFill>
            </a:endParaRPr>
          </a:p>
          <a:p>
            <a:pPr marL="0" indent="0" algn="ctr">
              <a:buNone/>
            </a:pPr>
            <a:r>
              <a:rPr lang="cs-CZ" b="1" dirty="0" smtClean="0">
                <a:solidFill>
                  <a:srgbClr val="FF0000"/>
                </a:solidFill>
              </a:rPr>
              <a:t>% převažuje ženský rod</a:t>
            </a:r>
          </a:p>
          <a:p>
            <a:pPr marL="0" indent="0" algn="ctr">
              <a:buNone/>
            </a:pPr>
            <a:r>
              <a:rPr lang="cs-CZ" b="1" i="1" dirty="0" smtClean="0">
                <a:solidFill>
                  <a:srgbClr val="FF0000"/>
                </a:solidFill>
              </a:rPr>
              <a:t>Překvapující zjištění – </a:t>
            </a:r>
            <a:r>
              <a:rPr lang="cs-CZ" b="1" i="1" dirty="0" smtClean="0"/>
              <a:t>z lexikografického zpracování, kde převažují ve všech případech jen výskyty mužského rodu, je patrný pravý opak. </a:t>
            </a:r>
            <a:endParaRPr lang="cs-CZ" i="1" dirty="0" smtClean="0"/>
          </a:p>
        </p:txBody>
      </p:sp>
    </p:spTree>
    <p:extLst>
      <p:ext uri="{BB962C8B-B14F-4D97-AF65-F5344CB8AC3E}">
        <p14:creationId xmlns:p14="http://schemas.microsoft.com/office/powerpoint/2010/main" val="912002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Závěry</a:t>
            </a:r>
            <a:endParaRPr lang="cs-CZ" dirty="0"/>
          </a:p>
        </p:txBody>
      </p:sp>
      <p:sp>
        <p:nvSpPr>
          <p:cNvPr id="3" name="Zástupný symbol pro obsah 2"/>
          <p:cNvSpPr>
            <a:spLocks noGrp="1"/>
          </p:cNvSpPr>
          <p:nvPr>
            <p:ph idx="1"/>
          </p:nvPr>
        </p:nvSpPr>
        <p:spPr/>
        <p:txBody>
          <a:bodyPr/>
          <a:lstStyle/>
          <a:p>
            <a:pPr marL="0" indent="0" algn="ctr">
              <a:buNone/>
            </a:pPr>
            <a:r>
              <a:rPr lang="cs-CZ" b="1" i="1" dirty="0" smtClean="0">
                <a:solidFill>
                  <a:srgbClr val="FF0000"/>
                </a:solidFill>
              </a:rPr>
              <a:t>Mužský rod – </a:t>
            </a:r>
            <a:r>
              <a:rPr lang="cs-CZ" b="1" dirty="0" smtClean="0"/>
              <a:t>pokud mužský rod, tak je omezen jen na určité sekce. Toto z lexikografického zpracování slovníků vůbec není patrné. </a:t>
            </a:r>
          </a:p>
          <a:p>
            <a:pPr marL="0" indent="0">
              <a:buNone/>
            </a:pPr>
            <a:endParaRPr lang="cs-CZ" dirty="0" smtClean="0"/>
          </a:p>
          <a:p>
            <a:pPr marL="0" indent="0" algn="ctr">
              <a:buNone/>
            </a:pPr>
            <a:r>
              <a:rPr lang="pt-PT" b="1" dirty="0" smtClean="0">
                <a:solidFill>
                  <a:srgbClr val="FF0000"/>
                </a:solidFill>
              </a:rPr>
              <a:t>76</a:t>
            </a:r>
            <a:r>
              <a:rPr lang="pt-PT" b="1" dirty="0">
                <a:solidFill>
                  <a:srgbClr val="FF0000"/>
                </a:solidFill>
              </a:rPr>
              <a:t>% </a:t>
            </a:r>
            <a:r>
              <a:rPr lang="cs-CZ" dirty="0" smtClean="0"/>
              <a:t>výskytů v mužském rodě patří do sekce  informatiky, chemie, farmakologie </a:t>
            </a:r>
            <a:r>
              <a:rPr lang="pt-PT" dirty="0" smtClean="0"/>
              <a:t>, </a:t>
            </a:r>
            <a:r>
              <a:rPr lang="cs-CZ" dirty="0" smtClean="0"/>
              <a:t>kde je výskyt ženského rodu velmi raritní. </a:t>
            </a:r>
            <a:endParaRPr lang="cs-CZ" dirty="0"/>
          </a:p>
          <a:p>
            <a:endParaRPr lang="cs-CZ" dirty="0"/>
          </a:p>
        </p:txBody>
      </p:sp>
    </p:spTree>
    <p:extLst>
      <p:ext uri="{BB962C8B-B14F-4D97-AF65-F5344CB8AC3E}">
        <p14:creationId xmlns:p14="http://schemas.microsoft.com/office/powerpoint/2010/main" val="22546545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Závěry</a:t>
            </a:r>
            <a:endParaRPr lang="cs-CZ" dirty="0"/>
          </a:p>
        </p:txBody>
      </p:sp>
      <p:sp>
        <p:nvSpPr>
          <p:cNvPr id="3" name="Zástupný symbol pro obsah 2"/>
          <p:cNvSpPr>
            <a:spLocks noGrp="1"/>
          </p:cNvSpPr>
          <p:nvPr>
            <p:ph idx="1"/>
          </p:nvPr>
        </p:nvSpPr>
        <p:spPr/>
        <p:txBody>
          <a:bodyPr>
            <a:normAutofit/>
          </a:bodyPr>
          <a:lstStyle/>
          <a:p>
            <a:pPr algn="ctr"/>
            <a:r>
              <a:rPr lang="cs-CZ" b="1" i="1" dirty="0" smtClean="0"/>
              <a:t>Poměry: </a:t>
            </a:r>
          </a:p>
          <a:p>
            <a:pPr algn="ctr"/>
            <a:r>
              <a:rPr lang="cs-CZ" b="1" i="1" dirty="0" smtClean="0"/>
              <a:t>F. versus M.</a:t>
            </a:r>
          </a:p>
          <a:p>
            <a:pPr algn="ctr"/>
            <a:r>
              <a:rPr lang="cs-CZ" dirty="0" smtClean="0"/>
              <a:t> </a:t>
            </a:r>
            <a:r>
              <a:rPr lang="pt-PT" b="1" dirty="0" smtClean="0">
                <a:solidFill>
                  <a:srgbClr val="0070C0"/>
                </a:solidFill>
              </a:rPr>
              <a:t>591</a:t>
            </a:r>
            <a:r>
              <a:rPr lang="pt-PT" dirty="0" smtClean="0"/>
              <a:t>:</a:t>
            </a:r>
            <a:r>
              <a:rPr lang="pt-PT" b="1" dirty="0" smtClean="0">
                <a:solidFill>
                  <a:srgbClr val="FF0000"/>
                </a:solidFill>
              </a:rPr>
              <a:t>28 </a:t>
            </a:r>
            <a:r>
              <a:rPr lang="pt-PT" dirty="0"/>
              <a:t>(cultura</a:t>
            </a:r>
            <a:r>
              <a:rPr lang="pt-PT" dirty="0" smtClean="0"/>
              <a:t>)</a:t>
            </a:r>
            <a:endParaRPr lang="cs-CZ" dirty="0" smtClean="0"/>
          </a:p>
          <a:p>
            <a:pPr algn="ctr"/>
            <a:r>
              <a:rPr lang="pt-PT" b="1" dirty="0" smtClean="0">
                <a:solidFill>
                  <a:srgbClr val="0070C0"/>
                </a:solidFill>
              </a:rPr>
              <a:t>122</a:t>
            </a:r>
            <a:r>
              <a:rPr lang="pt-PT" dirty="0" smtClean="0"/>
              <a:t>:</a:t>
            </a:r>
            <a:r>
              <a:rPr lang="pt-PT" b="1" dirty="0" smtClean="0">
                <a:solidFill>
                  <a:srgbClr val="FF0000"/>
                </a:solidFill>
              </a:rPr>
              <a:t>2</a:t>
            </a:r>
            <a:r>
              <a:rPr lang="pt-PT" dirty="0" smtClean="0"/>
              <a:t> </a:t>
            </a:r>
            <a:r>
              <a:rPr lang="pt-PT" dirty="0"/>
              <a:t>(política</a:t>
            </a:r>
            <a:r>
              <a:rPr lang="pt-PT" dirty="0" smtClean="0"/>
              <a:t>)</a:t>
            </a:r>
            <a:endParaRPr lang="cs-CZ" dirty="0" smtClean="0"/>
          </a:p>
          <a:p>
            <a:pPr algn="ctr"/>
            <a:r>
              <a:rPr lang="pt-PT" b="1" dirty="0" smtClean="0">
                <a:solidFill>
                  <a:srgbClr val="0070C0"/>
                </a:solidFill>
              </a:rPr>
              <a:t>223</a:t>
            </a:r>
            <a:r>
              <a:rPr lang="pt-PT" dirty="0" smtClean="0"/>
              <a:t>:</a:t>
            </a:r>
            <a:r>
              <a:rPr lang="pt-PT" b="1" dirty="0" smtClean="0">
                <a:solidFill>
                  <a:srgbClr val="FF0000"/>
                </a:solidFill>
              </a:rPr>
              <a:t>9</a:t>
            </a:r>
            <a:r>
              <a:rPr lang="pt-PT" dirty="0" smtClean="0"/>
              <a:t> </a:t>
            </a:r>
            <a:r>
              <a:rPr lang="pt-PT" dirty="0"/>
              <a:t>(economia</a:t>
            </a:r>
            <a:r>
              <a:rPr lang="pt-PT" dirty="0" smtClean="0"/>
              <a:t>)</a:t>
            </a:r>
            <a:endParaRPr lang="cs-CZ" dirty="0"/>
          </a:p>
        </p:txBody>
      </p:sp>
    </p:spTree>
    <p:extLst>
      <p:ext uri="{BB962C8B-B14F-4D97-AF65-F5344CB8AC3E}">
        <p14:creationId xmlns:p14="http://schemas.microsoft.com/office/powerpoint/2010/main" val="30471321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Závěry</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lgn="ctr">
              <a:buNone/>
            </a:pPr>
            <a:r>
              <a:rPr lang="cs-CZ" dirty="0" smtClean="0"/>
              <a:t>Průmysl je však: mužský rod </a:t>
            </a:r>
            <a:r>
              <a:rPr lang="cs-CZ" dirty="0" err="1" smtClean="0"/>
              <a:t>verzus</a:t>
            </a:r>
            <a:r>
              <a:rPr lang="cs-CZ" dirty="0" smtClean="0"/>
              <a:t> ženský rod: </a:t>
            </a:r>
          </a:p>
          <a:p>
            <a:pPr marL="0" indent="0" algn="ctr">
              <a:buNone/>
            </a:pPr>
            <a:r>
              <a:rPr lang="pt-PT" b="1" dirty="0" smtClean="0"/>
              <a:t>77:69</a:t>
            </a:r>
            <a:r>
              <a:rPr lang="pt-PT" dirty="0"/>
              <a:t>. </a:t>
            </a:r>
            <a:endParaRPr lang="cs-CZ" dirty="0" smtClean="0"/>
          </a:p>
          <a:p>
            <a:pPr marL="0" indent="0">
              <a:buNone/>
            </a:pPr>
            <a:r>
              <a:rPr lang="cs-CZ" dirty="0" smtClean="0"/>
              <a:t> </a:t>
            </a:r>
          </a:p>
          <a:p>
            <a:pPr marL="0" indent="0">
              <a:buNone/>
            </a:pPr>
            <a:r>
              <a:rPr lang="cs-CZ" dirty="0" smtClean="0"/>
              <a:t>Udělali jsme tedy následující klasifikaci sekce průmyslu: </a:t>
            </a:r>
          </a:p>
          <a:p>
            <a:pPr marL="514350" indent="-514350">
              <a:buAutoNum type="arabicPeriod"/>
            </a:pPr>
            <a:r>
              <a:rPr lang="cs-CZ" dirty="0" smtClean="0"/>
              <a:t>Obecné  průmyslové pojmy –</a:t>
            </a:r>
            <a:r>
              <a:rPr lang="cs-CZ" b="1" dirty="0" smtClean="0">
                <a:solidFill>
                  <a:srgbClr val="0070C0"/>
                </a:solidFill>
              </a:rPr>
              <a:t>ženský rod</a:t>
            </a:r>
          </a:p>
          <a:p>
            <a:pPr marL="514350" indent="-514350">
              <a:buAutoNum type="arabicPeriod"/>
            </a:pPr>
            <a:r>
              <a:rPr lang="cs-CZ" dirty="0" smtClean="0"/>
              <a:t>Pojmy z oblasti farmakologie, chemie, medicína a potravinářský průmysl </a:t>
            </a:r>
            <a:r>
              <a:rPr lang="cs-CZ" dirty="0" smtClean="0">
                <a:solidFill>
                  <a:srgbClr val="FF0000"/>
                </a:solidFill>
              </a:rPr>
              <a:t>-</a:t>
            </a:r>
            <a:r>
              <a:rPr lang="cs-CZ" b="1" dirty="0" smtClean="0">
                <a:solidFill>
                  <a:srgbClr val="FF0000"/>
                </a:solidFill>
              </a:rPr>
              <a:t>mužský rod</a:t>
            </a:r>
            <a:r>
              <a:rPr lang="cs-CZ" b="1" dirty="0">
                <a:solidFill>
                  <a:srgbClr val="FF0000"/>
                </a:solidFill>
              </a:rPr>
              <a:t> </a:t>
            </a:r>
            <a:endParaRPr lang="cs-CZ" b="1" dirty="0" smtClean="0">
              <a:solidFill>
                <a:srgbClr val="FF0000"/>
              </a:solidFill>
            </a:endParaRPr>
          </a:p>
          <a:p>
            <a:pPr marL="514350" indent="-514350">
              <a:buAutoNum type="arabicPeriod"/>
            </a:pPr>
            <a:r>
              <a:rPr lang="cs-CZ" dirty="0"/>
              <a:t>Pojmy z oblasti </a:t>
            </a:r>
            <a:r>
              <a:rPr lang="cs-CZ" dirty="0" smtClean="0"/>
              <a:t>informatiky, </a:t>
            </a:r>
            <a:r>
              <a:rPr lang="cs-CZ" dirty="0" err="1" smtClean="0"/>
              <a:t>eletroniky</a:t>
            </a:r>
            <a:r>
              <a:rPr lang="cs-CZ" dirty="0" smtClean="0"/>
              <a:t>, elektriky – </a:t>
            </a:r>
            <a:r>
              <a:rPr lang="cs-CZ" b="1" dirty="0" smtClean="0">
                <a:solidFill>
                  <a:srgbClr val="FF0000"/>
                </a:solidFill>
              </a:rPr>
              <a:t>mužský rod</a:t>
            </a:r>
            <a:endParaRPr lang="cs-CZ" b="1" dirty="0">
              <a:solidFill>
                <a:srgbClr val="FF0000"/>
              </a:solidFill>
            </a:endParaRPr>
          </a:p>
          <a:p>
            <a:endParaRPr lang="cs-CZ" dirty="0"/>
          </a:p>
        </p:txBody>
      </p:sp>
    </p:spTree>
    <p:extLst>
      <p:ext uri="{BB962C8B-B14F-4D97-AF65-F5344CB8AC3E}">
        <p14:creationId xmlns:p14="http://schemas.microsoft.com/office/powerpoint/2010/main" val="27266320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Závěry</a:t>
            </a:r>
            <a:endParaRPr lang="cs-CZ" dirty="0"/>
          </a:p>
        </p:txBody>
      </p:sp>
      <p:sp>
        <p:nvSpPr>
          <p:cNvPr id="3" name="Zástupný symbol pro obsah 2"/>
          <p:cNvSpPr>
            <a:spLocks noGrp="1"/>
          </p:cNvSpPr>
          <p:nvPr>
            <p:ph idx="1"/>
          </p:nvPr>
        </p:nvSpPr>
        <p:spPr/>
        <p:txBody>
          <a:bodyPr>
            <a:normAutofit/>
          </a:bodyPr>
          <a:lstStyle/>
          <a:p>
            <a:pPr marL="0" indent="0">
              <a:buNone/>
            </a:pPr>
            <a:endParaRPr lang="cs-CZ" dirty="0" smtClean="0"/>
          </a:p>
          <a:p>
            <a:pPr marL="0" indent="0">
              <a:buNone/>
            </a:pPr>
            <a:endParaRPr lang="cs-CZ" dirty="0"/>
          </a:p>
          <a:p>
            <a:pPr marL="0" indent="0">
              <a:buNone/>
            </a:pPr>
            <a:r>
              <a:rPr lang="cs-CZ" dirty="0" smtClean="0"/>
              <a:t>Mužský rod se v oblasti průmyslu používá v </a:t>
            </a:r>
            <a:r>
              <a:rPr lang="cs-CZ" b="1" dirty="0" smtClean="0"/>
              <a:t>76% </a:t>
            </a:r>
            <a:r>
              <a:rPr lang="cs-CZ" dirty="0" smtClean="0"/>
              <a:t>výskytů, což je nejvyšší procentuální poměr ze všech analyzovaných skutečných konstrukcí. </a:t>
            </a:r>
            <a:endParaRPr lang="cs-CZ" dirty="0"/>
          </a:p>
          <a:p>
            <a:endParaRPr lang="cs-CZ" dirty="0"/>
          </a:p>
        </p:txBody>
      </p:sp>
    </p:spTree>
    <p:extLst>
      <p:ext uri="{BB962C8B-B14F-4D97-AF65-F5344CB8AC3E}">
        <p14:creationId xmlns:p14="http://schemas.microsoft.com/office/powerpoint/2010/main" val="5649648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Seznam konstrukcí</a:t>
            </a:r>
            <a:endParaRPr lang="cs-CZ" b="1" dirty="0"/>
          </a:p>
        </p:txBody>
      </p:sp>
      <p:sp>
        <p:nvSpPr>
          <p:cNvPr id="3" name="Zástupný symbol pro obsah 2"/>
          <p:cNvSpPr>
            <a:spLocks noGrp="1"/>
          </p:cNvSpPr>
          <p:nvPr>
            <p:ph idx="1"/>
          </p:nvPr>
        </p:nvSpPr>
        <p:spPr/>
        <p:txBody>
          <a:bodyPr>
            <a:normAutofit fontScale="62500" lnSpcReduction="20000"/>
          </a:bodyPr>
          <a:lstStyle/>
          <a:p>
            <a:pPr marL="0" indent="0">
              <a:buNone/>
            </a:pPr>
            <a:endParaRPr lang="cs-CZ" dirty="0"/>
          </a:p>
          <a:p>
            <a:r>
              <a:rPr lang="pt-PT" b="1" dirty="0"/>
              <a:t>Política:  </a:t>
            </a:r>
            <a:endParaRPr lang="cs-CZ" dirty="0"/>
          </a:p>
          <a:p>
            <a:r>
              <a:rPr lang="pt-PT" b="1" dirty="0"/>
              <a:t>f. </a:t>
            </a:r>
            <a:endParaRPr lang="cs-CZ" dirty="0"/>
          </a:p>
          <a:p>
            <a:r>
              <a:rPr lang="pt-PT" b="1" i="1" dirty="0"/>
              <a:t>a componente</a:t>
            </a:r>
            <a:endParaRPr lang="cs-CZ" dirty="0"/>
          </a:p>
          <a:p>
            <a:r>
              <a:rPr lang="pt-PT" b="1" dirty="0"/>
              <a:t>c.</a:t>
            </a:r>
            <a:r>
              <a:rPr lang="pt-PT" dirty="0"/>
              <a:t> anticomunista, </a:t>
            </a:r>
            <a:r>
              <a:rPr lang="pt-PT" b="1" dirty="0"/>
              <a:t>c. </a:t>
            </a:r>
            <a:r>
              <a:rPr lang="pt-PT" dirty="0"/>
              <a:t>comunitária, </a:t>
            </a:r>
            <a:r>
              <a:rPr lang="pt-PT" b="1" dirty="0"/>
              <a:t>c.</a:t>
            </a:r>
            <a:r>
              <a:rPr lang="pt-PT" dirty="0"/>
              <a:t> das forças nucleares, </a:t>
            </a:r>
            <a:r>
              <a:rPr lang="pt-PT" b="1" dirty="0"/>
              <a:t>c. </a:t>
            </a:r>
            <a:r>
              <a:rPr lang="pt-PT" dirty="0"/>
              <a:t>federal, </a:t>
            </a:r>
            <a:r>
              <a:rPr lang="pt-PT" b="1" dirty="0"/>
              <a:t>c.</a:t>
            </a:r>
            <a:r>
              <a:rPr lang="pt-PT" dirty="0"/>
              <a:t> governamental, </a:t>
            </a:r>
            <a:r>
              <a:rPr lang="pt-PT" b="1" dirty="0"/>
              <a:t>c. </a:t>
            </a:r>
            <a:r>
              <a:rPr lang="pt-PT" dirty="0"/>
              <a:t>interestadual, </a:t>
            </a:r>
            <a:r>
              <a:rPr lang="pt-PT" b="1" dirty="0"/>
              <a:t>c.</a:t>
            </a:r>
            <a:r>
              <a:rPr lang="pt-PT" dirty="0"/>
              <a:t> internacional, </a:t>
            </a:r>
            <a:r>
              <a:rPr lang="pt-PT" b="1" dirty="0"/>
              <a:t>c.</a:t>
            </a:r>
            <a:r>
              <a:rPr lang="pt-PT" dirty="0"/>
              <a:t> jurídica, </a:t>
            </a:r>
            <a:r>
              <a:rPr lang="pt-PT" b="1" dirty="0"/>
              <a:t>c.</a:t>
            </a:r>
            <a:r>
              <a:rPr lang="pt-PT" dirty="0"/>
              <a:t> marcelista, </a:t>
            </a:r>
            <a:r>
              <a:rPr lang="pt-PT" b="1" dirty="0"/>
              <a:t>c. </a:t>
            </a:r>
            <a:r>
              <a:rPr lang="pt-PT" dirty="0"/>
              <a:t>marítima, </a:t>
            </a:r>
            <a:r>
              <a:rPr lang="pt-PT" b="1" dirty="0"/>
              <a:t>c.</a:t>
            </a:r>
            <a:r>
              <a:rPr lang="pt-PT" dirty="0"/>
              <a:t> mediática, </a:t>
            </a:r>
            <a:r>
              <a:rPr lang="pt-PT" b="1" dirty="0"/>
              <a:t>c.</a:t>
            </a:r>
            <a:r>
              <a:rPr lang="pt-PT" dirty="0"/>
              <a:t> militar, </a:t>
            </a:r>
            <a:r>
              <a:rPr lang="pt-PT" b="1" dirty="0"/>
              <a:t>c. </a:t>
            </a:r>
            <a:r>
              <a:rPr lang="pt-PT" dirty="0"/>
              <a:t>nacional, </a:t>
            </a:r>
            <a:r>
              <a:rPr lang="pt-PT" b="1" dirty="0"/>
              <a:t>c. </a:t>
            </a:r>
            <a:r>
              <a:rPr lang="pt-PT" dirty="0"/>
              <a:t>nominalista,  </a:t>
            </a:r>
            <a:r>
              <a:rPr lang="pt-PT" b="1" dirty="0"/>
              <a:t>c.</a:t>
            </a:r>
            <a:r>
              <a:rPr lang="pt-PT" dirty="0"/>
              <a:t> ovimbundu, </a:t>
            </a:r>
            <a:r>
              <a:rPr lang="pt-PT" b="1" dirty="0"/>
              <a:t>c.</a:t>
            </a:r>
            <a:r>
              <a:rPr lang="pt-PT" dirty="0"/>
              <a:t> parlamentar, </a:t>
            </a:r>
            <a:r>
              <a:rPr lang="pt-PT" b="1" dirty="0"/>
              <a:t>c.</a:t>
            </a:r>
            <a:r>
              <a:rPr lang="pt-PT" dirty="0"/>
              <a:t> regional,</a:t>
            </a:r>
            <a:r>
              <a:rPr lang="pt-PT" b="1" dirty="0"/>
              <a:t> c.</a:t>
            </a:r>
            <a:r>
              <a:rPr lang="pt-PT" dirty="0"/>
              <a:t> de reparação geográfica naval, </a:t>
            </a:r>
            <a:r>
              <a:rPr lang="pt-PT" b="1" dirty="0"/>
              <a:t>c.</a:t>
            </a:r>
            <a:r>
              <a:rPr lang="pt-PT" dirty="0"/>
              <a:t> social, </a:t>
            </a:r>
            <a:r>
              <a:rPr lang="pt-PT" b="1" dirty="0"/>
              <a:t>c.</a:t>
            </a:r>
            <a:r>
              <a:rPr lang="pt-PT" dirty="0"/>
              <a:t> socialista, </a:t>
            </a:r>
            <a:r>
              <a:rPr lang="pt-PT" b="1" dirty="0"/>
              <a:t>c.</a:t>
            </a:r>
            <a:r>
              <a:rPr lang="pt-PT" dirty="0"/>
              <a:t> supranacional, </a:t>
            </a:r>
            <a:r>
              <a:rPr lang="pt-PT" b="1" dirty="0"/>
              <a:t>c.</a:t>
            </a:r>
            <a:r>
              <a:rPr lang="pt-PT" dirty="0"/>
              <a:t> transatlântica, </a:t>
            </a:r>
            <a:r>
              <a:rPr lang="pt-PT" b="1" dirty="0"/>
              <a:t>c.</a:t>
            </a:r>
            <a:r>
              <a:rPr lang="pt-PT" dirty="0"/>
              <a:t> ultra-nacional, </a:t>
            </a:r>
            <a:r>
              <a:rPr lang="pt-PT" b="1" dirty="0"/>
              <a:t>c.</a:t>
            </a:r>
            <a:r>
              <a:rPr lang="pt-PT" dirty="0"/>
              <a:t> urbana, </a:t>
            </a:r>
            <a:r>
              <a:rPr lang="pt-PT" b="1" dirty="0"/>
              <a:t>c. </a:t>
            </a:r>
            <a:r>
              <a:rPr lang="pt-PT" dirty="0"/>
              <a:t>do Sistema de Forças Nacionais</a:t>
            </a:r>
            <a:r>
              <a:rPr lang="pt-PT" b="1" dirty="0"/>
              <a:t>, c. </a:t>
            </a:r>
            <a:r>
              <a:rPr lang="pt-PT" dirty="0"/>
              <a:t>de requalificação urbana, </a:t>
            </a:r>
            <a:r>
              <a:rPr lang="pt-PT" b="1" dirty="0"/>
              <a:t>c.</a:t>
            </a:r>
            <a:r>
              <a:rPr lang="pt-PT" dirty="0"/>
              <a:t> da segurança política,</a:t>
            </a:r>
            <a:r>
              <a:rPr lang="pt-PT" b="1" dirty="0"/>
              <a:t> c.</a:t>
            </a:r>
            <a:r>
              <a:rPr lang="pt-PT" dirty="0"/>
              <a:t> de esquerda, </a:t>
            </a:r>
            <a:r>
              <a:rPr lang="pt-PT" b="1" dirty="0"/>
              <a:t>c.</a:t>
            </a:r>
            <a:r>
              <a:rPr lang="pt-PT" dirty="0"/>
              <a:t> de centro dentro da coligação</a:t>
            </a:r>
            <a:endParaRPr lang="cs-CZ" dirty="0"/>
          </a:p>
          <a:p>
            <a:r>
              <a:rPr lang="pt-PT" b="1" dirty="0"/>
              <a:t>m.  </a:t>
            </a:r>
            <a:endParaRPr lang="cs-CZ" dirty="0"/>
          </a:p>
          <a:p>
            <a:r>
              <a:rPr lang="pt-PT" b="1" i="1" dirty="0"/>
              <a:t>o componente</a:t>
            </a:r>
            <a:endParaRPr lang="cs-CZ" dirty="0"/>
          </a:p>
          <a:p>
            <a:r>
              <a:rPr lang="pt-PT" b="1" dirty="0"/>
              <a:t>c. </a:t>
            </a:r>
            <a:r>
              <a:rPr lang="pt-PT" dirty="0"/>
              <a:t>da cidadania e da democracia, </a:t>
            </a:r>
            <a:r>
              <a:rPr lang="pt-PT" b="1" dirty="0"/>
              <a:t>c. </a:t>
            </a:r>
            <a:r>
              <a:rPr lang="pt-PT" dirty="0"/>
              <a:t>importante do bem-estar social</a:t>
            </a:r>
            <a:r>
              <a:rPr lang="pt-PT" b="1" dirty="0"/>
              <a:t> </a:t>
            </a:r>
            <a:r>
              <a:rPr lang="pt-PT" dirty="0"/>
              <a:t>do Estado</a:t>
            </a:r>
            <a:endParaRPr lang="cs-CZ" dirty="0"/>
          </a:p>
          <a:p>
            <a:r>
              <a:rPr lang="pt-PT" b="1" dirty="0"/>
              <a:t> </a:t>
            </a:r>
            <a:endParaRPr lang="cs-CZ" dirty="0"/>
          </a:p>
          <a:p>
            <a:endParaRPr lang="cs-CZ" dirty="0"/>
          </a:p>
        </p:txBody>
      </p:sp>
    </p:spTree>
    <p:extLst>
      <p:ext uri="{BB962C8B-B14F-4D97-AF65-F5344CB8AC3E}">
        <p14:creationId xmlns:p14="http://schemas.microsoft.com/office/powerpoint/2010/main" val="9769895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Seznam konstrukcí</a:t>
            </a:r>
            <a:endParaRPr lang="cs-CZ" dirty="0"/>
          </a:p>
        </p:txBody>
      </p:sp>
      <p:sp>
        <p:nvSpPr>
          <p:cNvPr id="3" name="Zástupný symbol pro obsah 2"/>
          <p:cNvSpPr>
            <a:spLocks noGrp="1"/>
          </p:cNvSpPr>
          <p:nvPr>
            <p:ph idx="1"/>
          </p:nvPr>
        </p:nvSpPr>
        <p:spPr/>
        <p:txBody>
          <a:bodyPr>
            <a:normAutofit fontScale="47500" lnSpcReduction="20000"/>
          </a:bodyPr>
          <a:lstStyle/>
          <a:p>
            <a:r>
              <a:rPr lang="pt-PT" b="1" dirty="0"/>
              <a:t>Cultura:     </a:t>
            </a:r>
            <a:endParaRPr lang="cs-CZ" dirty="0"/>
          </a:p>
          <a:p>
            <a:r>
              <a:rPr lang="pt-PT" b="1" dirty="0"/>
              <a:t>f. </a:t>
            </a:r>
            <a:endParaRPr lang="cs-CZ" dirty="0"/>
          </a:p>
          <a:p>
            <a:r>
              <a:rPr lang="pt-PT" b="1" i="1" dirty="0"/>
              <a:t>a componente:</a:t>
            </a:r>
            <a:r>
              <a:rPr lang="pt-PT" dirty="0"/>
              <a:t> </a:t>
            </a:r>
            <a:r>
              <a:rPr lang="pt-PT" b="1" dirty="0"/>
              <a:t>c. </a:t>
            </a:r>
            <a:r>
              <a:rPr lang="pt-PT" dirty="0"/>
              <a:t>da atividade teatral, </a:t>
            </a:r>
            <a:r>
              <a:rPr lang="pt-PT" b="1" dirty="0"/>
              <a:t>c. </a:t>
            </a:r>
            <a:r>
              <a:rPr lang="pt-PT" dirty="0"/>
              <a:t>afetiva, </a:t>
            </a:r>
            <a:r>
              <a:rPr lang="pt-PT" b="1" dirty="0"/>
              <a:t>c.</a:t>
            </a:r>
            <a:r>
              <a:rPr lang="pt-PT" dirty="0"/>
              <a:t> de aproximação ao bairro, à família e à comunidade, </a:t>
            </a:r>
            <a:r>
              <a:rPr lang="pt-PT" b="1" dirty="0"/>
              <a:t>c. </a:t>
            </a:r>
            <a:r>
              <a:rPr lang="pt-PT" dirty="0"/>
              <a:t>árabe, </a:t>
            </a:r>
            <a:r>
              <a:rPr lang="pt-PT" b="1" dirty="0"/>
              <a:t>c.</a:t>
            </a:r>
            <a:r>
              <a:rPr lang="pt-PT" dirty="0"/>
              <a:t>árabe-islâmica, </a:t>
            </a:r>
            <a:r>
              <a:rPr lang="pt-PT" b="1" dirty="0"/>
              <a:t>c. </a:t>
            </a:r>
            <a:r>
              <a:rPr lang="pt-PT" dirty="0"/>
              <a:t>arbitrária, </a:t>
            </a:r>
            <a:r>
              <a:rPr lang="pt-PT" b="1" dirty="0"/>
              <a:t>c. </a:t>
            </a:r>
            <a:r>
              <a:rPr lang="pt-PT" dirty="0"/>
              <a:t>arqueológica, </a:t>
            </a:r>
            <a:r>
              <a:rPr lang="pt-PT" b="1" dirty="0"/>
              <a:t>c. </a:t>
            </a:r>
            <a:r>
              <a:rPr lang="pt-PT" dirty="0"/>
              <a:t>artística, </a:t>
            </a:r>
            <a:r>
              <a:rPr lang="pt-PT" b="1" dirty="0"/>
              <a:t>c. </a:t>
            </a:r>
            <a:r>
              <a:rPr lang="pt-PT" dirty="0"/>
              <a:t>arquitetónica, </a:t>
            </a:r>
            <a:r>
              <a:rPr lang="pt-PT" b="1" dirty="0"/>
              <a:t>c.</a:t>
            </a:r>
            <a:r>
              <a:rPr lang="pt-PT" dirty="0"/>
              <a:t> ascética, </a:t>
            </a:r>
            <a:r>
              <a:rPr lang="pt-PT" b="1" dirty="0"/>
              <a:t>c.</a:t>
            </a:r>
            <a:r>
              <a:rPr lang="pt-PT" dirty="0"/>
              <a:t> autonómica, </a:t>
            </a:r>
            <a:r>
              <a:rPr lang="pt-PT" b="1" dirty="0"/>
              <a:t>c. </a:t>
            </a:r>
            <a:r>
              <a:rPr lang="pt-PT" dirty="0"/>
              <a:t>autobiográfica, </a:t>
            </a:r>
            <a:r>
              <a:rPr lang="pt-PT" b="1" dirty="0"/>
              <a:t>c. </a:t>
            </a:r>
            <a:r>
              <a:rPr lang="pt-PT" dirty="0"/>
              <a:t>auto-sustentada,</a:t>
            </a:r>
            <a:r>
              <a:rPr lang="pt-PT" b="1" dirty="0"/>
              <a:t> c. </a:t>
            </a:r>
            <a:r>
              <a:rPr lang="pt-PT" dirty="0"/>
              <a:t> benéfica, </a:t>
            </a:r>
            <a:r>
              <a:rPr lang="pt-PT" b="1" dirty="0"/>
              <a:t>c. </a:t>
            </a:r>
            <a:r>
              <a:rPr lang="pt-PT" dirty="0"/>
              <a:t>bélica,</a:t>
            </a:r>
            <a:r>
              <a:rPr lang="pt-PT" b="1" dirty="0"/>
              <a:t> c.</a:t>
            </a:r>
            <a:r>
              <a:rPr lang="pt-PT" dirty="0"/>
              <a:t> Benetton-retardada,</a:t>
            </a:r>
            <a:r>
              <a:rPr lang="pt-PT" b="1" dirty="0"/>
              <a:t> </a:t>
            </a:r>
            <a:r>
              <a:rPr lang="pt-PT" dirty="0"/>
              <a:t> </a:t>
            </a:r>
            <a:r>
              <a:rPr lang="pt-PT" b="1" dirty="0"/>
              <a:t>c. </a:t>
            </a:r>
            <a:r>
              <a:rPr lang="pt-PT" dirty="0"/>
              <a:t>cabarética, </a:t>
            </a:r>
            <a:r>
              <a:rPr lang="pt-PT" b="1" dirty="0"/>
              <a:t>c. </a:t>
            </a:r>
            <a:r>
              <a:rPr lang="pt-PT" dirty="0"/>
              <a:t>céltica, </a:t>
            </a:r>
            <a:r>
              <a:rPr lang="pt-PT" b="1" dirty="0"/>
              <a:t>c. </a:t>
            </a:r>
            <a:r>
              <a:rPr lang="pt-PT" dirty="0"/>
              <a:t>civil, </a:t>
            </a:r>
            <a:r>
              <a:rPr lang="pt-PT" b="1" dirty="0"/>
              <a:t>c. </a:t>
            </a:r>
            <a:r>
              <a:rPr lang="pt-PT" dirty="0"/>
              <a:t>checa, </a:t>
            </a:r>
            <a:r>
              <a:rPr lang="pt-PT" b="1" dirty="0"/>
              <a:t>c. </a:t>
            </a:r>
            <a:r>
              <a:rPr lang="pt-PT" dirty="0"/>
              <a:t>científica, </a:t>
            </a:r>
            <a:r>
              <a:rPr lang="pt-PT" b="1" dirty="0"/>
              <a:t>c. </a:t>
            </a:r>
            <a:r>
              <a:rPr lang="pt-PT" dirty="0"/>
              <a:t>cultural , </a:t>
            </a:r>
            <a:r>
              <a:rPr lang="pt-PT" b="1" dirty="0"/>
              <a:t>c.</a:t>
            </a:r>
            <a:r>
              <a:rPr lang="pt-PT" dirty="0"/>
              <a:t> «consulta aos telespetadores», </a:t>
            </a:r>
            <a:r>
              <a:rPr lang="pt-PT" b="1" dirty="0"/>
              <a:t>c. </a:t>
            </a:r>
            <a:r>
              <a:rPr lang="pt-PT" dirty="0"/>
              <a:t>criativa, </a:t>
            </a:r>
            <a:r>
              <a:rPr lang="pt-PT" b="1" dirty="0"/>
              <a:t>c. </a:t>
            </a:r>
            <a:r>
              <a:rPr lang="pt-PT" dirty="0"/>
              <a:t>dançante, </a:t>
            </a:r>
            <a:r>
              <a:rPr lang="pt-PT" b="1" dirty="0"/>
              <a:t>c.</a:t>
            </a:r>
            <a:r>
              <a:rPr lang="pt-PT" dirty="0"/>
              <a:t> dramática, </a:t>
            </a:r>
            <a:r>
              <a:rPr lang="pt-PT" b="1" dirty="0"/>
              <a:t> c. </a:t>
            </a:r>
            <a:r>
              <a:rPr lang="pt-PT" dirty="0"/>
              <a:t>dramatúrgica, </a:t>
            </a:r>
            <a:r>
              <a:rPr lang="pt-PT" b="1" dirty="0"/>
              <a:t>c. </a:t>
            </a:r>
            <a:r>
              <a:rPr lang="pt-PT" dirty="0"/>
              <a:t>design, </a:t>
            </a:r>
            <a:r>
              <a:rPr lang="pt-PT" b="1" dirty="0"/>
              <a:t>c. </a:t>
            </a:r>
            <a:r>
              <a:rPr lang="pt-PT" dirty="0"/>
              <a:t>dissuasória, </a:t>
            </a:r>
            <a:r>
              <a:rPr lang="pt-PT" b="1" dirty="0"/>
              <a:t>c. </a:t>
            </a:r>
            <a:r>
              <a:rPr lang="pt-PT" dirty="0"/>
              <a:t>eclesiástica, </a:t>
            </a:r>
            <a:r>
              <a:rPr lang="pt-PT" b="1" dirty="0"/>
              <a:t>c. </a:t>
            </a:r>
            <a:r>
              <a:rPr lang="pt-PT" dirty="0"/>
              <a:t>editorial, </a:t>
            </a:r>
            <a:r>
              <a:rPr lang="pt-PT" b="1" dirty="0"/>
              <a:t>c. </a:t>
            </a:r>
            <a:r>
              <a:rPr lang="pt-PT" dirty="0"/>
              <a:t>educativa, </a:t>
            </a:r>
            <a:r>
              <a:rPr lang="pt-PT" b="1" dirty="0"/>
              <a:t>c. </a:t>
            </a:r>
            <a:r>
              <a:rPr lang="pt-PT" dirty="0"/>
              <a:t>emocional, </a:t>
            </a:r>
            <a:r>
              <a:rPr lang="pt-PT" b="1" dirty="0"/>
              <a:t>c. </a:t>
            </a:r>
            <a:r>
              <a:rPr lang="pt-PT" dirty="0"/>
              <a:t>ensaística, </a:t>
            </a:r>
            <a:r>
              <a:rPr lang="pt-PT" b="1" dirty="0"/>
              <a:t>c. </a:t>
            </a:r>
            <a:r>
              <a:rPr lang="pt-PT" dirty="0"/>
              <a:t>equestre, </a:t>
            </a:r>
            <a:r>
              <a:rPr lang="pt-PT" b="1" dirty="0"/>
              <a:t>c. </a:t>
            </a:r>
            <a:r>
              <a:rPr lang="pt-PT" dirty="0"/>
              <a:t>erótica, </a:t>
            </a:r>
            <a:r>
              <a:rPr lang="pt-PT" b="1" dirty="0"/>
              <a:t>c. </a:t>
            </a:r>
            <a:r>
              <a:rPr lang="pt-PT" dirty="0"/>
              <a:t>estética,</a:t>
            </a:r>
            <a:r>
              <a:rPr lang="pt-PT" b="1" dirty="0"/>
              <a:t> c. </a:t>
            </a:r>
            <a:r>
              <a:rPr lang="pt-PT" dirty="0"/>
              <a:t>europeia, </a:t>
            </a:r>
            <a:r>
              <a:rPr lang="pt-PT" b="1" dirty="0"/>
              <a:t>c. </a:t>
            </a:r>
            <a:r>
              <a:rPr lang="pt-PT" dirty="0"/>
              <a:t>experimental, </a:t>
            </a:r>
            <a:r>
              <a:rPr lang="pt-PT" b="1" dirty="0"/>
              <a:t>c. </a:t>
            </a:r>
            <a:r>
              <a:rPr lang="pt-PT" dirty="0"/>
              <a:t>extracurricular,</a:t>
            </a:r>
            <a:r>
              <a:rPr lang="pt-PT" b="1" dirty="0"/>
              <a:t> c.</a:t>
            </a:r>
            <a:r>
              <a:rPr lang="pt-PT" dirty="0"/>
              <a:t> «fake american band», </a:t>
            </a:r>
            <a:r>
              <a:rPr lang="pt-PT" b="1" dirty="0"/>
              <a:t>c.</a:t>
            </a:r>
            <a:r>
              <a:rPr lang="pt-PT" dirty="0"/>
              <a:t> de ficção portuguesa, </a:t>
            </a:r>
            <a:r>
              <a:rPr lang="pt-PT" b="1" dirty="0"/>
              <a:t>c.  </a:t>
            </a:r>
            <a:r>
              <a:rPr lang="pt-PT" dirty="0"/>
              <a:t>formal, </a:t>
            </a:r>
            <a:r>
              <a:rPr lang="pt-PT" b="1" dirty="0"/>
              <a:t>c. </a:t>
            </a:r>
            <a:r>
              <a:rPr lang="pt-PT" dirty="0"/>
              <a:t>formativa, </a:t>
            </a:r>
            <a:r>
              <a:rPr lang="pt-PT" b="1" dirty="0"/>
              <a:t>c.</a:t>
            </a:r>
            <a:r>
              <a:rPr lang="pt-PT" dirty="0"/>
              <a:t> «gay»,</a:t>
            </a:r>
            <a:r>
              <a:rPr lang="pt-PT" b="1" dirty="0"/>
              <a:t> c. </a:t>
            </a:r>
            <a:r>
              <a:rPr lang="pt-PT" dirty="0"/>
              <a:t>geral</a:t>
            </a:r>
            <a:r>
              <a:rPr lang="pt-PT" b="1" dirty="0"/>
              <a:t> c. </a:t>
            </a:r>
            <a:r>
              <a:rPr lang="pt-PT" dirty="0"/>
              <a:t>humana, </a:t>
            </a:r>
            <a:r>
              <a:rPr lang="pt-PT" b="1" dirty="0"/>
              <a:t>c. </a:t>
            </a:r>
            <a:r>
              <a:rPr lang="pt-PT" dirty="0"/>
              <a:t>inovadora, </a:t>
            </a:r>
            <a:r>
              <a:rPr lang="pt-PT" b="1" dirty="0"/>
              <a:t>c. </a:t>
            </a:r>
            <a:r>
              <a:rPr lang="pt-PT" dirty="0"/>
              <a:t>invisível, </a:t>
            </a:r>
            <a:r>
              <a:rPr lang="pt-PT" b="1" dirty="0"/>
              <a:t>c. </a:t>
            </a:r>
            <a:r>
              <a:rPr lang="pt-PT" dirty="0"/>
              <a:t>jamaicana, </a:t>
            </a:r>
            <a:r>
              <a:rPr lang="pt-PT" b="1" dirty="0"/>
              <a:t>c. </a:t>
            </a:r>
            <a:r>
              <a:rPr lang="pt-PT" dirty="0"/>
              <a:t>jazzística, </a:t>
            </a:r>
            <a:r>
              <a:rPr lang="pt-PT" b="1" dirty="0"/>
              <a:t>c. </a:t>
            </a:r>
            <a:r>
              <a:rPr lang="pt-PT" dirty="0"/>
              <a:t>labiríntica, </a:t>
            </a:r>
            <a:r>
              <a:rPr lang="pt-PT" b="1" dirty="0"/>
              <a:t>c. </a:t>
            </a:r>
            <a:r>
              <a:rPr lang="pt-PT" dirty="0"/>
              <a:t>letiva, </a:t>
            </a:r>
            <a:r>
              <a:rPr lang="pt-PT" b="1" dirty="0"/>
              <a:t>c.</a:t>
            </a:r>
            <a:r>
              <a:rPr lang="pt-PT" dirty="0"/>
              <a:t> não letiva</a:t>
            </a:r>
            <a:r>
              <a:rPr lang="pt-PT" b="1" dirty="0"/>
              <a:t> c.</a:t>
            </a:r>
            <a:r>
              <a:rPr lang="pt-PT" dirty="0"/>
              <a:t> da literatura melodramática, </a:t>
            </a:r>
            <a:r>
              <a:rPr lang="pt-PT" b="1" dirty="0"/>
              <a:t>c. </a:t>
            </a:r>
            <a:r>
              <a:rPr lang="pt-PT" dirty="0"/>
              <a:t>minimalista, </a:t>
            </a:r>
            <a:r>
              <a:rPr lang="pt-PT" b="1" dirty="0"/>
              <a:t>c. </a:t>
            </a:r>
            <a:r>
              <a:rPr lang="pt-PT" dirty="0"/>
              <a:t>mística, </a:t>
            </a:r>
            <a:r>
              <a:rPr lang="pt-PT" b="1" dirty="0"/>
              <a:t>c. </a:t>
            </a:r>
            <a:r>
              <a:rPr lang="pt-PT" dirty="0"/>
              <a:t>mitológica, </a:t>
            </a:r>
            <a:r>
              <a:rPr lang="pt-PT" b="1" dirty="0"/>
              <a:t>c. </a:t>
            </a:r>
            <a:r>
              <a:rPr lang="pt-PT" dirty="0"/>
              <a:t>musical,</a:t>
            </a:r>
            <a:r>
              <a:rPr lang="pt-PT" b="1" dirty="0"/>
              <a:t> c.</a:t>
            </a:r>
            <a:r>
              <a:rPr lang="pt-PT" dirty="0"/>
              <a:t> não cíclica, </a:t>
            </a:r>
            <a:r>
              <a:rPr lang="pt-PT" b="1" dirty="0"/>
              <a:t>c. </a:t>
            </a:r>
            <a:r>
              <a:rPr lang="pt-PT" dirty="0"/>
              <a:t>operacional, </a:t>
            </a:r>
            <a:r>
              <a:rPr lang="pt-PT" b="1" dirty="0"/>
              <a:t> c.</a:t>
            </a:r>
            <a:r>
              <a:rPr lang="pt-PT" dirty="0"/>
              <a:t> de oralidade, </a:t>
            </a:r>
            <a:r>
              <a:rPr lang="pt-PT" b="1" dirty="0"/>
              <a:t>c. </a:t>
            </a:r>
            <a:r>
              <a:rPr lang="pt-PT" dirty="0"/>
              <a:t>paisagística, </a:t>
            </a:r>
            <a:r>
              <a:rPr lang="pt-PT" b="1" dirty="0"/>
              <a:t>c. </a:t>
            </a:r>
            <a:r>
              <a:rPr lang="pt-PT" dirty="0"/>
              <a:t>pedagógica, </a:t>
            </a:r>
            <a:r>
              <a:rPr lang="pt-PT" b="1" dirty="0"/>
              <a:t>c. </a:t>
            </a:r>
            <a:r>
              <a:rPr lang="pt-PT" dirty="0"/>
              <a:t>pedagógico-didática, </a:t>
            </a:r>
            <a:r>
              <a:rPr lang="pt-PT" b="1" dirty="0"/>
              <a:t>c. </a:t>
            </a:r>
            <a:r>
              <a:rPr lang="pt-PT" dirty="0"/>
              <a:t>orquestral,</a:t>
            </a:r>
            <a:r>
              <a:rPr lang="pt-PT" b="1" dirty="0"/>
              <a:t> c.</a:t>
            </a:r>
            <a:r>
              <a:rPr lang="pt-PT" dirty="0"/>
              <a:t> «pastiche»,</a:t>
            </a:r>
            <a:r>
              <a:rPr lang="pt-PT" b="1" dirty="0"/>
              <a:t> c. </a:t>
            </a:r>
            <a:r>
              <a:rPr lang="pt-PT" dirty="0"/>
              <a:t>perversa, </a:t>
            </a:r>
            <a:r>
              <a:rPr lang="pt-PT" b="1" dirty="0"/>
              <a:t>c. </a:t>
            </a:r>
            <a:r>
              <a:rPr lang="pt-PT" dirty="0"/>
              <a:t>pessoal, </a:t>
            </a:r>
            <a:r>
              <a:rPr lang="pt-PT" b="1" dirty="0"/>
              <a:t>c. </a:t>
            </a:r>
            <a:r>
              <a:rPr lang="pt-PT" dirty="0"/>
              <a:t>plástica, </a:t>
            </a:r>
            <a:r>
              <a:rPr lang="pt-PT" b="1" dirty="0"/>
              <a:t>c. </a:t>
            </a:r>
            <a:r>
              <a:rPr lang="pt-PT" dirty="0"/>
              <a:t>popular, </a:t>
            </a:r>
            <a:r>
              <a:rPr lang="pt-PT" b="1" dirty="0"/>
              <a:t>c. </a:t>
            </a:r>
            <a:r>
              <a:rPr lang="pt-PT" dirty="0"/>
              <a:t>prática, </a:t>
            </a:r>
            <a:r>
              <a:rPr lang="pt-PT" b="1" dirty="0"/>
              <a:t>c. </a:t>
            </a:r>
            <a:r>
              <a:rPr lang="pt-PT" dirty="0"/>
              <a:t>profissionalizante, </a:t>
            </a:r>
            <a:r>
              <a:rPr lang="pt-PT" b="1" dirty="0"/>
              <a:t>c. </a:t>
            </a:r>
            <a:r>
              <a:rPr lang="pt-PT" dirty="0"/>
              <a:t>psicológica,</a:t>
            </a:r>
            <a:r>
              <a:rPr lang="pt-PT" b="1" dirty="0"/>
              <a:t> c.</a:t>
            </a:r>
            <a:r>
              <a:rPr lang="pt-PT" dirty="0"/>
              <a:t> de reconhecimento, </a:t>
            </a:r>
            <a:r>
              <a:rPr lang="pt-PT" b="1" dirty="0"/>
              <a:t>c. </a:t>
            </a:r>
            <a:r>
              <a:rPr lang="pt-PT" dirty="0"/>
              <a:t>reivindicativa, </a:t>
            </a:r>
            <a:r>
              <a:rPr lang="pt-PT" b="1" dirty="0"/>
              <a:t>c. </a:t>
            </a:r>
            <a:r>
              <a:rPr lang="pt-PT" dirty="0"/>
              <a:t>religiosa, </a:t>
            </a:r>
            <a:r>
              <a:rPr lang="pt-PT" b="1" dirty="0"/>
              <a:t>c. </a:t>
            </a:r>
            <a:r>
              <a:rPr lang="pt-PT" dirty="0"/>
              <a:t>romanesca, </a:t>
            </a:r>
            <a:r>
              <a:rPr lang="pt-PT" b="1" dirty="0"/>
              <a:t>c. </a:t>
            </a:r>
            <a:r>
              <a:rPr lang="pt-PT" dirty="0"/>
              <a:t>sádica, </a:t>
            </a:r>
            <a:r>
              <a:rPr lang="pt-PT" b="1" dirty="0"/>
              <a:t>c.</a:t>
            </a:r>
            <a:r>
              <a:rPr lang="pt-PT" dirty="0"/>
              <a:t> sexual,</a:t>
            </a:r>
            <a:r>
              <a:rPr lang="pt-PT" b="1" dirty="0"/>
              <a:t> c.</a:t>
            </a:r>
            <a:r>
              <a:rPr lang="pt-PT" dirty="0"/>
              <a:t>  social, </a:t>
            </a:r>
            <a:r>
              <a:rPr lang="pt-PT" b="1" dirty="0"/>
              <a:t>c. </a:t>
            </a:r>
            <a:r>
              <a:rPr lang="pt-PT" dirty="0"/>
              <a:t>soul e blues, </a:t>
            </a:r>
            <a:r>
              <a:rPr lang="pt-PT" b="1" dirty="0"/>
              <a:t>c.</a:t>
            </a:r>
            <a:r>
              <a:rPr lang="pt-PT" dirty="0"/>
              <a:t> subtil, </a:t>
            </a:r>
            <a:r>
              <a:rPr lang="pt-PT" b="1" dirty="0"/>
              <a:t>c. </a:t>
            </a:r>
            <a:r>
              <a:rPr lang="pt-PT" dirty="0"/>
              <a:t>teatral, , teatral, </a:t>
            </a:r>
            <a:r>
              <a:rPr lang="pt-PT" b="1" dirty="0"/>
              <a:t> c. </a:t>
            </a:r>
            <a:r>
              <a:rPr lang="pt-PT" dirty="0"/>
              <a:t>do temperamento austríaco, </a:t>
            </a:r>
            <a:r>
              <a:rPr lang="pt-PT" b="1" dirty="0"/>
              <a:t>c. </a:t>
            </a:r>
            <a:r>
              <a:rPr lang="pt-PT" dirty="0"/>
              <a:t>utópica, </a:t>
            </a:r>
            <a:r>
              <a:rPr lang="pt-PT" b="1" dirty="0"/>
              <a:t>c. </a:t>
            </a:r>
            <a:r>
              <a:rPr lang="pt-PT" dirty="0"/>
              <a:t>visual   </a:t>
            </a:r>
            <a:endParaRPr lang="cs-CZ" dirty="0"/>
          </a:p>
          <a:p>
            <a:r>
              <a:rPr lang="pt-PT" b="1" dirty="0"/>
              <a:t>m.  </a:t>
            </a:r>
            <a:endParaRPr lang="cs-CZ" dirty="0"/>
          </a:p>
          <a:p>
            <a:r>
              <a:rPr lang="pt-PT" b="1" i="1" dirty="0"/>
              <a:t>o componente:</a:t>
            </a:r>
            <a:r>
              <a:rPr lang="pt-PT" dirty="0"/>
              <a:t> </a:t>
            </a:r>
            <a:r>
              <a:rPr lang="pt-PT" b="1" dirty="0"/>
              <a:t>c. </a:t>
            </a:r>
            <a:r>
              <a:rPr lang="pt-PT" dirty="0"/>
              <a:t>cómico, </a:t>
            </a:r>
            <a:r>
              <a:rPr lang="pt-PT" b="1" dirty="0"/>
              <a:t>c. </a:t>
            </a:r>
            <a:r>
              <a:rPr lang="pt-PT" dirty="0"/>
              <a:t>«rock ` n ' roll», </a:t>
            </a:r>
            <a:r>
              <a:rPr lang="pt-PT" b="1" dirty="0"/>
              <a:t>c. </a:t>
            </a:r>
            <a:r>
              <a:rPr lang="pt-PT" dirty="0"/>
              <a:t>de aposta; </a:t>
            </a:r>
            <a:r>
              <a:rPr lang="pt-PT" b="1" dirty="0"/>
              <a:t>c.</a:t>
            </a:r>
            <a:r>
              <a:rPr lang="pt-PT" dirty="0"/>
              <a:t> essencial da finta; </a:t>
            </a:r>
            <a:r>
              <a:rPr lang="pt-PT" b="1" dirty="0"/>
              <a:t>c. </a:t>
            </a:r>
            <a:r>
              <a:rPr lang="pt-PT" dirty="0"/>
              <a:t>enriquecedor da sexualidade dos envolvidos, </a:t>
            </a:r>
            <a:r>
              <a:rPr lang="pt-PT" b="1" dirty="0"/>
              <a:t>c. </a:t>
            </a:r>
            <a:r>
              <a:rPr lang="pt-PT" dirty="0"/>
              <a:t>valioso do património cultural, </a:t>
            </a:r>
            <a:r>
              <a:rPr lang="pt-PT" b="1" dirty="0"/>
              <a:t>c.</a:t>
            </a:r>
            <a:r>
              <a:rPr lang="pt-PT" dirty="0"/>
              <a:t> do processo social, </a:t>
            </a:r>
            <a:r>
              <a:rPr lang="pt-PT" b="1" dirty="0"/>
              <a:t>c.</a:t>
            </a:r>
            <a:r>
              <a:rPr lang="pt-PT" dirty="0"/>
              <a:t> fulcral do desenvolvimento sustentado </a:t>
            </a:r>
            <a:endParaRPr lang="cs-CZ" dirty="0"/>
          </a:p>
          <a:p>
            <a:endParaRPr lang="cs-CZ" dirty="0"/>
          </a:p>
        </p:txBody>
      </p:sp>
    </p:spTree>
    <p:extLst>
      <p:ext uri="{BB962C8B-B14F-4D97-AF65-F5344CB8AC3E}">
        <p14:creationId xmlns:p14="http://schemas.microsoft.com/office/powerpoint/2010/main" val="31675212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Seznam konstrukcí</a:t>
            </a:r>
            <a:endParaRPr lang="cs-CZ" dirty="0"/>
          </a:p>
        </p:txBody>
      </p:sp>
      <p:sp>
        <p:nvSpPr>
          <p:cNvPr id="3" name="Zástupný symbol pro obsah 2"/>
          <p:cNvSpPr>
            <a:spLocks noGrp="1"/>
          </p:cNvSpPr>
          <p:nvPr>
            <p:ph idx="1"/>
          </p:nvPr>
        </p:nvSpPr>
        <p:spPr/>
        <p:txBody>
          <a:bodyPr>
            <a:normAutofit fontScale="55000" lnSpcReduction="20000"/>
          </a:bodyPr>
          <a:lstStyle/>
          <a:p>
            <a:r>
              <a:rPr lang="pt-PT" b="1" dirty="0"/>
              <a:t>Economia </a:t>
            </a:r>
            <a:endParaRPr lang="cs-CZ" dirty="0"/>
          </a:p>
          <a:p>
            <a:r>
              <a:rPr lang="pt-PT" b="1" dirty="0"/>
              <a:t>f.  </a:t>
            </a:r>
            <a:endParaRPr lang="cs-CZ" dirty="0"/>
          </a:p>
          <a:p>
            <a:r>
              <a:rPr lang="pt-PT" b="1" i="1" dirty="0"/>
              <a:t>a componente</a:t>
            </a:r>
            <a:endParaRPr lang="cs-CZ" dirty="0"/>
          </a:p>
          <a:p>
            <a:r>
              <a:rPr lang="pt-PT" b="1" dirty="0"/>
              <a:t>c.</a:t>
            </a:r>
            <a:r>
              <a:rPr lang="pt-PT" dirty="0"/>
              <a:t> valor acrescentado bruto,</a:t>
            </a:r>
            <a:r>
              <a:rPr lang="pt-PT" b="1" dirty="0"/>
              <a:t> c.</a:t>
            </a:r>
            <a:r>
              <a:rPr lang="pt-PT" dirty="0"/>
              <a:t> da capacidade de manutenção de empregos, </a:t>
            </a:r>
            <a:r>
              <a:rPr lang="pt-PT" b="1" dirty="0"/>
              <a:t>c.</a:t>
            </a:r>
            <a:r>
              <a:rPr lang="pt-PT" dirty="0"/>
              <a:t> comercial,</a:t>
            </a:r>
            <a:r>
              <a:rPr lang="pt-PT" b="1" dirty="0"/>
              <a:t> c.</a:t>
            </a:r>
            <a:r>
              <a:rPr lang="pt-PT" dirty="0"/>
              <a:t> de crédito a empresas,</a:t>
            </a:r>
            <a:r>
              <a:rPr lang="pt-PT" b="1" dirty="0"/>
              <a:t> c.</a:t>
            </a:r>
            <a:r>
              <a:rPr lang="pt-PT" dirty="0"/>
              <a:t> do desemprego de importação e distribuição, </a:t>
            </a:r>
            <a:r>
              <a:rPr lang="pt-PT" b="1" dirty="0"/>
              <a:t>c.</a:t>
            </a:r>
            <a:r>
              <a:rPr lang="pt-PT" dirty="0"/>
              <a:t> do desenvolvimento,</a:t>
            </a:r>
            <a:r>
              <a:rPr lang="pt-PT" b="1" dirty="0"/>
              <a:t> c. </a:t>
            </a:r>
            <a:r>
              <a:rPr lang="pt-PT" dirty="0"/>
              <a:t>Ecologia,</a:t>
            </a:r>
            <a:r>
              <a:rPr lang="pt-PT" b="1" dirty="0"/>
              <a:t> c.</a:t>
            </a:r>
            <a:r>
              <a:rPr lang="pt-PT" dirty="0"/>
              <a:t> economia, </a:t>
            </a:r>
            <a:r>
              <a:rPr lang="pt-PT" b="1" dirty="0"/>
              <a:t>c. </a:t>
            </a:r>
            <a:r>
              <a:rPr lang="pt-PT" dirty="0"/>
              <a:t>económica, </a:t>
            </a:r>
            <a:r>
              <a:rPr lang="pt-PT" b="1" dirty="0"/>
              <a:t>c. </a:t>
            </a:r>
            <a:r>
              <a:rPr lang="pt-PT" dirty="0"/>
              <a:t>emprego,</a:t>
            </a:r>
            <a:r>
              <a:rPr lang="pt-PT" b="1" dirty="0"/>
              <a:t> c. </a:t>
            </a:r>
            <a:r>
              <a:rPr lang="pt-PT" dirty="0"/>
              <a:t>empresarial, </a:t>
            </a:r>
            <a:r>
              <a:rPr lang="pt-PT" b="1" dirty="0"/>
              <a:t>c.</a:t>
            </a:r>
            <a:r>
              <a:rPr lang="pt-PT" dirty="0"/>
              <a:t> externa, </a:t>
            </a:r>
            <a:r>
              <a:rPr lang="pt-PT" b="1" dirty="0"/>
              <a:t>c. </a:t>
            </a:r>
            <a:r>
              <a:rPr lang="pt-PT" dirty="0"/>
              <a:t>financeira, </a:t>
            </a:r>
            <a:r>
              <a:rPr lang="pt-PT" b="1" dirty="0"/>
              <a:t>c. </a:t>
            </a:r>
            <a:r>
              <a:rPr lang="pt-PT" dirty="0"/>
              <a:t>fiscalizadora, </a:t>
            </a:r>
            <a:r>
              <a:rPr lang="pt-PT" b="1" dirty="0"/>
              <a:t>c. </a:t>
            </a:r>
            <a:r>
              <a:rPr lang="pt-PT" dirty="0"/>
              <a:t>indexada, </a:t>
            </a:r>
            <a:r>
              <a:rPr lang="pt-PT" b="1" dirty="0"/>
              <a:t>c. </a:t>
            </a:r>
            <a:r>
              <a:rPr lang="pt-PT" dirty="0"/>
              <a:t>imobiliária, </a:t>
            </a:r>
            <a:r>
              <a:rPr lang="pt-PT" b="1" dirty="0"/>
              <a:t>c. </a:t>
            </a:r>
            <a:r>
              <a:rPr lang="pt-PT" dirty="0"/>
              <a:t>importada, </a:t>
            </a:r>
            <a:r>
              <a:rPr lang="pt-PT" b="1" dirty="0"/>
              <a:t>c.</a:t>
            </a:r>
            <a:r>
              <a:rPr lang="pt-PT" dirty="0"/>
              <a:t> da inflação, </a:t>
            </a:r>
            <a:r>
              <a:rPr lang="pt-PT" b="1" dirty="0"/>
              <a:t>c. </a:t>
            </a:r>
            <a:r>
              <a:rPr lang="pt-PT" dirty="0"/>
              <a:t>mão-de-obra, </a:t>
            </a:r>
            <a:r>
              <a:rPr lang="pt-PT" b="1" dirty="0"/>
              <a:t>c.</a:t>
            </a:r>
            <a:r>
              <a:rPr lang="pt-PT" dirty="0"/>
              <a:t> marca própria, </a:t>
            </a:r>
            <a:r>
              <a:rPr lang="pt-PT" b="1" dirty="0"/>
              <a:t>c.</a:t>
            </a:r>
            <a:r>
              <a:rPr lang="pt-PT" dirty="0"/>
              <a:t> não financeira, </a:t>
            </a:r>
            <a:r>
              <a:rPr lang="pt-PT" b="1" dirty="0"/>
              <a:t>c. </a:t>
            </a:r>
            <a:r>
              <a:rPr lang="pt-PT" dirty="0"/>
              <a:t>«número de unidades industriais», </a:t>
            </a:r>
            <a:r>
              <a:rPr lang="pt-PT" b="1" dirty="0"/>
              <a:t>c. </a:t>
            </a:r>
            <a:r>
              <a:rPr lang="pt-PT" dirty="0"/>
              <a:t>«preços», </a:t>
            </a:r>
            <a:r>
              <a:rPr lang="pt-PT" b="1" dirty="0"/>
              <a:t> c.</a:t>
            </a:r>
            <a:r>
              <a:rPr lang="pt-PT" dirty="0"/>
              <a:t> do Português do Atlântico, </a:t>
            </a:r>
            <a:r>
              <a:rPr lang="pt-PT" b="1" dirty="0"/>
              <a:t>c. </a:t>
            </a:r>
            <a:r>
              <a:rPr lang="pt-PT" dirty="0"/>
              <a:t>privada,</a:t>
            </a:r>
            <a:r>
              <a:rPr lang="pt-PT" b="1" dirty="0"/>
              <a:t> c.</a:t>
            </a:r>
            <a:r>
              <a:rPr lang="pt-PT" dirty="0"/>
              <a:t> da procura interna, </a:t>
            </a:r>
            <a:r>
              <a:rPr lang="pt-PT" b="1" dirty="0"/>
              <a:t>c.</a:t>
            </a:r>
            <a:r>
              <a:rPr lang="pt-PT" dirty="0"/>
              <a:t> de produção,</a:t>
            </a:r>
            <a:r>
              <a:rPr lang="pt-PT" b="1" dirty="0"/>
              <a:t> </a:t>
            </a:r>
            <a:r>
              <a:rPr lang="pt-PT" dirty="0"/>
              <a:t>produtora,</a:t>
            </a:r>
            <a:r>
              <a:rPr lang="pt-PT" b="1" dirty="0"/>
              <a:t> c.</a:t>
            </a:r>
            <a:r>
              <a:rPr lang="pt-PT" dirty="0"/>
              <a:t> das receitas fiscais, </a:t>
            </a:r>
            <a:r>
              <a:rPr lang="pt-PT" b="1" dirty="0"/>
              <a:t>c. </a:t>
            </a:r>
            <a:r>
              <a:rPr lang="pt-PT" dirty="0"/>
              <a:t>remuneratória, </a:t>
            </a:r>
            <a:r>
              <a:rPr lang="pt-PT" b="1" dirty="0"/>
              <a:t>c.</a:t>
            </a:r>
            <a:r>
              <a:rPr lang="pt-PT" dirty="0"/>
              <a:t> da rentabilização,</a:t>
            </a:r>
            <a:r>
              <a:rPr lang="pt-PT" b="1" dirty="0"/>
              <a:t> c.</a:t>
            </a:r>
            <a:r>
              <a:rPr lang="pt-PT" dirty="0"/>
              <a:t> do trabalho barato,</a:t>
            </a:r>
            <a:r>
              <a:rPr lang="pt-PT" b="1" dirty="0"/>
              <a:t> c.</a:t>
            </a:r>
            <a:r>
              <a:rPr lang="pt-PT" dirty="0"/>
              <a:t> do trabalho clandestino, </a:t>
            </a:r>
            <a:r>
              <a:rPr lang="pt-PT" b="1" dirty="0"/>
              <a:t>c.</a:t>
            </a:r>
            <a:r>
              <a:rPr lang="pt-PT" dirty="0"/>
              <a:t> da venda direta,</a:t>
            </a:r>
            <a:r>
              <a:rPr lang="pt-PT" b="1" dirty="0"/>
              <a:t>  c.</a:t>
            </a:r>
            <a:r>
              <a:rPr lang="pt-PT" dirty="0"/>
              <a:t> da oferta  </a:t>
            </a:r>
            <a:endParaRPr lang="cs-CZ" dirty="0"/>
          </a:p>
          <a:p>
            <a:r>
              <a:rPr lang="pt-PT" b="1" dirty="0"/>
              <a:t>m.</a:t>
            </a:r>
            <a:endParaRPr lang="cs-CZ" dirty="0"/>
          </a:p>
          <a:p>
            <a:r>
              <a:rPr lang="pt-PT" b="1" i="1" dirty="0"/>
              <a:t>o componente</a:t>
            </a:r>
            <a:r>
              <a:rPr lang="pt-PT" dirty="0"/>
              <a:t>.</a:t>
            </a:r>
            <a:endParaRPr lang="cs-CZ" dirty="0"/>
          </a:p>
          <a:p>
            <a:r>
              <a:rPr lang="pt-PT" b="1" dirty="0"/>
              <a:t>c.</a:t>
            </a:r>
            <a:r>
              <a:rPr lang="pt-PT" dirty="0"/>
              <a:t> comercial, </a:t>
            </a:r>
            <a:r>
              <a:rPr lang="pt-PT" b="1" dirty="0"/>
              <a:t>c. </a:t>
            </a:r>
            <a:r>
              <a:rPr lang="pt-PT" dirty="0"/>
              <a:t>excecional (o défice orçamental), </a:t>
            </a:r>
            <a:r>
              <a:rPr lang="pt-PT" b="1" dirty="0"/>
              <a:t>c.</a:t>
            </a:r>
            <a:r>
              <a:rPr lang="pt-PT" dirty="0"/>
              <a:t>vital (dividendo), </a:t>
            </a:r>
            <a:r>
              <a:rPr lang="pt-PT" b="1" dirty="0"/>
              <a:t>c.</a:t>
            </a:r>
            <a:r>
              <a:rPr lang="pt-PT" dirty="0"/>
              <a:t> essencial ao sucesso da nova empresa, </a:t>
            </a:r>
            <a:r>
              <a:rPr lang="pt-PT" b="1" dirty="0"/>
              <a:t>c.</a:t>
            </a:r>
            <a:r>
              <a:rPr lang="pt-PT" dirty="0"/>
              <a:t> no preço do produto, </a:t>
            </a:r>
            <a:r>
              <a:rPr lang="pt-PT" b="1" dirty="0"/>
              <a:t>c.</a:t>
            </a:r>
            <a:r>
              <a:rPr lang="pt-PT" dirty="0"/>
              <a:t> que oscilará entre os três e os oito por cento  </a:t>
            </a:r>
            <a:endParaRPr lang="cs-CZ" dirty="0"/>
          </a:p>
          <a:p>
            <a:r>
              <a:rPr lang="pt-PT" i="1" dirty="0"/>
              <a:t> </a:t>
            </a:r>
            <a:endParaRPr lang="cs-CZ" dirty="0"/>
          </a:p>
          <a:p>
            <a:endParaRPr lang="cs-CZ" dirty="0"/>
          </a:p>
        </p:txBody>
      </p:sp>
    </p:spTree>
    <p:extLst>
      <p:ext uri="{BB962C8B-B14F-4D97-AF65-F5344CB8AC3E}">
        <p14:creationId xmlns:p14="http://schemas.microsoft.com/office/powerpoint/2010/main" val="38144776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Seznam konstrukcí</a:t>
            </a:r>
            <a:endParaRPr lang="cs-CZ" dirty="0"/>
          </a:p>
        </p:txBody>
      </p:sp>
      <p:sp>
        <p:nvSpPr>
          <p:cNvPr id="3" name="Zástupný symbol pro obsah 2"/>
          <p:cNvSpPr>
            <a:spLocks noGrp="1"/>
          </p:cNvSpPr>
          <p:nvPr>
            <p:ph idx="1"/>
          </p:nvPr>
        </p:nvSpPr>
        <p:spPr/>
        <p:txBody>
          <a:bodyPr/>
          <a:lstStyle/>
          <a:p>
            <a:r>
              <a:rPr lang="pt-PT" b="1" dirty="0"/>
              <a:t>Indústria </a:t>
            </a:r>
            <a:endParaRPr lang="cs-CZ" dirty="0"/>
          </a:p>
          <a:p>
            <a:r>
              <a:rPr lang="pt-PT" dirty="0"/>
              <a:t>Em geral:</a:t>
            </a:r>
            <a:endParaRPr lang="cs-CZ" dirty="0"/>
          </a:p>
          <a:p>
            <a:r>
              <a:rPr lang="pt-PT" b="1" dirty="0"/>
              <a:t>f</a:t>
            </a:r>
            <a:r>
              <a:rPr lang="pt-PT" dirty="0"/>
              <a:t>.  </a:t>
            </a:r>
            <a:endParaRPr lang="cs-CZ" dirty="0"/>
          </a:p>
          <a:p>
            <a:r>
              <a:rPr lang="pt-PT" b="1" i="1" dirty="0"/>
              <a:t>a componente</a:t>
            </a:r>
            <a:endParaRPr lang="cs-CZ" dirty="0"/>
          </a:p>
          <a:p>
            <a:r>
              <a:rPr lang="pt-PT" b="1" dirty="0"/>
              <a:t>c.</a:t>
            </a:r>
            <a:r>
              <a:rPr lang="pt-PT" dirty="0"/>
              <a:t> aeronáutica, </a:t>
            </a:r>
            <a:r>
              <a:rPr lang="pt-PT" b="1" dirty="0"/>
              <a:t>c. </a:t>
            </a:r>
            <a:r>
              <a:rPr lang="pt-PT" dirty="0"/>
              <a:t>agrícola, </a:t>
            </a:r>
            <a:r>
              <a:rPr lang="pt-PT" b="1" dirty="0"/>
              <a:t>c. </a:t>
            </a:r>
            <a:r>
              <a:rPr lang="pt-PT" dirty="0"/>
              <a:t>ambiental, </a:t>
            </a:r>
            <a:r>
              <a:rPr lang="pt-PT" b="1" dirty="0"/>
              <a:t>c. </a:t>
            </a:r>
            <a:r>
              <a:rPr lang="pt-PT" dirty="0"/>
              <a:t>física, </a:t>
            </a:r>
            <a:r>
              <a:rPr lang="pt-PT" b="1" dirty="0"/>
              <a:t>c. </a:t>
            </a:r>
            <a:r>
              <a:rPr lang="pt-PT" dirty="0"/>
              <a:t>hidroelétrica, </a:t>
            </a:r>
            <a:r>
              <a:rPr lang="pt-PT" b="1" dirty="0"/>
              <a:t>c.</a:t>
            </a:r>
            <a:r>
              <a:rPr lang="pt-PT" dirty="0"/>
              <a:t> industrial, </a:t>
            </a:r>
            <a:r>
              <a:rPr lang="pt-PT" b="1" dirty="0"/>
              <a:t>c. </a:t>
            </a:r>
            <a:r>
              <a:rPr lang="pt-PT" dirty="0"/>
              <a:t>meteorológica, </a:t>
            </a:r>
            <a:r>
              <a:rPr lang="pt-PT" b="1" dirty="0"/>
              <a:t>c.</a:t>
            </a:r>
            <a:r>
              <a:rPr lang="pt-PT" dirty="0"/>
              <a:t> rodoviária, </a:t>
            </a:r>
            <a:r>
              <a:rPr lang="pt-PT" b="1" dirty="0"/>
              <a:t>c. </a:t>
            </a:r>
            <a:r>
              <a:rPr lang="pt-PT" dirty="0"/>
              <a:t>rodoferroviária, </a:t>
            </a:r>
            <a:r>
              <a:rPr lang="pt-PT" b="1" dirty="0"/>
              <a:t>c.</a:t>
            </a:r>
            <a:r>
              <a:rPr lang="pt-PT" dirty="0"/>
              <a:t> tecnológica, </a:t>
            </a:r>
            <a:r>
              <a:rPr lang="pt-PT" b="1" dirty="0"/>
              <a:t>c.</a:t>
            </a:r>
            <a:r>
              <a:rPr lang="pt-PT" dirty="0"/>
              <a:t> viária</a:t>
            </a:r>
            <a:endParaRPr lang="cs-CZ" dirty="0"/>
          </a:p>
          <a:p>
            <a:endParaRPr lang="cs-CZ" dirty="0"/>
          </a:p>
        </p:txBody>
      </p:sp>
    </p:spTree>
    <p:extLst>
      <p:ext uri="{BB962C8B-B14F-4D97-AF65-F5344CB8AC3E}">
        <p14:creationId xmlns:p14="http://schemas.microsoft.com/office/powerpoint/2010/main" val="186300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solidFill>
                  <a:srgbClr val="FF0000"/>
                </a:solidFill>
              </a:rPr>
              <a:t>2 hlavní pilíře výzkumu</a:t>
            </a:r>
            <a:endParaRPr lang="cs-CZ" b="1" dirty="0">
              <a:solidFill>
                <a:srgbClr val="FF0000"/>
              </a:solidFill>
            </a:endParaRPr>
          </a:p>
        </p:txBody>
      </p:sp>
      <p:sp>
        <p:nvSpPr>
          <p:cNvPr id="3" name="Zástupný symbol pro obsah 2"/>
          <p:cNvSpPr>
            <a:spLocks noGrp="1"/>
          </p:cNvSpPr>
          <p:nvPr>
            <p:ph idx="1"/>
          </p:nvPr>
        </p:nvSpPr>
        <p:spPr/>
        <p:txBody>
          <a:bodyPr/>
          <a:lstStyle/>
          <a:p>
            <a:endParaRPr lang="cs-CZ" dirty="0" smtClean="0"/>
          </a:p>
          <a:p>
            <a:endParaRPr lang="cs-CZ" dirty="0" smtClean="0"/>
          </a:p>
          <a:p>
            <a:pPr marL="514350" indent="-514350">
              <a:buFont typeface="+mj-lt"/>
              <a:buAutoNum type="arabicPeriod"/>
            </a:pPr>
            <a:r>
              <a:rPr lang="cs-CZ" dirty="0" smtClean="0"/>
              <a:t>Korpusová lingvistika </a:t>
            </a:r>
            <a:r>
              <a:rPr lang="pt-PT" dirty="0" smtClean="0"/>
              <a:t> </a:t>
            </a:r>
            <a:endParaRPr lang="cs-CZ" dirty="0" smtClean="0"/>
          </a:p>
          <a:p>
            <a:pPr marL="514350" indent="-514350">
              <a:buFont typeface="+mj-lt"/>
              <a:buAutoNum type="arabicPeriod"/>
            </a:pPr>
            <a:r>
              <a:rPr lang="pt-PT" dirty="0" smtClean="0"/>
              <a:t>Mari</a:t>
            </a:r>
            <a:r>
              <a:rPr lang="cs-CZ" dirty="0" smtClean="0"/>
              <a:t>e</a:t>
            </a:r>
            <a:r>
              <a:rPr lang="pt-PT" dirty="0" smtClean="0"/>
              <a:t> Carmen </a:t>
            </a:r>
            <a:r>
              <a:rPr lang="cs-CZ" dirty="0" smtClean="0"/>
              <a:t>de </a:t>
            </a:r>
            <a:r>
              <a:rPr lang="pt-PT" dirty="0" smtClean="0"/>
              <a:t>Frias e Gouveia</a:t>
            </a:r>
            <a:r>
              <a:rPr lang="cs-CZ" dirty="0" smtClean="0"/>
              <a:t> -  Univerzita v Coimbře</a:t>
            </a:r>
          </a:p>
          <a:p>
            <a:endParaRPr lang="cs-CZ" dirty="0"/>
          </a:p>
        </p:txBody>
      </p:sp>
    </p:spTree>
    <p:extLst>
      <p:ext uri="{BB962C8B-B14F-4D97-AF65-F5344CB8AC3E}">
        <p14:creationId xmlns:p14="http://schemas.microsoft.com/office/powerpoint/2010/main" val="33440256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Seznam konstrukcí</a:t>
            </a:r>
            <a:endParaRPr lang="cs-CZ" dirty="0"/>
          </a:p>
        </p:txBody>
      </p:sp>
      <p:sp>
        <p:nvSpPr>
          <p:cNvPr id="3" name="Zástupný symbol pro obsah 2"/>
          <p:cNvSpPr>
            <a:spLocks noGrp="1"/>
          </p:cNvSpPr>
          <p:nvPr>
            <p:ph idx="1"/>
          </p:nvPr>
        </p:nvSpPr>
        <p:spPr/>
        <p:txBody>
          <a:bodyPr/>
          <a:lstStyle/>
          <a:p>
            <a:r>
              <a:rPr lang="pt-PT" b="1" dirty="0"/>
              <a:t>Indústria alimentar: </a:t>
            </a:r>
            <a:endParaRPr lang="cs-CZ" dirty="0"/>
          </a:p>
          <a:p>
            <a:r>
              <a:rPr lang="pt-PT" b="1" dirty="0"/>
              <a:t>m.</a:t>
            </a:r>
            <a:endParaRPr lang="cs-CZ" dirty="0"/>
          </a:p>
          <a:p>
            <a:r>
              <a:rPr lang="pt-PT" b="1" i="1" dirty="0"/>
              <a:t>o componente</a:t>
            </a:r>
            <a:endParaRPr lang="cs-CZ" dirty="0"/>
          </a:p>
          <a:p>
            <a:r>
              <a:rPr lang="pt-PT" b="1" dirty="0"/>
              <a:t>c. </a:t>
            </a:r>
            <a:r>
              <a:rPr lang="pt-PT" dirty="0"/>
              <a:t>do milho utilizado no fabrico da cerveja, o «gripz», </a:t>
            </a:r>
            <a:r>
              <a:rPr lang="pt-PT" b="1" dirty="0"/>
              <a:t>c.</a:t>
            </a:r>
            <a:r>
              <a:rPr lang="pt-PT" dirty="0"/>
              <a:t> arroz, </a:t>
            </a:r>
            <a:r>
              <a:rPr lang="pt-PT" b="1" dirty="0"/>
              <a:t>c.</a:t>
            </a:r>
            <a:r>
              <a:rPr lang="pt-PT" dirty="0"/>
              <a:t> das rações para animais, </a:t>
            </a:r>
            <a:r>
              <a:rPr lang="pt-PT" b="1" dirty="0"/>
              <a:t>c. </a:t>
            </a:r>
            <a:r>
              <a:rPr lang="pt-PT" dirty="0"/>
              <a:t>da comida</a:t>
            </a:r>
            <a:r>
              <a:rPr lang="pt-PT" i="1" dirty="0"/>
              <a:t>	</a:t>
            </a:r>
            <a:endParaRPr lang="cs-CZ" dirty="0"/>
          </a:p>
          <a:p>
            <a:endParaRPr lang="cs-CZ" dirty="0"/>
          </a:p>
        </p:txBody>
      </p:sp>
    </p:spTree>
    <p:extLst>
      <p:ext uri="{BB962C8B-B14F-4D97-AF65-F5344CB8AC3E}">
        <p14:creationId xmlns:p14="http://schemas.microsoft.com/office/powerpoint/2010/main" val="8335790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Seznam konstrukcí</a:t>
            </a:r>
            <a:endParaRPr lang="cs-CZ" dirty="0"/>
          </a:p>
        </p:txBody>
      </p:sp>
      <p:sp>
        <p:nvSpPr>
          <p:cNvPr id="3" name="Zástupný symbol pro obsah 2"/>
          <p:cNvSpPr>
            <a:spLocks noGrp="1"/>
          </p:cNvSpPr>
          <p:nvPr>
            <p:ph idx="1"/>
          </p:nvPr>
        </p:nvSpPr>
        <p:spPr/>
        <p:txBody>
          <a:bodyPr>
            <a:normAutofit fontScale="62500" lnSpcReduction="20000"/>
          </a:bodyPr>
          <a:lstStyle/>
          <a:p>
            <a:r>
              <a:rPr lang="pt-PT" b="1" dirty="0"/>
              <a:t>Saúde, farmacologia, química</a:t>
            </a:r>
            <a:endParaRPr lang="cs-CZ" dirty="0"/>
          </a:p>
          <a:p>
            <a:r>
              <a:rPr lang="pt-PT" b="1" dirty="0"/>
              <a:t>f. </a:t>
            </a:r>
            <a:endParaRPr lang="cs-CZ" dirty="0"/>
          </a:p>
          <a:p>
            <a:r>
              <a:rPr lang="pt-PT" b="1" i="1" dirty="0"/>
              <a:t>a componente</a:t>
            </a:r>
            <a:endParaRPr lang="cs-CZ" dirty="0"/>
          </a:p>
          <a:p>
            <a:r>
              <a:rPr lang="pt-PT" b="1" dirty="0"/>
              <a:t>c.</a:t>
            </a:r>
            <a:r>
              <a:rPr lang="pt-PT" dirty="0"/>
              <a:t> alcoólica,  </a:t>
            </a:r>
            <a:r>
              <a:rPr lang="pt-PT" b="1" dirty="0"/>
              <a:t>c. </a:t>
            </a:r>
            <a:r>
              <a:rPr lang="pt-PT" dirty="0"/>
              <a:t>biológica,  </a:t>
            </a:r>
            <a:r>
              <a:rPr lang="pt-PT" b="1" dirty="0"/>
              <a:t>c. </a:t>
            </a:r>
            <a:r>
              <a:rPr lang="pt-PT" dirty="0"/>
              <a:t>laboratorial, </a:t>
            </a:r>
            <a:r>
              <a:rPr lang="pt-PT" b="1" dirty="0"/>
              <a:t>c. </a:t>
            </a:r>
            <a:r>
              <a:rPr lang="pt-PT" dirty="0"/>
              <a:t>clínica,</a:t>
            </a:r>
            <a:r>
              <a:rPr lang="pt-PT" b="1" dirty="0"/>
              <a:t> c.</a:t>
            </a:r>
            <a:r>
              <a:rPr lang="pt-PT" dirty="0"/>
              <a:t> da terapêutica hormonal, </a:t>
            </a:r>
            <a:r>
              <a:rPr lang="pt-PT" b="1" dirty="0"/>
              <a:t>c.</a:t>
            </a:r>
            <a:r>
              <a:rPr lang="pt-PT" dirty="0"/>
              <a:t> do sistema imunitário</a:t>
            </a:r>
            <a:r>
              <a:rPr lang="pt-PT" i="1" dirty="0"/>
              <a:t> </a:t>
            </a:r>
            <a:r>
              <a:rPr lang="pt-PT" dirty="0"/>
              <a:t> </a:t>
            </a:r>
            <a:endParaRPr lang="cs-CZ" dirty="0"/>
          </a:p>
          <a:p>
            <a:r>
              <a:rPr lang="pt-PT" b="1" dirty="0"/>
              <a:t>m.</a:t>
            </a:r>
            <a:r>
              <a:rPr lang="pt-PT" dirty="0"/>
              <a:t> </a:t>
            </a:r>
            <a:endParaRPr lang="cs-CZ" dirty="0"/>
          </a:p>
          <a:p>
            <a:r>
              <a:rPr lang="pt-PT" b="1" i="1" dirty="0"/>
              <a:t>o componente</a:t>
            </a:r>
            <a:endParaRPr lang="cs-CZ" dirty="0"/>
          </a:p>
          <a:p>
            <a:r>
              <a:rPr lang="pt-PT" b="1" dirty="0"/>
              <a:t>c.</a:t>
            </a:r>
            <a:r>
              <a:rPr lang="pt-PT" dirty="0"/>
              <a:t> da alimentação humana,</a:t>
            </a:r>
            <a:r>
              <a:rPr lang="pt-PT" b="1" dirty="0"/>
              <a:t> c. </a:t>
            </a:r>
            <a:r>
              <a:rPr lang="pt-PT" dirty="0"/>
              <a:t>do ácido esteárico,</a:t>
            </a:r>
            <a:r>
              <a:rPr lang="pt-PT" b="1" dirty="0"/>
              <a:t> c.</a:t>
            </a:r>
            <a:r>
              <a:rPr lang="pt-PT" dirty="0"/>
              <a:t> analógico,</a:t>
            </a:r>
            <a:r>
              <a:rPr lang="pt-PT" b="1" dirty="0"/>
              <a:t> c. </a:t>
            </a:r>
            <a:r>
              <a:rPr lang="pt-PT" dirty="0"/>
              <a:t>da «cannabis» célula, </a:t>
            </a:r>
            <a:r>
              <a:rPr lang="pt-PT" b="1" dirty="0"/>
              <a:t>c.</a:t>
            </a:r>
            <a:r>
              <a:rPr lang="pt-PT" dirty="0"/>
              <a:t> central, </a:t>
            </a:r>
            <a:r>
              <a:rPr lang="pt-PT" b="1" dirty="0"/>
              <a:t>c.</a:t>
            </a:r>
            <a:r>
              <a:rPr lang="pt-PT" dirty="0"/>
              <a:t> chave,</a:t>
            </a:r>
            <a:r>
              <a:rPr lang="pt-PT" b="1" dirty="0"/>
              <a:t> c. </a:t>
            </a:r>
            <a:r>
              <a:rPr lang="pt-PT" dirty="0"/>
              <a:t>da dieta alimentar, </a:t>
            </a:r>
            <a:r>
              <a:rPr lang="pt-PT" b="1" dirty="0"/>
              <a:t>c.</a:t>
            </a:r>
            <a:r>
              <a:rPr lang="pt-PT" dirty="0"/>
              <a:t> do aminoácido dióxido de titânio, </a:t>
            </a:r>
            <a:r>
              <a:rPr lang="pt-PT" b="1" dirty="0"/>
              <a:t>c.</a:t>
            </a:r>
            <a:r>
              <a:rPr lang="pt-PT" dirty="0"/>
              <a:t> complexo, </a:t>
            </a:r>
            <a:r>
              <a:rPr lang="pt-PT" b="1" dirty="0"/>
              <a:t>c.</a:t>
            </a:r>
            <a:r>
              <a:rPr lang="pt-PT" dirty="0"/>
              <a:t> da doença de Alzheimer, </a:t>
            </a:r>
            <a:r>
              <a:rPr lang="pt-PT" b="1" dirty="0"/>
              <a:t>c.</a:t>
            </a:r>
            <a:r>
              <a:rPr lang="pt-PT" dirty="0"/>
              <a:t> específico, </a:t>
            </a:r>
            <a:r>
              <a:rPr lang="pt-PT" b="1" dirty="0"/>
              <a:t>c.</a:t>
            </a:r>
            <a:r>
              <a:rPr lang="pt-PT" dirty="0"/>
              <a:t> essencial, </a:t>
            </a:r>
            <a:r>
              <a:rPr lang="pt-PT" b="1" dirty="0"/>
              <a:t>c.</a:t>
            </a:r>
            <a:r>
              <a:rPr lang="pt-PT" dirty="0"/>
              <a:t> estrutural, </a:t>
            </a:r>
            <a:r>
              <a:rPr lang="pt-PT" b="1" dirty="0"/>
              <a:t>c.</a:t>
            </a:r>
            <a:r>
              <a:rPr lang="pt-PT" dirty="0"/>
              <a:t> dos glóbulos vermelhos, </a:t>
            </a:r>
            <a:r>
              <a:rPr lang="pt-PT" b="1" dirty="0"/>
              <a:t>c.</a:t>
            </a:r>
            <a:r>
              <a:rPr lang="pt-PT" dirty="0"/>
              <a:t> do GN (o etano, o propano, o butano), </a:t>
            </a:r>
            <a:r>
              <a:rPr lang="pt-PT" b="1" dirty="0"/>
              <a:t>c.</a:t>
            </a:r>
            <a:r>
              <a:rPr lang="pt-PT" dirty="0"/>
              <a:t> da hemoglobina, </a:t>
            </a:r>
            <a:r>
              <a:rPr lang="pt-PT" b="1" dirty="0"/>
              <a:t>c.</a:t>
            </a:r>
            <a:r>
              <a:rPr lang="pt-PT" dirty="0"/>
              <a:t> de uma imunidade protetora,</a:t>
            </a:r>
            <a:r>
              <a:rPr lang="pt-PT" b="1" dirty="0"/>
              <a:t> c.</a:t>
            </a:r>
            <a:r>
              <a:rPr lang="pt-PT" dirty="0"/>
              <a:t> da membrana das células sanguíneo, </a:t>
            </a:r>
            <a:r>
              <a:rPr lang="pt-PT" b="1" dirty="0"/>
              <a:t>c. </a:t>
            </a:r>
            <a:r>
              <a:rPr lang="pt-PT" dirty="0"/>
              <a:t>das membranas do cérebro,  </a:t>
            </a:r>
            <a:r>
              <a:rPr lang="pt-PT" b="1" dirty="0"/>
              <a:t>c.</a:t>
            </a:r>
            <a:r>
              <a:rPr lang="pt-PT" dirty="0"/>
              <a:t> do núcleo dos átomos (neutrão), </a:t>
            </a:r>
            <a:r>
              <a:rPr lang="pt-PT" b="1" dirty="0"/>
              <a:t>c.</a:t>
            </a:r>
            <a:r>
              <a:rPr lang="pt-PT" dirty="0"/>
              <a:t> presente</a:t>
            </a:r>
            <a:r>
              <a:rPr lang="pt-PT" b="1" dirty="0"/>
              <a:t> </a:t>
            </a:r>
            <a:r>
              <a:rPr lang="pt-PT" dirty="0"/>
              <a:t>no vírus, </a:t>
            </a:r>
            <a:r>
              <a:rPr lang="pt-PT" b="1" dirty="0"/>
              <a:t>c.</a:t>
            </a:r>
            <a:r>
              <a:rPr lang="pt-PT" dirty="0"/>
              <a:t> principal, </a:t>
            </a:r>
            <a:r>
              <a:rPr lang="pt-PT" b="1" dirty="0"/>
              <a:t>c.</a:t>
            </a:r>
            <a:r>
              <a:rPr lang="pt-PT" dirty="0"/>
              <a:t> de uma proteína, </a:t>
            </a:r>
            <a:r>
              <a:rPr lang="pt-PT" b="1" dirty="0"/>
              <a:t>c.</a:t>
            </a:r>
            <a:r>
              <a:rPr lang="pt-PT" dirty="0"/>
              <a:t> psico-ativo, </a:t>
            </a:r>
            <a:r>
              <a:rPr lang="pt-PT" b="1" dirty="0"/>
              <a:t>c.</a:t>
            </a:r>
            <a:r>
              <a:rPr lang="pt-PT" dirty="0"/>
              <a:t> do sistema imunitário dos doentes, </a:t>
            </a:r>
            <a:r>
              <a:rPr lang="pt-PT" b="1" dirty="0"/>
              <a:t>c.</a:t>
            </a:r>
            <a:r>
              <a:rPr lang="pt-PT" dirty="0"/>
              <a:t> tóxico, </a:t>
            </a:r>
            <a:r>
              <a:rPr lang="pt-PT" b="1" dirty="0"/>
              <a:t>c.</a:t>
            </a:r>
            <a:r>
              <a:rPr lang="pt-PT" dirty="0"/>
              <a:t> do veneno</a:t>
            </a:r>
            <a:r>
              <a:rPr lang="pt-PT" b="1" dirty="0"/>
              <a:t>, c.</a:t>
            </a:r>
            <a:r>
              <a:rPr lang="pt-PT" dirty="0"/>
              <a:t> vital, </a:t>
            </a:r>
            <a:r>
              <a:rPr lang="pt-PT" b="1" dirty="0"/>
              <a:t>c.</a:t>
            </a:r>
            <a:r>
              <a:rPr lang="pt-PT" dirty="0"/>
              <a:t> do vírus </a:t>
            </a:r>
            <a:endParaRPr lang="cs-CZ" dirty="0"/>
          </a:p>
          <a:p>
            <a:endParaRPr lang="cs-CZ" dirty="0"/>
          </a:p>
          <a:p>
            <a:endParaRPr lang="cs-CZ" dirty="0"/>
          </a:p>
        </p:txBody>
      </p:sp>
    </p:spTree>
    <p:extLst>
      <p:ext uri="{BB962C8B-B14F-4D97-AF65-F5344CB8AC3E}">
        <p14:creationId xmlns:p14="http://schemas.microsoft.com/office/powerpoint/2010/main" val="22441618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Seznam konstrukcí</a:t>
            </a:r>
            <a:endParaRPr lang="cs-CZ" dirty="0"/>
          </a:p>
        </p:txBody>
      </p:sp>
      <p:sp>
        <p:nvSpPr>
          <p:cNvPr id="3" name="Zástupný symbol pro obsah 2"/>
          <p:cNvSpPr>
            <a:spLocks noGrp="1"/>
          </p:cNvSpPr>
          <p:nvPr>
            <p:ph idx="1"/>
          </p:nvPr>
        </p:nvSpPr>
        <p:spPr/>
        <p:txBody>
          <a:bodyPr>
            <a:normAutofit fontScale="92500" lnSpcReduction="10000"/>
          </a:bodyPr>
          <a:lstStyle/>
          <a:p>
            <a:r>
              <a:rPr lang="pt-PT" b="1" dirty="0"/>
              <a:t>Informática, produtos electrónicos:</a:t>
            </a:r>
            <a:endParaRPr lang="cs-CZ" dirty="0"/>
          </a:p>
          <a:p>
            <a:r>
              <a:rPr lang="pt-PT" b="1" dirty="0"/>
              <a:t>m.</a:t>
            </a:r>
            <a:endParaRPr lang="cs-CZ" dirty="0"/>
          </a:p>
          <a:p>
            <a:r>
              <a:rPr lang="pt-PT" b="1" i="1" dirty="0"/>
              <a:t>o componente</a:t>
            </a:r>
            <a:endParaRPr lang="cs-CZ" dirty="0"/>
          </a:p>
          <a:p>
            <a:r>
              <a:rPr lang="pt-PT" b="1" dirty="0"/>
              <a:t>c.</a:t>
            </a:r>
            <a:r>
              <a:rPr lang="pt-PT" dirty="0"/>
              <a:t> áudio,</a:t>
            </a:r>
            <a:r>
              <a:rPr lang="pt-PT" b="1" dirty="0"/>
              <a:t> c.</a:t>
            </a:r>
            <a:r>
              <a:rPr lang="pt-PT" dirty="0"/>
              <a:t> da bomba de gasolina, </a:t>
            </a:r>
            <a:r>
              <a:rPr lang="pt-PT" b="1" dirty="0"/>
              <a:t>c.</a:t>
            </a:r>
            <a:r>
              <a:rPr lang="pt-PT" dirty="0"/>
              <a:t> do computador, </a:t>
            </a:r>
            <a:r>
              <a:rPr lang="pt-PT" b="1" dirty="0"/>
              <a:t>c.</a:t>
            </a:r>
            <a:r>
              <a:rPr lang="pt-PT" dirty="0"/>
              <a:t> do computador central, </a:t>
            </a:r>
            <a:r>
              <a:rPr lang="pt-PT" b="1" dirty="0"/>
              <a:t>c.</a:t>
            </a:r>
            <a:r>
              <a:rPr lang="pt-PT" dirty="0"/>
              <a:t> da direcção ou da suspensão, </a:t>
            </a:r>
            <a:r>
              <a:rPr lang="pt-PT" b="1" dirty="0"/>
              <a:t>c.</a:t>
            </a:r>
            <a:r>
              <a:rPr lang="pt-PT" dirty="0"/>
              <a:t>  eléctrico,</a:t>
            </a:r>
            <a:r>
              <a:rPr lang="pt-PT" b="1" dirty="0"/>
              <a:t> c.</a:t>
            </a:r>
            <a:r>
              <a:rPr lang="pt-PT" dirty="0"/>
              <a:t> electrónico,</a:t>
            </a:r>
            <a:r>
              <a:rPr lang="pt-PT" b="1" dirty="0"/>
              <a:t> c.</a:t>
            </a:r>
            <a:r>
              <a:rPr lang="pt-PT" dirty="0"/>
              <a:t> de «hardware»</a:t>
            </a:r>
            <a:r>
              <a:rPr lang="pt-PT" b="1" dirty="0"/>
              <a:t> c.</a:t>
            </a:r>
            <a:r>
              <a:rPr lang="pt-PT" dirty="0"/>
              <a:t> informático,</a:t>
            </a:r>
            <a:r>
              <a:rPr lang="pt-PT" b="1" dirty="0"/>
              <a:t> c.</a:t>
            </a:r>
            <a:r>
              <a:rPr lang="pt-PT" dirty="0"/>
              <a:t> do motor, </a:t>
            </a:r>
            <a:r>
              <a:rPr lang="pt-PT" b="1" dirty="0"/>
              <a:t>c.</a:t>
            </a:r>
            <a:r>
              <a:rPr lang="pt-PT" dirty="0"/>
              <a:t> numa placa electrónica,</a:t>
            </a:r>
            <a:r>
              <a:rPr lang="pt-PT" b="1" dirty="0"/>
              <a:t> c.</a:t>
            </a:r>
            <a:r>
              <a:rPr lang="pt-PT" dirty="0"/>
              <a:t> com o preço mais…, </a:t>
            </a:r>
            <a:r>
              <a:rPr lang="pt-PT" b="1" dirty="0"/>
              <a:t>c.</a:t>
            </a:r>
            <a:r>
              <a:rPr lang="pt-PT" dirty="0"/>
              <a:t> de «software»,</a:t>
            </a:r>
            <a:r>
              <a:rPr lang="pt-PT" b="1" dirty="0"/>
              <a:t> c.</a:t>
            </a:r>
            <a:r>
              <a:rPr lang="pt-PT" dirty="0"/>
              <a:t> do veículo, </a:t>
            </a:r>
            <a:r>
              <a:rPr lang="pt-PT" b="1" dirty="0"/>
              <a:t>c.</a:t>
            </a:r>
            <a:r>
              <a:rPr lang="pt-PT" dirty="0"/>
              <a:t> indonésio«standard</a:t>
            </a:r>
            <a:r>
              <a:rPr lang="pt-PT" dirty="0" smtClean="0"/>
              <a:t>»</a:t>
            </a:r>
            <a:r>
              <a:rPr lang="cs-CZ" dirty="0" smtClean="0"/>
              <a:t> </a:t>
            </a:r>
            <a:endParaRPr lang="cs-CZ" dirty="0"/>
          </a:p>
          <a:p>
            <a:endParaRPr lang="cs-CZ" dirty="0"/>
          </a:p>
        </p:txBody>
      </p:sp>
    </p:spTree>
    <p:extLst>
      <p:ext uri="{BB962C8B-B14F-4D97-AF65-F5344CB8AC3E}">
        <p14:creationId xmlns:p14="http://schemas.microsoft.com/office/powerpoint/2010/main" val="30313987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Bibliografie </a:t>
            </a:r>
            <a:endParaRPr lang="cs-CZ" b="1" dirty="0"/>
          </a:p>
        </p:txBody>
      </p:sp>
      <p:sp>
        <p:nvSpPr>
          <p:cNvPr id="3" name="Zástupný symbol pro obsah 2"/>
          <p:cNvSpPr>
            <a:spLocks noGrp="1"/>
          </p:cNvSpPr>
          <p:nvPr>
            <p:ph idx="1"/>
          </p:nvPr>
        </p:nvSpPr>
        <p:spPr/>
        <p:txBody>
          <a:bodyPr>
            <a:normAutofit fontScale="32500" lnSpcReduction="20000"/>
          </a:bodyPr>
          <a:lstStyle/>
          <a:p>
            <a:endParaRPr lang="cs-CZ" b="1" dirty="0" smtClean="0"/>
          </a:p>
          <a:p>
            <a:endParaRPr lang="cs-CZ" b="1" dirty="0" smtClean="0"/>
          </a:p>
          <a:p>
            <a:r>
              <a:rPr lang="pt-PT" sz="3700" b="1" dirty="0" smtClean="0"/>
              <a:t>Referências </a:t>
            </a:r>
            <a:r>
              <a:rPr lang="pt-PT" sz="3700" b="1" dirty="0"/>
              <a:t>bibliográficas: </a:t>
            </a:r>
            <a:endParaRPr lang="cs-CZ" sz="3700" dirty="0"/>
          </a:p>
          <a:p>
            <a:r>
              <a:rPr lang="pt-PT" sz="3700" dirty="0"/>
              <a:t>BECHARA, Evanildo: (2001). ”Moderna Gramática Portuguesa”. Rio de Janeiro: Editora Lucerna.</a:t>
            </a:r>
            <a:endParaRPr lang="cs-CZ" sz="3700" dirty="0"/>
          </a:p>
          <a:p>
            <a:r>
              <a:rPr lang="cs-CZ" sz="3700" u="sng" dirty="0">
                <a:hlinkClick r:id="rId2"/>
              </a:rPr>
              <a:t>BUZEK, Ivo</a:t>
            </a:r>
            <a:r>
              <a:rPr lang="cs-CZ" sz="3700" dirty="0"/>
              <a:t>: (2010). </a:t>
            </a:r>
            <a:r>
              <a:rPr lang="pt-PT" sz="3700" dirty="0"/>
              <a:t>”</a:t>
            </a:r>
            <a:r>
              <a:rPr lang="cs-CZ" sz="3700" dirty="0"/>
              <a:t>La </a:t>
            </a:r>
            <a:r>
              <a:rPr lang="cs-CZ" sz="3700" dirty="0" err="1"/>
              <a:t>imagen</a:t>
            </a:r>
            <a:r>
              <a:rPr lang="cs-CZ" sz="3700" dirty="0"/>
              <a:t> </a:t>
            </a:r>
            <a:r>
              <a:rPr lang="cs-CZ" sz="3700" dirty="0" err="1"/>
              <a:t>del</a:t>
            </a:r>
            <a:r>
              <a:rPr lang="cs-CZ" sz="3700" dirty="0"/>
              <a:t> </a:t>
            </a:r>
            <a:r>
              <a:rPr lang="cs-CZ" sz="3700" dirty="0" err="1"/>
              <a:t>gitano</a:t>
            </a:r>
            <a:r>
              <a:rPr lang="cs-CZ" sz="3700" dirty="0"/>
              <a:t> en la </a:t>
            </a:r>
            <a:r>
              <a:rPr lang="cs-CZ" sz="3700" dirty="0" err="1"/>
              <a:t>lexicografía</a:t>
            </a:r>
            <a:r>
              <a:rPr lang="cs-CZ" sz="3700" dirty="0"/>
              <a:t> </a:t>
            </a:r>
            <a:r>
              <a:rPr lang="cs-CZ" sz="3700" dirty="0" err="1"/>
              <a:t>espanola</a:t>
            </a:r>
            <a:r>
              <a:rPr lang="cs-CZ" sz="3700" dirty="0"/>
              <a:t>“. Brno: Masarykova univerzita.  </a:t>
            </a:r>
          </a:p>
          <a:p>
            <a:r>
              <a:rPr lang="cs-CZ" sz="3700" u="sng" dirty="0">
                <a:hlinkClick r:id="rId2"/>
              </a:rPr>
              <a:t>BUZEK, Ivo</a:t>
            </a:r>
            <a:r>
              <a:rPr lang="cs-CZ" sz="3700" dirty="0"/>
              <a:t>: (2011). </a:t>
            </a:r>
            <a:r>
              <a:rPr lang="pt-PT" sz="3700" dirty="0"/>
              <a:t>”</a:t>
            </a:r>
            <a:r>
              <a:rPr lang="cs-CZ" sz="3700" dirty="0" err="1"/>
              <a:t>Historia</a:t>
            </a:r>
            <a:r>
              <a:rPr lang="cs-CZ" sz="3700" dirty="0"/>
              <a:t> </a:t>
            </a:r>
            <a:r>
              <a:rPr lang="cs-CZ" sz="3700" dirty="0" err="1"/>
              <a:t>crítica</a:t>
            </a:r>
            <a:r>
              <a:rPr lang="cs-CZ" sz="3700" dirty="0"/>
              <a:t> de la </a:t>
            </a:r>
            <a:r>
              <a:rPr lang="cs-CZ" sz="3700" dirty="0" err="1"/>
              <a:t>lexicografía</a:t>
            </a:r>
            <a:r>
              <a:rPr lang="cs-CZ" sz="3700" dirty="0"/>
              <a:t> </a:t>
            </a:r>
            <a:r>
              <a:rPr lang="cs-CZ" sz="3700" dirty="0" err="1"/>
              <a:t>gitano-espaňola</a:t>
            </a:r>
            <a:r>
              <a:rPr lang="cs-CZ" sz="3700" dirty="0"/>
              <a:t>“. Brno: Masarykova univerzita.  </a:t>
            </a:r>
          </a:p>
          <a:p>
            <a:r>
              <a:rPr lang="pt-PT" sz="3700" dirty="0"/>
              <a:t>CORBETT, Greville: (2011).  “O género de alguns vocábulos “problemáticos” do português contemporâneo”. In: </a:t>
            </a:r>
            <a:r>
              <a:rPr lang="pt-PT" sz="3700" i="1" dirty="0"/>
              <a:t>Revista Mundo &amp; Letras</a:t>
            </a:r>
            <a:r>
              <a:rPr lang="pt-PT" sz="3700" dirty="0"/>
              <a:t>,  nº 2. (pp. 85-97). São Paulo: F. José Bonifácio.  [Disponível online em: </a:t>
            </a:r>
            <a:r>
              <a:rPr lang="pt-PT" sz="3700" u="sng" dirty="0">
                <a:hlinkClick r:id="rId3"/>
              </a:rPr>
              <a:t>http://www.revistamundoeletras.com.br/artigos2011/2011_Artigo07.pdf</a:t>
            </a:r>
            <a:r>
              <a:rPr lang="pt-PT" sz="3700" dirty="0"/>
              <a:t> ]. </a:t>
            </a:r>
            <a:endParaRPr lang="cs-CZ" sz="3700" dirty="0"/>
          </a:p>
          <a:p>
            <a:r>
              <a:rPr lang="pt-PT" sz="3700" dirty="0"/>
              <a:t>FIÉVET, Anne-Caroline. PODHORNÁ-POLICKÁ, Alena: (2010). “Argot des jeunes français contemporain des cités en didactique du FLE/S: motivations des jeunes et limites des dictionnaires pour une étude des</a:t>
            </a:r>
            <a:br>
              <a:rPr lang="pt-PT" sz="3700" dirty="0"/>
            </a:br>
            <a:r>
              <a:rPr lang="pt-PT" sz="3700" dirty="0"/>
              <a:t>divergences socioculturelles” In: </a:t>
            </a:r>
            <a:r>
              <a:rPr lang="pt-PT" sz="3700" i="1" dirty="0"/>
              <a:t>ABECASSIS Michaël, LEDEGEN Gudrun</a:t>
            </a:r>
            <a:br>
              <a:rPr lang="pt-PT" sz="3700" i="1" dirty="0"/>
            </a:br>
            <a:r>
              <a:rPr lang="pt-PT" sz="3700" i="1" dirty="0"/>
              <a:t>(éds.): Les Voix des Français. </a:t>
            </a:r>
            <a:r>
              <a:rPr lang="pt-PT" sz="3700" dirty="0"/>
              <a:t>Volume I</a:t>
            </a:r>
            <a:r>
              <a:rPr lang="pt-PT" sz="3700" i="1" dirty="0"/>
              <a:t> </a:t>
            </a:r>
            <a:r>
              <a:rPr lang="pt-PT" sz="3700" dirty="0"/>
              <a:t>(pp. 159-174)</a:t>
            </a:r>
            <a:r>
              <a:rPr lang="pt-PT" sz="3700" i="1" dirty="0"/>
              <a:t>.</a:t>
            </a:r>
            <a:r>
              <a:rPr lang="pt-PT" sz="3700" dirty="0"/>
              <a:t> Bern: Peter Lang.</a:t>
            </a:r>
            <a:endParaRPr lang="cs-CZ" sz="3700" dirty="0"/>
          </a:p>
          <a:p>
            <a:r>
              <a:rPr lang="pt-PT" sz="3700" dirty="0"/>
              <a:t>GOUVEIA, Maria Carmen de Frias: (1998). “Algumas mudanças de género em curso no Português”. In: </a:t>
            </a:r>
            <a:r>
              <a:rPr lang="pt-PT" sz="3700" i="1" dirty="0"/>
              <a:t>Actas  do XIII</a:t>
            </a:r>
            <a:r>
              <a:rPr lang="pt-PT" sz="3700" dirty="0"/>
              <a:t> </a:t>
            </a:r>
            <a:r>
              <a:rPr lang="pt-PT" sz="3700" i="1" dirty="0"/>
              <a:t>Encontro  Nacional  da  Associação Portuguesa de Linguística.</a:t>
            </a:r>
            <a:r>
              <a:rPr lang="pt-PT" sz="3700" dirty="0"/>
              <a:t> Vol. I (pp.339-352). Lisboa: Associação Portuguesa de Linguística.</a:t>
            </a:r>
            <a:endParaRPr lang="cs-CZ" sz="3700" dirty="0"/>
          </a:p>
          <a:p>
            <a:r>
              <a:rPr lang="pt-PT" sz="3700" dirty="0"/>
              <a:t>GOUVEIA, Maria Carmen de Frias: (1998). “Algumas observações sobre a linguagem popular e regional no que se refere  à categoria de género.  Reflexos do género gramatical do  Português antigo na linguagem popular”. In: </a:t>
            </a:r>
            <a:r>
              <a:rPr lang="pt-PT" sz="3700" i="1" dirty="0"/>
              <a:t>Atti del XXI Congresso Internazionale di Linguistica e Filologia Romanza.</a:t>
            </a:r>
            <a:r>
              <a:rPr lang="pt-PT" sz="3700" dirty="0"/>
              <a:t> </a:t>
            </a:r>
            <a:r>
              <a:rPr lang="pt-PT" sz="3700" i="1" dirty="0"/>
              <a:t>Morfologia e sintassi delle lingue romanze.</a:t>
            </a:r>
            <a:r>
              <a:rPr lang="pt-PT" sz="3700" dirty="0"/>
              <a:t> Volume II</a:t>
            </a:r>
            <a:r>
              <a:rPr lang="pt-PT" sz="3700" i="1" dirty="0"/>
              <a:t> </a:t>
            </a:r>
            <a:r>
              <a:rPr lang="pt-PT" sz="3700" dirty="0"/>
              <a:t>(pp. 339-349). Tübingen: Max Niemeyer Verlag.</a:t>
            </a:r>
            <a:endParaRPr lang="cs-CZ" sz="3700" dirty="0"/>
          </a:p>
          <a:p>
            <a:r>
              <a:rPr lang="pt-PT" sz="3700" dirty="0"/>
              <a:t>GOUVEIA, Maria Carmen de Frias: (1999). “A propósito do masculino genérico em Português”.  In:  </a:t>
            </a:r>
            <a:r>
              <a:rPr lang="pt-PT" sz="3700" i="1" dirty="0"/>
              <a:t>Actas do XIV Encontro Nacional da Associação Portuguesa de Linguística</a:t>
            </a:r>
            <a:r>
              <a:rPr lang="pt-PT" sz="3700" dirty="0"/>
              <a:t>. Vol. II (pp. 21-28). Braga: Associação Portuguesa de Linguística. </a:t>
            </a:r>
            <a:endParaRPr lang="cs-CZ" sz="3700" dirty="0"/>
          </a:p>
          <a:p>
            <a:r>
              <a:rPr lang="pt-PT" sz="3700" dirty="0"/>
              <a:t>GOUVEIA, Maria Carmen de Frias: (2003). “O género dos estrangeirismos usados na língua portuguesa”. In: </a:t>
            </a:r>
            <a:r>
              <a:rPr lang="pt-PT" sz="3700" i="1" dirty="0"/>
              <a:t>Actas do</a:t>
            </a:r>
            <a:r>
              <a:rPr lang="pt-PT" sz="3700" dirty="0"/>
              <a:t> </a:t>
            </a:r>
            <a:r>
              <a:rPr lang="pt-PT" sz="3700" i="1" dirty="0"/>
              <a:t>VIII  Encontro Nacional da Associação Portuguesa de Linguística</a:t>
            </a:r>
            <a:r>
              <a:rPr lang="pt-PT" sz="3700" dirty="0"/>
              <a:t> (pp. 411-419). Lisboa: Associação Portuguesa de Linguística.</a:t>
            </a:r>
            <a:endParaRPr lang="cs-CZ" sz="3700" dirty="0"/>
          </a:p>
          <a:p>
            <a:r>
              <a:rPr lang="pt-PT" sz="3700" dirty="0"/>
              <a:t>GOUVEIA, Maria Carmen de Frias: (2004). “Considerações  sobre a  categoria gramatical de género. Sua evolução do latim ao português arcaico.</a:t>
            </a:r>
            <a:r>
              <a:rPr lang="pt-PT" sz="3700" baseline="30000" dirty="0"/>
              <a:t>”</a:t>
            </a:r>
            <a:r>
              <a:rPr lang="pt-PT" sz="3700" dirty="0"/>
              <a:t> In: </a:t>
            </a:r>
            <a:r>
              <a:rPr lang="pt-PT" sz="3700" i="1" dirty="0"/>
              <a:t>Biblos. Revista da Faculdade de Letras</a:t>
            </a:r>
            <a:r>
              <a:rPr lang="pt-PT" sz="3700" dirty="0"/>
              <a:t>. </a:t>
            </a:r>
            <a:r>
              <a:rPr lang="pt-PT" sz="3700" i="1" dirty="0"/>
              <a:t>Ocidente. Oriente.</a:t>
            </a:r>
            <a:r>
              <a:rPr lang="pt-PT" sz="3700" dirty="0"/>
              <a:t> Vol.  II (2ª série), (pp. 443-475). Coimbra: FLUC </a:t>
            </a:r>
            <a:endParaRPr lang="cs-CZ" sz="3700" dirty="0"/>
          </a:p>
        </p:txBody>
      </p:sp>
    </p:spTree>
    <p:extLst>
      <p:ext uri="{BB962C8B-B14F-4D97-AF65-F5344CB8AC3E}">
        <p14:creationId xmlns:p14="http://schemas.microsoft.com/office/powerpoint/2010/main" val="136812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Bibliografie</a:t>
            </a:r>
            <a:endParaRPr lang="cs-CZ" dirty="0"/>
          </a:p>
        </p:txBody>
      </p:sp>
      <p:sp>
        <p:nvSpPr>
          <p:cNvPr id="3" name="Zástupný symbol pro obsah 2"/>
          <p:cNvSpPr>
            <a:spLocks noGrp="1"/>
          </p:cNvSpPr>
          <p:nvPr>
            <p:ph idx="1"/>
          </p:nvPr>
        </p:nvSpPr>
        <p:spPr/>
        <p:txBody>
          <a:bodyPr>
            <a:noAutofit/>
          </a:bodyPr>
          <a:lstStyle/>
          <a:p>
            <a:pPr marL="0" indent="0">
              <a:buNone/>
            </a:pPr>
            <a:r>
              <a:rPr lang="cs-CZ" sz="1200" dirty="0"/>
              <a:t>GOUVEIA, Maria Carmen de </a:t>
            </a:r>
            <a:r>
              <a:rPr lang="cs-CZ" sz="1200" dirty="0" err="1"/>
              <a:t>Frias</a:t>
            </a:r>
            <a:r>
              <a:rPr lang="cs-CZ" sz="1200" dirty="0"/>
              <a:t>: (2005). “Para </a:t>
            </a:r>
            <a:r>
              <a:rPr lang="cs-CZ" sz="1200" dirty="0" err="1"/>
              <a:t>uma</a:t>
            </a:r>
            <a:r>
              <a:rPr lang="cs-CZ" sz="1200" dirty="0"/>
              <a:t> </a:t>
            </a:r>
            <a:r>
              <a:rPr lang="cs-CZ" sz="1200" dirty="0" err="1"/>
              <a:t>descrição</a:t>
            </a:r>
            <a:r>
              <a:rPr lang="cs-CZ" sz="1200" dirty="0"/>
              <a:t> do </a:t>
            </a:r>
            <a:r>
              <a:rPr lang="cs-CZ" sz="1200" dirty="0" err="1"/>
              <a:t>género</a:t>
            </a:r>
            <a:r>
              <a:rPr lang="cs-CZ" sz="1200" dirty="0"/>
              <a:t> </a:t>
            </a:r>
            <a:r>
              <a:rPr lang="cs-CZ" sz="1200" dirty="0" err="1"/>
              <a:t>gramatical</a:t>
            </a:r>
            <a:r>
              <a:rPr lang="cs-CZ" sz="1200" dirty="0"/>
              <a:t> </a:t>
            </a:r>
            <a:r>
              <a:rPr lang="cs-CZ" sz="1200" dirty="0" err="1"/>
              <a:t>em</a:t>
            </a:r>
            <a:r>
              <a:rPr lang="cs-CZ" sz="1200" dirty="0"/>
              <a:t> </a:t>
            </a:r>
            <a:r>
              <a:rPr lang="cs-CZ" sz="1200" dirty="0" err="1"/>
              <a:t>Português</a:t>
            </a:r>
            <a:r>
              <a:rPr lang="cs-CZ" sz="1200" dirty="0"/>
              <a:t>”.  In: </a:t>
            </a:r>
            <a:r>
              <a:rPr lang="cs-CZ" sz="1200" i="1" dirty="0" err="1"/>
              <a:t>Biblos</a:t>
            </a:r>
            <a:r>
              <a:rPr lang="cs-CZ" sz="1200" i="1" dirty="0"/>
              <a:t>.  </a:t>
            </a:r>
            <a:r>
              <a:rPr lang="cs-CZ" sz="1200" i="1" dirty="0" err="1"/>
              <a:t>Revista</a:t>
            </a:r>
            <a:r>
              <a:rPr lang="cs-CZ" sz="1200" i="1" dirty="0"/>
              <a:t> da </a:t>
            </a:r>
            <a:r>
              <a:rPr lang="cs-CZ" sz="1200" i="1" dirty="0" err="1"/>
              <a:t>Faculdade</a:t>
            </a:r>
            <a:r>
              <a:rPr lang="cs-CZ" sz="1200" i="1" dirty="0"/>
              <a:t> de </a:t>
            </a:r>
            <a:r>
              <a:rPr lang="cs-CZ" sz="1200" i="1" dirty="0" err="1"/>
              <a:t>Letras</a:t>
            </a:r>
            <a:r>
              <a:rPr lang="cs-CZ" sz="1200" dirty="0"/>
              <a:t>. </a:t>
            </a:r>
            <a:r>
              <a:rPr lang="cs-CZ" sz="1200" i="1" dirty="0" err="1"/>
              <a:t>Cultura</a:t>
            </a:r>
            <a:r>
              <a:rPr lang="cs-CZ" sz="1200" i="1" dirty="0"/>
              <a:t> e </a:t>
            </a:r>
            <a:r>
              <a:rPr lang="cs-CZ" sz="1200" i="1" dirty="0" err="1"/>
              <a:t>Desenvolvimento</a:t>
            </a:r>
            <a:r>
              <a:rPr lang="cs-CZ" sz="1200" i="1" dirty="0"/>
              <a:t>. </a:t>
            </a:r>
            <a:r>
              <a:rPr lang="cs-CZ" sz="1200" dirty="0"/>
              <a:t>Vol. III (2ª série), (pp. 201-246). Coimbra: FLUC.  </a:t>
            </a:r>
          </a:p>
          <a:p>
            <a:pPr marL="0" indent="0">
              <a:buNone/>
            </a:pPr>
            <a:r>
              <a:rPr lang="cs-CZ" sz="1200" dirty="0"/>
              <a:t>GOUVEIA, Maria Carmen de </a:t>
            </a:r>
            <a:r>
              <a:rPr lang="cs-CZ" sz="1200" dirty="0" err="1"/>
              <a:t>Frias</a:t>
            </a:r>
            <a:r>
              <a:rPr lang="cs-CZ" sz="1200" dirty="0"/>
              <a:t>: (2005). “A </a:t>
            </a:r>
            <a:r>
              <a:rPr lang="cs-CZ" sz="1200" dirty="0" err="1"/>
              <a:t>categoria</a:t>
            </a:r>
            <a:r>
              <a:rPr lang="cs-CZ" sz="1200" dirty="0"/>
              <a:t> </a:t>
            </a:r>
            <a:r>
              <a:rPr lang="cs-CZ" sz="1200" dirty="0" err="1"/>
              <a:t>gramatical</a:t>
            </a:r>
            <a:r>
              <a:rPr lang="cs-CZ" sz="1200" dirty="0"/>
              <a:t>  de </a:t>
            </a:r>
            <a:r>
              <a:rPr lang="cs-CZ" sz="1200" dirty="0" err="1"/>
              <a:t>género</a:t>
            </a:r>
            <a:r>
              <a:rPr lang="cs-CZ" sz="1200" dirty="0"/>
              <a:t> do </a:t>
            </a:r>
            <a:r>
              <a:rPr lang="cs-CZ" sz="1200" dirty="0" err="1"/>
              <a:t>Português</a:t>
            </a:r>
            <a:r>
              <a:rPr lang="cs-CZ" sz="1200" dirty="0"/>
              <a:t>  </a:t>
            </a:r>
            <a:r>
              <a:rPr lang="cs-CZ" sz="1200" dirty="0" err="1"/>
              <a:t>antigo</a:t>
            </a:r>
            <a:r>
              <a:rPr lang="cs-CZ" sz="1200" dirty="0"/>
              <a:t>  </a:t>
            </a:r>
            <a:r>
              <a:rPr lang="cs-CZ" sz="1200" dirty="0" err="1"/>
              <a:t>ao</a:t>
            </a:r>
            <a:r>
              <a:rPr lang="cs-CZ" sz="1200" dirty="0"/>
              <a:t> </a:t>
            </a:r>
            <a:r>
              <a:rPr lang="cs-CZ" sz="1200" dirty="0" err="1"/>
              <a:t>Português</a:t>
            </a:r>
            <a:r>
              <a:rPr lang="cs-CZ" sz="1200" dirty="0"/>
              <a:t> </a:t>
            </a:r>
            <a:r>
              <a:rPr lang="cs-CZ" sz="1200" dirty="0" err="1"/>
              <a:t>actual</a:t>
            </a:r>
            <a:r>
              <a:rPr lang="cs-CZ" sz="1200" dirty="0"/>
              <a:t>”. In: </a:t>
            </a:r>
            <a:r>
              <a:rPr lang="cs-CZ" sz="1200" i="1" dirty="0" err="1"/>
              <a:t>Estudos</a:t>
            </a:r>
            <a:r>
              <a:rPr lang="cs-CZ" sz="1200" i="1" dirty="0"/>
              <a:t> </a:t>
            </a:r>
            <a:r>
              <a:rPr lang="cs-CZ" sz="1200" i="1" dirty="0" err="1"/>
              <a:t>em</a:t>
            </a:r>
            <a:r>
              <a:rPr lang="cs-CZ" sz="1200" i="1" dirty="0"/>
              <a:t> </a:t>
            </a:r>
            <a:r>
              <a:rPr lang="cs-CZ" sz="1200" i="1" dirty="0" err="1"/>
              <a:t>homenagem</a:t>
            </a:r>
            <a:r>
              <a:rPr lang="cs-CZ" sz="1200" i="1" dirty="0"/>
              <a:t> </a:t>
            </a:r>
            <a:r>
              <a:rPr lang="cs-CZ" sz="1200" i="1" dirty="0" err="1"/>
              <a:t>ao</a:t>
            </a:r>
            <a:r>
              <a:rPr lang="cs-CZ" sz="1200" i="1" dirty="0"/>
              <a:t> </a:t>
            </a:r>
            <a:r>
              <a:rPr lang="cs-CZ" sz="1200" i="1" dirty="0" err="1"/>
              <a:t>Professor</a:t>
            </a:r>
            <a:r>
              <a:rPr lang="cs-CZ" sz="1200" i="1" dirty="0"/>
              <a:t> </a:t>
            </a:r>
            <a:r>
              <a:rPr lang="cs-CZ" sz="1200" i="1" dirty="0" err="1"/>
              <a:t>Doutor</a:t>
            </a:r>
            <a:r>
              <a:rPr lang="cs-CZ" sz="1200" i="1" dirty="0"/>
              <a:t> Mário </a:t>
            </a:r>
            <a:r>
              <a:rPr lang="cs-CZ" sz="1200" i="1" dirty="0" err="1"/>
              <a:t>Vilela</a:t>
            </a:r>
            <a:r>
              <a:rPr lang="cs-CZ" sz="1200" dirty="0"/>
              <a:t>. Vol. II (pp. 527-544). Porto:  FLUP. [</a:t>
            </a:r>
            <a:r>
              <a:rPr lang="cs-CZ" sz="1200" u="sng" dirty="0">
                <a:hlinkClick r:id="rId2"/>
              </a:rPr>
              <a:t>http://ler.letras.up.pt/</a:t>
            </a:r>
            <a:r>
              <a:rPr lang="cs-CZ" sz="1200" u="sng" dirty="0" err="1">
                <a:hlinkClick r:id="rId2"/>
              </a:rPr>
              <a:t>uploads</a:t>
            </a:r>
            <a:r>
              <a:rPr lang="cs-CZ" sz="1200" u="sng" dirty="0">
                <a:hlinkClick r:id="rId2"/>
              </a:rPr>
              <a:t>/</a:t>
            </a:r>
            <a:r>
              <a:rPr lang="cs-CZ" sz="1200" u="sng" dirty="0" err="1">
                <a:hlinkClick r:id="rId2"/>
              </a:rPr>
              <a:t>ficheiros</a:t>
            </a:r>
            <a:r>
              <a:rPr lang="cs-CZ" sz="1200" u="sng" dirty="0">
                <a:hlinkClick r:id="rId2"/>
              </a:rPr>
              <a:t>/4584.pdf</a:t>
            </a:r>
            <a:r>
              <a:rPr lang="cs-CZ" sz="1200" dirty="0"/>
              <a:t>].</a:t>
            </a:r>
          </a:p>
          <a:p>
            <a:pPr marL="0" indent="0">
              <a:buNone/>
            </a:pPr>
            <a:r>
              <a:rPr lang="cs-CZ" sz="1200" dirty="0"/>
              <a:t>GOUVEIA, Maria Carmen de </a:t>
            </a:r>
            <a:r>
              <a:rPr lang="cs-CZ" sz="1200" dirty="0" err="1"/>
              <a:t>Frias</a:t>
            </a:r>
            <a:r>
              <a:rPr lang="cs-CZ" sz="1200" dirty="0"/>
              <a:t>: (2006). “O </a:t>
            </a:r>
            <a:r>
              <a:rPr lang="cs-CZ" sz="1200" dirty="0" err="1"/>
              <a:t>género</a:t>
            </a:r>
            <a:r>
              <a:rPr lang="cs-CZ" sz="1200" dirty="0"/>
              <a:t> </a:t>
            </a:r>
            <a:r>
              <a:rPr lang="cs-CZ" sz="1200" dirty="0" err="1"/>
              <a:t>dos</a:t>
            </a:r>
            <a:r>
              <a:rPr lang="cs-CZ" sz="1200" dirty="0"/>
              <a:t> </a:t>
            </a:r>
            <a:r>
              <a:rPr lang="cs-CZ" sz="1200" dirty="0" err="1"/>
              <a:t>nomes</a:t>
            </a:r>
            <a:r>
              <a:rPr lang="cs-CZ" sz="1200" dirty="0"/>
              <a:t> de </a:t>
            </a:r>
            <a:r>
              <a:rPr lang="cs-CZ" sz="1200" dirty="0" err="1"/>
              <a:t>animais</a:t>
            </a:r>
            <a:r>
              <a:rPr lang="cs-CZ" sz="1200" dirty="0"/>
              <a:t> </a:t>
            </a:r>
            <a:r>
              <a:rPr lang="cs-CZ" sz="1200" dirty="0" err="1"/>
              <a:t>em</a:t>
            </a:r>
            <a:r>
              <a:rPr lang="cs-CZ" sz="1200" dirty="0"/>
              <a:t> </a:t>
            </a:r>
            <a:r>
              <a:rPr lang="cs-CZ" sz="1200" dirty="0" err="1"/>
              <a:t>Português</a:t>
            </a:r>
            <a:r>
              <a:rPr lang="cs-CZ" sz="1200" dirty="0"/>
              <a:t>:  </a:t>
            </a:r>
            <a:r>
              <a:rPr lang="cs-CZ" sz="1200" dirty="0" err="1"/>
              <a:t>descrição</a:t>
            </a:r>
            <a:r>
              <a:rPr lang="cs-CZ" sz="1200" dirty="0"/>
              <a:t> e </a:t>
            </a:r>
            <a:r>
              <a:rPr lang="cs-CZ" sz="1200" dirty="0" err="1"/>
              <a:t>história</a:t>
            </a:r>
            <a:r>
              <a:rPr lang="cs-CZ" sz="1200" dirty="0"/>
              <a:t>".  In: </a:t>
            </a:r>
            <a:r>
              <a:rPr lang="cs-CZ" sz="1200" i="1" dirty="0" err="1"/>
              <a:t>Biblos</a:t>
            </a:r>
            <a:r>
              <a:rPr lang="cs-CZ" sz="1200" i="1" dirty="0"/>
              <a:t>. </a:t>
            </a:r>
            <a:r>
              <a:rPr lang="cs-CZ" sz="1200" i="1" dirty="0" err="1"/>
              <a:t>Revista</a:t>
            </a:r>
            <a:r>
              <a:rPr lang="cs-CZ" sz="1200" i="1" dirty="0"/>
              <a:t> da </a:t>
            </a:r>
            <a:r>
              <a:rPr lang="cs-CZ" sz="1200" i="1" dirty="0" err="1"/>
              <a:t>Faculdade</a:t>
            </a:r>
            <a:r>
              <a:rPr lang="cs-CZ" sz="1200" i="1" dirty="0"/>
              <a:t> de </a:t>
            </a:r>
            <a:r>
              <a:rPr lang="cs-CZ" sz="1200" i="1" dirty="0" err="1"/>
              <a:t>Letras</a:t>
            </a:r>
            <a:r>
              <a:rPr lang="cs-CZ" sz="1200" dirty="0"/>
              <a:t>. </a:t>
            </a:r>
            <a:r>
              <a:rPr lang="cs-CZ" sz="1200" i="1" dirty="0" err="1"/>
              <a:t>Cidade</a:t>
            </a:r>
            <a:r>
              <a:rPr lang="cs-CZ" sz="1200" i="1" dirty="0"/>
              <a:t>(s) e </a:t>
            </a:r>
            <a:r>
              <a:rPr lang="cs-CZ" sz="1200" i="1" dirty="0" err="1"/>
              <a:t>Cidadania</a:t>
            </a:r>
            <a:r>
              <a:rPr lang="cs-CZ" sz="1200" dirty="0"/>
              <a:t>. Vol. IV (2ª série), (pp. 381-396). Coimbra: FLUC</a:t>
            </a:r>
            <a:r>
              <a:rPr lang="cs-CZ" sz="1200" dirty="0" smtClean="0"/>
              <a:t>.</a:t>
            </a:r>
            <a:endParaRPr lang="cs-CZ" sz="1200" dirty="0"/>
          </a:p>
          <a:p>
            <a:pPr marL="0" indent="0">
              <a:buNone/>
            </a:pPr>
            <a:r>
              <a:rPr lang="pt-PT" sz="1200" dirty="0" smtClean="0"/>
              <a:t>GOUVEIA</a:t>
            </a:r>
            <a:r>
              <a:rPr lang="pt-PT" sz="1200" dirty="0"/>
              <a:t>, Maria Carmen de Frias: (2007). “Ainda o género gramatical dos substantivos e adjectivos em Portugal e no Brasil”.  In: </a:t>
            </a:r>
            <a:r>
              <a:rPr lang="pt-PT" sz="1200" i="1" dirty="0"/>
              <a:t>Biblos. Revista da Faculdade de Letras</a:t>
            </a:r>
            <a:r>
              <a:rPr lang="pt-PT" sz="1200" dirty="0"/>
              <a:t>. </a:t>
            </a:r>
            <a:r>
              <a:rPr lang="pt-PT" sz="1200" i="1" dirty="0"/>
              <a:t>Universidade – um passado com futuro.</a:t>
            </a:r>
            <a:r>
              <a:rPr lang="pt-PT" sz="1200" dirty="0"/>
              <a:t> Vol. V (II série), (pp. 263-276).</a:t>
            </a:r>
            <a:r>
              <a:rPr lang="pt-PT" sz="1200" i="1" dirty="0"/>
              <a:t> </a:t>
            </a:r>
            <a:r>
              <a:rPr lang="pt-PT" sz="1200" dirty="0"/>
              <a:t>Coimbra: FLUC. </a:t>
            </a:r>
            <a:endParaRPr lang="cs-CZ" sz="1200" dirty="0"/>
          </a:p>
          <a:p>
            <a:pPr marL="0" indent="0">
              <a:buNone/>
            </a:pPr>
            <a:r>
              <a:rPr lang="pt-PT" sz="1200" dirty="0"/>
              <a:t>GOUVEIA, Maria Carmen de Frias: (2008).  “O género gramatical do português: da teoria à prática. Análise da atribuição de género por alunos do 1º Ciclo Universitário”. In: </a:t>
            </a:r>
            <a:r>
              <a:rPr lang="pt-PT" sz="1200" i="1" dirty="0"/>
              <a:t>Biblos</a:t>
            </a:r>
            <a:r>
              <a:rPr lang="pt-PT" sz="1200" dirty="0"/>
              <a:t>, </a:t>
            </a:r>
            <a:r>
              <a:rPr lang="pt-PT" sz="1200" i="1" dirty="0"/>
              <a:t>Revista da Faculdade de Letras</a:t>
            </a:r>
            <a:r>
              <a:rPr lang="pt-PT" sz="1200" dirty="0"/>
              <a:t>. </a:t>
            </a:r>
            <a:r>
              <a:rPr lang="pt-PT" sz="1200" i="1" dirty="0"/>
              <a:t>Ciências e/ nas Artes</a:t>
            </a:r>
            <a:r>
              <a:rPr lang="pt-PT" sz="1200" dirty="0"/>
              <a:t>.  Vol. VI  (II  série), (pp. 221-250). Coimbra: FLUC.</a:t>
            </a:r>
            <a:endParaRPr lang="cs-CZ" sz="1200" dirty="0"/>
          </a:p>
          <a:p>
            <a:pPr marL="0" indent="0">
              <a:buNone/>
            </a:pPr>
            <a:r>
              <a:rPr lang="pt-PT" sz="1200" dirty="0"/>
              <a:t>GOUVEIA, Maria Carmen de Frias: (2009). “Reflexos do português antigo na linguagem popular e regional: o género  gramatical” In: </a:t>
            </a:r>
            <a:r>
              <a:rPr lang="pt-PT" sz="1200" i="1" dirty="0"/>
              <a:t>Biblos</a:t>
            </a:r>
            <a:r>
              <a:rPr lang="pt-PT" sz="1200" dirty="0"/>
              <a:t>, </a:t>
            </a:r>
            <a:r>
              <a:rPr lang="pt-PT" sz="1200" i="1" dirty="0"/>
              <a:t>Revista da</a:t>
            </a:r>
            <a:r>
              <a:rPr lang="pt-PT" sz="1200" dirty="0"/>
              <a:t> </a:t>
            </a:r>
            <a:r>
              <a:rPr lang="pt-PT" sz="1200" i="1" dirty="0"/>
              <a:t>Faculdade de Letras</a:t>
            </a:r>
            <a:r>
              <a:rPr lang="pt-PT" sz="1200" dirty="0"/>
              <a:t>.  </a:t>
            </a:r>
            <a:r>
              <a:rPr lang="pt-PT" sz="1200" i="1" dirty="0"/>
              <a:t>Sociedade em Tumulto.</a:t>
            </a:r>
            <a:r>
              <a:rPr lang="pt-PT" sz="1200" dirty="0"/>
              <a:t> Vol.  VII  (II série), (pp. 429-449). Coimbra: FLUC.  </a:t>
            </a:r>
            <a:endParaRPr lang="cs-CZ" sz="1200" dirty="0"/>
          </a:p>
          <a:p>
            <a:pPr marL="0" indent="0">
              <a:buNone/>
            </a:pPr>
            <a:r>
              <a:rPr lang="pt-PT" sz="1200" dirty="0"/>
              <a:t>MATEUS, Maria Helena et.al.: (2003). “Gramática da Língua portuguesa” 6ᵃ edição. Lisboa: Editorial Caminho, S.A. </a:t>
            </a:r>
            <a:endParaRPr lang="cs-CZ" sz="1200" dirty="0"/>
          </a:p>
          <a:p>
            <a:pPr marL="0" indent="0">
              <a:buNone/>
            </a:pPr>
            <a:r>
              <a:rPr lang="pt-PT" sz="1200" dirty="0"/>
              <a:t>NÁDVORNÍKOVÁ Olga, PODHORNÁ-POLICKÁ Alena, ŠOTOLOVÁ Jovanka, VURM Petr: (2010). “Využití InterCorpu ve vysokoškolských kurzech francouzské filologie (motivace a cíle meziuniverzitní spolupráce romanistů při využití InterCorpu ve výuce)”. In: </a:t>
            </a:r>
            <a:r>
              <a:rPr lang="pt-PT" sz="1200" i="1" dirty="0"/>
              <a:t>ČERMÁK František, KOCEK Jan (éds.):  Mnohojazyčný korpus InterCorp: Možnosti studia</a:t>
            </a:r>
            <a:r>
              <a:rPr lang="pt-PT" sz="1200" dirty="0"/>
              <a:t> (pp. 232-240). Praha: Nakladatelství, Lidové noviny a Ústav </a:t>
            </a:r>
            <a:r>
              <a:rPr lang="pt-PT" sz="1200" dirty="0" smtClean="0"/>
              <a:t>ČNK</a:t>
            </a:r>
            <a:endParaRPr lang="cs-CZ" sz="1200" dirty="0"/>
          </a:p>
        </p:txBody>
      </p:sp>
    </p:spTree>
    <p:extLst>
      <p:ext uri="{BB962C8B-B14F-4D97-AF65-F5344CB8AC3E}">
        <p14:creationId xmlns:p14="http://schemas.microsoft.com/office/powerpoint/2010/main" val="17564413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Bibliografie </a:t>
            </a:r>
            <a:endParaRPr lang="cs-CZ" b="1" dirty="0"/>
          </a:p>
        </p:txBody>
      </p:sp>
      <p:sp>
        <p:nvSpPr>
          <p:cNvPr id="3" name="Zástupný symbol pro obsah 2"/>
          <p:cNvSpPr>
            <a:spLocks noGrp="1"/>
          </p:cNvSpPr>
          <p:nvPr>
            <p:ph idx="1"/>
          </p:nvPr>
        </p:nvSpPr>
        <p:spPr/>
        <p:txBody>
          <a:bodyPr>
            <a:normAutofit fontScale="70000" lnSpcReduction="20000"/>
          </a:bodyPr>
          <a:lstStyle/>
          <a:p>
            <a:pPr marL="0" indent="0">
              <a:buNone/>
            </a:pPr>
            <a:r>
              <a:rPr lang="pt-PT" dirty="0"/>
              <a:t>PODHORNÁ-POLICKÁ, Alena: (2011). “L’expressivité et la marque lexicographique: étude comparative franco-tcheque d’un</a:t>
            </a:r>
            <a:endParaRPr lang="cs-CZ" dirty="0"/>
          </a:p>
          <a:p>
            <a:pPr marL="0" indent="0">
              <a:buNone/>
            </a:pPr>
            <a:r>
              <a:rPr lang="pt-PT" dirty="0" smtClean="0"/>
              <a:t>corpus </a:t>
            </a:r>
            <a:r>
              <a:rPr lang="pt-PT" dirty="0"/>
              <a:t>du lexique non-standard. Les marques fam., pop., arg. vs expressivité en lexicographies française et tcheque.” </a:t>
            </a:r>
            <a:r>
              <a:rPr lang="en-GB" i="1" dirty="0"/>
              <a:t>In </a:t>
            </a:r>
            <a:r>
              <a:rPr lang="en-GB" i="1" dirty="0" err="1"/>
              <a:t>Baider</a:t>
            </a:r>
            <a:r>
              <a:rPr lang="en-GB" i="1" dirty="0"/>
              <a:t> </a:t>
            </a:r>
            <a:r>
              <a:rPr lang="en-GB" i="1" dirty="0" err="1"/>
              <a:t>Fabienne</a:t>
            </a:r>
            <a:r>
              <a:rPr lang="en-GB" i="1" dirty="0"/>
              <a:t>, </a:t>
            </a:r>
            <a:r>
              <a:rPr lang="en-GB" i="1" dirty="0" err="1"/>
              <a:t>Lamprou</a:t>
            </a:r>
            <a:r>
              <a:rPr lang="en-GB" i="1" dirty="0"/>
              <a:t> </a:t>
            </a:r>
            <a:r>
              <a:rPr lang="en-GB" i="1" dirty="0" err="1"/>
              <a:t>Efi</a:t>
            </a:r>
            <a:r>
              <a:rPr lang="en-GB" i="1" dirty="0"/>
              <a:t>, </a:t>
            </a:r>
            <a:r>
              <a:rPr lang="en-GB" i="1" dirty="0" err="1"/>
              <a:t>Monville-Burston</a:t>
            </a:r>
            <a:r>
              <a:rPr lang="en-GB" i="1" dirty="0"/>
              <a:t> Monique. La marque en </a:t>
            </a:r>
            <a:r>
              <a:rPr lang="en-GB" i="1" dirty="0" err="1"/>
              <a:t>lexicographie</a:t>
            </a:r>
            <a:r>
              <a:rPr lang="en-GB" i="1" dirty="0"/>
              <a:t>. </a:t>
            </a:r>
            <a:r>
              <a:rPr lang="pt-PT" i="1" dirty="0"/>
              <a:t>États  présents, voies d'avenir </a:t>
            </a:r>
            <a:r>
              <a:rPr lang="pt-PT" dirty="0"/>
              <a:t>(pp. 209-225). Limoges: Lambert-Lucas.</a:t>
            </a:r>
            <a:endParaRPr lang="cs-CZ" dirty="0"/>
          </a:p>
          <a:p>
            <a:pPr marL="0" indent="0">
              <a:buNone/>
            </a:pPr>
            <a:r>
              <a:rPr lang="pt-PT" dirty="0"/>
              <a:t>VILELA, Mário: (1999), “Gramática da Língua portuguesa”,  2ᵃ ed. Coimbra: Livraria Almedi. </a:t>
            </a:r>
            <a:endParaRPr lang="cs-CZ" dirty="0"/>
          </a:p>
          <a:p>
            <a:pPr marL="0" indent="0">
              <a:buNone/>
            </a:pPr>
            <a:r>
              <a:rPr lang="cs-CZ" dirty="0"/>
              <a:t>SANTOS, Diana: (2008). "</a:t>
            </a:r>
            <a:r>
              <a:rPr lang="cs-CZ" dirty="0" err="1"/>
              <a:t>Corporizando</a:t>
            </a:r>
            <a:r>
              <a:rPr lang="cs-CZ" dirty="0"/>
              <a:t> </a:t>
            </a:r>
            <a:r>
              <a:rPr lang="cs-CZ" dirty="0" err="1"/>
              <a:t>algumas</a:t>
            </a:r>
            <a:r>
              <a:rPr lang="cs-CZ" dirty="0"/>
              <a:t> </a:t>
            </a:r>
            <a:r>
              <a:rPr lang="cs-CZ" dirty="0" err="1"/>
              <a:t>questões</a:t>
            </a:r>
            <a:r>
              <a:rPr lang="cs-CZ" dirty="0"/>
              <a:t>". In Stella E. O. </a:t>
            </a:r>
            <a:r>
              <a:rPr lang="cs-CZ" dirty="0" err="1"/>
              <a:t>Tagnin</a:t>
            </a:r>
            <a:r>
              <a:rPr lang="cs-CZ" dirty="0"/>
              <a:t> &amp; Oto </a:t>
            </a:r>
            <a:r>
              <a:rPr lang="cs-CZ" dirty="0" err="1"/>
              <a:t>Araújo</a:t>
            </a:r>
            <a:r>
              <a:rPr lang="cs-CZ" dirty="0"/>
              <a:t> Vale (</a:t>
            </a:r>
            <a:r>
              <a:rPr lang="cs-CZ" dirty="0" err="1"/>
              <a:t>eds</a:t>
            </a:r>
            <a:r>
              <a:rPr lang="cs-CZ" dirty="0"/>
              <a:t>.), </a:t>
            </a:r>
            <a:r>
              <a:rPr lang="cs-CZ" i="1" dirty="0" err="1"/>
              <a:t>Avanços</a:t>
            </a:r>
            <a:r>
              <a:rPr lang="cs-CZ" i="1" dirty="0"/>
              <a:t> da </a:t>
            </a:r>
            <a:r>
              <a:rPr lang="cs-CZ" i="1" dirty="0" err="1"/>
              <a:t>Lingüística</a:t>
            </a:r>
            <a:r>
              <a:rPr lang="cs-CZ" i="1" dirty="0"/>
              <a:t> de Corpus no </a:t>
            </a:r>
            <a:r>
              <a:rPr lang="cs-CZ" i="1" dirty="0" err="1"/>
              <a:t>Brasil</a:t>
            </a:r>
            <a:r>
              <a:rPr lang="cs-CZ" i="1" dirty="0"/>
              <a:t> </a:t>
            </a:r>
            <a:r>
              <a:rPr lang="cs-CZ" dirty="0"/>
              <a:t>(pp. 41-66). USP, </a:t>
            </a:r>
            <a:r>
              <a:rPr lang="cs-CZ" dirty="0" err="1"/>
              <a:t>São</a:t>
            </a:r>
            <a:r>
              <a:rPr lang="cs-CZ" dirty="0"/>
              <a:t> Paulo: Editora </a:t>
            </a:r>
            <a:r>
              <a:rPr lang="cs-CZ" dirty="0" err="1"/>
              <a:t>Humanitas</a:t>
            </a:r>
            <a:r>
              <a:rPr lang="cs-CZ" dirty="0"/>
              <a:t>.</a:t>
            </a:r>
          </a:p>
          <a:p>
            <a:pPr marL="0" indent="0">
              <a:buNone/>
            </a:pPr>
            <a:r>
              <a:rPr lang="cs-CZ" dirty="0"/>
              <a:t>ZAVADIL, Bohumil, ČERMÁK, Petr: (2010). „Mluvnice současné španělštiny. Lingvisticky interpretační přístup.“ Praha: </a:t>
            </a:r>
            <a:r>
              <a:rPr lang="cs-CZ" dirty="0" err="1" smtClean="0"/>
              <a:t>Carolinum</a:t>
            </a:r>
            <a:endParaRPr lang="cs-CZ" dirty="0"/>
          </a:p>
          <a:p>
            <a:endParaRPr lang="cs-CZ" dirty="0"/>
          </a:p>
        </p:txBody>
      </p:sp>
    </p:spTree>
    <p:extLst>
      <p:ext uri="{BB962C8B-B14F-4D97-AF65-F5344CB8AC3E}">
        <p14:creationId xmlns:p14="http://schemas.microsoft.com/office/powerpoint/2010/main" val="27646837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Korpusy </a:t>
            </a:r>
            <a:endParaRPr lang="cs-CZ" b="1" dirty="0"/>
          </a:p>
        </p:txBody>
      </p:sp>
      <p:sp>
        <p:nvSpPr>
          <p:cNvPr id="3" name="Zástupný symbol pro obsah 2"/>
          <p:cNvSpPr>
            <a:spLocks noGrp="1"/>
          </p:cNvSpPr>
          <p:nvPr>
            <p:ph idx="1"/>
          </p:nvPr>
        </p:nvSpPr>
        <p:spPr/>
        <p:txBody>
          <a:bodyPr>
            <a:normAutofit/>
          </a:bodyPr>
          <a:lstStyle/>
          <a:p>
            <a:pPr marL="0" indent="0">
              <a:buNone/>
            </a:pPr>
            <a:r>
              <a:rPr lang="pt-BR" dirty="0"/>
              <a:t> </a:t>
            </a:r>
            <a:endParaRPr lang="cs-CZ" dirty="0"/>
          </a:p>
          <a:p>
            <a:r>
              <a:rPr lang="pt-BR" dirty="0"/>
              <a:t>Os </a:t>
            </a:r>
            <a:r>
              <a:rPr lang="pt-BR" i="1" dirty="0"/>
              <a:t>corpora</a:t>
            </a:r>
            <a:r>
              <a:rPr lang="pt-BR" dirty="0"/>
              <a:t> utilizados:</a:t>
            </a:r>
            <a:endParaRPr lang="cs-CZ" dirty="0"/>
          </a:p>
          <a:p>
            <a:r>
              <a:rPr lang="pt-BR" u="sng" dirty="0">
                <a:hlinkClick r:id="rId2"/>
              </a:rPr>
              <a:t>www.linguateca.pt</a:t>
            </a:r>
            <a:endParaRPr lang="cs-CZ" dirty="0"/>
          </a:p>
          <a:p>
            <a:r>
              <a:rPr lang="pt-BR" u="sng" dirty="0">
                <a:hlinkClick r:id="rId3"/>
              </a:rPr>
              <a:t>www.corpusdoportugues.pt</a:t>
            </a:r>
            <a:endParaRPr lang="cs-CZ" dirty="0"/>
          </a:p>
          <a:p>
            <a:r>
              <a:rPr lang="pt-BR" u="sng" dirty="0">
                <a:hlinkClick r:id="rId4"/>
              </a:rPr>
              <a:t>www.korpus.cz</a:t>
            </a:r>
            <a:endParaRPr lang="cs-CZ" dirty="0"/>
          </a:p>
          <a:p>
            <a:endParaRPr lang="cs-CZ" dirty="0"/>
          </a:p>
        </p:txBody>
      </p:sp>
    </p:spTree>
    <p:extLst>
      <p:ext uri="{BB962C8B-B14F-4D97-AF65-F5344CB8AC3E}">
        <p14:creationId xmlns:p14="http://schemas.microsoft.com/office/powerpoint/2010/main" val="7039162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Slovníky </a:t>
            </a:r>
            <a:endParaRPr lang="cs-CZ" dirty="0"/>
          </a:p>
        </p:txBody>
      </p:sp>
      <p:sp>
        <p:nvSpPr>
          <p:cNvPr id="3" name="Zástupný symbol pro obsah 2"/>
          <p:cNvSpPr>
            <a:spLocks noGrp="1"/>
          </p:cNvSpPr>
          <p:nvPr>
            <p:ph idx="1"/>
          </p:nvPr>
        </p:nvSpPr>
        <p:spPr/>
        <p:txBody>
          <a:bodyPr>
            <a:normAutofit fontScale="77500" lnSpcReduction="20000"/>
          </a:bodyPr>
          <a:lstStyle/>
          <a:p>
            <a:r>
              <a:rPr lang="pt-BR" dirty="0"/>
              <a:t>Dicionários consultados:</a:t>
            </a:r>
            <a:endParaRPr lang="cs-CZ" dirty="0"/>
          </a:p>
          <a:p>
            <a:r>
              <a:rPr lang="pt-BR" dirty="0"/>
              <a:t>Portugalsko-český slovník, Jindrová, Pasienka. Praha: Leda (2007). </a:t>
            </a:r>
            <a:endParaRPr lang="cs-CZ" dirty="0"/>
          </a:p>
          <a:p>
            <a:r>
              <a:rPr lang="pt-BR" dirty="0"/>
              <a:t>Česko-portugalský slovník, Jindrová, Hamplová.Praha: Leda (1997).</a:t>
            </a:r>
            <a:endParaRPr lang="cs-CZ" dirty="0"/>
          </a:p>
          <a:p>
            <a:r>
              <a:rPr lang="pt-BR" dirty="0"/>
              <a:t>Portugalsko-český slovník, Zdeněk Hampl: (1975).</a:t>
            </a:r>
            <a:endParaRPr lang="cs-CZ" dirty="0"/>
          </a:p>
          <a:p>
            <a:r>
              <a:rPr lang="cs-CZ" dirty="0" err="1"/>
              <a:t>Dicionário</a:t>
            </a:r>
            <a:r>
              <a:rPr lang="cs-CZ" dirty="0"/>
              <a:t> </a:t>
            </a:r>
            <a:r>
              <a:rPr lang="cs-CZ" dirty="0" err="1"/>
              <a:t>Houaiss</a:t>
            </a:r>
            <a:r>
              <a:rPr lang="cs-CZ" dirty="0"/>
              <a:t> da </a:t>
            </a:r>
            <a:r>
              <a:rPr lang="cs-CZ" dirty="0" err="1"/>
              <a:t>Língua</a:t>
            </a:r>
            <a:r>
              <a:rPr lang="cs-CZ" dirty="0"/>
              <a:t> </a:t>
            </a:r>
            <a:r>
              <a:rPr lang="cs-CZ" dirty="0" err="1"/>
              <a:t>Portuguesa</a:t>
            </a:r>
            <a:r>
              <a:rPr lang="cs-CZ" dirty="0"/>
              <a:t>, </a:t>
            </a:r>
            <a:r>
              <a:rPr lang="cs-CZ" dirty="0" err="1"/>
              <a:t>Houaiss</a:t>
            </a:r>
            <a:r>
              <a:rPr lang="cs-CZ" dirty="0"/>
              <a:t>, </a:t>
            </a:r>
            <a:r>
              <a:rPr lang="cs-CZ" dirty="0" err="1"/>
              <a:t>Antônio</a:t>
            </a:r>
            <a:r>
              <a:rPr lang="cs-CZ" dirty="0"/>
              <a:t>, </a:t>
            </a:r>
            <a:r>
              <a:rPr lang="cs-CZ" dirty="0" err="1"/>
              <a:t>Mauro</a:t>
            </a:r>
            <a:r>
              <a:rPr lang="cs-CZ" dirty="0"/>
              <a:t> </a:t>
            </a:r>
            <a:r>
              <a:rPr lang="cs-CZ" dirty="0" err="1"/>
              <a:t>Villar</a:t>
            </a:r>
            <a:r>
              <a:rPr lang="cs-CZ" dirty="0"/>
              <a:t>. </a:t>
            </a:r>
            <a:r>
              <a:rPr lang="cs-CZ" dirty="0" err="1"/>
              <a:t>Lisboa</a:t>
            </a:r>
            <a:r>
              <a:rPr lang="cs-CZ" dirty="0"/>
              <a:t>: </a:t>
            </a:r>
            <a:r>
              <a:rPr lang="cs-CZ" dirty="0" err="1"/>
              <a:t>Círculo</a:t>
            </a:r>
            <a:r>
              <a:rPr lang="cs-CZ" dirty="0"/>
              <a:t> de </a:t>
            </a:r>
            <a:r>
              <a:rPr lang="cs-CZ" dirty="0" err="1"/>
              <a:t>Leitores</a:t>
            </a:r>
            <a:r>
              <a:rPr lang="cs-CZ" dirty="0"/>
              <a:t>: (2002).</a:t>
            </a:r>
          </a:p>
          <a:p>
            <a:r>
              <a:rPr lang="cs-CZ" dirty="0"/>
              <a:t>Novo </a:t>
            </a:r>
            <a:r>
              <a:rPr lang="cs-CZ" dirty="0" err="1"/>
              <a:t>Dicionário</a:t>
            </a:r>
            <a:r>
              <a:rPr lang="cs-CZ" dirty="0"/>
              <a:t> </a:t>
            </a:r>
            <a:r>
              <a:rPr lang="cs-CZ" dirty="0" err="1"/>
              <a:t>Aurélio</a:t>
            </a:r>
            <a:r>
              <a:rPr lang="cs-CZ" dirty="0"/>
              <a:t> </a:t>
            </a:r>
            <a:r>
              <a:rPr lang="cs-CZ" i="1" dirty="0" err="1"/>
              <a:t>versão</a:t>
            </a:r>
            <a:r>
              <a:rPr lang="cs-CZ" i="1" dirty="0"/>
              <a:t> 5.0 - </a:t>
            </a:r>
            <a:r>
              <a:rPr lang="cs-CZ" i="1" dirty="0" err="1"/>
              <a:t>Dicionário</a:t>
            </a:r>
            <a:r>
              <a:rPr lang="cs-CZ" i="1" dirty="0"/>
              <a:t> </a:t>
            </a:r>
            <a:r>
              <a:rPr lang="cs-CZ" i="1" dirty="0" err="1"/>
              <a:t>Eletrônico</a:t>
            </a:r>
            <a:r>
              <a:rPr lang="cs-CZ" dirty="0"/>
              <a:t> [CD-ROM]. </a:t>
            </a:r>
            <a:r>
              <a:rPr lang="cs-CZ" dirty="0" err="1"/>
              <a:t>Positivo</a:t>
            </a:r>
            <a:r>
              <a:rPr lang="cs-CZ" dirty="0"/>
              <a:t> </a:t>
            </a:r>
            <a:r>
              <a:rPr lang="cs-CZ" dirty="0" err="1"/>
              <a:t>Informática</a:t>
            </a:r>
            <a:r>
              <a:rPr lang="cs-CZ" dirty="0"/>
              <a:t>: (2004).</a:t>
            </a:r>
          </a:p>
          <a:p>
            <a:r>
              <a:rPr lang="pt-PT" i="1" dirty="0"/>
              <a:t>Novo Aurélio Século XXI: O Dicionário da Língua Portuguesa.</a:t>
            </a:r>
            <a:r>
              <a:rPr lang="pt-PT" dirty="0"/>
              <a:t> Ferreira, A. Buarque de Holanda.  Rio de Janeiro: Nova Fronteira:(1999).</a:t>
            </a:r>
            <a:endParaRPr lang="cs-CZ" dirty="0"/>
          </a:p>
          <a:p>
            <a:endParaRPr lang="cs-CZ" dirty="0"/>
          </a:p>
        </p:txBody>
      </p:sp>
    </p:spTree>
    <p:extLst>
      <p:ext uri="{BB962C8B-B14F-4D97-AF65-F5344CB8AC3E}">
        <p14:creationId xmlns:p14="http://schemas.microsoft.com/office/powerpoint/2010/main" val="2752341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Elektronické slovníky</a:t>
            </a:r>
            <a:endParaRPr lang="cs-CZ" b="1" dirty="0"/>
          </a:p>
        </p:txBody>
      </p:sp>
      <p:sp>
        <p:nvSpPr>
          <p:cNvPr id="3" name="Zástupný symbol pro obsah 2"/>
          <p:cNvSpPr>
            <a:spLocks noGrp="1"/>
          </p:cNvSpPr>
          <p:nvPr>
            <p:ph idx="1"/>
          </p:nvPr>
        </p:nvSpPr>
        <p:spPr/>
        <p:txBody>
          <a:bodyPr/>
          <a:lstStyle/>
          <a:p>
            <a:r>
              <a:rPr lang="pt-BR" dirty="0"/>
              <a:t>Dicionários consultados online:</a:t>
            </a:r>
            <a:endParaRPr lang="cs-CZ" dirty="0"/>
          </a:p>
          <a:p>
            <a:r>
              <a:rPr lang="pt-BR" u="sng" dirty="0">
                <a:hlinkClick r:id="rId2"/>
              </a:rPr>
              <a:t>http://aulete.uol.com.br/</a:t>
            </a:r>
            <a:endParaRPr lang="cs-CZ" dirty="0"/>
          </a:p>
          <a:p>
            <a:r>
              <a:rPr lang="pt-BR" u="sng" dirty="0">
                <a:hlinkClick r:id="rId3"/>
              </a:rPr>
              <a:t>www.priberam.pt</a:t>
            </a:r>
            <a:endParaRPr lang="cs-CZ" dirty="0"/>
          </a:p>
          <a:p>
            <a:r>
              <a:rPr lang="pt-BR" u="sng" dirty="0">
                <a:hlinkClick r:id="rId4"/>
              </a:rPr>
              <a:t>www.aurelio.pt</a:t>
            </a:r>
            <a:endParaRPr lang="cs-CZ" dirty="0"/>
          </a:p>
          <a:p>
            <a:endParaRPr lang="cs-CZ" dirty="0"/>
          </a:p>
        </p:txBody>
      </p:sp>
    </p:spTree>
    <p:extLst>
      <p:ext uri="{BB962C8B-B14F-4D97-AF65-F5344CB8AC3E}">
        <p14:creationId xmlns:p14="http://schemas.microsoft.com/office/powerpoint/2010/main" val="5705339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va\Pictures\Portugalsko 2013 Porto Aveiro Santiago\DSCN31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638" y="-301625"/>
            <a:ext cx="9948863" cy="746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68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solidFill>
                  <a:srgbClr val="FF0000"/>
                </a:solidFill>
              </a:rPr>
              <a:t>M.C.F. </a:t>
            </a:r>
            <a:r>
              <a:rPr lang="cs-CZ" b="1" dirty="0" err="1" smtClean="0">
                <a:solidFill>
                  <a:srgbClr val="FF0000"/>
                </a:solidFill>
              </a:rPr>
              <a:t>Gouveia</a:t>
            </a:r>
            <a:r>
              <a:rPr lang="cs-CZ" b="1" dirty="0" smtClean="0">
                <a:solidFill>
                  <a:srgbClr val="FF0000"/>
                </a:solidFill>
              </a:rPr>
              <a:t> o gramatickém rodu</a:t>
            </a:r>
            <a:endParaRPr lang="cs-CZ" b="1" dirty="0">
              <a:solidFill>
                <a:srgbClr val="FF0000"/>
              </a:solidFill>
            </a:endParaRPr>
          </a:p>
        </p:txBody>
      </p:sp>
      <p:sp>
        <p:nvSpPr>
          <p:cNvPr id="3" name="Zástupný symbol pro obsah 2"/>
          <p:cNvSpPr>
            <a:spLocks noGrp="1"/>
          </p:cNvSpPr>
          <p:nvPr>
            <p:ph idx="1"/>
          </p:nvPr>
        </p:nvSpPr>
        <p:spPr/>
        <p:txBody>
          <a:bodyPr>
            <a:normAutofit fontScale="92500" lnSpcReduction="20000"/>
          </a:bodyPr>
          <a:lstStyle/>
          <a:p>
            <a:r>
              <a:rPr lang="cs-CZ" dirty="0" smtClean="0"/>
              <a:t> „ser o </a:t>
            </a:r>
            <a:r>
              <a:rPr lang="cs-CZ" dirty="0" err="1"/>
              <a:t>género</a:t>
            </a:r>
            <a:r>
              <a:rPr lang="cs-CZ" dirty="0"/>
              <a:t> </a:t>
            </a:r>
            <a:r>
              <a:rPr lang="cs-CZ" dirty="0" err="1"/>
              <a:t>gramatical</a:t>
            </a:r>
            <a:r>
              <a:rPr lang="cs-CZ" dirty="0"/>
              <a:t> um </a:t>
            </a:r>
            <a:r>
              <a:rPr lang="cs-CZ" dirty="0" err="1"/>
              <a:t>dos</a:t>
            </a:r>
            <a:r>
              <a:rPr lang="cs-CZ" dirty="0"/>
              <a:t> </a:t>
            </a:r>
            <a:r>
              <a:rPr lang="cs-CZ" dirty="0" err="1"/>
              <a:t>aspetos</a:t>
            </a:r>
            <a:r>
              <a:rPr lang="cs-CZ" dirty="0"/>
              <a:t> da </a:t>
            </a:r>
            <a:r>
              <a:rPr lang="cs-CZ" dirty="0" err="1"/>
              <a:t>gramática</a:t>
            </a:r>
            <a:r>
              <a:rPr lang="cs-CZ" dirty="0"/>
              <a:t> </a:t>
            </a:r>
            <a:r>
              <a:rPr lang="cs-CZ" b="1" u="sng" dirty="0" err="1"/>
              <a:t>mais</a:t>
            </a:r>
            <a:r>
              <a:rPr lang="cs-CZ" b="1" u="sng" dirty="0"/>
              <a:t> </a:t>
            </a:r>
            <a:r>
              <a:rPr lang="cs-CZ" b="1" u="sng" dirty="0" err="1"/>
              <a:t>merecedor</a:t>
            </a:r>
            <a:r>
              <a:rPr lang="cs-CZ" b="1" u="sng" dirty="0"/>
              <a:t> de </a:t>
            </a:r>
            <a:r>
              <a:rPr lang="cs-CZ" b="1" u="sng" dirty="0" err="1"/>
              <a:t>atenção</a:t>
            </a:r>
            <a:r>
              <a:rPr lang="cs-CZ" dirty="0"/>
              <a:t>, </a:t>
            </a:r>
            <a:r>
              <a:rPr lang="cs-CZ" dirty="0" err="1"/>
              <a:t>apresentando</a:t>
            </a:r>
            <a:r>
              <a:rPr lang="cs-CZ" dirty="0"/>
              <a:t>-se </a:t>
            </a:r>
            <a:r>
              <a:rPr lang="cs-CZ" dirty="0" err="1"/>
              <a:t>com</a:t>
            </a:r>
            <a:r>
              <a:rPr lang="cs-CZ" dirty="0"/>
              <a:t> grande </a:t>
            </a:r>
            <a:r>
              <a:rPr lang="cs-CZ" dirty="0" err="1"/>
              <a:t>vitalidade</a:t>
            </a:r>
            <a:r>
              <a:rPr lang="cs-CZ" dirty="0"/>
              <a:t> e de </a:t>
            </a:r>
            <a:r>
              <a:rPr lang="cs-CZ" dirty="0" err="1"/>
              <a:t>capital</a:t>
            </a:r>
            <a:r>
              <a:rPr lang="cs-CZ" dirty="0"/>
              <a:t> </a:t>
            </a:r>
            <a:r>
              <a:rPr lang="cs-CZ" dirty="0" err="1"/>
              <a:t>importância</a:t>
            </a:r>
            <a:r>
              <a:rPr lang="cs-CZ" dirty="0"/>
              <a:t> </a:t>
            </a:r>
            <a:r>
              <a:rPr lang="cs-CZ" dirty="0" err="1"/>
              <a:t>comunicativa</a:t>
            </a:r>
            <a:r>
              <a:rPr lang="cs-CZ" dirty="0"/>
              <a:t> </a:t>
            </a:r>
            <a:r>
              <a:rPr lang="cs-CZ" b="1" dirty="0"/>
              <a:t>na </a:t>
            </a:r>
            <a:r>
              <a:rPr lang="cs-CZ" b="1" dirty="0" err="1"/>
              <a:t>língua</a:t>
            </a:r>
            <a:r>
              <a:rPr lang="cs-CZ" b="1" dirty="0"/>
              <a:t> </a:t>
            </a:r>
            <a:r>
              <a:rPr lang="cs-CZ" b="1" dirty="0" err="1"/>
              <a:t>portuguesa</a:t>
            </a:r>
            <a:r>
              <a:rPr lang="cs-CZ" dirty="0"/>
              <a:t>“ </a:t>
            </a:r>
            <a:endParaRPr lang="cs-CZ" dirty="0" smtClean="0"/>
          </a:p>
          <a:p>
            <a:pPr marL="0" indent="0">
              <a:buNone/>
            </a:pPr>
            <a:endParaRPr lang="cs-CZ" dirty="0" smtClean="0"/>
          </a:p>
          <a:p>
            <a:r>
              <a:rPr lang="cs-CZ" dirty="0" smtClean="0"/>
              <a:t>„gramatický rod je jedním z </a:t>
            </a:r>
            <a:r>
              <a:rPr lang="cs-CZ" b="1" u="sng" dirty="0" smtClean="0"/>
              <a:t>nejpozoruhodnějších</a:t>
            </a:r>
            <a:r>
              <a:rPr lang="cs-CZ" dirty="0" smtClean="0"/>
              <a:t> gramatických aspektů.</a:t>
            </a:r>
            <a:r>
              <a:rPr lang="cs-CZ" b="1" dirty="0" smtClean="0"/>
              <a:t> V portugalském jazyce </a:t>
            </a:r>
            <a:r>
              <a:rPr lang="cs-CZ" dirty="0" smtClean="0"/>
              <a:t>jde o jev velmi vitální (dynamický), který je z z hlediska komunikace opravdu klíčový.“(</a:t>
            </a:r>
            <a:r>
              <a:rPr lang="cs-CZ" dirty="0" err="1" smtClean="0"/>
              <a:t>Frias</a:t>
            </a:r>
            <a:r>
              <a:rPr lang="cs-CZ" dirty="0" smtClean="0"/>
              <a:t> e </a:t>
            </a:r>
            <a:r>
              <a:rPr lang="cs-CZ" dirty="0" err="1" smtClean="0"/>
              <a:t>Gouveia</a:t>
            </a:r>
            <a:r>
              <a:rPr lang="cs-CZ" dirty="0" smtClean="0"/>
              <a:t>: 2007, 2011). </a:t>
            </a:r>
          </a:p>
          <a:p>
            <a:endParaRPr lang="cs-CZ" dirty="0" smtClean="0"/>
          </a:p>
          <a:p>
            <a:endParaRPr lang="cs-CZ" dirty="0"/>
          </a:p>
          <a:p>
            <a:endParaRPr lang="cs-CZ" dirty="0" smtClean="0"/>
          </a:p>
        </p:txBody>
      </p:sp>
    </p:spTree>
    <p:extLst>
      <p:ext uri="{BB962C8B-B14F-4D97-AF65-F5344CB8AC3E}">
        <p14:creationId xmlns:p14="http://schemas.microsoft.com/office/powerpoint/2010/main" val="2240618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smtClean="0">
                <a:solidFill>
                  <a:srgbClr val="FF0000"/>
                </a:solidFill>
              </a:rPr>
              <a:t>Frias</a:t>
            </a:r>
            <a:r>
              <a:rPr lang="cs-CZ" b="1" dirty="0" smtClean="0">
                <a:solidFill>
                  <a:srgbClr val="FF0000"/>
                </a:solidFill>
              </a:rPr>
              <a:t> e </a:t>
            </a:r>
            <a:r>
              <a:rPr lang="cs-CZ" b="1" dirty="0" err="1" smtClean="0">
                <a:solidFill>
                  <a:srgbClr val="FF0000"/>
                </a:solidFill>
              </a:rPr>
              <a:t>Gouveia</a:t>
            </a:r>
            <a:r>
              <a:rPr lang="cs-CZ" dirty="0">
                <a:solidFill>
                  <a:srgbClr val="FF0000"/>
                </a:solidFill>
              </a:rPr>
              <a:t> </a:t>
            </a:r>
            <a:r>
              <a:rPr lang="cs-CZ" b="1" dirty="0" smtClean="0">
                <a:solidFill>
                  <a:srgbClr val="FF0000"/>
                </a:solidFill>
              </a:rPr>
              <a:t>– hlediska</a:t>
            </a:r>
            <a:r>
              <a:rPr lang="cs-CZ" dirty="0" smtClean="0"/>
              <a:t>:  </a:t>
            </a:r>
            <a:endParaRPr lang="cs-CZ" dirty="0"/>
          </a:p>
        </p:txBody>
      </p:sp>
      <p:sp>
        <p:nvSpPr>
          <p:cNvPr id="3" name="Zástupný symbol pro obsah 2"/>
          <p:cNvSpPr>
            <a:spLocks noGrp="1"/>
          </p:cNvSpPr>
          <p:nvPr>
            <p:ph idx="1"/>
          </p:nvPr>
        </p:nvSpPr>
        <p:spPr/>
        <p:txBody>
          <a:bodyPr>
            <a:normAutofit fontScale="85000" lnSpcReduction="10000"/>
          </a:bodyPr>
          <a:lstStyle/>
          <a:p>
            <a:r>
              <a:rPr lang="cs-CZ" b="1" u="sng" dirty="0" err="1" smtClean="0"/>
              <a:t>diatopické</a:t>
            </a:r>
            <a:r>
              <a:rPr lang="cs-CZ" b="1" u="sng" dirty="0" smtClean="0"/>
              <a:t> hledisko</a:t>
            </a:r>
            <a:r>
              <a:rPr lang="cs-CZ" dirty="0" smtClean="0"/>
              <a:t>: rozdíly mezi  evropskou a brazilskou portugalštinou (které jsou vnímány jako gramaticky správné);</a:t>
            </a:r>
          </a:p>
          <a:p>
            <a:r>
              <a:rPr lang="cs-CZ" b="1" u="sng" dirty="0" smtClean="0"/>
              <a:t>historické hledisko</a:t>
            </a:r>
            <a:r>
              <a:rPr lang="cs-CZ" dirty="0" smtClean="0"/>
              <a:t>: některá slova v průběhu vývoje mění gramatický rod;</a:t>
            </a:r>
          </a:p>
          <a:p>
            <a:r>
              <a:rPr lang="cs-CZ" b="1" u="sng" dirty="0" err="1" smtClean="0"/>
              <a:t>stylisticko</a:t>
            </a:r>
            <a:r>
              <a:rPr lang="cs-CZ" b="1" u="sng" dirty="0" smtClean="0"/>
              <a:t> – pragmatické hledisko </a:t>
            </a:r>
            <a:r>
              <a:rPr lang="cs-CZ" dirty="0" smtClean="0"/>
              <a:t>(individuální odchylky rodilých mluvčích, neznalost správného rodu – testy, dotazníky, regionální varianty viděné jako odchylky od normy, nikoliv jako gramaticky správné)</a:t>
            </a:r>
          </a:p>
          <a:p>
            <a:r>
              <a:rPr lang="cs-CZ" b="1" u="sng" dirty="0" smtClean="0"/>
              <a:t>lexikologický faktor </a:t>
            </a:r>
            <a:r>
              <a:rPr lang="cs-CZ" dirty="0" smtClean="0"/>
              <a:t>– spojený s rodem přejatých slov cizího původu  </a:t>
            </a:r>
          </a:p>
          <a:p>
            <a:endParaRPr lang="cs-CZ" dirty="0"/>
          </a:p>
        </p:txBody>
      </p:sp>
    </p:spTree>
    <p:extLst>
      <p:ext uri="{BB962C8B-B14F-4D97-AF65-F5344CB8AC3E}">
        <p14:creationId xmlns:p14="http://schemas.microsoft.com/office/powerpoint/2010/main" val="230075247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5769</Words>
  <Application>Microsoft Office PowerPoint</Application>
  <PresentationFormat>Předvádění na obrazovce (4:3)</PresentationFormat>
  <Paragraphs>588</Paragraphs>
  <Slides>79</Slides>
  <Notes>1</Notes>
  <HiddenSlides>0</HiddenSlides>
  <MMClips>0</MMClips>
  <ScaleCrop>false</ScaleCrop>
  <HeadingPairs>
    <vt:vector size="4" baseType="variant">
      <vt:variant>
        <vt:lpstr>Motiv</vt:lpstr>
      </vt:variant>
      <vt:variant>
        <vt:i4>1</vt:i4>
      </vt:variant>
      <vt:variant>
        <vt:lpstr>Nadpisy snímků</vt:lpstr>
      </vt:variant>
      <vt:variant>
        <vt:i4>79</vt:i4>
      </vt:variant>
    </vt:vector>
  </HeadingPairs>
  <TitlesOfParts>
    <vt:vector size="80" baseType="lpstr">
      <vt:lpstr>Motiv systému Office</vt:lpstr>
      <vt:lpstr>COMPONENTE  - určení gramatického rodu</vt:lpstr>
      <vt:lpstr>Publikační údaje</vt:lpstr>
      <vt:lpstr>CÍL</vt:lpstr>
      <vt:lpstr>DŮVOD</vt:lpstr>
      <vt:lpstr>Pochybnosti</vt:lpstr>
      <vt:lpstr>Předběžný a obecný závěr </vt:lpstr>
      <vt:lpstr>2 hlavní pilíře výzkumu</vt:lpstr>
      <vt:lpstr>M.C.F. Gouveia o gramatickém rodu</vt:lpstr>
      <vt:lpstr>Frias e Gouveia – hlediska:  </vt:lpstr>
      <vt:lpstr>Analytický model</vt:lpstr>
      <vt:lpstr>Lexikografické zpracování</vt:lpstr>
      <vt:lpstr>Klasifikace podstatných jmen z hlediska gramatického rodu</vt:lpstr>
      <vt:lpstr>Podstatná jména uniformní jednorodá </vt:lpstr>
      <vt:lpstr>Vespolná podstatná jména</vt:lpstr>
      <vt:lpstr>Historické faktory</vt:lpstr>
      <vt:lpstr>Diatopický faktor</vt:lpstr>
      <vt:lpstr>Další změny</vt:lpstr>
      <vt:lpstr>Uniformní subs.se změnou významu</vt:lpstr>
      <vt:lpstr>Metodologický popis</vt:lpstr>
      <vt:lpstr>Lexikologické zpracování</vt:lpstr>
      <vt:lpstr>Další slovníky </vt:lpstr>
      <vt:lpstr>2 další postupy</vt:lpstr>
      <vt:lpstr>1. krok</vt:lpstr>
      <vt:lpstr>2. krok</vt:lpstr>
      <vt:lpstr>Lematizace o/a componente v portugalské lexikografii</vt:lpstr>
      <vt:lpstr>Dicionário da Língua Portuguesa Contemporânea </vt:lpstr>
      <vt:lpstr>Dicionário Priberam da Língua Portuguesa</vt:lpstr>
      <vt:lpstr>Dicionário Aulete </vt:lpstr>
      <vt:lpstr>Dicionário da Língua Portuguesa Aurélio </vt:lpstr>
      <vt:lpstr>Dicionário Houaiss da Língua Portuguesa </vt:lpstr>
      <vt:lpstr>Dicionário Houaiss da Língua Portuguesa</vt:lpstr>
      <vt:lpstr>Lematização de o/a componente em outras línguas románicas </vt:lpstr>
      <vt:lpstr>španělština</vt:lpstr>
      <vt:lpstr>italština</vt:lpstr>
      <vt:lpstr>francouzština</vt:lpstr>
      <vt:lpstr>Předběžný závěr</vt:lpstr>
      <vt:lpstr>Historický aspekt</vt:lpstr>
      <vt:lpstr>Diatopické rozdíly</vt:lpstr>
      <vt:lpstr>PE x PB „componente“</vt:lpstr>
      <vt:lpstr>O Corpus do Português</vt:lpstr>
      <vt:lpstr>Srovnání </vt:lpstr>
      <vt:lpstr>Português Europeu 22(m.)  &lt; 122(f.) </vt:lpstr>
      <vt:lpstr>Português do Brasil  232 (m) &gt; 30 (f) </vt:lpstr>
      <vt:lpstr>Synchronní výzkum v PE</vt:lpstr>
      <vt:lpstr>Oblasti, v níž se vyskytuje componente</vt:lpstr>
      <vt:lpstr>Gramatický rod podle sekce</vt:lpstr>
      <vt:lpstr>Gramatický rod podle členu</vt:lpstr>
      <vt:lpstr>Gram. rod podle jiného determinantu, modifikátoru či atributu</vt:lpstr>
      <vt:lpstr>Gram. rod podle jiného determinantu, modifikátoru či atributu</vt:lpstr>
      <vt:lpstr>Prezentace aplikace PowerPoint</vt:lpstr>
      <vt:lpstr>ZPRACOVÁNÍ DAT</vt:lpstr>
      <vt:lpstr>Prezentace aplikace PowerPoint</vt:lpstr>
      <vt:lpstr>Prezentace aplikace PowerPoint</vt:lpstr>
      <vt:lpstr>%  podle sekce a rodu</vt:lpstr>
      <vt:lpstr>%  podle sekce a rodu</vt:lpstr>
      <vt:lpstr>Závěry</vt:lpstr>
      <vt:lpstr>Závěry</vt:lpstr>
      <vt:lpstr>Závěry</vt:lpstr>
      <vt:lpstr>Závěry</vt:lpstr>
      <vt:lpstr>Závěry</vt:lpstr>
      <vt:lpstr>Závěry</vt:lpstr>
      <vt:lpstr>Závěry</vt:lpstr>
      <vt:lpstr>Závěry</vt:lpstr>
      <vt:lpstr>Závěry</vt:lpstr>
      <vt:lpstr>Závěry</vt:lpstr>
      <vt:lpstr>Seznam konstrukcí</vt:lpstr>
      <vt:lpstr>Seznam konstrukcí</vt:lpstr>
      <vt:lpstr>Seznam konstrukcí</vt:lpstr>
      <vt:lpstr>Seznam konstrukcí</vt:lpstr>
      <vt:lpstr>Seznam konstrukcí</vt:lpstr>
      <vt:lpstr>Seznam konstrukcí</vt:lpstr>
      <vt:lpstr>Seznam konstrukcí</vt:lpstr>
      <vt:lpstr>Bibliografie </vt:lpstr>
      <vt:lpstr>Bibliografie</vt:lpstr>
      <vt:lpstr>Bibliografie </vt:lpstr>
      <vt:lpstr>Korpusy </vt:lpstr>
      <vt:lpstr>Slovníky </vt:lpstr>
      <vt:lpstr>Elektronické slovníky</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COMPONENTE  - určení gramatického rodu</dc:title>
  <dc:creator>Iva Svobodová</dc:creator>
  <cp:lastModifiedBy>Iva Svobodová</cp:lastModifiedBy>
  <cp:revision>35</cp:revision>
  <dcterms:created xsi:type="dcterms:W3CDTF">2013-11-28T10:37:46Z</dcterms:created>
  <dcterms:modified xsi:type="dcterms:W3CDTF">2013-11-29T10:49:48Z</dcterms:modified>
</cp:coreProperties>
</file>