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6" r:id="rId39"/>
    <p:sldId id="297" r:id="rId40"/>
    <p:sldId id="295" r:id="rId41"/>
    <p:sldId id="298" r:id="rId42"/>
    <p:sldId id="300" r:id="rId43"/>
    <p:sldId id="301" r:id="rId44"/>
    <p:sldId id="302" r:id="rId45"/>
    <p:sldId id="303" r:id="rId46"/>
    <p:sldId id="304" r:id="rId4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49DE-481B-45D5-8AF1-1925F8A09F59}" type="datetimeFigureOut">
              <a:rPr lang="cs-CZ" smtClean="0"/>
              <a:t>22. 3. 2015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90B4-5D54-469F-97D4-D671E0F19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851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49DE-481B-45D5-8AF1-1925F8A09F59}" type="datetimeFigureOut">
              <a:rPr lang="cs-CZ" smtClean="0"/>
              <a:t>22. 3. 2015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90B4-5D54-469F-97D4-D671E0F19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033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49DE-481B-45D5-8AF1-1925F8A09F59}" type="datetimeFigureOut">
              <a:rPr lang="cs-CZ" smtClean="0"/>
              <a:t>22. 3. 2015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90B4-5D54-469F-97D4-D671E0F19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705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49DE-481B-45D5-8AF1-1925F8A09F59}" type="datetimeFigureOut">
              <a:rPr lang="cs-CZ" smtClean="0"/>
              <a:t>22. 3. 2015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90B4-5D54-469F-97D4-D671E0F19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622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49DE-481B-45D5-8AF1-1925F8A09F59}" type="datetimeFigureOut">
              <a:rPr lang="cs-CZ" smtClean="0"/>
              <a:t>22. 3. 2015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90B4-5D54-469F-97D4-D671E0F19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23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49DE-481B-45D5-8AF1-1925F8A09F59}" type="datetimeFigureOut">
              <a:rPr lang="cs-CZ" smtClean="0"/>
              <a:t>22. 3. 2015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90B4-5D54-469F-97D4-D671E0F19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304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49DE-481B-45D5-8AF1-1925F8A09F59}" type="datetimeFigureOut">
              <a:rPr lang="cs-CZ" smtClean="0"/>
              <a:t>22. 3. 2015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90B4-5D54-469F-97D4-D671E0F19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315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49DE-481B-45D5-8AF1-1925F8A09F59}" type="datetimeFigureOut">
              <a:rPr lang="cs-CZ" smtClean="0"/>
              <a:t>22. 3. 2015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90B4-5D54-469F-97D4-D671E0F19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372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49DE-481B-45D5-8AF1-1925F8A09F59}" type="datetimeFigureOut">
              <a:rPr lang="cs-CZ" smtClean="0"/>
              <a:t>22. 3. 2015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90B4-5D54-469F-97D4-D671E0F19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048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49DE-481B-45D5-8AF1-1925F8A09F59}" type="datetimeFigureOut">
              <a:rPr lang="cs-CZ" smtClean="0"/>
              <a:t>22. 3. 2015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90B4-5D54-469F-97D4-D671E0F19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05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949DE-481B-45D5-8AF1-1925F8A09F59}" type="datetimeFigureOut">
              <a:rPr lang="cs-CZ" smtClean="0"/>
              <a:t>22. 3. 2015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90B4-5D54-469F-97D4-D671E0F19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526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949DE-481B-45D5-8AF1-1925F8A09F59}" type="datetimeFigureOut">
              <a:rPr lang="cs-CZ" smtClean="0"/>
              <a:t>22. 3. 2015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790B4-5D54-469F-97D4-D671E0F19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957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b="1" smtClean="0"/>
              <a:t>Colocação do adjetivo</a:t>
            </a:r>
            <a:endParaRPr lang="cs-CZ" b="1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smtClean="0"/>
              <a:t>Stylistika portugalského jazyka 1</a:t>
            </a:r>
          </a:p>
          <a:p>
            <a:r>
              <a:rPr lang="pt-PT" smtClean="0"/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224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pt-BR" b="1" smtClean="0"/>
              <a:t/>
            </a:r>
            <a:br>
              <a:rPr lang="pt-BR" b="1" smtClean="0"/>
            </a:br>
            <a:r>
              <a:rPr lang="pt-BR" b="1" smtClean="0"/>
              <a:t> ?                 </a:t>
            </a:r>
            <a:r>
              <a:rPr lang="pt-BR" sz="3600" b="1" smtClean="0"/>
              <a:t>política externa inadequada   </a:t>
            </a:r>
            <a:r>
              <a:rPr lang="pt-BR" sz="6700" b="1" smtClean="0"/>
              <a:t>?</a:t>
            </a:r>
            <a:r>
              <a:rPr lang="pt-BR" sz="3600"/>
              <a:t/>
            </a:r>
            <a:br>
              <a:rPr lang="pt-BR" sz="3600"/>
            </a:br>
            <a:r>
              <a:rPr lang="pt-BR" sz="3600" b="1" smtClean="0"/>
              <a:t>inadequada   política externa</a:t>
            </a:r>
            <a:r>
              <a:rPr lang="pt-BR" b="1" smtClean="0"/>
              <a:t/>
            </a:r>
            <a:br>
              <a:rPr lang="pt-BR" b="1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pt-BR" smtClean="0"/>
              <a:t> </a:t>
            </a:r>
          </a:p>
          <a:p>
            <a:pPr marL="0" indent="0" algn="just">
              <a:buNone/>
            </a:pPr>
            <a:r>
              <a:rPr lang="pt-BR" sz="4000" smtClean="0"/>
              <a:t>Assim, um adjetivo pode  figurar em quatro posições-função, a saber: </a:t>
            </a:r>
            <a:r>
              <a:rPr lang="pt-BR" sz="4000" b="1" smtClean="0"/>
              <a:t>pré-núcleo externo, pré-núcleo interno, modificador interno e modificador externo</a:t>
            </a:r>
            <a:r>
              <a:rPr lang="pt-BR" sz="4000" smtClean="0"/>
              <a:t>.  Esse esquema, prevê casos de </a:t>
            </a:r>
            <a:r>
              <a:rPr lang="pt-BR" sz="4000" b="1" smtClean="0"/>
              <a:t>polivalência funcional</a:t>
            </a:r>
            <a:r>
              <a:rPr lang="pt-BR" sz="4000" smtClean="0"/>
              <a:t> e admite a possibilidade de </a:t>
            </a:r>
            <a:r>
              <a:rPr lang="pt-BR" sz="4000" b="1" smtClean="0"/>
              <a:t>um mesmo vocábulo </a:t>
            </a:r>
            <a:r>
              <a:rPr lang="pt-BR" sz="4000" smtClean="0"/>
              <a:t> ocupar ambas as posições</a:t>
            </a:r>
          </a:p>
          <a:p>
            <a:pPr marL="0" indent="0">
              <a:buNone/>
            </a:pPr>
            <a:endParaRPr lang="pt-BR" smtClean="0"/>
          </a:p>
          <a:p>
            <a:pPr marL="0" indent="0" algn="ctr">
              <a:buNone/>
            </a:pPr>
            <a:r>
              <a:rPr lang="pt-BR" sz="4200" smtClean="0"/>
              <a:t>Exemplo: </a:t>
            </a:r>
          </a:p>
          <a:p>
            <a:pPr marL="0" indent="0" algn="ctr">
              <a:buNone/>
            </a:pPr>
            <a:r>
              <a:rPr lang="pt-BR" sz="4200" b="1" smtClean="0"/>
              <a:t>política externa inadequada</a:t>
            </a:r>
            <a:r>
              <a:rPr lang="pt-BR" sz="4200" smtClean="0"/>
              <a:t>, </a:t>
            </a:r>
          </a:p>
          <a:p>
            <a:pPr marL="0" indent="0" algn="ctr">
              <a:buNone/>
            </a:pPr>
            <a:r>
              <a:rPr lang="pt-BR" sz="4200" b="1" smtClean="0"/>
              <a:t>política </a:t>
            </a:r>
            <a:r>
              <a:rPr lang="pt-BR" sz="4200" smtClean="0"/>
              <a:t>é o </a:t>
            </a:r>
            <a:r>
              <a:rPr lang="pt-BR" sz="4200" u="sng" smtClean="0"/>
              <a:t>núcleo</a:t>
            </a:r>
            <a:r>
              <a:rPr lang="pt-BR" sz="4200" smtClean="0"/>
              <a:t> (7ª posição-função)</a:t>
            </a:r>
          </a:p>
          <a:p>
            <a:pPr marL="0" indent="0" algn="ctr">
              <a:buNone/>
            </a:pPr>
            <a:r>
              <a:rPr lang="pt-BR" sz="4200" b="1" smtClean="0"/>
              <a:t>externa</a:t>
            </a:r>
            <a:r>
              <a:rPr lang="pt-BR" sz="4200" smtClean="0"/>
              <a:t> é o </a:t>
            </a:r>
            <a:r>
              <a:rPr lang="pt-BR" sz="4200" u="sng" smtClean="0"/>
              <a:t>modificador interno </a:t>
            </a:r>
            <a:r>
              <a:rPr lang="pt-BR" sz="4200" smtClean="0"/>
              <a:t>(8ª posição-função) </a:t>
            </a:r>
          </a:p>
          <a:p>
            <a:pPr marL="0" indent="0" algn="ctr">
              <a:buNone/>
            </a:pPr>
            <a:r>
              <a:rPr lang="pt-BR" sz="4200" b="1" smtClean="0"/>
              <a:t>inadequada</a:t>
            </a:r>
            <a:r>
              <a:rPr lang="pt-BR" sz="4200" smtClean="0"/>
              <a:t> é o </a:t>
            </a:r>
            <a:r>
              <a:rPr lang="pt-BR" sz="4200" u="sng" smtClean="0"/>
              <a:t>modificador externo </a:t>
            </a:r>
            <a:r>
              <a:rPr lang="pt-BR" sz="4200" smtClean="0"/>
              <a:t>(9ª posição-função)</a:t>
            </a:r>
          </a:p>
          <a:p>
            <a:pPr marL="0" indent="0" algn="ctr">
              <a:buNone/>
            </a:pPr>
            <a:endParaRPr lang="pt-BR" sz="4200"/>
          </a:p>
          <a:p>
            <a:pPr marL="0" indent="0" algn="ctr">
              <a:buNone/>
            </a:pPr>
            <a:r>
              <a:rPr lang="pt-BR" sz="4200" smtClean="0"/>
              <a:t>x</a:t>
            </a:r>
          </a:p>
          <a:p>
            <a:pPr marL="0" indent="0" algn="ctr">
              <a:buNone/>
            </a:pPr>
            <a:endParaRPr lang="pt-BR" sz="4200"/>
          </a:p>
          <a:p>
            <a:pPr marL="0" indent="0" algn="ctr">
              <a:buNone/>
            </a:pPr>
            <a:r>
              <a:rPr lang="pt-BR" sz="4200" b="1" smtClean="0"/>
              <a:t>inadequada política externa</a:t>
            </a:r>
          </a:p>
          <a:p>
            <a:pPr marL="0" indent="0" algn="ctr">
              <a:buNone/>
            </a:pPr>
            <a:r>
              <a:rPr lang="pt-BR" sz="4200" b="1" smtClean="0"/>
              <a:t>política</a:t>
            </a:r>
            <a:r>
              <a:rPr lang="pt-BR" sz="4200" smtClean="0"/>
              <a:t> é </a:t>
            </a:r>
            <a:r>
              <a:rPr lang="pt-BR" sz="4200" u="sng" smtClean="0"/>
              <a:t>núcleo</a:t>
            </a:r>
            <a:r>
              <a:rPr lang="pt-BR" sz="4200" smtClean="0"/>
              <a:t> (7ª posição-função) </a:t>
            </a:r>
          </a:p>
          <a:p>
            <a:pPr marL="0" indent="0" algn="ctr">
              <a:buNone/>
            </a:pPr>
            <a:r>
              <a:rPr lang="pt-BR" sz="4200" b="1"/>
              <a:t>e</a:t>
            </a:r>
            <a:r>
              <a:rPr lang="pt-BR" sz="4200" b="1" smtClean="0"/>
              <a:t>xterna</a:t>
            </a:r>
            <a:r>
              <a:rPr lang="pt-BR" sz="4200" smtClean="0"/>
              <a:t> é </a:t>
            </a:r>
            <a:r>
              <a:rPr lang="pt-BR" sz="4200" u="sng" smtClean="0"/>
              <a:t>modificador interno </a:t>
            </a:r>
            <a:r>
              <a:rPr lang="pt-BR" sz="4200" smtClean="0"/>
              <a:t>(8ª posição-função)</a:t>
            </a:r>
          </a:p>
          <a:p>
            <a:pPr marL="0" indent="0" algn="ctr">
              <a:buNone/>
            </a:pPr>
            <a:r>
              <a:rPr lang="pt-BR" sz="4200" b="1" smtClean="0"/>
              <a:t>inadequada</a:t>
            </a:r>
            <a:r>
              <a:rPr lang="pt-BR" sz="4200" smtClean="0"/>
              <a:t> é </a:t>
            </a:r>
            <a:r>
              <a:rPr lang="pt-BR" sz="4200" u="sng" smtClean="0"/>
              <a:t>pré-núcleo interno </a:t>
            </a:r>
            <a:r>
              <a:rPr lang="pt-BR" sz="4200" smtClean="0"/>
              <a:t>(6ª posição-função) </a:t>
            </a:r>
            <a:endParaRPr lang="cs-CZ" sz="4200"/>
          </a:p>
        </p:txBody>
      </p:sp>
    </p:spTree>
    <p:extLst>
      <p:ext uri="{BB962C8B-B14F-4D97-AF65-F5344CB8AC3E}">
        <p14:creationId xmlns:p14="http://schemas.microsoft.com/office/powerpoint/2010/main" val="1016759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mtClean="0"/>
              <a:t>Perini</a:t>
            </a:r>
            <a:r>
              <a:rPr lang="cs-CZ" smtClean="0"/>
              <a:t>:</a:t>
            </a:r>
            <a:r>
              <a:rPr lang="pt-PT" smtClean="0"/>
              <a:t> </a:t>
            </a:r>
            <a:r>
              <a:rPr lang="pt-PT" i="1" smtClean="0"/>
              <a:t>Modern Portuguese</a:t>
            </a:r>
            <a:r>
              <a:rPr lang="pt-PT" smtClean="0"/>
              <a:t/>
            </a:r>
            <a:br>
              <a:rPr lang="pt-PT" smtClean="0"/>
            </a:br>
            <a:r>
              <a:rPr lang="en-US" sz="2000" smtClean="0"/>
              <a:t>Ordering of Modifiers Relative to the Head e Ordering Modifiers Relative to Each Other (PERINI, 2002: p.297-328</a:t>
            </a:r>
            <a:r>
              <a:rPr lang="en-US" sz="2700" smtClean="0"/>
              <a:t>). </a:t>
            </a:r>
            <a:endParaRPr lang="cs-CZ" sz="27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smtClean="0"/>
              <a:t>Apresenta como somente </a:t>
            </a:r>
            <a:r>
              <a:rPr lang="pt-BR" b="1" smtClean="0"/>
              <a:t>antepostos</a:t>
            </a:r>
            <a:r>
              <a:rPr lang="pt-BR" smtClean="0"/>
              <a:t> ao núcleo do SN </a:t>
            </a:r>
            <a:r>
              <a:rPr lang="pt-BR" b="1" i="1" smtClean="0"/>
              <a:t>nomes em função adjetiva:</a:t>
            </a:r>
            <a:endParaRPr lang="pt-BR" smtClean="0"/>
          </a:p>
          <a:p>
            <a:pPr marL="0" indent="0" algn="ctr">
              <a:buNone/>
            </a:pPr>
            <a:r>
              <a:rPr lang="pt-BR" i="1" smtClean="0"/>
              <a:t>mero</a:t>
            </a:r>
          </a:p>
          <a:p>
            <a:pPr marL="0" indent="0" algn="ctr">
              <a:buNone/>
            </a:pPr>
            <a:r>
              <a:rPr lang="pt-BR" i="1" smtClean="0"/>
              <a:t>reles</a:t>
            </a:r>
          </a:p>
          <a:p>
            <a:pPr marL="0" indent="0" algn="ctr">
              <a:buNone/>
            </a:pPr>
            <a:r>
              <a:rPr lang="pt-BR" i="1" smtClean="0"/>
              <a:t>pretenso</a:t>
            </a:r>
          </a:p>
          <a:p>
            <a:pPr marL="0" indent="0" algn="ctr">
              <a:buNone/>
            </a:pPr>
            <a:r>
              <a:rPr lang="pt-BR" i="1" smtClean="0"/>
              <a:t> suposto</a:t>
            </a:r>
          </a:p>
          <a:p>
            <a:pPr marL="0" indent="0" algn="ctr">
              <a:buNone/>
            </a:pPr>
            <a:r>
              <a:rPr lang="pt-BR" i="1" smtClean="0"/>
              <a:t>parco</a:t>
            </a:r>
          </a:p>
          <a:p>
            <a:pPr marL="0" indent="0" algn="ctr">
              <a:buNone/>
            </a:pPr>
            <a:r>
              <a:rPr lang="pt-BR" i="1" smtClean="0"/>
              <a:t>meio,</a:t>
            </a:r>
            <a:r>
              <a:rPr lang="pt-BR" smtClean="0"/>
              <a:t> </a:t>
            </a:r>
          </a:p>
          <a:p>
            <a:pPr marL="0" indent="0" algn="ctr">
              <a:buNone/>
            </a:pPr>
            <a:r>
              <a:rPr lang="pt-BR" smtClean="0"/>
              <a:t>“big”, </a:t>
            </a:r>
          </a:p>
          <a:p>
            <a:pPr marL="0" indent="0" algn="ctr">
              <a:buNone/>
            </a:pPr>
            <a:r>
              <a:rPr lang="pt-BR" i="1" smtClean="0"/>
              <a:t>puta </a:t>
            </a:r>
          </a:p>
          <a:p>
            <a:pPr marL="0" indent="0" algn="ctr">
              <a:buNone/>
            </a:pPr>
            <a:r>
              <a:rPr lang="pt-BR" i="1" smtClean="0"/>
              <a:t> baita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288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Neves (2000)</a:t>
            </a:r>
            <a:br>
              <a:rPr lang="pt-BR" smtClean="0"/>
            </a:br>
            <a:r>
              <a:rPr lang="pt-BR" i="1" smtClean="0"/>
              <a:t>Gramática de Usos do Português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pPr marL="0" indent="0" algn="just">
              <a:buNone/>
            </a:pPr>
            <a:r>
              <a:rPr lang="pt-BR" smtClean="0"/>
              <a:t>Neves observa que “em dependência do substantivo com o qual se constroem, os </a:t>
            </a:r>
            <a:r>
              <a:rPr lang="pt-BR" b="1" smtClean="0"/>
              <a:t>adjetivos classificadores </a:t>
            </a:r>
            <a:r>
              <a:rPr lang="pt-BR" smtClean="0"/>
              <a:t>podem </a:t>
            </a:r>
            <a:r>
              <a:rPr lang="pt-BR" b="1" smtClean="0"/>
              <a:t>passar a qualificadores</a:t>
            </a:r>
            <a:r>
              <a:rPr lang="pt-BR" smtClean="0"/>
              <a:t>, em uso metafórico, com possibilidade de anteposição” </a:t>
            </a:r>
          </a:p>
          <a:p>
            <a:pPr marL="0" indent="0" algn="just">
              <a:buNone/>
            </a:pPr>
            <a:endParaRPr lang="pt-BR"/>
          </a:p>
          <a:p>
            <a:pPr marL="0" indent="0" algn="ctr">
              <a:buNone/>
            </a:pPr>
            <a:r>
              <a:rPr lang="pt-BR" smtClean="0"/>
              <a:t>(NEVES, 2000: p. 199).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349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Neves: adjetivos que podem ser pospostos ou antepostos ao substantivo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pt-BR" smtClean="0"/>
          </a:p>
          <a:p>
            <a:pPr marL="0" indent="0" algn="just">
              <a:buNone/>
            </a:pPr>
            <a:r>
              <a:rPr lang="pt-BR" smtClean="0"/>
              <a:t>Os Adjetivos que mais aceitam anteposição são os que </a:t>
            </a:r>
            <a:r>
              <a:rPr lang="pt-BR" b="1" smtClean="0"/>
              <a:t>indicam qualidades atribuídas a termos </a:t>
            </a:r>
            <a:r>
              <a:rPr lang="pt-BR" smtClean="0"/>
              <a:t>que têm uma </a:t>
            </a:r>
            <a:r>
              <a:rPr lang="pt-BR" b="1" smtClean="0"/>
              <a:t>relação específica </a:t>
            </a:r>
            <a:r>
              <a:rPr lang="pt-BR" smtClean="0"/>
              <a:t>com aquele tipo de entidade qualificada, o que permitiria dizer, por exemplo, que em </a:t>
            </a:r>
          </a:p>
          <a:p>
            <a:pPr marL="0" indent="0" algn="just">
              <a:buNone/>
            </a:pPr>
            <a:endParaRPr lang="pt-BR"/>
          </a:p>
          <a:p>
            <a:pPr marL="0" indent="0" algn="ctr">
              <a:buNone/>
            </a:pPr>
            <a:r>
              <a:rPr lang="pt-BR" i="1" smtClean="0"/>
              <a:t>forte pingo de vida</a:t>
            </a:r>
          </a:p>
          <a:p>
            <a:pPr marL="0" indent="0" algn="ctr">
              <a:buNone/>
            </a:pPr>
            <a:endParaRPr lang="pt-BR" i="1" smtClean="0"/>
          </a:p>
          <a:p>
            <a:pPr marL="0" indent="0" algn="just">
              <a:buNone/>
            </a:pPr>
            <a:r>
              <a:rPr lang="pt-BR" smtClean="0"/>
              <a:t>o adjetivo </a:t>
            </a:r>
            <a:r>
              <a:rPr lang="pt-BR" b="1" i="1" smtClean="0"/>
              <a:t>forte</a:t>
            </a:r>
            <a:r>
              <a:rPr lang="pt-BR" smtClean="0"/>
              <a:t> não tem valor absoluto, mas se refere a uma “força” especificamente ligada à entidade “pingo de vida”.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118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Outras observações de Neves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BR" smtClean="0"/>
          </a:p>
          <a:p>
            <a:pPr marL="0" indent="0">
              <a:buNone/>
            </a:pPr>
            <a:r>
              <a:rPr lang="pt-BR" smtClean="0"/>
              <a:t>-há </a:t>
            </a:r>
            <a:r>
              <a:rPr lang="pt-BR" b="1" smtClean="0"/>
              <a:t>restrições</a:t>
            </a:r>
            <a:r>
              <a:rPr lang="pt-BR" smtClean="0"/>
              <a:t> a determinadas colocações dos </a:t>
            </a:r>
            <a:r>
              <a:rPr lang="pt-BR" b="1" smtClean="0"/>
              <a:t>adjetivos qualificativos</a:t>
            </a:r>
            <a:r>
              <a:rPr lang="pt-BR" smtClean="0"/>
              <a:t>;</a:t>
            </a:r>
          </a:p>
          <a:p>
            <a:pPr marL="0" indent="0" algn="just">
              <a:buNone/>
            </a:pPr>
            <a:r>
              <a:rPr lang="pt-BR" smtClean="0"/>
              <a:t>-podem ocorrer </a:t>
            </a:r>
            <a:r>
              <a:rPr lang="pt-BR" b="1" smtClean="0"/>
              <a:t>diferenças semânticas </a:t>
            </a:r>
            <a:r>
              <a:rPr lang="pt-BR" smtClean="0"/>
              <a:t>em maior ou menor grau em decorrência de diferenças da posição dos elementos nos sintagmas nominais que contém certos adjetivos.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408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2400" smtClean="0"/>
              <a:t>Neves :</a:t>
            </a:r>
            <a:br>
              <a:rPr lang="pt-PT" sz="2400" smtClean="0"/>
            </a:br>
            <a:r>
              <a:rPr lang="pt-BR" sz="2400" smtClean="0"/>
              <a:t>3 situações gerais quanto à determinação da ordem dentro do sintagma nominal  adjetivos qualificadores:</a:t>
            </a:r>
            <a:endParaRPr lang="cs-CZ" sz="24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BR" smtClean="0"/>
          </a:p>
          <a:p>
            <a:pPr marL="0" indent="0">
              <a:buNone/>
            </a:pPr>
            <a:r>
              <a:rPr lang="pt-BR" smtClean="0"/>
              <a:t>a) a ordem é livre (</a:t>
            </a:r>
            <a:r>
              <a:rPr lang="pt-BR" i="1" smtClean="0"/>
              <a:t>o adjetivo </a:t>
            </a:r>
            <a:r>
              <a:rPr lang="pt-BR" b="1" i="1" smtClean="0"/>
              <a:t>pode</a:t>
            </a:r>
            <a:r>
              <a:rPr lang="pt-BR" i="1" smtClean="0"/>
              <a:t> ser posposto ou anteposto</a:t>
            </a:r>
            <a:r>
              <a:rPr lang="pt-BR" smtClean="0"/>
              <a:t>);</a:t>
            </a:r>
          </a:p>
          <a:p>
            <a:pPr marL="0" indent="0">
              <a:buNone/>
            </a:pPr>
            <a:r>
              <a:rPr lang="pt-BR" smtClean="0"/>
              <a:t>b) a ordem é fixa (</a:t>
            </a:r>
            <a:r>
              <a:rPr lang="pt-BR" i="1" smtClean="0"/>
              <a:t>o adjetivo é </a:t>
            </a:r>
            <a:r>
              <a:rPr lang="pt-BR" b="1" i="1" smtClean="0"/>
              <a:t>obrigatoriamente</a:t>
            </a:r>
            <a:r>
              <a:rPr lang="pt-BR" i="1" smtClean="0"/>
              <a:t> posposto ou obrigatoriamente anteposto</a:t>
            </a:r>
            <a:r>
              <a:rPr lang="pt-BR" smtClean="0"/>
              <a:t>);</a:t>
            </a:r>
          </a:p>
          <a:p>
            <a:pPr marL="0" indent="0">
              <a:buNone/>
            </a:pPr>
            <a:r>
              <a:rPr lang="pt-BR" smtClean="0"/>
              <a:t>e c) a ordem é pertinente (</a:t>
            </a:r>
            <a:r>
              <a:rPr lang="pt-BR" b="1" i="1" smtClean="0"/>
              <a:t>altera-se</a:t>
            </a:r>
            <a:r>
              <a:rPr lang="pt-BR" smtClean="0"/>
              <a:t> o resultado de </a:t>
            </a:r>
            <a:r>
              <a:rPr lang="pt-BR" b="1" smtClean="0"/>
              <a:t>sentido</a:t>
            </a:r>
            <a:r>
              <a:rPr lang="pt-BR" smtClean="0"/>
              <a:t> conforme o adjetivo esteja posposto ou anteposto).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22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mtClean="0"/>
              <a:t>Neves:</a:t>
            </a: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subjetividade e o carácter avaliativo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pt-BR" smtClean="0"/>
          </a:p>
          <a:p>
            <a:pPr marL="0" indent="0" algn="ctr">
              <a:buNone/>
            </a:pPr>
            <a:r>
              <a:rPr lang="pt-BR" smtClean="0"/>
              <a:t> </a:t>
            </a:r>
            <a:r>
              <a:rPr lang="pt-BR" sz="4500" b="1" smtClean="0"/>
              <a:t>subjetividade</a:t>
            </a:r>
            <a:r>
              <a:rPr lang="pt-BR" sz="4500" smtClean="0"/>
              <a:t> e </a:t>
            </a:r>
            <a:r>
              <a:rPr lang="pt-BR" sz="4500" b="1" smtClean="0"/>
              <a:t>o caráter avaliativo </a:t>
            </a:r>
            <a:r>
              <a:rPr lang="pt-BR" sz="4500" smtClean="0"/>
              <a:t> </a:t>
            </a:r>
          </a:p>
          <a:p>
            <a:pPr marL="0" indent="0" algn="ctr">
              <a:buNone/>
            </a:pPr>
            <a:r>
              <a:rPr lang="pt-BR" sz="4500" b="1" smtClean="0"/>
              <a:t>anteposição</a:t>
            </a:r>
            <a:r>
              <a:rPr lang="pt-BR" sz="4500" smtClean="0"/>
              <a:t> </a:t>
            </a:r>
          </a:p>
          <a:p>
            <a:pPr marL="0" indent="0" algn="ctr">
              <a:buNone/>
            </a:pPr>
            <a:endParaRPr lang="pt-BR" sz="4500" smtClean="0"/>
          </a:p>
          <a:p>
            <a:pPr marL="0" indent="0" algn="ctr">
              <a:buNone/>
            </a:pPr>
            <a:r>
              <a:rPr lang="pt-BR" sz="4500" smtClean="0"/>
              <a:t>em contraste com  </a:t>
            </a:r>
          </a:p>
          <a:p>
            <a:pPr marL="0" indent="0" algn="ctr">
              <a:buNone/>
            </a:pPr>
            <a:endParaRPr lang="pt-BR" sz="4500" smtClean="0"/>
          </a:p>
          <a:p>
            <a:pPr marL="0" indent="0" algn="ctr">
              <a:buNone/>
            </a:pPr>
            <a:r>
              <a:rPr lang="pt-BR" sz="4500" b="1" smtClean="0"/>
              <a:t>objetividade </a:t>
            </a:r>
            <a:r>
              <a:rPr lang="pt-BR" sz="4500" smtClean="0"/>
              <a:t>e o carácter  </a:t>
            </a:r>
            <a:r>
              <a:rPr lang="pt-BR" sz="4500" b="1" smtClean="0"/>
              <a:t>mais descritivo </a:t>
            </a:r>
            <a:endParaRPr lang="pt-BR" sz="4500" smtClean="0"/>
          </a:p>
          <a:p>
            <a:pPr marL="0" indent="0" algn="ctr">
              <a:buNone/>
            </a:pPr>
            <a:r>
              <a:rPr lang="pt-BR" sz="4500" b="1" smtClean="0"/>
              <a:t>posposição</a:t>
            </a:r>
            <a:r>
              <a:rPr lang="pt-BR" sz="4500" smtClean="0"/>
              <a:t>. </a:t>
            </a:r>
          </a:p>
          <a:p>
            <a:pPr marL="0" indent="0">
              <a:buNone/>
            </a:pPr>
            <a:endParaRPr lang="pt-BR"/>
          </a:p>
          <a:p>
            <a:pPr marL="0" indent="0">
              <a:buNone/>
            </a:pPr>
            <a:endParaRPr lang="pt-BR" smtClean="0"/>
          </a:p>
          <a:p>
            <a:pPr marL="0" indent="0">
              <a:buNone/>
            </a:pPr>
            <a:r>
              <a:rPr lang="pt-BR" smtClean="0"/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031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mtClean="0"/>
              <a:t> Neves:</a:t>
            </a:r>
            <a:br>
              <a:rPr lang="pt-PT" smtClean="0"/>
            </a:br>
            <a:r>
              <a:rPr lang="pt-PT" smtClean="0"/>
              <a:t>concretos x abstratos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 algn="just">
              <a:buAutoNum type="arabicPeriod"/>
            </a:pPr>
            <a:r>
              <a:rPr lang="pt-BR" b="1" smtClean="0"/>
              <a:t>subclasse a que pertence o adjetivo </a:t>
            </a:r>
          </a:p>
          <a:p>
            <a:pPr marL="0" indent="0" algn="just">
              <a:buNone/>
            </a:pPr>
            <a:r>
              <a:rPr lang="pt-BR" smtClean="0"/>
              <a:t>(adjetivos de modalização </a:t>
            </a:r>
            <a:r>
              <a:rPr lang="pt-BR" b="1" smtClean="0"/>
              <a:t>deôntica</a:t>
            </a:r>
            <a:r>
              <a:rPr lang="pt-BR" smtClean="0"/>
              <a:t>, de avaliação de propriedades </a:t>
            </a:r>
            <a:r>
              <a:rPr lang="pt-BR" b="1" smtClean="0"/>
              <a:t>intensionais</a:t>
            </a:r>
            <a:r>
              <a:rPr lang="pt-BR" smtClean="0"/>
              <a:t> </a:t>
            </a:r>
            <a:r>
              <a:rPr lang="pt-BR" b="1" smtClean="0"/>
              <a:t>quantitativas</a:t>
            </a:r>
            <a:r>
              <a:rPr lang="pt-BR" smtClean="0"/>
              <a:t> ou </a:t>
            </a:r>
            <a:r>
              <a:rPr lang="pt-BR" b="1" smtClean="0"/>
              <a:t>qualitativas</a:t>
            </a:r>
            <a:r>
              <a:rPr lang="pt-BR" smtClean="0"/>
              <a:t>, de modalização</a:t>
            </a:r>
            <a:r>
              <a:rPr lang="pt-BR" b="1" smtClean="0"/>
              <a:t> epistêmica</a:t>
            </a:r>
            <a:r>
              <a:rPr lang="pt-BR" smtClean="0"/>
              <a:t>, de </a:t>
            </a:r>
            <a:r>
              <a:rPr lang="pt-BR" b="1" smtClean="0"/>
              <a:t>intensificação</a:t>
            </a:r>
            <a:r>
              <a:rPr lang="pt-BR" smtClean="0"/>
              <a:t>, de </a:t>
            </a:r>
            <a:r>
              <a:rPr lang="pt-BR" b="1" smtClean="0"/>
              <a:t>atenuação</a:t>
            </a:r>
            <a:r>
              <a:rPr lang="pt-BR" smtClean="0"/>
              <a:t>)</a:t>
            </a:r>
          </a:p>
          <a:p>
            <a:pPr marL="0" indent="0" algn="just">
              <a:buNone/>
            </a:pPr>
            <a:endParaRPr lang="pt-BR" smtClean="0"/>
          </a:p>
          <a:p>
            <a:pPr marL="0" indent="0" algn="just">
              <a:buNone/>
            </a:pPr>
            <a:r>
              <a:rPr lang="pt-BR" smtClean="0"/>
              <a:t>2. </a:t>
            </a:r>
            <a:r>
              <a:rPr lang="pt-BR" b="1" smtClean="0"/>
              <a:t>a natureza do substantivo qualificado pelo adjetivo </a:t>
            </a:r>
          </a:p>
          <a:p>
            <a:pPr marL="0" indent="0" algn="just">
              <a:buNone/>
            </a:pPr>
            <a:r>
              <a:rPr lang="pt-BR" smtClean="0"/>
              <a:t>(os </a:t>
            </a:r>
            <a:r>
              <a:rPr lang="pt-BR" b="1" smtClean="0"/>
              <a:t>substantivos abstratos </a:t>
            </a:r>
            <a:r>
              <a:rPr lang="pt-BR" smtClean="0"/>
              <a:t>favorecem mais </a:t>
            </a:r>
            <a:r>
              <a:rPr lang="pt-BR" b="1" smtClean="0"/>
              <a:t>a anteposição </a:t>
            </a:r>
            <a:r>
              <a:rPr lang="pt-BR" smtClean="0"/>
              <a:t>de </a:t>
            </a:r>
            <a:r>
              <a:rPr lang="pt-BR" b="1" smtClean="0"/>
              <a:t>adjetivos qualificadores</a:t>
            </a:r>
            <a:r>
              <a:rPr lang="pt-BR" smtClean="0"/>
              <a:t>, uma vez que a qualificação de abstratos é sempre menos objetiva, mais apreciativa e menos descritiva que a de concretos). </a:t>
            </a:r>
            <a:r>
              <a:rPr lang="pt-PT" smtClean="0"/>
              <a:t> </a:t>
            </a: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432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mtClean="0"/>
              <a:t/>
            </a:r>
            <a:br>
              <a:rPr lang="pt-PT" smtClean="0"/>
            </a:br>
            <a:r>
              <a:rPr lang="pt-PT" sz="4000" smtClean="0"/>
              <a:t>Neves: comportamento do adjetivo reflete o comportamento do substantivo </a:t>
            </a:r>
            <a:br>
              <a:rPr lang="pt-PT" sz="4000" smtClean="0"/>
            </a:br>
            <a:r>
              <a:rPr lang="pt-PT" smtClean="0"/>
              <a:t> </a:t>
            </a:r>
            <a:r>
              <a:rPr lang="pt-BR" i="1" smtClean="0"/>
              <a:t> </a:t>
            </a:r>
            <a:r>
              <a:rPr lang="pt-PT" smtClean="0"/>
              <a:t/>
            </a:r>
            <a:br>
              <a:rPr lang="pt-PT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mtClean="0"/>
              <a:t>Os adjetivos como</a:t>
            </a:r>
            <a:r>
              <a:rPr lang="pt-BR" i="1" smtClean="0"/>
              <a:t> </a:t>
            </a:r>
            <a:r>
              <a:rPr lang="pt-BR" i="1" u="sng" smtClean="0"/>
              <a:t>pobre, rico, bom, caro </a:t>
            </a:r>
            <a:r>
              <a:rPr lang="pt-BR" smtClean="0"/>
              <a:t>e</a:t>
            </a:r>
            <a:r>
              <a:rPr lang="pt-BR" i="1" smtClean="0"/>
              <a:t> </a:t>
            </a:r>
            <a:r>
              <a:rPr lang="pt-BR" i="1" u="sng" smtClean="0"/>
              <a:t>grande</a:t>
            </a:r>
            <a:r>
              <a:rPr lang="pt-BR" i="1" smtClean="0"/>
              <a:t> </a:t>
            </a:r>
            <a:r>
              <a:rPr lang="pt-BR" smtClean="0"/>
              <a:t> comportam-se sintática, semântica, funcional e estilisticamente conforme a natureza do substantivo por eles qualificado.</a:t>
            </a:r>
          </a:p>
          <a:p>
            <a:pPr marL="0" indent="0" algn="just">
              <a:buNone/>
            </a:pPr>
            <a:endParaRPr lang="pt-BR"/>
          </a:p>
          <a:p>
            <a:pPr marL="0" indent="0" algn="just">
              <a:buNone/>
            </a:pPr>
            <a:r>
              <a:rPr lang="pt-BR" smtClean="0"/>
              <a:t> Sobre a posição dos adjetivos classificadores, afirma que, quando </a:t>
            </a:r>
            <a:r>
              <a:rPr lang="pt-BR" b="1" smtClean="0"/>
              <a:t>em função adnominal</a:t>
            </a:r>
            <a:r>
              <a:rPr lang="pt-BR" smtClean="0"/>
              <a:t>, aparecem normalmente </a:t>
            </a:r>
            <a:r>
              <a:rPr lang="pt-BR" b="1" smtClean="0"/>
              <a:t>pospostos</a:t>
            </a:r>
            <a:r>
              <a:rPr lang="pt-BR" smtClean="0"/>
              <a:t>, podendo haver, entretanto, </a:t>
            </a:r>
            <a:r>
              <a:rPr lang="pt-BR" b="1" smtClean="0"/>
              <a:t>construções cristalizadas </a:t>
            </a:r>
            <a:r>
              <a:rPr lang="pt-BR" smtClean="0"/>
              <a:t>em que o </a:t>
            </a:r>
            <a:r>
              <a:rPr lang="pt-BR" b="1" smtClean="0"/>
              <a:t>adjetivo classificador vem sempre anteposto</a:t>
            </a:r>
            <a:r>
              <a:rPr lang="pt-BR" smtClean="0"/>
              <a:t>, como no caso de “</a:t>
            </a:r>
            <a:r>
              <a:rPr lang="pt-BR" b="1" i="1" smtClean="0"/>
              <a:t>pátrio poder</a:t>
            </a:r>
            <a:r>
              <a:rPr lang="pt-BR" smtClean="0"/>
              <a:t>”.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8006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mtClean="0"/>
              <a:t/>
            </a:r>
            <a:br>
              <a:rPr lang="pt-PT" smtClean="0"/>
            </a:br>
            <a:r>
              <a:rPr lang="pt-PT" smtClean="0"/>
              <a:t>Neves:</a:t>
            </a:r>
            <a:r>
              <a:rPr lang="pt-BR" smtClean="0"/>
              <a:t> função apositiva </a:t>
            </a:r>
            <a:br>
              <a:rPr lang="pt-BR" smtClean="0"/>
            </a:br>
            <a:r>
              <a:rPr lang="pt-BR" smtClean="0"/>
              <a:t>Neves (2000: p.201). </a:t>
            </a:r>
            <a:br>
              <a:rPr lang="pt-BR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smtClean="0"/>
              <a:t>Na função apositiva, os adjetivos podem ser pospostos ou antepostos. </a:t>
            </a:r>
          </a:p>
          <a:p>
            <a:pPr marL="0" indent="0">
              <a:buNone/>
            </a:pPr>
            <a:endParaRPr lang="pt-BR"/>
          </a:p>
          <a:p>
            <a:pPr marL="0" indent="0">
              <a:buNone/>
            </a:pPr>
            <a:r>
              <a:rPr lang="pt-BR" smtClean="0"/>
              <a:t>Existem, no entanto, as </a:t>
            </a:r>
            <a:r>
              <a:rPr lang="pt-BR" b="1" smtClean="0"/>
              <a:t>construções fixas </a:t>
            </a:r>
            <a:r>
              <a:rPr lang="pt-BR" smtClean="0"/>
              <a:t>equivalentes a </a:t>
            </a:r>
            <a:r>
              <a:rPr lang="pt-BR" b="1" smtClean="0"/>
              <a:t>uma unidade lexical </a:t>
            </a:r>
            <a:r>
              <a:rPr lang="pt-BR" smtClean="0"/>
              <a:t>formada, seja</a:t>
            </a:r>
          </a:p>
          <a:p>
            <a:pPr marL="0" indent="0">
              <a:buNone/>
            </a:pPr>
            <a:r>
              <a:rPr lang="pt-BR" smtClean="0"/>
              <a:t> </a:t>
            </a:r>
            <a:r>
              <a:rPr lang="pt-BR" u="sng" smtClean="0"/>
              <a:t>com qualificadores </a:t>
            </a:r>
            <a:r>
              <a:rPr lang="pt-BR" smtClean="0"/>
              <a:t>(</a:t>
            </a:r>
            <a:r>
              <a:rPr lang="pt-BR" i="1" u="sng" smtClean="0"/>
              <a:t>mau</a:t>
            </a:r>
            <a:r>
              <a:rPr lang="pt-BR" i="1" smtClean="0"/>
              <a:t> gosto, </a:t>
            </a:r>
            <a:r>
              <a:rPr lang="pt-BR" i="1" u="sng" smtClean="0"/>
              <a:t>bom</a:t>
            </a:r>
            <a:r>
              <a:rPr lang="pt-BR" i="1" smtClean="0"/>
              <a:t> senso, </a:t>
            </a:r>
            <a:r>
              <a:rPr lang="pt-BR" i="1" u="sng" smtClean="0"/>
              <a:t>bom</a:t>
            </a:r>
            <a:r>
              <a:rPr lang="pt-BR" i="1" smtClean="0"/>
              <a:t> humor, cara </a:t>
            </a:r>
            <a:r>
              <a:rPr lang="pt-BR" i="1" u="sng" smtClean="0"/>
              <a:t>fechada</a:t>
            </a:r>
            <a:r>
              <a:rPr lang="pt-BR" i="1" smtClean="0"/>
              <a:t>,  </a:t>
            </a:r>
            <a:r>
              <a:rPr lang="pt-BR" i="1" u="sng" smtClean="0"/>
              <a:t>bom</a:t>
            </a:r>
            <a:r>
              <a:rPr lang="pt-BR" i="1" smtClean="0"/>
              <a:t> ladrão, </a:t>
            </a:r>
            <a:r>
              <a:rPr lang="pt-BR" i="1" u="sng" smtClean="0"/>
              <a:t>cidade</a:t>
            </a:r>
            <a:r>
              <a:rPr lang="pt-BR" i="1" smtClean="0"/>
              <a:t> grande</a:t>
            </a:r>
            <a:r>
              <a:rPr lang="pt-BR" smtClean="0"/>
              <a:t>) – MAIOR FLUTUAÇÃO </a:t>
            </a:r>
          </a:p>
          <a:p>
            <a:pPr marL="0" indent="0">
              <a:buNone/>
            </a:pPr>
            <a:r>
              <a:rPr lang="pt-BR" smtClean="0"/>
              <a:t> </a:t>
            </a:r>
          </a:p>
          <a:p>
            <a:pPr marL="0" indent="0">
              <a:buNone/>
            </a:pPr>
            <a:r>
              <a:rPr lang="pt-BR" u="sng" smtClean="0"/>
              <a:t>ou com classificadores </a:t>
            </a:r>
            <a:r>
              <a:rPr lang="pt-BR" smtClean="0"/>
              <a:t>(</a:t>
            </a:r>
            <a:r>
              <a:rPr lang="pt-BR" i="1" smtClean="0"/>
              <a:t>salário </a:t>
            </a:r>
            <a:r>
              <a:rPr lang="pt-BR" i="1" u="sng" smtClean="0"/>
              <a:t>mínimo</a:t>
            </a:r>
            <a:r>
              <a:rPr lang="pt-BR" i="1" smtClean="0"/>
              <a:t>, assistente </a:t>
            </a:r>
            <a:r>
              <a:rPr lang="pt-BR" i="1" u="sng" smtClean="0"/>
              <a:t>social</a:t>
            </a:r>
            <a:r>
              <a:rPr lang="pt-BR" i="1" smtClean="0"/>
              <a:t>, direitos </a:t>
            </a:r>
            <a:r>
              <a:rPr lang="pt-BR" i="1" u="sng" smtClean="0"/>
              <a:t>autorais</a:t>
            </a:r>
            <a:r>
              <a:rPr lang="pt-BR" i="1" smtClean="0"/>
              <a:t>, deputado </a:t>
            </a:r>
            <a:r>
              <a:rPr lang="pt-BR" i="1" u="sng" smtClean="0"/>
              <a:t>federal</a:t>
            </a:r>
            <a:r>
              <a:rPr lang="pt-BR" i="1" smtClean="0"/>
              <a:t>, globos </a:t>
            </a:r>
            <a:r>
              <a:rPr lang="pt-BR" i="1" u="sng" smtClean="0"/>
              <a:t>oculares</a:t>
            </a:r>
            <a:r>
              <a:rPr lang="pt-BR" i="1" smtClean="0"/>
              <a:t>, </a:t>
            </a:r>
            <a:r>
              <a:rPr lang="pt-BR" smtClean="0"/>
              <a:t>etc.). </a:t>
            </a:r>
            <a:r>
              <a:rPr lang="pt-PT" smtClean="0"/>
              <a:t> </a:t>
            </a:r>
            <a:endParaRPr lang="cs-CZ" smtClean="0"/>
          </a:p>
          <a:p>
            <a:endParaRPr lang="cs-CZ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4046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mtClean="0"/>
              <a:t/>
            </a:r>
            <a:br>
              <a:rPr lang="pt-PT" smtClean="0"/>
            </a:br>
            <a:r>
              <a:rPr lang="pt-PT" smtClean="0"/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PT" smtClean="0"/>
              <a:t> </a:t>
            </a:r>
            <a:r>
              <a:rPr lang="pt-BR" sz="3600" smtClean="0"/>
              <a:t>Bechara (2004),  Moderna Gramática Portuguesa </a:t>
            </a:r>
            <a:r>
              <a:rPr lang="cs-CZ" smtClean="0"/>
              <a:t/>
            </a:r>
            <a:br>
              <a:rPr lang="cs-CZ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smtClean="0"/>
              <a:t>a)o adjetivo monossilábico modificador precede o nome de maior extensão fonética: </a:t>
            </a:r>
            <a:r>
              <a:rPr lang="pt-BR" b="1" i="1" smtClean="0"/>
              <a:t>bom dia, má hora,</a:t>
            </a:r>
            <a:r>
              <a:rPr lang="pt-BR" smtClean="0"/>
              <a:t> etc.; </a:t>
            </a:r>
          </a:p>
          <a:p>
            <a:pPr marL="0" indent="0" algn="just">
              <a:buNone/>
            </a:pPr>
            <a:r>
              <a:rPr lang="pt-BR" smtClean="0"/>
              <a:t>b) o adjetivo que exprime forma ou cor vem depois do                                                         substantivo, especificando seu conceito e o opondo a outros da espécie: </a:t>
            </a:r>
            <a:r>
              <a:rPr lang="pt-BR" b="1" i="1" smtClean="0"/>
              <a:t>rua larga, blusa verde</a:t>
            </a:r>
            <a:r>
              <a:rPr lang="pt-BR" smtClean="0"/>
              <a:t>; </a:t>
            </a:r>
          </a:p>
          <a:p>
            <a:pPr marL="0" indent="0" algn="just">
              <a:buNone/>
            </a:pPr>
            <a:r>
              <a:rPr lang="pt-BR" smtClean="0"/>
              <a:t>c) vem antes o adjetivo empregado não para designar o seu sentido próprio, mas para atribuir uma significação figurada: </a:t>
            </a:r>
            <a:r>
              <a:rPr lang="pt-BR" b="1" i="1" smtClean="0"/>
              <a:t>grande homem/ homem; </a:t>
            </a:r>
          </a:p>
          <a:p>
            <a:pPr marL="0" indent="0" algn="just">
              <a:buNone/>
            </a:pPr>
            <a:r>
              <a:rPr lang="pt-BR" smtClean="0"/>
              <a:t>d) numa seqüência de dois adjetivos e um substantivo, aqueles aparecem em geral juntos: </a:t>
            </a:r>
            <a:r>
              <a:rPr lang="pt-BR" b="1" i="1" smtClean="0"/>
              <a:t>bons e estimados livros </a:t>
            </a:r>
            <a:r>
              <a:rPr lang="pt-BR" smtClean="0"/>
              <a:t>ou </a:t>
            </a:r>
            <a:r>
              <a:rPr lang="pt-BR" b="1" i="1" smtClean="0"/>
              <a:t>livros bons e estimados.</a:t>
            </a:r>
            <a:r>
              <a:rPr lang="pt-BR" smtClean="0"/>
              <a:t> A quebra desta posição, pondo o substantivo no meio, é recurso comum na poesia, mas também não estão ausentes na prosa artística: </a:t>
            </a:r>
            <a:r>
              <a:rPr lang="pt-BR" b="1" i="1" smtClean="0"/>
              <a:t>bons livros e estimados</a:t>
            </a:r>
            <a:r>
              <a:rPr lang="pt-BR" smtClean="0"/>
              <a:t>”</a:t>
            </a:r>
          </a:p>
          <a:p>
            <a:pPr marL="0" indent="0" algn="just">
              <a:buNone/>
            </a:pPr>
            <a:r>
              <a:rPr lang="pt-BR" smtClean="0"/>
              <a:t>(BECHARA, 2004: p.581-584)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727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mtClean="0"/>
              <a:t>Neves: </a:t>
            </a:r>
            <a:br>
              <a:rPr lang="pt-PT" smtClean="0"/>
            </a:br>
            <a:r>
              <a:rPr lang="pt-BR" smtClean="0"/>
              <a:t> formação de camadas</a:t>
            </a:r>
            <a:br>
              <a:rPr lang="pt-BR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mtClean="0"/>
              <a:t>Na “formação de camadas”, a </a:t>
            </a:r>
            <a:r>
              <a:rPr lang="pt-BR" b="1" smtClean="0"/>
              <a:t>locução adjetiva </a:t>
            </a:r>
            <a:r>
              <a:rPr lang="pt-BR" smtClean="0"/>
              <a:t>fica numa camada </a:t>
            </a:r>
            <a:r>
              <a:rPr lang="pt-BR" b="1" smtClean="0"/>
              <a:t>mais externa </a:t>
            </a:r>
            <a:r>
              <a:rPr lang="pt-BR" smtClean="0"/>
              <a:t>que o </a:t>
            </a:r>
            <a:r>
              <a:rPr lang="pt-BR" b="1" smtClean="0"/>
              <a:t>adjetivo simples</a:t>
            </a:r>
            <a:r>
              <a:rPr lang="pt-BR" smtClean="0"/>
              <a:t>, quando ambos co-ocorrem </a:t>
            </a:r>
          </a:p>
          <a:p>
            <a:pPr marL="0" indent="0">
              <a:buNone/>
            </a:pPr>
            <a:endParaRPr lang="pt-BR" smtClean="0"/>
          </a:p>
          <a:p>
            <a:pPr marL="0" indent="0" algn="ctr">
              <a:buNone/>
            </a:pPr>
            <a:r>
              <a:rPr lang="pt-BR" i="1" smtClean="0"/>
              <a:t>Sorriso  </a:t>
            </a:r>
            <a:r>
              <a:rPr lang="pt-BR" i="1" u="sng" smtClean="0"/>
              <a:t>paternal </a:t>
            </a:r>
            <a:r>
              <a:rPr lang="pt-BR" i="1" smtClean="0"/>
              <a:t> </a:t>
            </a:r>
            <a:r>
              <a:rPr lang="pt-BR" i="1" u="sng" smtClean="0"/>
              <a:t>de orgulho</a:t>
            </a:r>
          </a:p>
          <a:p>
            <a:pPr marL="0" indent="0" algn="ctr">
              <a:buNone/>
            </a:pPr>
            <a:r>
              <a:rPr lang="pt-BR" i="1" smtClean="0"/>
              <a:t> superfície </a:t>
            </a:r>
            <a:r>
              <a:rPr lang="pt-BR" i="1" u="sng" smtClean="0"/>
              <a:t>ventral</a:t>
            </a:r>
            <a:r>
              <a:rPr lang="pt-BR" i="1" smtClean="0"/>
              <a:t> </a:t>
            </a:r>
            <a:r>
              <a:rPr lang="pt-BR" i="1" u="sng" smtClean="0"/>
              <a:t>do corpo</a:t>
            </a:r>
          </a:p>
          <a:p>
            <a:pPr marL="0" indent="0" algn="ctr">
              <a:buNone/>
            </a:pPr>
            <a:r>
              <a:rPr lang="pt-BR" i="1" smtClean="0"/>
              <a:t>sistema </a:t>
            </a:r>
            <a:r>
              <a:rPr lang="pt-BR" i="1" u="sng" smtClean="0"/>
              <a:t>nervoso</a:t>
            </a:r>
            <a:r>
              <a:rPr lang="pt-BR" i="1" smtClean="0"/>
              <a:t> </a:t>
            </a:r>
            <a:r>
              <a:rPr lang="pt-BR" i="1" u="sng" smtClean="0"/>
              <a:t>dos animais</a:t>
            </a:r>
            <a:endParaRPr lang="pt-BR" u="sng" smtClean="0"/>
          </a:p>
          <a:p>
            <a:pPr marL="0" indent="0">
              <a:buNone/>
            </a:pPr>
            <a:endParaRPr lang="pt-BR"/>
          </a:p>
          <a:p>
            <a:pPr marL="0" indent="0">
              <a:buNone/>
            </a:pPr>
            <a:r>
              <a:rPr lang="pt-PT" smtClean="0"/>
              <a:t> </a:t>
            </a: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5993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mtClean="0"/>
              <a:t>Neves: DUAS CAMADAS DO ADJETIVO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smtClean="0"/>
              <a:t>um mesmo substantivo pode vir antecedido de um adjetivo e seguido de outro :</a:t>
            </a:r>
          </a:p>
          <a:p>
            <a:pPr marL="0" indent="0">
              <a:buNone/>
            </a:pPr>
            <a:endParaRPr lang="pt-BR"/>
          </a:p>
          <a:p>
            <a:pPr marL="0" indent="0" algn="ctr">
              <a:buNone/>
            </a:pPr>
            <a:r>
              <a:rPr lang="pt-BR" smtClean="0"/>
              <a:t>(adjetivo + substantivo + adjetivo/locução adjetiva),</a:t>
            </a:r>
          </a:p>
          <a:p>
            <a:pPr marL="0" indent="0" algn="ctr">
              <a:buNone/>
            </a:pPr>
            <a:endParaRPr lang="pt-BR"/>
          </a:p>
          <a:p>
            <a:pPr marL="0" indent="0" algn="ctr">
              <a:buNone/>
            </a:pPr>
            <a:r>
              <a:rPr lang="pt-BR" i="1" smtClean="0"/>
              <a:t>pequeno     ponto   incandescente </a:t>
            </a:r>
            <a:endParaRPr lang="pt-BR" smtClean="0"/>
          </a:p>
          <a:p>
            <a:pPr marL="0" indent="0" algn="ctr">
              <a:buNone/>
            </a:pPr>
            <a:r>
              <a:rPr lang="pt-BR" i="1" smtClean="0"/>
              <a:t>tranqüilo   seio    de descanso</a:t>
            </a:r>
            <a:r>
              <a:rPr lang="pt-BR" smtClean="0"/>
              <a:t>. </a:t>
            </a:r>
          </a:p>
          <a:p>
            <a:pPr marL="0" indent="0">
              <a:buNone/>
            </a:pPr>
            <a:endParaRPr lang="pt-BR"/>
          </a:p>
          <a:p>
            <a:pPr marL="0" indent="0" algn="just">
              <a:buNone/>
            </a:pPr>
            <a:r>
              <a:rPr lang="pt-BR" smtClean="0"/>
              <a:t>Neste caso, quando há um adjetivo </a:t>
            </a:r>
            <a:r>
              <a:rPr lang="pt-BR" b="1" smtClean="0"/>
              <a:t>classificador</a:t>
            </a:r>
            <a:r>
              <a:rPr lang="pt-BR" smtClean="0"/>
              <a:t> e outro </a:t>
            </a:r>
            <a:r>
              <a:rPr lang="pt-BR" b="1" smtClean="0"/>
              <a:t>qualificador</a:t>
            </a:r>
            <a:r>
              <a:rPr lang="pt-BR" smtClean="0"/>
              <a:t>, o </a:t>
            </a:r>
            <a:r>
              <a:rPr lang="pt-BR" b="1" smtClean="0"/>
              <a:t>classificador é posposto </a:t>
            </a:r>
            <a:r>
              <a:rPr lang="pt-BR" smtClean="0"/>
              <a:t>ao substantivo da seqüência enquanto o </a:t>
            </a:r>
            <a:r>
              <a:rPr lang="pt-BR" b="1" smtClean="0"/>
              <a:t>qualificador, ao contrário, se encontra anteposto </a:t>
            </a:r>
            <a:r>
              <a:rPr lang="pt-BR" smtClean="0"/>
              <a:t>a ele. </a:t>
            </a:r>
          </a:p>
          <a:p>
            <a:pPr marL="0" indent="0">
              <a:buNone/>
            </a:pPr>
            <a:endParaRPr lang="pt-BR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9171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 </a:t>
            </a:r>
            <a:r>
              <a:rPr lang="pt-BR" b="1" smtClean="0"/>
              <a:t>Nomes com função adjetiva classificadora</a:t>
            </a:r>
            <a:r>
              <a:rPr lang="pt-BR" smtClean="0"/>
              <a:t> e sua colocação no </a:t>
            </a:r>
            <a:r>
              <a:rPr lang="pt-BR" b="1" smtClean="0"/>
              <a:t>SN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smtClean="0"/>
              <a:t>Classificadores</a:t>
            </a:r>
            <a:r>
              <a:rPr lang="pt-BR" smtClean="0"/>
              <a:t> ou </a:t>
            </a:r>
            <a:r>
              <a:rPr lang="pt-BR" b="1" smtClean="0"/>
              <a:t>classificatórios</a:t>
            </a:r>
            <a:r>
              <a:rPr lang="pt-BR" smtClean="0"/>
              <a:t> são os nomes que </a:t>
            </a:r>
            <a:r>
              <a:rPr lang="pt-BR" b="1" smtClean="0"/>
              <a:t>colocam o nome </a:t>
            </a:r>
            <a:r>
              <a:rPr lang="pt-BR" smtClean="0"/>
              <a:t>que acompanham em uma </a:t>
            </a:r>
            <a:r>
              <a:rPr lang="pt-BR" b="1" smtClean="0"/>
              <a:t>subclasse</a:t>
            </a:r>
            <a:r>
              <a:rPr lang="pt-BR" smtClean="0"/>
              <a:t>, trazendo em si uma </a:t>
            </a:r>
            <a:r>
              <a:rPr lang="pt-BR" b="1" smtClean="0"/>
              <a:t>indicação objetiva </a:t>
            </a:r>
            <a:r>
              <a:rPr lang="pt-BR" smtClean="0"/>
              <a:t>sobre essa subclasse. </a:t>
            </a:r>
          </a:p>
          <a:p>
            <a:pPr marL="0" indent="0" algn="just">
              <a:buNone/>
            </a:pPr>
            <a:endParaRPr lang="pt-BR"/>
          </a:p>
          <a:p>
            <a:pPr marL="0" indent="0" algn="just">
              <a:buNone/>
            </a:pPr>
            <a:r>
              <a:rPr lang="pt-BR" smtClean="0"/>
              <a:t>Eles constituem, pois, uma verdadeira denominação para a subclasse, e, portanto, são </a:t>
            </a:r>
            <a:r>
              <a:rPr lang="pt-BR" b="1" smtClean="0"/>
              <a:t>denominativos</a:t>
            </a:r>
            <a:r>
              <a:rPr lang="pt-BR" smtClean="0"/>
              <a:t>, e não predicativos, possuindo </a:t>
            </a:r>
            <a:r>
              <a:rPr lang="pt-BR" b="1" smtClean="0"/>
              <a:t>um caráter não vago.</a:t>
            </a:r>
            <a:r>
              <a:rPr lang="pt-BR" smtClean="0"/>
              <a:t> </a:t>
            </a:r>
          </a:p>
          <a:p>
            <a:pPr marL="0" indent="0" algn="just">
              <a:buNone/>
            </a:pPr>
            <a:endParaRPr lang="pt-BR"/>
          </a:p>
          <a:p>
            <a:pPr marL="0" indent="0" algn="ctr">
              <a:buNone/>
            </a:pPr>
            <a:r>
              <a:rPr lang="pt-BR" smtClean="0"/>
              <a:t> </a:t>
            </a:r>
            <a:r>
              <a:rPr lang="pt-BR" i="1" smtClean="0"/>
              <a:t>exemplo</a:t>
            </a:r>
            <a:r>
              <a:rPr lang="pt-BR" smtClean="0"/>
              <a:t>:</a:t>
            </a:r>
          </a:p>
          <a:p>
            <a:pPr marL="0" indent="0" algn="ctr">
              <a:buNone/>
            </a:pPr>
            <a:r>
              <a:rPr lang="pt-BR" smtClean="0"/>
              <a:t>  </a:t>
            </a:r>
            <a:r>
              <a:rPr lang="pt-BR" i="1" smtClean="0"/>
              <a:t>indústrias </a:t>
            </a:r>
            <a:r>
              <a:rPr lang="pt-BR" i="1" u="sng" smtClean="0"/>
              <a:t>alimentícias </a:t>
            </a:r>
          </a:p>
          <a:p>
            <a:pPr marL="0" indent="0" algn="just">
              <a:buNone/>
            </a:pPr>
            <a:endParaRPr lang="pt-BR"/>
          </a:p>
          <a:p>
            <a:pPr marL="0" indent="0" algn="just">
              <a:buNone/>
            </a:pPr>
            <a:r>
              <a:rPr lang="pt-BR" smtClean="0"/>
              <a:t>alimentícias -- classifica o nome indústrias, uma vez que é sabido que há várias classes de indústrias, de acordo com o que fabricam, e uma dessas classes é a que fabrica alimentos, denominada alimentícia.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125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smtClean="0"/>
              <a:t>Nomes com função adjetiva classificadora</a:t>
            </a:r>
            <a:r>
              <a:rPr lang="pt-BR" smtClean="0"/>
              <a:t> e sua colocação no </a:t>
            </a:r>
            <a:r>
              <a:rPr lang="pt-BR" b="1" smtClean="0"/>
              <a:t>SN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mtClean="0"/>
              <a:t> </a:t>
            </a:r>
          </a:p>
          <a:p>
            <a:pPr marL="0" indent="0">
              <a:buNone/>
            </a:pPr>
            <a:endParaRPr lang="pt-BR" b="1"/>
          </a:p>
          <a:p>
            <a:pPr marL="0" indent="0" algn="ctr">
              <a:buNone/>
            </a:pPr>
            <a:r>
              <a:rPr lang="pt-BR" b="1" smtClean="0"/>
              <a:t>a única possibilidade de colocação</a:t>
            </a:r>
            <a:r>
              <a:rPr lang="pt-BR" smtClean="0"/>
              <a:t> dos nomes com função adjetiva classificadora no sintagma nominal é </a:t>
            </a:r>
            <a:r>
              <a:rPr lang="pt-BR" b="1" smtClean="0"/>
              <a:t>posposição 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10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smtClean="0"/>
              <a:t>Nomes com função adjetiva classificadora</a:t>
            </a:r>
            <a:r>
              <a:rPr lang="pt-BR" smtClean="0"/>
              <a:t> e sua colocação no </a:t>
            </a:r>
            <a:r>
              <a:rPr lang="pt-BR" b="1" smtClean="0"/>
              <a:t>SN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b="1" u="sng" smtClean="0"/>
              <a:t>O tipo classificador </a:t>
            </a:r>
          </a:p>
          <a:p>
            <a:pPr marL="0" indent="0" algn="ctr">
              <a:buNone/>
            </a:pPr>
            <a:endParaRPr lang="pt-BR" b="1" u="sng" smtClean="0"/>
          </a:p>
          <a:p>
            <a:pPr marL="0" indent="0" algn="just">
              <a:buNone/>
            </a:pPr>
            <a:r>
              <a:rPr lang="pt-BR" b="1" smtClean="0"/>
              <a:t>1. não admite intensificação </a:t>
            </a:r>
            <a:r>
              <a:rPr lang="pt-BR"/>
              <a:t>-</a:t>
            </a:r>
            <a:r>
              <a:rPr lang="pt-BR" smtClean="0"/>
              <a:t>característica exclusiva dos qualificadores, como em </a:t>
            </a:r>
          </a:p>
          <a:p>
            <a:pPr marL="0" indent="0" algn="ctr">
              <a:buNone/>
            </a:pPr>
            <a:r>
              <a:rPr lang="pt-BR" i="1" smtClean="0"/>
              <a:t>dia </a:t>
            </a:r>
            <a:r>
              <a:rPr lang="pt-BR" i="1" u="sng" smtClean="0"/>
              <a:t>muito</a:t>
            </a:r>
            <a:r>
              <a:rPr lang="pt-BR" i="1" smtClean="0"/>
              <a:t> alegre</a:t>
            </a:r>
            <a:r>
              <a:rPr lang="pt-BR" smtClean="0"/>
              <a:t>, </a:t>
            </a:r>
            <a:r>
              <a:rPr lang="pt-BR" i="1" smtClean="0"/>
              <a:t>comida </a:t>
            </a:r>
            <a:r>
              <a:rPr lang="pt-BR" i="1" u="sng" smtClean="0"/>
              <a:t>bem</a:t>
            </a:r>
            <a:r>
              <a:rPr lang="pt-BR" i="1" smtClean="0"/>
              <a:t> simples</a:t>
            </a:r>
            <a:r>
              <a:rPr lang="pt-BR" smtClean="0"/>
              <a:t> </a:t>
            </a:r>
          </a:p>
          <a:p>
            <a:pPr marL="0" indent="0" algn="ctr">
              <a:buNone/>
            </a:pPr>
            <a:endParaRPr lang="pt-BR" smtClean="0"/>
          </a:p>
          <a:p>
            <a:pPr marL="0" indent="0" algn="just">
              <a:buNone/>
            </a:pPr>
            <a:r>
              <a:rPr lang="pt-BR" b="1" smtClean="0"/>
              <a:t>2</a:t>
            </a:r>
            <a:r>
              <a:rPr lang="pt-BR" smtClean="0"/>
              <a:t>. pode ocorrer </a:t>
            </a:r>
            <a:r>
              <a:rPr lang="pt-BR" b="1" smtClean="0"/>
              <a:t>justaposto</a:t>
            </a:r>
            <a:r>
              <a:rPr lang="pt-BR" smtClean="0"/>
              <a:t> ou ligado por hífen ao nome que classifica:</a:t>
            </a:r>
          </a:p>
          <a:p>
            <a:pPr marL="0" indent="0" algn="ctr">
              <a:buNone/>
            </a:pPr>
            <a:r>
              <a:rPr lang="pt-BR" smtClean="0"/>
              <a:t> a</a:t>
            </a:r>
            <a:r>
              <a:rPr lang="pt-BR" i="1" smtClean="0"/>
              <a:t>rtesão </a:t>
            </a:r>
            <a:r>
              <a:rPr lang="pt-BR" i="1" u="sng" smtClean="0"/>
              <a:t>artífice</a:t>
            </a:r>
            <a:r>
              <a:rPr lang="pt-BR" i="1" smtClean="0"/>
              <a:t>, bomba </a:t>
            </a:r>
            <a:r>
              <a:rPr lang="pt-BR" i="1" u="sng" smtClean="0"/>
              <a:t>relógio</a:t>
            </a:r>
            <a:r>
              <a:rPr lang="pt-BR" i="1" smtClean="0"/>
              <a:t>, bombar</a:t>
            </a:r>
            <a:r>
              <a:rPr lang="pt-BR" i="1" u="sng" smtClean="0"/>
              <a:t>relógio</a:t>
            </a:r>
            <a:r>
              <a:rPr lang="pt-BR" smtClean="0"/>
              <a:t>). </a:t>
            </a:r>
          </a:p>
          <a:p>
            <a:pPr marL="0" indent="0" algn="ctr">
              <a:buNone/>
            </a:pPr>
            <a:endParaRPr lang="pt-BR" smtClean="0"/>
          </a:p>
          <a:p>
            <a:pPr marL="0" indent="0" algn="just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6995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smtClean="0"/>
              <a:t>Nomes com função adjetiva classificadora</a:t>
            </a:r>
            <a:r>
              <a:rPr lang="pt-BR" smtClean="0"/>
              <a:t> e sua colocação no </a:t>
            </a:r>
            <a:r>
              <a:rPr lang="pt-BR" b="1" smtClean="0"/>
              <a:t>SN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pt-BR" b="1" smtClean="0"/>
              <a:t>3. </a:t>
            </a:r>
            <a:r>
              <a:rPr lang="pt-BR" smtClean="0"/>
              <a:t>Existem expressões como </a:t>
            </a:r>
          </a:p>
          <a:p>
            <a:pPr marL="0" indent="0" algn="just">
              <a:buNone/>
            </a:pPr>
            <a:endParaRPr lang="pt-BR" smtClean="0"/>
          </a:p>
          <a:p>
            <a:pPr marL="0" indent="0" algn="ctr">
              <a:buNone/>
            </a:pPr>
            <a:r>
              <a:rPr lang="pt-BR" sz="5800" i="1" smtClean="0"/>
              <a:t>carro </a:t>
            </a:r>
            <a:r>
              <a:rPr lang="pt-BR" sz="5800" i="1" u="sng" smtClean="0"/>
              <a:t>esporte</a:t>
            </a:r>
            <a:r>
              <a:rPr lang="pt-BR" sz="5800" i="1" smtClean="0"/>
              <a:t> </a:t>
            </a:r>
            <a:r>
              <a:rPr lang="pt-BR" sz="5800" i="1" u="sng" smtClean="0"/>
              <a:t>anfíbio  </a:t>
            </a:r>
          </a:p>
          <a:p>
            <a:pPr marL="0" indent="0" algn="ctr">
              <a:buNone/>
            </a:pPr>
            <a:endParaRPr lang="pt-BR" i="1" u="sng" smtClean="0"/>
          </a:p>
          <a:p>
            <a:pPr marL="0" indent="0" algn="just">
              <a:buNone/>
            </a:pPr>
            <a:r>
              <a:rPr lang="pt-BR" sz="5100" smtClean="0"/>
              <a:t>em que os nomes esporte e anfíbio, nessa ordem, classificam o nome carro, tipificando-o.   </a:t>
            </a:r>
            <a:r>
              <a:rPr lang="pt-BR" sz="5100" i="1" u="sng" smtClean="0"/>
              <a:t>esporte</a:t>
            </a:r>
            <a:r>
              <a:rPr lang="pt-BR" sz="5100" i="1" smtClean="0"/>
              <a:t> </a:t>
            </a:r>
            <a:r>
              <a:rPr lang="pt-BR" sz="5100" smtClean="0"/>
              <a:t>e</a:t>
            </a:r>
            <a:r>
              <a:rPr lang="pt-BR" sz="5100" i="1" smtClean="0"/>
              <a:t> </a:t>
            </a:r>
            <a:r>
              <a:rPr lang="pt-BR" sz="5100" i="1" u="sng" smtClean="0"/>
              <a:t>anfíbio</a:t>
            </a:r>
            <a:r>
              <a:rPr lang="pt-BR" sz="5100" smtClean="0"/>
              <a:t>, ambos são classificadores. A classificação do nome carro se dá por </a:t>
            </a:r>
            <a:r>
              <a:rPr lang="pt-BR" sz="5100" b="1" smtClean="0"/>
              <a:t>camadas</a:t>
            </a:r>
            <a:r>
              <a:rPr lang="pt-BR" sz="5100" smtClean="0"/>
              <a:t>.</a:t>
            </a:r>
          </a:p>
          <a:p>
            <a:pPr marL="0" indent="0" algn="just">
              <a:buNone/>
            </a:pPr>
            <a:endParaRPr lang="pt-BR" sz="5100" smtClean="0"/>
          </a:p>
          <a:p>
            <a:pPr marL="0" indent="0" algn="ctr">
              <a:buNone/>
            </a:pPr>
            <a:r>
              <a:rPr lang="pt-BR" b="1" smtClean="0"/>
              <a:t> </a:t>
            </a:r>
            <a:r>
              <a:rPr lang="pt-BR" sz="5100" b="1" u="sng" smtClean="0"/>
              <a:t>Carro esporte </a:t>
            </a:r>
          </a:p>
          <a:p>
            <a:pPr marL="0" indent="0" algn="ctr">
              <a:buNone/>
            </a:pPr>
            <a:r>
              <a:rPr lang="pt-BR" smtClean="0"/>
              <a:t>é um tipo de carro e</a:t>
            </a:r>
          </a:p>
          <a:p>
            <a:pPr marL="0" indent="0" algn="ctr">
              <a:buNone/>
            </a:pPr>
            <a:endParaRPr lang="pt-BR" smtClean="0"/>
          </a:p>
          <a:p>
            <a:pPr marL="0" indent="0" algn="ctr">
              <a:buNone/>
            </a:pPr>
            <a:endParaRPr lang="pt-BR" smtClean="0"/>
          </a:p>
          <a:p>
            <a:pPr marL="0" indent="0" algn="ctr">
              <a:buNone/>
            </a:pPr>
            <a:r>
              <a:rPr lang="pt-BR" sz="5900" b="1" u="sng" smtClean="0"/>
              <a:t>carro esporte </a:t>
            </a:r>
            <a:r>
              <a:rPr lang="pt-BR" sz="5900" u="sng" smtClean="0"/>
              <a:t>anfíbio</a:t>
            </a:r>
            <a:r>
              <a:rPr lang="pt-BR" sz="5900" smtClean="0"/>
              <a:t> </a:t>
            </a:r>
          </a:p>
          <a:p>
            <a:pPr marL="0" indent="0" algn="ctr">
              <a:buNone/>
            </a:pPr>
            <a:r>
              <a:rPr lang="pt-BR" sz="4200" smtClean="0"/>
              <a:t>é um tipo de carro esporte</a:t>
            </a:r>
            <a:endParaRPr lang="cs-CZ" sz="4200"/>
          </a:p>
        </p:txBody>
      </p:sp>
    </p:spTree>
    <p:extLst>
      <p:ext uri="{BB962C8B-B14F-4D97-AF65-F5344CB8AC3E}">
        <p14:creationId xmlns:p14="http://schemas.microsoft.com/office/powerpoint/2010/main" val="13337870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smtClean="0"/>
              <a:t>Nomes com função adjetiva classificadora</a:t>
            </a:r>
            <a:r>
              <a:rPr lang="pt-BR" smtClean="0"/>
              <a:t> e sua colocação no </a:t>
            </a:r>
            <a:r>
              <a:rPr lang="pt-BR" b="1" smtClean="0"/>
              <a:t>SN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t-BR"/>
              <a:t>O</a:t>
            </a:r>
            <a:r>
              <a:rPr lang="pt-BR" smtClean="0"/>
              <a:t>s nomes   em função adjetiva podem, além de assumir função de </a:t>
            </a:r>
            <a:r>
              <a:rPr lang="pt-BR" b="1" smtClean="0"/>
              <a:t>classificador</a:t>
            </a:r>
            <a:r>
              <a:rPr lang="pt-BR" smtClean="0"/>
              <a:t> como em </a:t>
            </a:r>
          </a:p>
          <a:p>
            <a:pPr marL="0" indent="0" algn="just">
              <a:buNone/>
            </a:pPr>
            <a:endParaRPr lang="pt-BR" smtClean="0"/>
          </a:p>
          <a:p>
            <a:pPr marL="0" indent="0" algn="ctr">
              <a:buNone/>
            </a:pPr>
            <a:r>
              <a:rPr lang="pt-BR" sz="5100" b="1" i="1" smtClean="0"/>
              <a:t>nado</a:t>
            </a:r>
            <a:r>
              <a:rPr lang="pt-BR" sz="5100" b="1" i="1" u="sng" smtClean="0"/>
              <a:t> Golfinho</a:t>
            </a:r>
            <a:r>
              <a:rPr lang="pt-BR" sz="5100" b="1" i="1" smtClean="0"/>
              <a:t>,</a:t>
            </a:r>
            <a:r>
              <a:rPr lang="pt-BR" sz="5100" smtClean="0"/>
              <a:t> </a:t>
            </a:r>
          </a:p>
          <a:p>
            <a:pPr marL="0" indent="0" algn="ctr">
              <a:buNone/>
            </a:pPr>
            <a:endParaRPr lang="pt-BR" smtClean="0"/>
          </a:p>
          <a:p>
            <a:pPr marL="0" indent="0" algn="just">
              <a:buNone/>
            </a:pPr>
            <a:r>
              <a:rPr lang="pt-BR" smtClean="0"/>
              <a:t>desempenhar a função de qualificador (que inclui </a:t>
            </a:r>
            <a:r>
              <a:rPr lang="pt-BR" b="1" i="1" smtClean="0"/>
              <a:t>julgamento de valor</a:t>
            </a:r>
            <a:r>
              <a:rPr lang="pt-BR" smtClean="0"/>
              <a:t>) como em </a:t>
            </a:r>
          </a:p>
          <a:p>
            <a:pPr marL="0" indent="0" algn="ctr">
              <a:buNone/>
            </a:pPr>
            <a:r>
              <a:rPr lang="pt-BR" sz="5800" b="1" i="1" smtClean="0"/>
              <a:t>jeito</a:t>
            </a:r>
            <a:r>
              <a:rPr lang="pt-BR" sz="5800" b="1" i="1" u="sng" smtClean="0"/>
              <a:t> garoto</a:t>
            </a:r>
          </a:p>
          <a:p>
            <a:pPr marL="0" indent="0" algn="ctr">
              <a:buNone/>
            </a:pPr>
            <a:endParaRPr lang="pt-BR" b="1" i="1" u="sng" smtClean="0"/>
          </a:p>
          <a:p>
            <a:pPr marL="0" indent="0" algn="just">
              <a:buNone/>
            </a:pPr>
            <a:r>
              <a:rPr lang="pt-BR" smtClean="0"/>
              <a:t>, e, portanto, admitem intensificação e são </a:t>
            </a:r>
            <a:r>
              <a:rPr lang="pt-BR" b="1" smtClean="0"/>
              <a:t>sempre pospostos</a:t>
            </a:r>
          </a:p>
          <a:p>
            <a:pPr marL="0" indent="0" algn="just">
              <a:buNone/>
            </a:pPr>
            <a:r>
              <a:rPr lang="pt-BR" b="1" smtClean="0"/>
              <a:t> </a:t>
            </a:r>
            <a:endParaRPr lang="pt-BR" smtClean="0"/>
          </a:p>
          <a:p>
            <a:pPr marL="0" indent="0" algn="ctr">
              <a:buNone/>
            </a:pPr>
            <a:r>
              <a:rPr lang="pt-BR" sz="5100" b="1" i="1" u="sng" smtClean="0"/>
              <a:t>ambiente pouco família</a:t>
            </a:r>
            <a:r>
              <a:rPr lang="pt-BR" sz="5100" smtClean="0"/>
              <a:t>. </a:t>
            </a:r>
          </a:p>
          <a:p>
            <a:pPr marL="0" indent="0" algn="ctr">
              <a:buNone/>
            </a:pPr>
            <a:endParaRPr lang="pt-BR" smtClean="0"/>
          </a:p>
          <a:p>
            <a:pPr marL="0" indent="0" algn="just">
              <a:buNone/>
            </a:pPr>
            <a:r>
              <a:rPr lang="pt-BR" smtClean="0"/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5304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smtClean="0"/>
              <a:t>Nomes com função adjetiva qualificadora </a:t>
            </a:r>
            <a:r>
              <a:rPr lang="pt-BR" smtClean="0"/>
              <a:t>e sua colocação no </a:t>
            </a:r>
            <a:r>
              <a:rPr lang="pt-BR" b="1" smtClean="0"/>
              <a:t>SN 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pt-BR" b="1" smtClean="0"/>
          </a:p>
          <a:p>
            <a:pPr marL="0" indent="0" algn="just">
              <a:buNone/>
            </a:pPr>
            <a:r>
              <a:rPr lang="pt-BR" b="1" smtClean="0"/>
              <a:t>Nomes/adjetivos qualificadores</a:t>
            </a:r>
            <a:r>
              <a:rPr lang="pt-BR" smtClean="0"/>
              <a:t> ou </a:t>
            </a:r>
            <a:r>
              <a:rPr lang="pt-BR" b="1" smtClean="0"/>
              <a:t>qualificativos</a:t>
            </a:r>
            <a:r>
              <a:rPr lang="pt-BR" smtClean="0"/>
              <a:t> são os nomes que indicam, para o nome que acompanham, </a:t>
            </a:r>
            <a:r>
              <a:rPr lang="pt-BR" b="1" smtClean="0"/>
              <a:t>uma propriedade </a:t>
            </a:r>
            <a:r>
              <a:rPr lang="pt-BR" smtClean="0"/>
              <a:t>que </a:t>
            </a:r>
            <a:r>
              <a:rPr lang="pt-BR" b="1" smtClean="0"/>
              <a:t>não necessariamente </a:t>
            </a:r>
            <a:r>
              <a:rPr lang="pt-BR" smtClean="0"/>
              <a:t>compõe o feixe das propriedades que o definem. Diz-se que esses nomes </a:t>
            </a:r>
            <a:r>
              <a:rPr lang="pt-BR" b="1" smtClean="0"/>
              <a:t>qualificam</a:t>
            </a:r>
            <a:r>
              <a:rPr lang="pt-BR" smtClean="0"/>
              <a:t> o nome que acompanham, o que pode implicar uma </a:t>
            </a:r>
            <a:r>
              <a:rPr lang="pt-BR" b="1" smtClean="0"/>
              <a:t>característica mais, ou menos, subjetiva</a:t>
            </a:r>
            <a:r>
              <a:rPr lang="pt-BR" smtClean="0"/>
              <a:t>, mas sempre revestida de </a:t>
            </a:r>
            <a:r>
              <a:rPr lang="pt-BR" b="1" smtClean="0"/>
              <a:t>certa vaguidade</a:t>
            </a:r>
            <a:r>
              <a:rPr lang="pt-BR" smtClean="0"/>
              <a:t>. Essa atribuição de uma propriedade constitui um processo de predicação e, por isso, esses nomes podem ser considerados de </a:t>
            </a:r>
            <a:r>
              <a:rPr lang="pt-BR" b="1" smtClean="0"/>
              <a:t>tipo predicativo</a:t>
            </a:r>
            <a:r>
              <a:rPr lang="pt-BR" smtClean="0"/>
              <a:t>.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1463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smtClean="0"/>
              <a:t>Nomes com função adjetiva qualificadora </a:t>
            </a:r>
            <a:r>
              <a:rPr lang="pt-BR" smtClean="0"/>
              <a:t>e sua colocação no </a:t>
            </a:r>
            <a:r>
              <a:rPr lang="pt-BR" b="1" smtClean="0"/>
              <a:t>SN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mtClean="0"/>
              <a:t>Propriedades morfológicas:</a:t>
            </a:r>
          </a:p>
          <a:p>
            <a:pPr marL="0" indent="0">
              <a:buNone/>
            </a:pPr>
            <a:r>
              <a:rPr lang="pt-BR" smtClean="0"/>
              <a:t>-podem conter  </a:t>
            </a:r>
            <a:r>
              <a:rPr lang="pt-BR" b="1" smtClean="0"/>
              <a:t>prefixos negativos </a:t>
            </a:r>
            <a:r>
              <a:rPr lang="pt-BR" b="1" i="1" smtClean="0"/>
              <a:t>des</a:t>
            </a:r>
            <a:r>
              <a:rPr lang="pt-BR" i="1" smtClean="0"/>
              <a:t>agradável</a:t>
            </a:r>
            <a:r>
              <a:rPr lang="pt-BR" i="1" smtClean="0"/>
              <a:t>, </a:t>
            </a:r>
            <a:r>
              <a:rPr lang="pt-BR" b="1" i="1" smtClean="0"/>
              <a:t>im</a:t>
            </a:r>
            <a:r>
              <a:rPr lang="pt-BR" i="1" smtClean="0"/>
              <a:t>penitente, </a:t>
            </a:r>
            <a:r>
              <a:rPr lang="pt-BR" b="1" i="1" smtClean="0"/>
              <a:t>i</a:t>
            </a:r>
            <a:r>
              <a:rPr lang="pt-BR" i="1" smtClean="0"/>
              <a:t>maturo</a:t>
            </a:r>
            <a:endParaRPr lang="pt-BR"/>
          </a:p>
          <a:p>
            <a:pPr marL="0" indent="0">
              <a:buNone/>
            </a:pPr>
            <a:endParaRPr lang="pt-BR" smtClean="0"/>
          </a:p>
          <a:p>
            <a:pPr>
              <a:buFontTx/>
              <a:buChar char="-"/>
            </a:pPr>
            <a:r>
              <a:rPr lang="pt-BR" smtClean="0"/>
              <a:t>podem derivar de verbos  </a:t>
            </a:r>
          </a:p>
          <a:p>
            <a:pPr marL="0" indent="0">
              <a:buNone/>
            </a:pPr>
            <a:r>
              <a:rPr lang="pt-BR" i="1" smtClean="0"/>
              <a:t>petrific</a:t>
            </a:r>
            <a:r>
              <a:rPr lang="pt-BR" b="1" i="1" smtClean="0"/>
              <a:t>ada</a:t>
            </a:r>
            <a:r>
              <a:rPr lang="pt-BR" i="1" smtClean="0"/>
              <a:t>, apodrec</a:t>
            </a:r>
            <a:r>
              <a:rPr lang="pt-BR" b="1" i="1" smtClean="0"/>
              <a:t>ida</a:t>
            </a:r>
            <a:r>
              <a:rPr lang="pt-BR" i="1" smtClean="0"/>
              <a:t>, reluz</a:t>
            </a:r>
            <a:r>
              <a:rPr lang="pt-BR" b="1" i="1" smtClean="0"/>
              <a:t>ente</a:t>
            </a:r>
            <a:r>
              <a:rPr lang="pt-BR" i="1" smtClean="0"/>
              <a:t>, brilh</a:t>
            </a:r>
            <a:r>
              <a:rPr lang="pt-BR" b="1" i="1" smtClean="0"/>
              <a:t>ante</a:t>
            </a:r>
            <a:r>
              <a:rPr lang="pt-BR" i="1" smtClean="0"/>
              <a:t>, tem</a:t>
            </a:r>
            <a:r>
              <a:rPr lang="pt-BR" b="1" i="1" smtClean="0"/>
              <a:t>ido</a:t>
            </a:r>
            <a:r>
              <a:rPr lang="pt-BR" i="1" smtClean="0"/>
              <a:t>, respeit</a:t>
            </a:r>
            <a:r>
              <a:rPr lang="pt-BR" b="1" i="1" smtClean="0"/>
              <a:t>ado</a:t>
            </a:r>
            <a:r>
              <a:rPr lang="pt-BR" i="1" smtClean="0"/>
              <a:t>, </a:t>
            </a:r>
            <a:r>
              <a:rPr lang="pt-BR" i="1" smtClean="0"/>
              <a:t>abe</a:t>
            </a:r>
            <a:r>
              <a:rPr lang="pt-BR" b="1" i="1" smtClean="0"/>
              <a:t>rto</a:t>
            </a:r>
            <a:r>
              <a:rPr lang="pt-BR" smtClean="0"/>
              <a:t>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1597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/>
              <a:t>Nomes com função adjetiva qualificadora </a:t>
            </a:r>
            <a:r>
              <a:rPr lang="pt-BR"/>
              <a:t>e sua colocação no </a:t>
            </a:r>
            <a:r>
              <a:rPr lang="pt-BR" b="1"/>
              <a:t>SN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BR" smtClean="0"/>
          </a:p>
          <a:p>
            <a:pPr marL="0" indent="0" algn="just">
              <a:buNone/>
            </a:pPr>
            <a:r>
              <a:rPr lang="pt-BR" smtClean="0"/>
              <a:t>O comportamento </a:t>
            </a:r>
            <a:r>
              <a:rPr lang="pt-BR"/>
              <a:t>posicional </a:t>
            </a:r>
            <a:r>
              <a:rPr lang="pt-BR"/>
              <a:t>dos </a:t>
            </a:r>
            <a:r>
              <a:rPr lang="pt-BR" smtClean="0"/>
              <a:t>nomes - adjetivos </a:t>
            </a:r>
            <a:r>
              <a:rPr lang="pt-BR"/>
              <a:t>qualificadores no </a:t>
            </a:r>
            <a:r>
              <a:rPr lang="pt-BR"/>
              <a:t>sintagma </a:t>
            </a:r>
            <a:r>
              <a:rPr lang="pt-BR" smtClean="0"/>
              <a:t>nominal vê-se restringido a </a:t>
            </a:r>
            <a:r>
              <a:rPr lang="pt-BR"/>
              <a:t>determinadas </a:t>
            </a:r>
            <a:r>
              <a:rPr lang="pt-BR" smtClean="0"/>
              <a:t>colocações. Podem  </a:t>
            </a:r>
            <a:r>
              <a:rPr lang="pt-BR"/>
              <a:t>ocorrer </a:t>
            </a:r>
            <a:r>
              <a:rPr lang="pt-BR" b="1"/>
              <a:t>diferenças semânticas </a:t>
            </a:r>
            <a:r>
              <a:rPr lang="pt-BR"/>
              <a:t>em maior ou menor grau em decorrência de </a:t>
            </a:r>
            <a:r>
              <a:rPr lang="pt-BR" b="1"/>
              <a:t>diferenças da posição </a:t>
            </a:r>
            <a:r>
              <a:rPr lang="pt-BR"/>
              <a:t>dos mesmos em relação aos nomes por eles qualificados</a:t>
            </a:r>
            <a:r>
              <a:rPr lang="pt-BR"/>
              <a:t>. </a:t>
            </a:r>
            <a:endParaRPr lang="pt-BR" smtClean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smtClean="0"/>
              <a:t>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386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4000" smtClean="0"/>
              <a:t>Bechara não resolve casos </a:t>
            </a:r>
            <a:r>
              <a:rPr lang="pt-PT" sz="4000" smtClean="0"/>
              <a:t>controversos</a:t>
            </a:r>
            <a:r>
              <a:rPr lang="cs-CZ" sz="4000" smtClean="0"/>
              <a:t>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mtClean="0"/>
              <a:t>A ) </a:t>
            </a:r>
            <a:r>
              <a:rPr lang="pt-BR" i="1" smtClean="0"/>
              <a:t>uma mulher só x  uma só mulher x  só uma mulher  </a:t>
            </a:r>
          </a:p>
          <a:p>
            <a:pPr marL="0" indent="0" algn="just">
              <a:buNone/>
            </a:pPr>
            <a:r>
              <a:rPr lang="pt-BR" i="1" smtClean="0"/>
              <a:t>b)   rua larga, vestido branco, x uma larga rua,  o branco vestido da noiva; </a:t>
            </a:r>
          </a:p>
          <a:p>
            <a:pPr marL="0" indent="0" algn="just">
              <a:buNone/>
            </a:pPr>
            <a:r>
              <a:rPr lang="pt-BR" i="1" smtClean="0"/>
              <a:t>c) bons e estimados livros x livros bons e estimados,  bons livros e estimados, </a:t>
            </a:r>
          </a:p>
          <a:p>
            <a:pPr marL="0" indent="0" algn="just">
              <a:buNone/>
            </a:pPr>
            <a:r>
              <a:rPr lang="pt-BR" i="1" smtClean="0"/>
              <a:t>d) ataque cardíaco fulminante e fulminante ataque cardíaco. </a:t>
            </a:r>
          </a:p>
          <a:p>
            <a:pPr marL="0" indent="0" algn="just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3087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smtClean="0"/>
              <a:t>Nomes com função adjetiva qualificadora </a:t>
            </a:r>
            <a:r>
              <a:rPr lang="pt-BR" smtClean="0"/>
              <a:t>e sua colocação no </a:t>
            </a:r>
            <a:r>
              <a:rPr lang="pt-BR" b="1" smtClean="0"/>
              <a:t>SN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/>
              <a:t>No que se refere à determinação da ordem dentro do sintagma nominal que contém nomes qualificadores adjuntos, constatam-se três situações gerais, a saber</a:t>
            </a:r>
            <a:r>
              <a:rPr lang="pt-BR"/>
              <a:t>: </a:t>
            </a:r>
            <a:endParaRPr lang="pt-BR" smtClean="0"/>
          </a:p>
          <a:p>
            <a:pPr marL="514350" indent="-514350" algn="just">
              <a:buAutoNum type="alphaLcParenR"/>
            </a:pPr>
            <a:r>
              <a:rPr lang="pt-BR" smtClean="0"/>
              <a:t>a </a:t>
            </a:r>
            <a:r>
              <a:rPr lang="pt-BR"/>
              <a:t>ordem é </a:t>
            </a:r>
            <a:r>
              <a:rPr lang="pt-BR" b="1"/>
              <a:t>livre</a:t>
            </a:r>
            <a:r>
              <a:rPr lang="pt-BR"/>
              <a:t> (o nome qualificador pode ser posposto ou anteposto ao nome por ele </a:t>
            </a:r>
            <a:r>
              <a:rPr lang="pt-BR"/>
              <a:t>qualificado</a:t>
            </a:r>
            <a:r>
              <a:rPr lang="pt-BR" smtClean="0"/>
              <a:t>);</a:t>
            </a:r>
          </a:p>
          <a:p>
            <a:pPr marL="514350" indent="-514350" algn="just">
              <a:buAutoNum type="alphaLcParenR"/>
            </a:pPr>
            <a:r>
              <a:rPr lang="pt-BR" smtClean="0"/>
              <a:t>a </a:t>
            </a:r>
            <a:r>
              <a:rPr lang="pt-BR"/>
              <a:t>ordem é </a:t>
            </a:r>
            <a:r>
              <a:rPr lang="pt-BR" b="1"/>
              <a:t>fixa</a:t>
            </a:r>
            <a:r>
              <a:rPr lang="pt-BR"/>
              <a:t> (o nome qualificador é obrigatoriamente posposto ou anteposto ao nome por ele qualificado</a:t>
            </a:r>
            <a:r>
              <a:rPr lang="pt-BR"/>
              <a:t>); </a:t>
            </a:r>
            <a:endParaRPr lang="pt-BR" smtClean="0"/>
          </a:p>
          <a:p>
            <a:pPr marL="514350" indent="-514350" algn="just">
              <a:buAutoNum type="alphaLcParenR"/>
            </a:pPr>
            <a:r>
              <a:rPr lang="pt-BR" smtClean="0"/>
              <a:t>a </a:t>
            </a:r>
            <a:r>
              <a:rPr lang="pt-BR"/>
              <a:t>ordem é </a:t>
            </a:r>
            <a:r>
              <a:rPr lang="pt-BR" b="1"/>
              <a:t>pertinente</a:t>
            </a:r>
            <a:r>
              <a:rPr lang="pt-BR"/>
              <a:t> (altera-se o resultado de sentido conforme o nome qualificador seja posposto ou anteposto ao nome por ele qualificado)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4579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smtClean="0"/>
              <a:t>Nomes com função adjetiva qualificadora </a:t>
            </a:r>
            <a:r>
              <a:rPr lang="pt-BR" smtClean="0"/>
              <a:t>e sua colocação no </a:t>
            </a:r>
            <a:r>
              <a:rPr lang="pt-BR" b="1" smtClean="0"/>
              <a:t>SN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>
            <a:normAutofit fontScale="62500" lnSpcReduction="20000"/>
          </a:bodyPr>
          <a:lstStyle/>
          <a:p>
            <a:endParaRPr lang="pt-BR" smtClean="0"/>
          </a:p>
          <a:p>
            <a:pPr marL="0" indent="0">
              <a:buNone/>
            </a:pPr>
            <a:r>
              <a:rPr lang="pt-BR" sz="4200" smtClean="0"/>
              <a:t>a) quais </a:t>
            </a:r>
            <a:r>
              <a:rPr lang="pt-BR" sz="4200"/>
              <a:t>os nomes </a:t>
            </a:r>
            <a:r>
              <a:rPr lang="pt-BR" sz="4200" b="1"/>
              <a:t>qualificadores</a:t>
            </a:r>
            <a:r>
              <a:rPr lang="pt-BR" sz="4200"/>
              <a:t> cuja ordem no SN é </a:t>
            </a:r>
            <a:r>
              <a:rPr lang="pt-BR" sz="4200" b="1"/>
              <a:t>livre</a:t>
            </a:r>
            <a:r>
              <a:rPr lang="pt-BR" sz="4200"/>
              <a:t>? (ainda que se reconheça o caráter avaliativo subjetivo que assumem se antepostos ao nome que </a:t>
            </a:r>
            <a:r>
              <a:rPr lang="pt-BR" sz="4200"/>
              <a:t>qualificam</a:t>
            </a:r>
            <a:r>
              <a:rPr lang="pt-BR" sz="4200" smtClean="0"/>
              <a:t>);</a:t>
            </a:r>
          </a:p>
          <a:p>
            <a:pPr marL="742950" indent="-742950">
              <a:buAutoNum type="alphaLcParenR"/>
            </a:pPr>
            <a:endParaRPr lang="pt-BR" sz="4200" smtClean="0"/>
          </a:p>
          <a:p>
            <a:pPr marL="0" indent="0">
              <a:buNone/>
            </a:pPr>
            <a:r>
              <a:rPr lang="pt-BR" sz="4200" smtClean="0"/>
              <a:t>b</a:t>
            </a:r>
            <a:r>
              <a:rPr lang="pt-BR" sz="4200"/>
              <a:t>) quais os nomes </a:t>
            </a:r>
            <a:r>
              <a:rPr lang="pt-BR" sz="4200" b="1"/>
              <a:t>qualificadores</a:t>
            </a:r>
            <a:r>
              <a:rPr lang="pt-BR" sz="4200"/>
              <a:t> cuja ordem no SN é </a:t>
            </a:r>
            <a:r>
              <a:rPr lang="pt-BR" sz="4200" b="1"/>
              <a:t>fixa</a:t>
            </a:r>
            <a:r>
              <a:rPr lang="pt-BR" sz="4200"/>
              <a:t> e, dentre eles, quais são sempre pospostos e quais são sempre antepostos ao nome que qualificam</a:t>
            </a:r>
            <a:r>
              <a:rPr lang="pt-BR" sz="4200"/>
              <a:t>?; </a:t>
            </a:r>
            <a:endParaRPr lang="pt-BR" sz="4200" smtClean="0"/>
          </a:p>
          <a:p>
            <a:pPr marL="0" indent="0">
              <a:buNone/>
            </a:pPr>
            <a:endParaRPr lang="pt-BR" sz="4200" smtClean="0"/>
          </a:p>
          <a:p>
            <a:pPr marL="0" indent="0" algn="just">
              <a:buNone/>
            </a:pPr>
            <a:r>
              <a:rPr lang="pt-BR" sz="4200" smtClean="0"/>
              <a:t>c</a:t>
            </a:r>
            <a:r>
              <a:rPr lang="pt-BR" sz="4200"/>
              <a:t>) quais os nomes </a:t>
            </a:r>
            <a:r>
              <a:rPr lang="pt-BR" sz="4200" b="1"/>
              <a:t>qualificadores</a:t>
            </a:r>
            <a:r>
              <a:rPr lang="pt-BR" sz="4200"/>
              <a:t> </a:t>
            </a:r>
            <a:r>
              <a:rPr lang="pt-BR" sz="4200" smtClean="0"/>
              <a:t> que </a:t>
            </a:r>
            <a:r>
              <a:rPr lang="pt-BR" sz="4200"/>
              <a:t>determinam que a </a:t>
            </a:r>
            <a:r>
              <a:rPr lang="pt-BR" sz="4200" b="1"/>
              <a:t>significação</a:t>
            </a:r>
            <a:r>
              <a:rPr lang="pt-BR" sz="4200"/>
              <a:t> composta por um SN seja tal ou qual, conforme a posição em que nele se encontre</a:t>
            </a:r>
            <a:r>
              <a:rPr lang="pt-BR" sz="4200"/>
              <a:t>?; </a:t>
            </a:r>
            <a:endParaRPr lang="pt-BR" sz="4200" smtClean="0"/>
          </a:p>
          <a:p>
            <a:pPr marL="0" indent="0" algn="just">
              <a:buNone/>
            </a:pPr>
            <a:endParaRPr lang="pt-BR" sz="4200" smtClean="0"/>
          </a:p>
        </p:txBody>
      </p:sp>
    </p:spTree>
    <p:extLst>
      <p:ext uri="{BB962C8B-B14F-4D97-AF65-F5344CB8AC3E}">
        <p14:creationId xmlns:p14="http://schemas.microsoft.com/office/powerpoint/2010/main" val="24576236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smtClean="0"/>
              <a:t>Nomes com função adjetiva qualificadora </a:t>
            </a:r>
            <a:r>
              <a:rPr lang="pt-BR" smtClean="0"/>
              <a:t>e sua colocação no </a:t>
            </a:r>
            <a:r>
              <a:rPr lang="pt-BR" b="1" smtClean="0"/>
              <a:t>SN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/>
              <a:t>d) em SNs compostos por mais de um nome com função adjetiva, quais os </a:t>
            </a:r>
            <a:r>
              <a:rPr lang="pt-BR" b="1"/>
              <a:t>nomes</a:t>
            </a:r>
            <a:r>
              <a:rPr lang="pt-BR"/>
              <a:t> </a:t>
            </a:r>
            <a:r>
              <a:rPr lang="pt-BR" b="1"/>
              <a:t>qualificadores</a:t>
            </a:r>
            <a:r>
              <a:rPr lang="pt-BR"/>
              <a:t> </a:t>
            </a:r>
            <a:r>
              <a:rPr lang="pt-BR"/>
              <a:t>que </a:t>
            </a:r>
            <a:r>
              <a:rPr lang="pt-BR" smtClean="0"/>
              <a:t>admitem</a:t>
            </a:r>
          </a:p>
          <a:p>
            <a:pPr marL="0" indent="0" algn="just">
              <a:buNone/>
            </a:pPr>
            <a:endParaRPr lang="pt-BR"/>
          </a:p>
          <a:p>
            <a:pPr algn="ctr"/>
            <a:r>
              <a:rPr lang="pt-BR" b="1"/>
              <a:t>seqüência nome qualificador + núcleo do SN (NSN) + nome classificador</a:t>
            </a:r>
            <a:r>
              <a:rPr lang="pt-BR"/>
              <a:t>, </a:t>
            </a:r>
            <a:endParaRPr lang="pt-BR" smtClean="0"/>
          </a:p>
          <a:p>
            <a:pPr algn="ctr"/>
            <a:endParaRPr lang="pt-BR"/>
          </a:p>
          <a:p>
            <a:pPr algn="ctr"/>
            <a:r>
              <a:rPr lang="pt-BR" b="1" smtClean="0"/>
              <a:t>seqüência</a:t>
            </a:r>
            <a:r>
              <a:rPr lang="pt-BR" smtClean="0"/>
              <a:t> </a:t>
            </a:r>
            <a:r>
              <a:rPr lang="pt-BR" b="1"/>
              <a:t>NSN + nome classificador + nome qualificador</a:t>
            </a:r>
            <a:r>
              <a:rPr lang="pt-BR"/>
              <a:t> </a:t>
            </a:r>
          </a:p>
          <a:p>
            <a:pPr marL="0" indent="0" algn="ctr">
              <a:buNone/>
            </a:pPr>
            <a:endParaRPr lang="pt-BR" smtClean="0"/>
          </a:p>
          <a:p>
            <a:pPr algn="ctr"/>
            <a:r>
              <a:rPr lang="pt-BR" smtClean="0"/>
              <a:t> </a:t>
            </a:r>
            <a:r>
              <a:rPr lang="pt-BR" b="1"/>
              <a:t>ambas as seqüências</a:t>
            </a:r>
            <a:r>
              <a:rPr lang="pt-BR"/>
              <a:t>? 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7907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smtClean="0"/>
              <a:t>Nomes com função adjetiva qualificadora </a:t>
            </a:r>
            <a:r>
              <a:rPr lang="pt-BR" smtClean="0"/>
              <a:t>e sua colocação no </a:t>
            </a:r>
            <a:r>
              <a:rPr lang="pt-BR" b="1" smtClean="0"/>
              <a:t>SN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b="1"/>
              <a:t>A posposição</a:t>
            </a:r>
            <a:r>
              <a:rPr lang="pt-BR" i="1"/>
              <a:t> </a:t>
            </a:r>
            <a:r>
              <a:rPr lang="pt-BR"/>
              <a:t>é a posição mais freqüente na linguagem comum, a menos marcada, enquanto a anteposição é a </a:t>
            </a:r>
            <a:r>
              <a:rPr lang="pt-BR"/>
              <a:t>mais </a:t>
            </a:r>
            <a:r>
              <a:rPr lang="pt-BR" smtClean="0"/>
              <a:t>marcada.</a:t>
            </a:r>
            <a:endParaRPr lang="pt-BR"/>
          </a:p>
          <a:p>
            <a:pPr marL="0" indent="0" algn="just">
              <a:buNone/>
            </a:pPr>
            <a:r>
              <a:rPr lang="pt-BR" smtClean="0"/>
              <a:t> </a:t>
            </a:r>
            <a:r>
              <a:rPr lang="pt-BR"/>
              <a:t>Os </a:t>
            </a:r>
            <a:r>
              <a:rPr lang="pt-BR"/>
              <a:t>nomes </a:t>
            </a:r>
            <a:r>
              <a:rPr lang="pt-BR" smtClean="0"/>
              <a:t>qualificadores </a:t>
            </a:r>
            <a:r>
              <a:rPr lang="pt-BR"/>
              <a:t>que mais aceitam anteposição são os que </a:t>
            </a:r>
            <a:r>
              <a:rPr lang="pt-BR" b="1"/>
              <a:t>indicam qualidades </a:t>
            </a:r>
            <a:r>
              <a:rPr lang="pt-BR"/>
              <a:t>atribuídas a termos que </a:t>
            </a:r>
            <a:r>
              <a:rPr lang="pt-BR" b="1"/>
              <a:t>têm uma relação específica </a:t>
            </a:r>
            <a:r>
              <a:rPr lang="pt-BR"/>
              <a:t>com aquele tipo de entidade qualificada</a:t>
            </a:r>
            <a:r>
              <a:rPr lang="pt-BR"/>
              <a:t>, </a:t>
            </a:r>
            <a:r>
              <a:rPr lang="pt-BR" smtClean="0"/>
              <a:t>como:</a:t>
            </a:r>
          </a:p>
          <a:p>
            <a:pPr marL="0" indent="0" algn="just">
              <a:buNone/>
            </a:pPr>
            <a:endParaRPr lang="pt-BR"/>
          </a:p>
          <a:p>
            <a:pPr marL="0" indent="0" algn="ctr">
              <a:buNone/>
            </a:pPr>
            <a:r>
              <a:rPr lang="pt-BR" smtClean="0"/>
              <a:t>  </a:t>
            </a:r>
            <a:r>
              <a:rPr lang="pt-BR" i="1" u="sng" smtClean="0"/>
              <a:t>forte</a:t>
            </a:r>
            <a:r>
              <a:rPr lang="pt-BR" i="1" smtClean="0"/>
              <a:t> </a:t>
            </a:r>
            <a:r>
              <a:rPr lang="pt-BR" i="1"/>
              <a:t>pingo de vida, </a:t>
            </a:r>
            <a:r>
              <a:rPr lang="pt-BR" i="1" u="sng"/>
              <a:t>indefeso</a:t>
            </a:r>
            <a:r>
              <a:rPr lang="pt-BR" i="1"/>
              <a:t> homem, </a:t>
            </a:r>
            <a:r>
              <a:rPr lang="pt-BR" i="1" u="sng"/>
              <a:t>frágil</a:t>
            </a:r>
            <a:r>
              <a:rPr lang="pt-BR" i="1"/>
              <a:t> máquina, </a:t>
            </a:r>
            <a:r>
              <a:rPr lang="pt-BR" i="1" u="sng"/>
              <a:t>ingênuos</a:t>
            </a:r>
            <a:r>
              <a:rPr lang="pt-BR" i="1"/>
              <a:t> esforços, </a:t>
            </a:r>
            <a:r>
              <a:rPr lang="pt-BR" i="1" u="sng"/>
              <a:t>desagradável</a:t>
            </a:r>
            <a:r>
              <a:rPr lang="pt-BR" i="1"/>
              <a:t> </a:t>
            </a:r>
            <a:r>
              <a:rPr lang="pt-BR" i="1" smtClean="0"/>
              <a:t>humidade</a:t>
            </a:r>
            <a:r>
              <a:rPr lang="pt-BR" i="1"/>
              <a:t>, </a:t>
            </a:r>
            <a:r>
              <a:rPr lang="pt-BR" i="1" u="sng"/>
              <a:t>velha</a:t>
            </a:r>
            <a:r>
              <a:rPr lang="pt-BR" i="1"/>
              <a:t> Inglaterra, </a:t>
            </a:r>
            <a:r>
              <a:rPr lang="pt-BR" i="1" u="sng"/>
              <a:t>falsa</a:t>
            </a:r>
            <a:r>
              <a:rPr lang="pt-BR" i="1"/>
              <a:t> </a:t>
            </a:r>
            <a:r>
              <a:rPr lang="pt-BR" i="1"/>
              <a:t>felicidade </a:t>
            </a:r>
            <a:r>
              <a:rPr lang="pt-BR" smtClean="0"/>
              <a:t> </a:t>
            </a:r>
          </a:p>
          <a:p>
            <a:pPr marL="0" indent="0" algn="just">
              <a:buNone/>
            </a:pPr>
            <a:endParaRPr lang="pt-BR" smtClean="0"/>
          </a:p>
          <a:p>
            <a:pPr marL="0" indent="0">
              <a:buNone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65166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smtClean="0"/>
              <a:t>Nomes com função adjetiva qualificadora </a:t>
            </a:r>
            <a:r>
              <a:rPr lang="pt-BR" smtClean="0"/>
              <a:t>e sua colocação no </a:t>
            </a:r>
            <a:r>
              <a:rPr lang="pt-BR" b="1" smtClean="0"/>
              <a:t>SN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smtClean="0"/>
              <a:t>Em </a:t>
            </a:r>
            <a:r>
              <a:rPr lang="pt-BR"/>
              <a:t>geral, a </a:t>
            </a:r>
            <a:r>
              <a:rPr lang="pt-BR" b="1"/>
              <a:t>anteposição do nome qualificador cria</a:t>
            </a:r>
            <a:r>
              <a:rPr lang="pt-BR"/>
              <a:t> ou </a:t>
            </a:r>
            <a:r>
              <a:rPr lang="pt-BR" b="1"/>
              <a:t>reforça</a:t>
            </a:r>
            <a:r>
              <a:rPr lang="pt-BR"/>
              <a:t> </a:t>
            </a:r>
            <a:r>
              <a:rPr lang="pt-BR"/>
              <a:t>o </a:t>
            </a:r>
            <a:r>
              <a:rPr lang="pt-BR" b="1" smtClean="0"/>
              <a:t>carácter </a:t>
            </a:r>
            <a:r>
              <a:rPr lang="pt-BR" b="1"/>
              <a:t>avaliativo </a:t>
            </a:r>
            <a:r>
              <a:rPr lang="pt-BR"/>
              <a:t>– </a:t>
            </a:r>
            <a:r>
              <a:rPr lang="pt-BR" b="1"/>
              <a:t>mais subjetivo </a:t>
            </a:r>
            <a:r>
              <a:rPr lang="pt-BR"/>
              <a:t>– da qualificação. Esse fato pode ser verificado não apenas nos casos de ordem pertinente como nos casos de ordem livre. Isso significa que, mesmo nos casos em que, </a:t>
            </a:r>
            <a:r>
              <a:rPr lang="pt-BR" b="1"/>
              <a:t>com as duas colocações</a:t>
            </a:r>
            <a:r>
              <a:rPr lang="pt-BR"/>
              <a:t>, se chega </a:t>
            </a:r>
            <a:r>
              <a:rPr lang="pt-BR" b="1"/>
              <a:t>a uma mesma acepção básica</a:t>
            </a:r>
            <a:r>
              <a:rPr lang="pt-BR"/>
              <a:t>, na verdade </a:t>
            </a:r>
            <a:r>
              <a:rPr lang="pt-BR" b="1"/>
              <a:t>não </a:t>
            </a:r>
            <a:r>
              <a:rPr lang="pt-BR" b="1"/>
              <a:t>resultam construções de valor absolutamente idêntico</a:t>
            </a:r>
            <a:r>
              <a:rPr lang="pt-BR"/>
              <a:t>, do ponto de vista comunicativo</a:t>
            </a:r>
            <a:r>
              <a:rPr lang="pt-BR"/>
              <a:t>: </a:t>
            </a:r>
            <a:endParaRPr lang="pt-BR" smtClean="0"/>
          </a:p>
          <a:p>
            <a:pPr marL="0" indent="0" algn="just">
              <a:buNone/>
            </a:pPr>
            <a:endParaRPr lang="pt-BR" smtClean="0"/>
          </a:p>
          <a:p>
            <a:pPr marL="0" indent="0" algn="ctr">
              <a:buNone/>
            </a:pPr>
            <a:r>
              <a:rPr lang="pt-BR" i="1" smtClean="0"/>
              <a:t>1.um </a:t>
            </a:r>
            <a:r>
              <a:rPr lang="pt-BR" i="1"/>
              <a:t>rapaz </a:t>
            </a:r>
            <a:r>
              <a:rPr lang="pt-BR" i="1" u="sng"/>
              <a:t>bom </a:t>
            </a:r>
            <a:endParaRPr lang="pt-BR" i="1" u="sng" smtClean="0"/>
          </a:p>
          <a:p>
            <a:pPr marL="0" indent="0" algn="ctr">
              <a:buNone/>
            </a:pPr>
            <a:r>
              <a:rPr lang="pt-BR" b="1" smtClean="0"/>
              <a:t>não </a:t>
            </a:r>
            <a:r>
              <a:rPr lang="pt-BR" b="1"/>
              <a:t>é</a:t>
            </a:r>
            <a:r>
              <a:rPr lang="pt-BR"/>
              <a:t> exatamente a mesma coisa </a:t>
            </a:r>
            <a:r>
              <a:rPr lang="pt-BR"/>
              <a:t>que </a:t>
            </a:r>
            <a:endParaRPr lang="pt-BR" smtClean="0"/>
          </a:p>
          <a:p>
            <a:pPr marL="0" indent="0" algn="ctr">
              <a:buNone/>
            </a:pPr>
            <a:r>
              <a:rPr lang="pt-BR" i="1" smtClean="0"/>
              <a:t>2. um </a:t>
            </a:r>
            <a:r>
              <a:rPr lang="pt-BR" i="1" u="sng"/>
              <a:t>bom</a:t>
            </a:r>
            <a:r>
              <a:rPr lang="pt-BR" i="1"/>
              <a:t> rapaz</a:t>
            </a:r>
            <a:r>
              <a:rPr lang="pt-BR"/>
              <a:t>. </a:t>
            </a:r>
            <a:endParaRPr lang="pt-BR" smtClean="0"/>
          </a:p>
          <a:p>
            <a:pPr marL="0" indent="0" algn="ctr">
              <a:buNone/>
            </a:pPr>
            <a:endParaRPr lang="pt-BR"/>
          </a:p>
          <a:p>
            <a:pPr marL="0" indent="0" algn="just">
              <a:buNone/>
            </a:pPr>
            <a:r>
              <a:rPr lang="pt-BR" smtClean="0"/>
              <a:t>A </a:t>
            </a:r>
            <a:r>
              <a:rPr lang="pt-BR" b="1"/>
              <a:t>segunda</a:t>
            </a:r>
            <a:r>
              <a:rPr lang="pt-BR"/>
              <a:t> forma implica julgamentos de valores </a:t>
            </a:r>
            <a:r>
              <a:rPr lang="pt-BR" b="1"/>
              <a:t>de cunho cultural </a:t>
            </a:r>
            <a:r>
              <a:rPr lang="pt-BR"/>
              <a:t>que permitem pressupor que o rapaz, </a:t>
            </a:r>
            <a:r>
              <a:rPr lang="pt-BR" b="1"/>
              <a:t>além de possuir a qualidade de ser bondoso, de bom coração, de boa índole, é também um rapaz de boa família, bem educado, um rapaz que vale </a:t>
            </a:r>
            <a:r>
              <a:rPr lang="pt-BR" b="1"/>
              <a:t>a </a:t>
            </a:r>
            <a:r>
              <a:rPr lang="pt-BR" b="1" smtClean="0"/>
              <a:t>pena</a:t>
            </a:r>
            <a:r>
              <a:rPr lang="pt-PT" b="1" smtClean="0"/>
              <a:t>.</a:t>
            </a:r>
            <a:endParaRPr lang="cs-CZ"/>
          </a:p>
          <a:p>
            <a:pPr marL="0" indent="0" algn="just">
              <a:buNone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33676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smtClean="0"/>
              <a:t>Nomes com função adjetiva qualificadora </a:t>
            </a:r>
            <a:r>
              <a:rPr lang="pt-BR" smtClean="0"/>
              <a:t>e sua colocação no </a:t>
            </a:r>
            <a:r>
              <a:rPr lang="pt-BR" b="1" smtClean="0"/>
              <a:t>SN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BR" smtClean="0"/>
          </a:p>
          <a:p>
            <a:pPr marL="0" indent="0" algn="just">
              <a:buNone/>
            </a:pPr>
            <a:r>
              <a:rPr lang="pt-BR" smtClean="0"/>
              <a:t>Nomes </a:t>
            </a:r>
            <a:r>
              <a:rPr lang="pt-BR"/>
              <a:t>que qualificam o referente mais </a:t>
            </a:r>
            <a:r>
              <a:rPr lang="pt-BR" b="1"/>
              <a:t>objetivamente</a:t>
            </a:r>
            <a:r>
              <a:rPr lang="pt-BR"/>
              <a:t> são mais geralmente </a:t>
            </a:r>
            <a:r>
              <a:rPr lang="pt-BR" b="1"/>
              <a:t>pospostos</a:t>
            </a:r>
            <a:r>
              <a:rPr lang="pt-BR"/>
              <a:t> </a:t>
            </a:r>
            <a:r>
              <a:rPr lang="pt-BR"/>
              <a:t>a </a:t>
            </a:r>
            <a:r>
              <a:rPr lang="pt-BR" smtClean="0"/>
              <a:t>ele:</a:t>
            </a:r>
          </a:p>
          <a:p>
            <a:pPr marL="0" indent="0">
              <a:buNone/>
            </a:pPr>
            <a:endParaRPr lang="pt-BR"/>
          </a:p>
          <a:p>
            <a:pPr marL="0" indent="0" algn="ctr">
              <a:buNone/>
            </a:pPr>
            <a:r>
              <a:rPr lang="pt-BR" i="1" smtClean="0"/>
              <a:t>em </a:t>
            </a:r>
            <a:r>
              <a:rPr lang="pt-BR" i="1"/>
              <a:t>material </a:t>
            </a:r>
            <a:r>
              <a:rPr lang="pt-BR" i="1" u="sng"/>
              <a:t>necessário</a:t>
            </a:r>
            <a:r>
              <a:rPr lang="pt-BR" i="1"/>
              <a:t>, cabelos </a:t>
            </a:r>
            <a:r>
              <a:rPr lang="pt-BR" i="1" u="sng"/>
              <a:t>grisalhos</a:t>
            </a:r>
            <a:r>
              <a:rPr lang="pt-BR" i="1"/>
              <a:t>, cabelo </a:t>
            </a:r>
            <a:r>
              <a:rPr lang="pt-BR" i="1" u="sng"/>
              <a:t>claro</a:t>
            </a:r>
            <a:r>
              <a:rPr lang="pt-BR" i="1"/>
              <a:t>, rosto </a:t>
            </a:r>
            <a:r>
              <a:rPr lang="pt-BR" i="1" u="sng"/>
              <a:t>pequeno</a:t>
            </a:r>
            <a:r>
              <a:rPr lang="pt-BR" i="1"/>
              <a:t>, lábios </a:t>
            </a:r>
            <a:r>
              <a:rPr lang="pt-BR" i="1" u="sng"/>
              <a:t>carnudos</a:t>
            </a:r>
            <a:r>
              <a:rPr lang="pt-BR" i="1"/>
              <a:t>, avental </a:t>
            </a:r>
            <a:r>
              <a:rPr lang="pt-BR" i="1" u="sng"/>
              <a:t>sujo</a:t>
            </a:r>
            <a:r>
              <a:rPr lang="pt-BR" i="1"/>
              <a:t>, cabelo </a:t>
            </a:r>
            <a:r>
              <a:rPr lang="pt-BR" i="1" u="sng"/>
              <a:t>curto </a:t>
            </a:r>
            <a:r>
              <a:rPr lang="pt-BR" i="1" u="sng" smtClean="0"/>
              <a:t> </a:t>
            </a:r>
            <a:endParaRPr lang="pt-BR" i="1" u="sng"/>
          </a:p>
        </p:txBody>
      </p:sp>
    </p:spTree>
    <p:extLst>
      <p:ext uri="{BB962C8B-B14F-4D97-AF65-F5344CB8AC3E}">
        <p14:creationId xmlns:p14="http://schemas.microsoft.com/office/powerpoint/2010/main" val="9784453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/>
              <a:t>Nomes com função adjetiva qualificadora </a:t>
            </a:r>
            <a:r>
              <a:rPr lang="pt-BR"/>
              <a:t>e sua colocação no </a:t>
            </a:r>
            <a:r>
              <a:rPr lang="pt-BR" b="1"/>
              <a:t>SN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t-BR" smtClean="0"/>
              <a:t>Os </a:t>
            </a:r>
            <a:r>
              <a:rPr lang="pt-BR"/>
              <a:t>nomes referentes a </a:t>
            </a:r>
            <a:r>
              <a:rPr lang="pt-BR" b="1"/>
              <a:t>noções abstratas </a:t>
            </a:r>
            <a:r>
              <a:rPr lang="pt-BR"/>
              <a:t>favorecem mais </a:t>
            </a:r>
            <a:r>
              <a:rPr lang="pt-BR" b="1"/>
              <a:t>a anteposição </a:t>
            </a:r>
            <a:r>
              <a:rPr lang="pt-BR"/>
              <a:t>daqueles que o qualificam, exatamente </a:t>
            </a:r>
            <a:r>
              <a:rPr lang="pt-BR"/>
              <a:t>porque </a:t>
            </a:r>
            <a:r>
              <a:rPr lang="pt-BR" smtClean="0"/>
              <a:t>a</a:t>
            </a:r>
          </a:p>
          <a:p>
            <a:pPr marL="0" indent="0" algn="just">
              <a:buNone/>
            </a:pPr>
            <a:r>
              <a:rPr lang="pt-BR" smtClean="0"/>
              <a:t> </a:t>
            </a:r>
          </a:p>
          <a:p>
            <a:pPr marL="0" indent="0" algn="ctr">
              <a:buNone/>
            </a:pPr>
            <a:r>
              <a:rPr lang="pt-BR" b="1" u="sng" smtClean="0"/>
              <a:t>qualificação </a:t>
            </a:r>
            <a:r>
              <a:rPr lang="pt-BR" b="1" u="sng"/>
              <a:t>de </a:t>
            </a:r>
            <a:r>
              <a:rPr lang="pt-BR" b="1" u="sng" smtClean="0"/>
              <a:t>abstratos:</a:t>
            </a:r>
          </a:p>
          <a:p>
            <a:pPr marL="0" indent="0" algn="ctr">
              <a:buNone/>
            </a:pPr>
            <a:r>
              <a:rPr lang="pt-BR" b="1" smtClean="0"/>
              <a:t>menos objetiva,</a:t>
            </a:r>
            <a:r>
              <a:rPr lang="pt-BR" smtClean="0"/>
              <a:t> </a:t>
            </a:r>
            <a:r>
              <a:rPr lang="pt-BR" b="1"/>
              <a:t>mais </a:t>
            </a:r>
            <a:r>
              <a:rPr lang="pt-BR" b="1" smtClean="0"/>
              <a:t>apreciativa, menos </a:t>
            </a:r>
            <a:r>
              <a:rPr lang="pt-BR" b="1"/>
              <a:t>descritiva </a:t>
            </a:r>
            <a:endParaRPr lang="pt-BR" b="1" smtClean="0"/>
          </a:p>
          <a:p>
            <a:pPr marL="0" indent="0" algn="ctr">
              <a:buNone/>
            </a:pPr>
            <a:endParaRPr lang="pt-BR" b="1" smtClean="0"/>
          </a:p>
          <a:p>
            <a:pPr marL="0" indent="0" algn="ctr">
              <a:buNone/>
            </a:pPr>
            <a:r>
              <a:rPr lang="pt-BR" b="1" u="sng"/>
              <a:t>qualificação </a:t>
            </a:r>
            <a:r>
              <a:rPr lang="pt-BR" b="1" u="sng"/>
              <a:t>de </a:t>
            </a:r>
            <a:r>
              <a:rPr lang="pt-BR" b="1" u="sng" smtClean="0"/>
              <a:t> </a:t>
            </a:r>
            <a:r>
              <a:rPr lang="pt-BR" b="1" u="sng"/>
              <a:t>concretos</a:t>
            </a:r>
            <a:r>
              <a:rPr lang="pt-BR" b="1" u="sng" smtClean="0"/>
              <a:t>:</a:t>
            </a:r>
          </a:p>
          <a:p>
            <a:pPr marL="0" indent="0" algn="ctr">
              <a:buNone/>
            </a:pPr>
            <a:r>
              <a:rPr lang="pt-BR" b="1" smtClean="0"/>
              <a:t>mais objetiva</a:t>
            </a:r>
            <a:r>
              <a:rPr lang="pt-BR" b="1"/>
              <a:t>,</a:t>
            </a:r>
            <a:r>
              <a:rPr lang="pt-BR"/>
              <a:t> </a:t>
            </a:r>
            <a:r>
              <a:rPr lang="pt-BR" b="1" smtClean="0"/>
              <a:t>menos apreciativa</a:t>
            </a:r>
            <a:r>
              <a:rPr lang="pt-BR" b="1"/>
              <a:t>, </a:t>
            </a:r>
            <a:r>
              <a:rPr lang="pt-BR" b="1" smtClean="0"/>
              <a:t>mais descritiva </a:t>
            </a:r>
            <a:endParaRPr lang="pt-BR" b="1"/>
          </a:p>
          <a:p>
            <a:pPr marL="0" indent="0" algn="just">
              <a:buNone/>
            </a:pPr>
            <a:endParaRPr lang="pt-BR" b="1" u="sng"/>
          </a:p>
          <a:p>
            <a:pPr marL="0" indent="0" algn="just">
              <a:buNone/>
            </a:pPr>
            <a:r>
              <a:rPr lang="pt-BR" smtClean="0"/>
              <a:t>Menos </a:t>
            </a:r>
            <a:r>
              <a:rPr lang="pt-BR"/>
              <a:t>usuais, e, por isso mesmo, de maior efeito, são as ocorrências de qualificadores antepostos a nomes cujo referencial seja ligado a uma noção </a:t>
            </a:r>
            <a:r>
              <a:rPr lang="pt-BR"/>
              <a:t>concreta</a:t>
            </a:r>
            <a:r>
              <a:rPr lang="pt-BR" smtClean="0"/>
              <a:t>.</a:t>
            </a:r>
            <a:endParaRPr lang="cs-CZ"/>
          </a:p>
          <a:p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8883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 </a:t>
            </a:r>
            <a:r>
              <a:rPr lang="cs-CZ"/>
              <a:t>PRETO  </a:t>
            </a:r>
            <a:r>
              <a:rPr lang="cs-CZ"/>
              <a:t>ou </a:t>
            </a:r>
            <a:r>
              <a:rPr lang="cs-CZ" smtClean="0"/>
              <a:t>NEGRO (Jindrová)</a:t>
            </a:r>
            <a:r>
              <a:rPr lang="cs-CZ" sz="5400"/>
              <a:t/>
            </a:r>
            <a:br>
              <a:rPr lang="cs-CZ" sz="540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400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879247"/>
              </p:ext>
            </p:extLst>
          </p:nvPr>
        </p:nvGraphicFramePr>
        <p:xfrm>
          <a:off x="323528" y="1390992"/>
          <a:ext cx="8363273" cy="596765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88233"/>
                <a:gridCol w="2304256"/>
                <a:gridCol w="3970784"/>
              </a:tblGrid>
              <a:tr h="3818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“negro”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“preto”</a:t>
                      </a:r>
                      <a:endParaRPr lang="cs-CZ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480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alma </a:t>
                      </a:r>
                      <a:endParaRPr lang="cs-CZ" sz="180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14 ocorrências 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0 ocorrências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 smtClean="0">
                          <a:effectLst/>
                        </a:rPr>
                        <a:t>buraco</a:t>
                      </a:r>
                      <a:endParaRPr lang="cs-CZ" sz="180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546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0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mtClean="0">
                          <a:effectLst/>
                        </a:rPr>
                        <a:t>h</a:t>
                      </a:r>
                      <a:r>
                        <a:rPr lang="pt-PT" sz="1800" smtClean="0">
                          <a:effectLst/>
                        </a:rPr>
                        <a:t>umor</a:t>
                      </a:r>
                      <a:endParaRPr lang="cs-CZ" sz="180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253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0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 smtClean="0">
                          <a:effectLst/>
                        </a:rPr>
                        <a:t>lista</a:t>
                      </a:r>
                      <a:endParaRPr lang="cs-CZ" sz="180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507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0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mtClean="0">
                          <a:effectLst/>
                        </a:rPr>
                        <a:t>m</a:t>
                      </a:r>
                      <a:r>
                        <a:rPr lang="pt-PT" sz="1800" smtClean="0">
                          <a:effectLst/>
                        </a:rPr>
                        <a:t>ancha</a:t>
                      </a:r>
                      <a:endParaRPr lang="cs-CZ" sz="180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88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26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mtClean="0">
                          <a:effectLst/>
                        </a:rPr>
                        <a:t>m</a:t>
                      </a:r>
                      <a:r>
                        <a:rPr lang="pt-PT" sz="1800" smtClean="0">
                          <a:effectLst/>
                        </a:rPr>
                        <a:t>ercado</a:t>
                      </a:r>
                      <a:endParaRPr lang="cs-CZ" sz="180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535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0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 smtClean="0">
                          <a:effectLst/>
                        </a:rPr>
                        <a:t>Morte</a:t>
                      </a:r>
                      <a:endParaRPr lang="cs-CZ" sz="180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5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0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 smtClean="0">
                          <a:effectLst/>
                        </a:rPr>
                        <a:t>Nódoa</a:t>
                      </a:r>
                      <a:endParaRPr lang="cs-CZ" sz="180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115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0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 smtClean="0">
                          <a:effectLst/>
                        </a:rPr>
                        <a:t>Ovelha</a:t>
                      </a:r>
                      <a:endParaRPr lang="cs-CZ" sz="180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94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0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peste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20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0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5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vida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116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0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59183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just" fontAlgn="base">
              <a:spcAft>
                <a:spcPct val="0"/>
              </a:spcAft>
            </a:pPr>
            <a:r>
              <a:rPr lang="pt-PT" altLang="cs-CZ" sz="2000" b="1">
                <a:latin typeface="Arial" pitchFamily="34" charset="0"/>
                <a:ea typeface="Times New Roman" pitchFamily="18" charset="0"/>
                <a:cs typeface="Arial" pitchFamily="34" charset="0"/>
              </a:rPr>
              <a:t>Substituibilidade de “negro” e “preto” com as peças de vestuário </a:t>
            </a:r>
            <a:r>
              <a:rPr lang="cs-CZ" altLang="cs-CZ" sz="2000">
                <a:latin typeface="Arial" pitchFamily="34" charset="0"/>
                <a:cs typeface="Arial" pitchFamily="34" charset="0"/>
              </a:rPr>
              <a:t/>
            </a:r>
            <a:br>
              <a:rPr lang="cs-CZ" altLang="cs-CZ" sz="2000">
                <a:latin typeface="Arial" pitchFamily="34" charset="0"/>
                <a:cs typeface="Arial" pitchFamily="34" charset="0"/>
              </a:rPr>
            </a:br>
            <a:r>
              <a:rPr lang="pt-PT" altLang="cs-CZ" sz="1600">
                <a:latin typeface="Arial" pitchFamily="34" charset="0"/>
                <a:ea typeface="Times New Roman" pitchFamily="18" charset="0"/>
                <a:cs typeface="Arial" pitchFamily="34" charset="0"/>
              </a:rPr>
              <a:t>Tabela 3  (NF = não figurativo, F = figurativo)</a:t>
            </a:r>
            <a:r>
              <a:rPr lang="pt-PT" altLang="cs-CZ" sz="1600">
                <a:latin typeface="Arial" pitchFamily="34" charset="0"/>
                <a:cs typeface="Arial" pitchFamily="34" charset="0"/>
              </a:rPr>
              <a:t/>
            </a:r>
            <a:br>
              <a:rPr lang="pt-PT" altLang="cs-CZ" sz="1600">
                <a:latin typeface="Arial" pitchFamily="34" charset="0"/>
                <a:cs typeface="Arial" pitchFamily="34" charset="0"/>
              </a:rPr>
            </a:br>
            <a:endParaRPr lang="cs-CZ" sz="160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611142"/>
              </p:ext>
            </p:extLst>
          </p:nvPr>
        </p:nvGraphicFramePr>
        <p:xfrm>
          <a:off x="539549" y="1628797"/>
          <a:ext cx="7992891" cy="482453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43292"/>
                <a:gridCol w="372352"/>
                <a:gridCol w="496470"/>
                <a:gridCol w="496470"/>
                <a:gridCol w="219384"/>
                <a:gridCol w="868822"/>
                <a:gridCol w="496470"/>
                <a:gridCol w="372352"/>
                <a:gridCol w="496470"/>
                <a:gridCol w="496470"/>
                <a:gridCol w="496470"/>
                <a:gridCol w="763967"/>
                <a:gridCol w="1473902"/>
              </a:tblGrid>
              <a:tr h="242887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negro 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Preto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428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sentido NF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sentido F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sentido NF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  sentido F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286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sg.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pl.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total 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sg.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pl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total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sg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pl.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total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sg.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pl.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total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17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BLUSA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48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CALÇA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14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31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45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600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CAMISA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11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16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25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25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11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31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FATO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17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22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45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50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03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MEIA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20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21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674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SAPATO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26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31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424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VESTIDO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15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22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14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18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2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655586" y="2855525"/>
            <a:ext cx="2712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cs-CZ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pt-PT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9590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/>
            </a:r>
            <a:br>
              <a:rPr lang="cs-CZ" b="1" smtClean="0"/>
            </a:br>
            <a:r>
              <a:rPr lang="pt-PT" sz="4000" b="1" smtClean="0"/>
              <a:t>Adjetivos </a:t>
            </a:r>
            <a:r>
              <a:rPr lang="pt-PT" sz="4000" b="1"/>
              <a:t>“negro” e “preto”  nas construções comparativas (negro / preto + como</a:t>
            </a:r>
            <a:endParaRPr lang="cs-CZ" sz="400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9079022"/>
              </p:ext>
            </p:extLst>
          </p:nvPr>
        </p:nvGraphicFramePr>
        <p:xfrm>
          <a:off x="457200" y="2491581"/>
          <a:ext cx="7067128" cy="43891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43200"/>
                <a:gridCol w="2743200"/>
                <a:gridCol w="1580728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número de ocorrências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negro como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breu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5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rowSpan="1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corvo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a asa de um corvo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carvão	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se queimasse  carvão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as minas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o fundo da alma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a noite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3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a noite mais negra 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café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penas de pato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uma torrente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morte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preto como 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os gatos pardos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800">
                          <a:effectLst/>
                        </a:rPr>
                        <a:t>1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24907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42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smtClean="0"/>
              <a:t>Cunha e Cintra </a:t>
            </a:r>
            <a:r>
              <a:rPr lang="pt-BR" smtClean="0"/>
              <a:t>(2001) Nova Gramática do Português Contemporâneo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1800" smtClean="0"/>
              <a:t>“colocação do adjetivo adjunto adnominal”</a:t>
            </a:r>
          </a:p>
          <a:p>
            <a:pPr marL="0" indent="0">
              <a:buNone/>
            </a:pPr>
            <a:endParaRPr lang="pt-BR" sz="1800" smtClean="0"/>
          </a:p>
          <a:p>
            <a:pPr marL="0" indent="0">
              <a:buNone/>
            </a:pPr>
            <a:r>
              <a:rPr lang="pt-BR" sz="1800" smtClean="0"/>
              <a:t>A posição mais frequente: </a:t>
            </a:r>
            <a:r>
              <a:rPr lang="pt-BR" sz="1800" b="1" smtClean="0"/>
              <a:t> depois do substantivo </a:t>
            </a:r>
            <a:r>
              <a:rPr lang="pt-BR" sz="1800" smtClean="0"/>
              <a:t>(tem a ver com a ordem direta da oração declarativa, que corresponde à seqüência progressiva do enunciado lógico).</a:t>
            </a:r>
          </a:p>
          <a:p>
            <a:pPr marL="0" indent="0">
              <a:buNone/>
            </a:pPr>
            <a:endParaRPr lang="pt-BR" sz="1800"/>
          </a:p>
          <a:p>
            <a:pPr marL="0" indent="0">
              <a:buNone/>
            </a:pPr>
            <a:r>
              <a:rPr lang="pt-BR" sz="1800" smtClean="0"/>
              <a:t> adjetivo  </a:t>
            </a:r>
            <a:r>
              <a:rPr lang="pt-BR" sz="1800" b="1" smtClean="0"/>
              <a:t>anteposto</a:t>
            </a:r>
            <a:r>
              <a:rPr lang="pt-BR" sz="1800" smtClean="0"/>
              <a:t> ao substantivo, segue a chamada </a:t>
            </a:r>
            <a:r>
              <a:rPr lang="pt-BR" sz="1800" b="1" smtClean="0"/>
              <a:t>ordem inversa</a:t>
            </a:r>
            <a:r>
              <a:rPr lang="pt-BR" sz="1800" smtClean="0"/>
              <a:t>, característica nas </a:t>
            </a:r>
            <a:r>
              <a:rPr lang="pt-BR" sz="1800" b="1" smtClean="0"/>
              <a:t>formas afetivas da linguagem</a:t>
            </a:r>
            <a:r>
              <a:rPr lang="pt-BR" sz="1800" smtClean="0"/>
              <a:t>, </a:t>
            </a:r>
          </a:p>
          <a:p>
            <a:pPr marL="0" indent="0">
              <a:buNone/>
            </a:pPr>
            <a:endParaRPr lang="pt-BR" sz="1800"/>
          </a:p>
          <a:p>
            <a:pPr marL="0" indent="0">
              <a:buNone/>
            </a:pPr>
            <a:r>
              <a:rPr lang="pt-BR" sz="1800" smtClean="0"/>
              <a:t>a seqüência </a:t>
            </a:r>
            <a:r>
              <a:rPr lang="pt-BR" sz="1800" b="1" smtClean="0"/>
              <a:t>substantivo + adjetivo predomina </a:t>
            </a:r>
            <a:r>
              <a:rPr lang="pt-BR" sz="1800" smtClean="0"/>
              <a:t>no enunciado lógico, o </a:t>
            </a:r>
            <a:r>
              <a:rPr lang="pt-BR" sz="1800" b="1" smtClean="0"/>
              <a:t>adjetivo posposto possui valor objetivo </a:t>
            </a:r>
            <a:r>
              <a:rPr lang="pt-BR" sz="1800" smtClean="0"/>
              <a:t>(</a:t>
            </a:r>
            <a:r>
              <a:rPr lang="pt-BR" sz="1800" i="1" smtClean="0"/>
              <a:t>noite escura, rapaz bom, dia triste, campos verdes</a:t>
            </a:r>
            <a:r>
              <a:rPr lang="pt-BR" sz="1800" smtClean="0"/>
              <a:t>) </a:t>
            </a:r>
          </a:p>
          <a:p>
            <a:pPr marL="0" indent="0">
              <a:buNone/>
            </a:pPr>
            <a:endParaRPr lang="pt-BR" sz="1800"/>
          </a:p>
          <a:p>
            <a:pPr marL="0" indent="0">
              <a:buNone/>
            </a:pPr>
            <a:r>
              <a:rPr lang="pt-BR" sz="1800" smtClean="0"/>
              <a:t> a seqüência </a:t>
            </a:r>
            <a:r>
              <a:rPr lang="pt-BR" sz="1800" b="1" smtClean="0"/>
              <a:t>adjetivo + substantivo </a:t>
            </a:r>
            <a:r>
              <a:rPr lang="pt-BR" sz="1800" smtClean="0"/>
              <a:t>provocada pela ênfase dada ao qualificativo, o </a:t>
            </a:r>
            <a:r>
              <a:rPr lang="pt-BR" sz="1800" b="1" smtClean="0"/>
              <a:t>adjetivo anteposto assume um valor subjetivo </a:t>
            </a:r>
            <a:r>
              <a:rPr lang="pt-BR" sz="1800" smtClean="0"/>
              <a:t>(</a:t>
            </a:r>
            <a:r>
              <a:rPr lang="pt-BR" sz="1800" i="1" smtClean="0"/>
              <a:t>escura noite, bom rapaz, triste dia, verdes campos</a:t>
            </a:r>
            <a:r>
              <a:rPr lang="pt-BR" sz="1800" smtClean="0"/>
              <a:t>).   </a:t>
            </a:r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31543633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smtClean="0"/>
              <a:t/>
            </a:r>
            <a:br>
              <a:rPr lang="cs-CZ" sz="3100" smtClean="0"/>
            </a:br>
            <a:r>
              <a:rPr lang="cs-CZ" sz="3100"/>
              <a:t/>
            </a:r>
            <a:br>
              <a:rPr lang="cs-CZ" sz="3100"/>
            </a:br>
            <a:r>
              <a:rPr lang="cs-CZ" sz="3100" smtClean="0"/>
              <a:t/>
            </a:r>
            <a:br>
              <a:rPr lang="cs-CZ" sz="3100" smtClean="0"/>
            </a:br>
            <a:r>
              <a:rPr lang="cs-CZ" sz="3100" smtClean="0"/>
              <a:t>HRICSINA</a:t>
            </a:r>
            <a:r>
              <a:rPr lang="cs-CZ" sz="3100"/>
              <a:t>:  </a:t>
            </a:r>
            <a:r>
              <a:rPr lang="pt-BR" sz="3100"/>
              <a:t>A POSIÇÃO DO ADJETIVO NO SINTAGMA NOMINAL NO PORTUGUÊS CONTEMPORÂNEO: ANÁLISE CORPORAL*</a:t>
            </a:r>
            <a:br>
              <a:rPr lang="pt-BR" sz="3100"/>
            </a:br>
            <a:r>
              <a:rPr lang="cs-CZ"/>
              <a:t/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s-CZ" sz="4800" b="1" smtClean="0"/>
          </a:p>
          <a:p>
            <a:pPr marL="0" indent="0" algn="ctr">
              <a:buNone/>
            </a:pPr>
            <a:r>
              <a:rPr lang="cs-CZ" sz="4800" b="1" smtClean="0"/>
              <a:t>BOM</a:t>
            </a:r>
            <a:endParaRPr lang="cs-CZ" sz="4800" b="1"/>
          </a:p>
          <a:p>
            <a:pPr marL="0" indent="0" algn="ctr">
              <a:buNone/>
            </a:pPr>
            <a:r>
              <a:rPr lang="cs-CZ" b="1" u="sng" smtClean="0"/>
              <a:t>posição </a:t>
            </a:r>
            <a:r>
              <a:rPr lang="cs-CZ" b="1" u="sng"/>
              <a:t>pré-nominal       posição pós-nominal </a:t>
            </a:r>
          </a:p>
          <a:p>
            <a:pPr marL="0" indent="0" algn="ctr">
              <a:buNone/>
            </a:pPr>
            <a:r>
              <a:rPr lang="cs-CZ"/>
              <a:t>bom homem 54 		</a:t>
            </a:r>
            <a:r>
              <a:rPr lang="cs-CZ" b="1"/>
              <a:t>homem bom 98 </a:t>
            </a:r>
          </a:p>
          <a:p>
            <a:pPr marL="0" indent="0" algn="ctr">
              <a:buNone/>
            </a:pPr>
            <a:r>
              <a:rPr lang="cs-CZ"/>
              <a:t>bom lado  2 </a:t>
            </a:r>
            <a:r>
              <a:rPr lang="cs-CZ"/>
              <a:t>	</a:t>
            </a:r>
            <a:r>
              <a:rPr lang="cs-CZ" smtClean="0"/>
              <a:t>         </a:t>
            </a:r>
            <a:r>
              <a:rPr lang="cs-CZ" b="1"/>
              <a:t>lado  bom 128 </a:t>
            </a:r>
          </a:p>
          <a:p>
            <a:pPr marL="0" indent="0" algn="ctr">
              <a:buNone/>
            </a:pPr>
            <a:r>
              <a:rPr lang="cs-CZ" b="1"/>
              <a:t>bom ano </a:t>
            </a:r>
            <a:r>
              <a:rPr lang="cs-CZ"/>
              <a:t>137 </a:t>
            </a:r>
            <a:r>
              <a:rPr lang="cs-CZ"/>
              <a:t>	</a:t>
            </a:r>
            <a:r>
              <a:rPr lang="cs-CZ" smtClean="0"/>
              <a:t>     </a:t>
            </a:r>
            <a:r>
              <a:rPr lang="cs-CZ"/>
              <a:t>	ano bom 36 </a:t>
            </a:r>
          </a:p>
          <a:p>
            <a:pPr marL="0" indent="0" algn="ctr">
              <a:buNone/>
            </a:pPr>
            <a:r>
              <a:rPr lang="cs-CZ" b="1"/>
              <a:t>bom  dia </a:t>
            </a:r>
            <a:r>
              <a:rPr lang="cs-CZ"/>
              <a:t>160  </a:t>
            </a:r>
            <a:r>
              <a:rPr lang="cs-CZ"/>
              <a:t>	</a:t>
            </a:r>
            <a:r>
              <a:rPr lang="cs-CZ" smtClean="0"/>
              <a:t> </a:t>
            </a:r>
            <a:r>
              <a:rPr lang="cs-CZ"/>
              <a:t>	bom  dia 31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7923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/>
              <a:t>HRICSINA:  </a:t>
            </a:r>
            <a:r>
              <a:rPr lang="pt-BR" sz="2800"/>
              <a:t>A POSIÇÃO DO ADJETIVO NO SINTAGMA NOMINAL NO PORTUGUÊS CONTEMPORÂNEO: ANÁLISE CORPORAL*</a:t>
            </a:r>
            <a:br>
              <a:rPr lang="pt-BR" sz="2800"/>
            </a:br>
            <a:endParaRPr lang="cs-CZ" sz="28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sz="6000" b="1" smtClean="0"/>
              <a:t>MAU</a:t>
            </a:r>
            <a:endParaRPr lang="cs-CZ" sz="6000" b="1"/>
          </a:p>
          <a:p>
            <a:pPr marL="0" indent="0" algn="just">
              <a:buNone/>
            </a:pPr>
            <a:r>
              <a:rPr lang="pt-PT" b="1" smtClean="0"/>
              <a:t>	p.</a:t>
            </a:r>
            <a:r>
              <a:rPr lang="cs-CZ" b="1" smtClean="0"/>
              <a:t>pré-nominal </a:t>
            </a:r>
            <a:r>
              <a:rPr lang="pt-PT" b="1" smtClean="0"/>
              <a:t> 		p.</a:t>
            </a:r>
            <a:r>
              <a:rPr lang="cs-CZ" b="1" smtClean="0"/>
              <a:t>pós-nominal</a:t>
            </a:r>
            <a:endParaRPr lang="cs-CZ" b="1"/>
          </a:p>
          <a:p>
            <a:pPr marL="0" indent="0" algn="just">
              <a:buNone/>
            </a:pPr>
            <a:r>
              <a:rPr lang="pt-PT" smtClean="0"/>
              <a:t>	</a:t>
            </a:r>
            <a:r>
              <a:rPr lang="cs-CZ" smtClean="0"/>
              <a:t>mau </a:t>
            </a:r>
            <a:r>
              <a:rPr lang="cs-CZ"/>
              <a:t>lobo 0 </a:t>
            </a:r>
            <a:r>
              <a:rPr lang="cs-CZ"/>
              <a:t>	</a:t>
            </a:r>
            <a:r>
              <a:rPr lang="pt-PT" smtClean="0"/>
              <a:t>	</a:t>
            </a:r>
            <a:r>
              <a:rPr lang="cs-CZ" b="1" smtClean="0"/>
              <a:t>lobo </a:t>
            </a:r>
            <a:r>
              <a:rPr lang="cs-CZ" b="1"/>
              <a:t>mau 53 </a:t>
            </a:r>
          </a:p>
          <a:p>
            <a:pPr marL="0" indent="0" algn="just">
              <a:buNone/>
            </a:pPr>
            <a:r>
              <a:rPr lang="pt-PT" smtClean="0"/>
              <a:t>	</a:t>
            </a:r>
            <a:r>
              <a:rPr lang="cs-CZ" smtClean="0"/>
              <a:t>mau </a:t>
            </a:r>
            <a:r>
              <a:rPr lang="cs-CZ"/>
              <a:t>dia 32 </a:t>
            </a:r>
            <a:r>
              <a:rPr lang="cs-CZ"/>
              <a:t>	</a:t>
            </a:r>
            <a:r>
              <a:rPr lang="pt-PT" smtClean="0"/>
              <a:t>	</a:t>
            </a:r>
            <a:r>
              <a:rPr lang="cs-CZ" b="1" smtClean="0"/>
              <a:t>dia </a:t>
            </a:r>
            <a:r>
              <a:rPr lang="cs-CZ" b="1"/>
              <a:t>mau 65 </a:t>
            </a:r>
          </a:p>
          <a:p>
            <a:pPr marL="0" indent="0" algn="just">
              <a:buNone/>
            </a:pPr>
            <a:r>
              <a:rPr lang="pt-PT" b="1" smtClean="0"/>
              <a:t>	</a:t>
            </a:r>
            <a:r>
              <a:rPr lang="cs-CZ" b="1" smtClean="0"/>
              <a:t>mau </a:t>
            </a:r>
            <a:r>
              <a:rPr lang="cs-CZ" b="1"/>
              <a:t>ano 83 </a:t>
            </a:r>
            <a:r>
              <a:rPr lang="cs-CZ"/>
              <a:t>	</a:t>
            </a:r>
            <a:r>
              <a:rPr lang="pt-PT" smtClean="0"/>
              <a:t>	</a:t>
            </a:r>
            <a:r>
              <a:rPr lang="cs-CZ" smtClean="0"/>
              <a:t>ano </a:t>
            </a:r>
            <a:r>
              <a:rPr lang="cs-CZ"/>
              <a:t>mau 43</a:t>
            </a:r>
          </a:p>
          <a:p>
            <a:pPr marL="0" indent="0" algn="just">
              <a:buNone/>
            </a:pPr>
            <a:r>
              <a:rPr lang="pt-PT" smtClean="0"/>
              <a:t>	</a:t>
            </a:r>
            <a:r>
              <a:rPr lang="cs-CZ" smtClean="0"/>
              <a:t>mau </a:t>
            </a:r>
            <a:r>
              <a:rPr lang="cs-CZ"/>
              <a:t>lado 2</a:t>
            </a:r>
            <a:r>
              <a:rPr lang="cs-CZ"/>
              <a:t>	</a:t>
            </a:r>
            <a:r>
              <a:rPr lang="pt-PT" smtClean="0"/>
              <a:t>	</a:t>
            </a:r>
            <a:r>
              <a:rPr lang="cs-CZ" b="1" smtClean="0"/>
              <a:t>lado </a:t>
            </a:r>
            <a:r>
              <a:rPr lang="cs-CZ" b="1"/>
              <a:t>mau 42 </a:t>
            </a:r>
          </a:p>
          <a:p>
            <a:pPr marL="0" indent="0" algn="just">
              <a:buNone/>
            </a:pPr>
            <a:r>
              <a:rPr lang="pt-PT" smtClean="0"/>
              <a:t>	</a:t>
            </a:r>
            <a:r>
              <a:rPr lang="cs-CZ" smtClean="0"/>
              <a:t>mau </a:t>
            </a:r>
            <a:r>
              <a:rPr lang="cs-CZ"/>
              <a:t>homem 5</a:t>
            </a:r>
            <a:r>
              <a:rPr lang="cs-CZ"/>
              <a:t>	</a:t>
            </a:r>
            <a:r>
              <a:rPr lang="pt-PT" smtClean="0"/>
              <a:t>	</a:t>
            </a:r>
            <a:r>
              <a:rPr lang="cs-CZ" b="1" smtClean="0"/>
              <a:t>homem </a:t>
            </a:r>
            <a:r>
              <a:rPr lang="cs-CZ" b="1"/>
              <a:t>mau 21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6275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/>
              <a:t>HRICSINA:  </a:t>
            </a:r>
            <a:r>
              <a:rPr lang="pt-BR" sz="2800"/>
              <a:t>A POSIÇÃO DO ADJETIVO NO SINTAGMA NOMINAL NO PORTUGUÊS CONTEMPORÂNEO: ANÁLISE CORPORAL*</a:t>
            </a:r>
            <a:br>
              <a:rPr lang="pt-BR" sz="2800"/>
            </a:br>
            <a:endParaRPr lang="cs-CZ" sz="28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smtClean="0"/>
              <a:t>posição </a:t>
            </a:r>
            <a:r>
              <a:rPr lang="pt-PT" b="1" smtClean="0"/>
              <a:t>      </a:t>
            </a:r>
            <a:r>
              <a:rPr lang="cs-CZ" b="1" smtClean="0"/>
              <a:t>pré-nominal </a:t>
            </a:r>
            <a:r>
              <a:rPr lang="cs-CZ" b="1"/>
              <a:t>	</a:t>
            </a:r>
            <a:r>
              <a:rPr lang="pt-PT" b="1" smtClean="0"/>
              <a:t> </a:t>
            </a:r>
            <a:r>
              <a:rPr lang="cs-CZ" b="1" smtClean="0"/>
              <a:t>pós-nominal </a:t>
            </a:r>
            <a:endParaRPr lang="pt-PT" b="1" smtClean="0"/>
          </a:p>
          <a:p>
            <a:pPr marL="0" indent="0">
              <a:buNone/>
            </a:pPr>
            <a:endParaRPr lang="cs-CZ" b="1"/>
          </a:p>
          <a:p>
            <a:pPr marL="0" indent="0">
              <a:buNone/>
            </a:pPr>
            <a:r>
              <a:rPr lang="cs-CZ"/>
              <a:t>caro    		251  			</a:t>
            </a:r>
            <a:r>
              <a:rPr lang="cs-CZ" b="1"/>
              <a:t>302 </a:t>
            </a:r>
          </a:p>
          <a:p>
            <a:pPr marL="0" indent="0">
              <a:buNone/>
            </a:pPr>
            <a:r>
              <a:rPr lang="cs-CZ"/>
              <a:t>rico    		334  			</a:t>
            </a:r>
            <a:r>
              <a:rPr lang="cs-CZ" b="1"/>
              <a:t>560 </a:t>
            </a:r>
          </a:p>
          <a:p>
            <a:pPr marL="0" indent="0">
              <a:buNone/>
            </a:pPr>
            <a:r>
              <a:rPr lang="cs-CZ"/>
              <a:t>pobre   		 795 			</a:t>
            </a:r>
            <a:r>
              <a:rPr lang="cs-CZ" b="1"/>
              <a:t>1 251 </a:t>
            </a:r>
          </a:p>
          <a:p>
            <a:pPr marL="0" indent="0">
              <a:buNone/>
            </a:pPr>
            <a:r>
              <a:rPr lang="cs-CZ"/>
              <a:t>grande 		</a:t>
            </a:r>
            <a:r>
              <a:rPr lang="cs-CZ" b="1"/>
              <a:t>115 020 </a:t>
            </a:r>
            <a:r>
              <a:rPr lang="cs-CZ"/>
              <a:t>		3 359</a:t>
            </a:r>
          </a:p>
          <a:p>
            <a:pPr marL="0" indent="0">
              <a:buNone/>
            </a:pPr>
            <a:r>
              <a:rPr lang="cs-CZ"/>
              <a:t> leve    		445  			</a:t>
            </a:r>
            <a:r>
              <a:rPr lang="cs-CZ" b="1"/>
              <a:t>748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6406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Adjetivos quantificativos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/>
              <a:t>posição </a:t>
            </a:r>
            <a:r>
              <a:rPr lang="cs-CZ" b="1"/>
              <a:t>	</a:t>
            </a:r>
            <a:r>
              <a:rPr lang="pt-PT" b="1" smtClean="0"/>
              <a:t>	</a:t>
            </a:r>
            <a:r>
              <a:rPr lang="cs-CZ" b="1" smtClean="0"/>
              <a:t>pré-nominal  </a:t>
            </a:r>
            <a:r>
              <a:rPr lang="cs-CZ" b="1"/>
              <a:t>	</a:t>
            </a:r>
            <a:r>
              <a:rPr lang="cs-CZ" b="1" smtClean="0"/>
              <a:t> </a:t>
            </a:r>
            <a:r>
              <a:rPr lang="cs-CZ" b="1"/>
              <a:t>pós-nominal </a:t>
            </a:r>
          </a:p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r>
              <a:rPr lang="cs-CZ" smtClean="0"/>
              <a:t>mero </a:t>
            </a:r>
            <a:r>
              <a:rPr lang="cs-CZ"/>
              <a:t>	</a:t>
            </a:r>
            <a:r>
              <a:rPr lang="pt-PT" smtClean="0"/>
              <a:t>	</a:t>
            </a:r>
            <a:r>
              <a:rPr lang="cs-CZ" b="1" smtClean="0"/>
              <a:t>2</a:t>
            </a:r>
            <a:r>
              <a:rPr lang="cs-CZ" b="1"/>
              <a:t> 323</a:t>
            </a:r>
            <a:r>
              <a:rPr lang="cs-CZ"/>
              <a:t>    	</a:t>
            </a:r>
            <a:r>
              <a:rPr lang="cs-CZ"/>
              <a:t>	</a:t>
            </a:r>
            <a:r>
              <a:rPr lang="cs-CZ" smtClean="0"/>
              <a:t>0 </a:t>
            </a:r>
            <a:endParaRPr lang="cs-CZ"/>
          </a:p>
          <a:p>
            <a:pPr marL="0" indent="0">
              <a:buNone/>
            </a:pPr>
            <a:r>
              <a:rPr lang="cs-CZ"/>
              <a:t>simples </a:t>
            </a:r>
            <a:r>
              <a:rPr lang="cs-CZ"/>
              <a:t>	</a:t>
            </a:r>
            <a:r>
              <a:rPr lang="pt-PT" smtClean="0"/>
              <a:t>	</a:t>
            </a:r>
            <a:r>
              <a:rPr lang="cs-CZ" b="1" smtClean="0"/>
              <a:t>9</a:t>
            </a:r>
            <a:r>
              <a:rPr lang="cs-CZ" b="1"/>
              <a:t> 252 </a:t>
            </a:r>
            <a:r>
              <a:rPr lang="cs-CZ"/>
              <a:t>	</a:t>
            </a:r>
            <a:r>
              <a:rPr lang="cs-CZ"/>
              <a:t>	</a:t>
            </a:r>
            <a:r>
              <a:rPr lang="cs-CZ" smtClean="0"/>
              <a:t>3</a:t>
            </a:r>
            <a:r>
              <a:rPr lang="cs-CZ"/>
              <a:t> 829 </a:t>
            </a:r>
          </a:p>
          <a:p>
            <a:pPr marL="0" indent="0">
              <a:buNone/>
            </a:pPr>
            <a:r>
              <a:rPr lang="cs-CZ"/>
              <a:t>diverso   </a:t>
            </a:r>
            <a:r>
              <a:rPr lang="cs-CZ"/>
              <a:t>	</a:t>
            </a:r>
            <a:r>
              <a:rPr lang="pt-PT" smtClean="0"/>
              <a:t>	</a:t>
            </a:r>
            <a:r>
              <a:rPr lang="cs-CZ" smtClean="0"/>
              <a:t>251 </a:t>
            </a:r>
            <a:r>
              <a:rPr lang="cs-CZ"/>
              <a:t> 			</a:t>
            </a:r>
            <a:r>
              <a:rPr lang="cs-CZ" b="1"/>
              <a:t>308</a:t>
            </a:r>
          </a:p>
          <a:p>
            <a:pPr marL="0" indent="0">
              <a:buNone/>
            </a:pPr>
            <a:r>
              <a:rPr lang="cs-CZ"/>
              <a:t> raro   </a:t>
            </a:r>
            <a:r>
              <a:rPr lang="cs-CZ"/>
              <a:t>	</a:t>
            </a:r>
            <a:r>
              <a:rPr lang="pt-PT" smtClean="0"/>
              <a:t>	</a:t>
            </a:r>
            <a:r>
              <a:rPr lang="cs-CZ" smtClean="0"/>
              <a:t>295 </a:t>
            </a:r>
            <a:r>
              <a:rPr lang="cs-CZ"/>
              <a:t>			</a:t>
            </a:r>
            <a:r>
              <a:rPr lang="cs-CZ" b="1"/>
              <a:t>518 </a:t>
            </a:r>
          </a:p>
          <a:p>
            <a:pPr marL="0" indent="0">
              <a:buNone/>
            </a:pPr>
            <a:r>
              <a:rPr lang="cs-CZ"/>
              <a:t>certo </a:t>
            </a:r>
            <a:r>
              <a:rPr lang="cs-CZ"/>
              <a:t>	</a:t>
            </a:r>
            <a:r>
              <a:rPr lang="pt-PT" smtClean="0"/>
              <a:t>	</a:t>
            </a:r>
            <a:r>
              <a:rPr lang="cs-CZ" b="1" smtClean="0"/>
              <a:t>8</a:t>
            </a:r>
            <a:r>
              <a:rPr lang="cs-CZ" b="1"/>
              <a:t> 029 </a:t>
            </a:r>
            <a:r>
              <a:rPr lang="cs-CZ"/>
              <a:t>	</a:t>
            </a:r>
            <a:r>
              <a:rPr lang="cs-CZ"/>
              <a:t>	</a:t>
            </a:r>
            <a:r>
              <a:rPr lang="cs-CZ" smtClean="0"/>
              <a:t>2</a:t>
            </a:r>
            <a:r>
              <a:rPr lang="cs-CZ"/>
              <a:t> 309 </a:t>
            </a:r>
          </a:p>
          <a:p>
            <a:pPr marL="0" indent="0">
              <a:buNone/>
            </a:pPr>
            <a:r>
              <a:rPr lang="cs-CZ"/>
              <a:t>próprio </a:t>
            </a:r>
            <a:r>
              <a:rPr lang="cs-CZ"/>
              <a:t>	</a:t>
            </a:r>
            <a:r>
              <a:rPr lang="pt-PT" smtClean="0"/>
              <a:t>	</a:t>
            </a:r>
            <a:r>
              <a:rPr lang="cs-CZ" b="1" smtClean="0"/>
              <a:t>21</a:t>
            </a:r>
            <a:r>
              <a:rPr lang="cs-CZ" b="1"/>
              <a:t> 796</a:t>
            </a:r>
            <a:r>
              <a:rPr lang="cs-CZ"/>
              <a:t>	</a:t>
            </a:r>
            <a:r>
              <a:rPr lang="cs-CZ"/>
              <a:t>	</a:t>
            </a:r>
            <a:r>
              <a:rPr lang="cs-CZ" smtClean="0"/>
              <a:t>4</a:t>
            </a:r>
            <a:r>
              <a:rPr lang="cs-CZ"/>
              <a:t> 723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2166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 Adjetivos </a:t>
            </a:r>
            <a:r>
              <a:rPr lang="pt-BR"/>
              <a:t>modais </a:t>
            </a:r>
            <a:r>
              <a:rPr lang="pt-BR"/>
              <a:t>e </a:t>
            </a:r>
            <a:r>
              <a:rPr lang="pt-BR" smtClean="0"/>
              <a:t>temporais-aspetuais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/>
              <a:t>posição </a:t>
            </a:r>
            <a:r>
              <a:rPr lang="cs-CZ"/>
              <a:t>	</a:t>
            </a:r>
            <a:r>
              <a:rPr lang="pt-PT" smtClean="0"/>
              <a:t>	</a:t>
            </a:r>
            <a:r>
              <a:rPr lang="cs-CZ" smtClean="0"/>
              <a:t>pré-nominal   </a:t>
            </a:r>
            <a:r>
              <a:rPr lang="cs-CZ"/>
              <a:t>	pós-nominal </a:t>
            </a:r>
          </a:p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r>
              <a:rPr lang="cs-CZ" smtClean="0"/>
              <a:t>possível </a:t>
            </a:r>
            <a:r>
              <a:rPr lang="cs-CZ"/>
              <a:t>	</a:t>
            </a:r>
            <a:r>
              <a:rPr lang="pt-PT" smtClean="0"/>
              <a:t>	</a:t>
            </a:r>
            <a:r>
              <a:rPr lang="cs-CZ" smtClean="0"/>
              <a:t>5</a:t>
            </a:r>
            <a:r>
              <a:rPr lang="cs-CZ"/>
              <a:t> 493 		</a:t>
            </a:r>
            <a:r>
              <a:rPr lang="cs-CZ" b="1"/>
              <a:t>5</a:t>
            </a:r>
            <a:r>
              <a:rPr lang="cs-CZ"/>
              <a:t> </a:t>
            </a:r>
            <a:r>
              <a:rPr lang="cs-CZ" b="1"/>
              <a:t>901 </a:t>
            </a:r>
          </a:p>
          <a:p>
            <a:pPr marL="0" indent="0">
              <a:buNone/>
            </a:pPr>
            <a:r>
              <a:rPr lang="cs-CZ"/>
              <a:t>provável </a:t>
            </a:r>
            <a:r>
              <a:rPr lang="cs-CZ"/>
              <a:t>	</a:t>
            </a:r>
            <a:r>
              <a:rPr lang="pt-PT" smtClean="0"/>
              <a:t>	</a:t>
            </a:r>
            <a:r>
              <a:rPr lang="cs-CZ" b="1" smtClean="0"/>
              <a:t>1</a:t>
            </a:r>
            <a:r>
              <a:rPr lang="cs-CZ" b="1"/>
              <a:t> 585</a:t>
            </a:r>
            <a:r>
              <a:rPr lang="cs-CZ"/>
              <a:t> 		 649</a:t>
            </a:r>
          </a:p>
          <a:p>
            <a:pPr marL="0" indent="0">
              <a:buNone/>
            </a:pPr>
            <a:r>
              <a:rPr lang="cs-CZ"/>
              <a:t> frequente  	169 	</a:t>
            </a:r>
            <a:r>
              <a:rPr lang="cs-CZ"/>
              <a:t>	</a:t>
            </a:r>
            <a:r>
              <a:rPr lang="pt-PT" smtClean="0"/>
              <a:t>	</a:t>
            </a:r>
            <a:r>
              <a:rPr lang="cs-CZ" b="1" smtClean="0"/>
              <a:t>385 </a:t>
            </a:r>
            <a:endParaRPr lang="cs-CZ" b="1"/>
          </a:p>
          <a:p>
            <a:pPr marL="0" indent="0">
              <a:buNone/>
            </a:pPr>
            <a:r>
              <a:rPr lang="cs-CZ"/>
              <a:t>permanente 	1 542 		</a:t>
            </a:r>
            <a:r>
              <a:rPr lang="cs-CZ" b="1"/>
              <a:t>6 093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0314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sugestões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mtClean="0"/>
              <a:t>Colocação de MÁ, BOA</a:t>
            </a:r>
          </a:p>
          <a:p>
            <a:r>
              <a:rPr lang="pt-PT" smtClean="0"/>
              <a:t>Colocação dos adjetivos na LINGUAGEM FALADA </a:t>
            </a:r>
          </a:p>
          <a:p>
            <a:r>
              <a:rPr lang="pt-PT" smtClean="0"/>
              <a:t>Artigo nas expressões adjetivais relacionais</a:t>
            </a:r>
          </a:p>
          <a:p>
            <a:r>
              <a:rPr lang="pt-PT" smtClean="0"/>
              <a:t>Adjetivos na toponímia</a:t>
            </a:r>
          </a:p>
          <a:p>
            <a:r>
              <a:rPr lang="pt-PT" smtClean="0"/>
              <a:t>Adjetivos (cores) em idiomatismo</a:t>
            </a:r>
          </a:p>
          <a:p>
            <a:r>
              <a:rPr lang="pt-PT" smtClean="0"/>
              <a:t>Colocação dos adjetivos em expressões idiomáticas</a:t>
            </a:r>
          </a:p>
          <a:p>
            <a:endParaRPr lang="pt-PT" smtClean="0"/>
          </a:p>
          <a:p>
            <a:endParaRPr lang="pt-PT" smtClean="0"/>
          </a:p>
          <a:p>
            <a:endParaRPr lang="pt-PT" smtClean="0"/>
          </a:p>
        </p:txBody>
      </p:sp>
    </p:spTree>
    <p:extLst>
      <p:ext uri="{BB962C8B-B14F-4D97-AF65-F5344CB8AC3E}">
        <p14:creationId xmlns:p14="http://schemas.microsoft.com/office/powerpoint/2010/main" val="18416502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SUGEST</a:t>
            </a:r>
            <a:r>
              <a:rPr lang="pt-PT" b="1" smtClean="0"/>
              <a:t>ÕES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smtClean="0"/>
              <a:t> </a:t>
            </a:r>
          </a:p>
          <a:p>
            <a:pPr marL="0" indent="0">
              <a:buNone/>
            </a:pPr>
            <a:r>
              <a:rPr lang="pt-PT" smtClean="0"/>
              <a:t>frequência: VERMELHO     ENCARNADO </a:t>
            </a:r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r>
              <a:rPr lang="pt-PT" smtClean="0"/>
              <a:t>CORES – escalas portuguesas ou com NEOLOGISMOS ou ESTRANGEIRISMOS: </a:t>
            </a:r>
          </a:p>
          <a:p>
            <a:pPr marL="0" indent="0">
              <a:buNone/>
            </a:pPr>
            <a:r>
              <a:rPr lang="pt-PT" smtClean="0"/>
              <a:t>VERDE BENETTON/VERDE ELÉTRICO</a:t>
            </a:r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r>
              <a:rPr lang="pt-PT" smtClean="0"/>
              <a:t>Adejtivos qualificativos: neologismos, estrangeirismos</a:t>
            </a:r>
          </a:p>
        </p:txBody>
      </p:sp>
    </p:spTree>
    <p:extLst>
      <p:ext uri="{BB962C8B-B14F-4D97-AF65-F5344CB8AC3E}">
        <p14:creationId xmlns:p14="http://schemas.microsoft.com/office/powerpoint/2010/main" val="3135665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smtClean="0"/>
              <a:t>Cunha, Cintra </a:t>
            </a:r>
            <a:r>
              <a:rPr lang="pt-PT" smtClean="0"/>
              <a:t>– </a:t>
            </a:r>
            <a:r>
              <a:rPr lang="pt-PT" b="1" smtClean="0"/>
              <a:t>posposição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 algn="just">
              <a:buAutoNum type="alphaLcParenR"/>
            </a:pPr>
            <a:r>
              <a:rPr lang="pt-BR" smtClean="0"/>
              <a:t>quando os adjetivos são de natureza classificatória, como os </a:t>
            </a:r>
            <a:r>
              <a:rPr lang="pt-BR" b="1" smtClean="0"/>
              <a:t>técnicos</a:t>
            </a:r>
            <a:r>
              <a:rPr lang="pt-BR" smtClean="0"/>
              <a:t> e os </a:t>
            </a:r>
            <a:r>
              <a:rPr lang="pt-BR" b="1" smtClean="0"/>
              <a:t>de relação</a:t>
            </a:r>
            <a:r>
              <a:rPr lang="pt-BR" smtClean="0"/>
              <a:t>, que indicam uma categoria na espécie designada pelo substantivo (</a:t>
            </a:r>
            <a:r>
              <a:rPr lang="pt-BR" i="1" smtClean="0"/>
              <a:t>animal </a:t>
            </a:r>
            <a:r>
              <a:rPr lang="pt-BR" i="1" u="sng" smtClean="0"/>
              <a:t>doméstico</a:t>
            </a:r>
            <a:r>
              <a:rPr lang="pt-BR" i="1" smtClean="0"/>
              <a:t>, flor </a:t>
            </a:r>
            <a:r>
              <a:rPr lang="pt-BR" i="1" u="sng" smtClean="0"/>
              <a:t>silvestre</a:t>
            </a:r>
            <a:r>
              <a:rPr lang="pt-BR" i="1" smtClean="0"/>
              <a:t>, água </a:t>
            </a:r>
            <a:r>
              <a:rPr lang="pt-BR" i="1" u="sng" smtClean="0"/>
              <a:t>mineral</a:t>
            </a:r>
            <a:r>
              <a:rPr lang="pt-BR" i="1" smtClean="0"/>
              <a:t>, deputado </a:t>
            </a:r>
            <a:r>
              <a:rPr lang="pt-BR" i="1" u="sng" smtClean="0"/>
              <a:t>estadual</a:t>
            </a:r>
            <a:r>
              <a:rPr lang="pt-BR" smtClean="0"/>
              <a:t>)</a:t>
            </a:r>
          </a:p>
          <a:p>
            <a:pPr marL="514350" indent="-514350" algn="just">
              <a:buAutoNum type="alphaLcParenR"/>
            </a:pPr>
            <a:r>
              <a:rPr lang="pt-BR" smtClean="0"/>
              <a:t>quando os adjetivos designam </a:t>
            </a:r>
            <a:r>
              <a:rPr lang="pt-BR" b="1" smtClean="0"/>
              <a:t>características muito salientes </a:t>
            </a:r>
            <a:r>
              <a:rPr lang="pt-BR" smtClean="0"/>
              <a:t>do substantivo, tais como </a:t>
            </a:r>
            <a:r>
              <a:rPr lang="pt-BR" b="1" smtClean="0"/>
              <a:t>forma</a:t>
            </a:r>
            <a:r>
              <a:rPr lang="pt-BR" smtClean="0"/>
              <a:t>, </a:t>
            </a:r>
            <a:r>
              <a:rPr lang="pt-BR" b="1" smtClean="0"/>
              <a:t>dimensão</a:t>
            </a:r>
            <a:r>
              <a:rPr lang="pt-BR" smtClean="0"/>
              <a:t>, </a:t>
            </a:r>
            <a:r>
              <a:rPr lang="pt-BR" b="1" smtClean="0"/>
              <a:t>cor</a:t>
            </a:r>
            <a:r>
              <a:rPr lang="pt-BR" smtClean="0"/>
              <a:t> e </a:t>
            </a:r>
            <a:r>
              <a:rPr lang="pt-BR" b="1" smtClean="0"/>
              <a:t>estado</a:t>
            </a:r>
            <a:r>
              <a:rPr lang="pt-BR" smtClean="0"/>
              <a:t> (</a:t>
            </a:r>
            <a:r>
              <a:rPr lang="pt-BR" i="1" smtClean="0"/>
              <a:t>terreno </a:t>
            </a:r>
            <a:r>
              <a:rPr lang="pt-BR" i="1" u="sng" smtClean="0"/>
              <a:t>plano</a:t>
            </a:r>
            <a:r>
              <a:rPr lang="pt-BR" i="1" smtClean="0"/>
              <a:t>, homem </a:t>
            </a:r>
            <a:r>
              <a:rPr lang="pt-BR" i="1" u="sng" smtClean="0"/>
              <a:t>baixo</a:t>
            </a:r>
            <a:r>
              <a:rPr lang="pt-BR" i="1" smtClean="0"/>
              <a:t>, calça </a:t>
            </a:r>
            <a:r>
              <a:rPr lang="pt-BR" i="1" u="sng" smtClean="0"/>
              <a:t>preta</a:t>
            </a:r>
            <a:r>
              <a:rPr lang="pt-BR" i="1" smtClean="0"/>
              <a:t>, mamoeiro </a:t>
            </a:r>
            <a:r>
              <a:rPr lang="pt-BR" i="1" u="sng" smtClean="0"/>
              <a:t>carregado</a:t>
            </a:r>
          </a:p>
          <a:p>
            <a:pPr marL="514350" indent="-514350" algn="just">
              <a:buAutoNum type="alphaLcParenR"/>
            </a:pPr>
            <a:r>
              <a:rPr lang="pt-BR" smtClean="0"/>
              <a:t>quando os adjetivos são </a:t>
            </a:r>
            <a:r>
              <a:rPr lang="pt-BR" b="1" smtClean="0"/>
              <a:t>seguidos</a:t>
            </a:r>
            <a:r>
              <a:rPr lang="pt-BR" smtClean="0"/>
              <a:t> de um </a:t>
            </a:r>
            <a:r>
              <a:rPr lang="pt-BR" b="1" smtClean="0"/>
              <a:t>complemento nominal </a:t>
            </a:r>
            <a:r>
              <a:rPr lang="pt-BR" smtClean="0"/>
              <a:t>(</a:t>
            </a:r>
            <a:r>
              <a:rPr lang="pt-BR" i="1" smtClean="0"/>
              <a:t>um programa </a:t>
            </a:r>
            <a:r>
              <a:rPr lang="pt-BR" i="1" u="sng" smtClean="0"/>
              <a:t>fácil de cumprir</a:t>
            </a:r>
            <a:r>
              <a:rPr lang="pt-BR" i="1" smtClean="0"/>
              <a:t>, uma providência </a:t>
            </a:r>
            <a:r>
              <a:rPr lang="pt-BR" i="1" u="sng" smtClean="0"/>
              <a:t>necessária ao ensino</a:t>
            </a:r>
            <a:r>
              <a:rPr lang="pt-BR" smtClean="0"/>
              <a:t>).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226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smtClean="0"/>
              <a:t>Cunha, Cintra - anteposição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marL="514350" indent="-514350">
              <a:buAutoNum type="alphaLcParenR"/>
            </a:pPr>
            <a:endParaRPr lang="pt-BR" sz="2000" smtClean="0"/>
          </a:p>
          <a:p>
            <a:pPr marL="514350" indent="-514350">
              <a:buAutoNum type="alphaLcParenR"/>
            </a:pPr>
            <a:r>
              <a:rPr lang="pt-BR" sz="2000" smtClean="0"/>
              <a:t>no caso dos</a:t>
            </a:r>
            <a:r>
              <a:rPr lang="pt-BR" sz="2000" b="1" i="1" smtClean="0"/>
              <a:t> superlativos relativos </a:t>
            </a:r>
            <a:r>
              <a:rPr lang="pt-BR" sz="2000" smtClean="0"/>
              <a:t>(</a:t>
            </a:r>
            <a:r>
              <a:rPr lang="pt-BR" sz="2000" i="1" u="sng" smtClean="0"/>
              <a:t>melhor</a:t>
            </a:r>
            <a:r>
              <a:rPr lang="pt-BR" sz="2000" i="1" smtClean="0"/>
              <a:t> meio, </a:t>
            </a:r>
            <a:r>
              <a:rPr lang="pt-BR" sz="2000" i="1" u="sng" smtClean="0"/>
              <a:t>maior</a:t>
            </a:r>
            <a:r>
              <a:rPr lang="pt-BR" sz="2000" i="1" smtClean="0"/>
              <a:t> castigo</a:t>
            </a:r>
            <a:r>
              <a:rPr lang="pt-BR" sz="2000" smtClean="0"/>
              <a:t>);</a:t>
            </a:r>
          </a:p>
          <a:p>
            <a:pPr marL="514350" indent="-514350" algn="just">
              <a:buAutoNum type="alphaLcParenR"/>
            </a:pPr>
            <a:r>
              <a:rPr lang="pt-BR" sz="2000" smtClean="0"/>
              <a:t> certos </a:t>
            </a:r>
            <a:r>
              <a:rPr lang="pt-BR" sz="2000" b="1" i="1" smtClean="0"/>
              <a:t>adjetivos monossilábicos </a:t>
            </a:r>
            <a:r>
              <a:rPr lang="pt-BR" sz="2000" smtClean="0"/>
              <a:t>que formam com o substantivo expressões equivalentes a substantivos compostos (</a:t>
            </a:r>
            <a:r>
              <a:rPr lang="pt-BR" sz="2000" i="1" smtClean="0"/>
              <a:t>o </a:t>
            </a:r>
            <a:r>
              <a:rPr lang="pt-BR" sz="2000" i="1" u="sng" smtClean="0"/>
              <a:t>pior</a:t>
            </a:r>
            <a:r>
              <a:rPr lang="pt-BR" sz="2000" i="1" smtClean="0"/>
              <a:t> cego, o </a:t>
            </a:r>
            <a:r>
              <a:rPr lang="pt-BR" sz="2000" i="1" u="sng" smtClean="0"/>
              <a:t>menor</a:t>
            </a:r>
            <a:r>
              <a:rPr lang="pt-BR" sz="2000" i="1" smtClean="0"/>
              <a:t>  descuido, </a:t>
            </a:r>
            <a:r>
              <a:rPr lang="pt-BR" sz="2000" i="1" u="sng" smtClean="0"/>
              <a:t>bom</a:t>
            </a:r>
            <a:r>
              <a:rPr lang="pt-BR" sz="2000" i="1" smtClean="0"/>
              <a:t> dia, </a:t>
            </a:r>
            <a:r>
              <a:rPr lang="pt-BR" sz="2000" i="1" u="sng" smtClean="0"/>
              <a:t>má</a:t>
            </a:r>
            <a:r>
              <a:rPr lang="pt-BR" sz="2000" i="1" smtClean="0"/>
              <a:t> hora</a:t>
            </a:r>
            <a:r>
              <a:rPr lang="pt-BR" sz="2000" smtClean="0"/>
              <a:t>)</a:t>
            </a:r>
          </a:p>
          <a:p>
            <a:pPr marL="514350" indent="-514350" algn="just">
              <a:buAutoNum type="alphaLcParenR"/>
            </a:pPr>
            <a:r>
              <a:rPr lang="pt-BR" sz="2000" smtClean="0"/>
              <a:t> e de adjetivos que antepostos adquiram </a:t>
            </a:r>
            <a:r>
              <a:rPr lang="pt-BR" sz="2000" b="1" smtClean="0"/>
              <a:t>sentido especial</a:t>
            </a:r>
            <a:r>
              <a:rPr lang="pt-BR" sz="2000" smtClean="0"/>
              <a:t>, como </a:t>
            </a:r>
            <a:r>
              <a:rPr lang="pt-BR" sz="2000" b="1" i="1" smtClean="0"/>
              <a:t>simples</a:t>
            </a:r>
            <a:r>
              <a:rPr lang="pt-BR" sz="2000" smtClean="0"/>
              <a:t> (</a:t>
            </a:r>
            <a:r>
              <a:rPr lang="pt-BR" sz="2000" i="1" u="sng" smtClean="0"/>
              <a:t>simples</a:t>
            </a:r>
            <a:r>
              <a:rPr lang="pt-BR" sz="2000" i="1" smtClean="0"/>
              <a:t> escrevente = mero escrevente, mas estilo </a:t>
            </a:r>
            <a:r>
              <a:rPr lang="pt-BR" sz="2000" i="1" u="sng" smtClean="0"/>
              <a:t>simples </a:t>
            </a:r>
            <a:r>
              <a:rPr lang="pt-BR" sz="2000" i="1" smtClean="0"/>
              <a:t> X estilo complexo</a:t>
            </a:r>
            <a:r>
              <a:rPr lang="pt-BR" sz="2000" smtClean="0"/>
              <a:t>).</a:t>
            </a:r>
          </a:p>
          <a:p>
            <a:pPr marL="514350" indent="-514350" algn="just">
              <a:buAutoNum type="alphaLcParenR"/>
            </a:pPr>
            <a:r>
              <a:rPr lang="pt-BR" sz="2000" smtClean="0"/>
              <a:t> o adjetivo anteposto geralmente assume um </a:t>
            </a:r>
            <a:r>
              <a:rPr lang="pt-BR" sz="2000" b="1" smtClean="0"/>
              <a:t>sentido figurado </a:t>
            </a:r>
            <a:r>
              <a:rPr lang="pt-BR" sz="2000" smtClean="0"/>
              <a:t>(</a:t>
            </a:r>
            <a:r>
              <a:rPr lang="pt-BR" sz="2000" i="1" smtClean="0"/>
              <a:t>um </a:t>
            </a:r>
            <a:r>
              <a:rPr lang="pt-BR" sz="2000" i="1" u="sng" smtClean="0"/>
              <a:t>grande</a:t>
            </a:r>
            <a:r>
              <a:rPr lang="pt-BR" sz="2000" i="1" smtClean="0"/>
              <a:t> homem </a:t>
            </a:r>
            <a:r>
              <a:rPr lang="pt-BR" sz="2000" smtClean="0"/>
              <a:t>= grandeza figurada/um </a:t>
            </a:r>
            <a:r>
              <a:rPr lang="pt-BR" sz="2000" i="1" smtClean="0"/>
              <a:t>homem </a:t>
            </a:r>
            <a:r>
              <a:rPr lang="pt-BR" sz="2000" i="1" u="sng" smtClean="0"/>
              <a:t>grande</a:t>
            </a:r>
            <a:r>
              <a:rPr lang="pt-BR" sz="2000" i="1" smtClean="0"/>
              <a:t> </a:t>
            </a:r>
            <a:r>
              <a:rPr lang="pt-BR" sz="2000" smtClean="0"/>
              <a:t>= grandeza material; </a:t>
            </a:r>
            <a:r>
              <a:rPr lang="pt-BR" sz="2000" i="1" smtClean="0"/>
              <a:t>uma </a:t>
            </a:r>
            <a:r>
              <a:rPr lang="pt-BR" sz="2000" i="1" u="sng" smtClean="0"/>
              <a:t>pobre</a:t>
            </a:r>
            <a:r>
              <a:rPr lang="pt-BR" sz="2000" i="1" smtClean="0"/>
              <a:t> mulher </a:t>
            </a:r>
            <a:r>
              <a:rPr lang="pt-BR" sz="2000" smtClean="0"/>
              <a:t>= uma mulher </a:t>
            </a:r>
            <a:r>
              <a:rPr lang="pt-BR" sz="2000" i="1" smtClean="0"/>
              <a:t>infeliz/uma mulher </a:t>
            </a:r>
            <a:r>
              <a:rPr lang="pt-BR" sz="2000" i="1" u="sng" smtClean="0"/>
              <a:t>pobre</a:t>
            </a:r>
            <a:r>
              <a:rPr lang="pt-BR" sz="2000" i="1" smtClean="0"/>
              <a:t> </a:t>
            </a:r>
            <a:r>
              <a:rPr lang="pt-BR" sz="2000" smtClean="0"/>
              <a:t>= uma mulher sem recursos). </a:t>
            </a:r>
            <a:endParaRPr lang="pt-BR" sz="2000"/>
          </a:p>
        </p:txBody>
      </p:sp>
    </p:spTree>
    <p:extLst>
      <p:ext uri="{BB962C8B-B14F-4D97-AF65-F5344CB8AC3E}">
        <p14:creationId xmlns:p14="http://schemas.microsoft.com/office/powerpoint/2010/main" val="565268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smtClean="0"/>
              <a:t>Cunha, Cintra - anteposição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smtClean="0"/>
              <a:t>d) o </a:t>
            </a:r>
            <a:r>
              <a:rPr lang="pt-BR" b="1" smtClean="0"/>
              <a:t>epíteto retórico </a:t>
            </a:r>
            <a:r>
              <a:rPr lang="pt-BR" smtClean="0"/>
              <a:t>QUE SERVE PARA:</a:t>
            </a:r>
            <a:endParaRPr lang="pt-BR"/>
          </a:p>
          <a:p>
            <a:pPr marL="514350" indent="-514350" algn="just">
              <a:buAutoNum type="arabicPeriod"/>
            </a:pPr>
            <a:r>
              <a:rPr lang="pt-BR" b="1" smtClean="0"/>
              <a:t>acentuar uma parte do significado </a:t>
            </a:r>
            <a:r>
              <a:rPr lang="pt-BR" smtClean="0"/>
              <a:t>do substantivo com o qual se relaciona, e, neste caso, pode vir posposto ou anteposto embora a primeira colocação seja a mais freqüente (</a:t>
            </a:r>
            <a:r>
              <a:rPr lang="pt-BR" b="1" i="1" smtClean="0"/>
              <a:t>a </a:t>
            </a:r>
            <a:r>
              <a:rPr lang="pt-BR" b="1" i="1" u="sng" smtClean="0"/>
              <a:t>branca</a:t>
            </a:r>
            <a:r>
              <a:rPr lang="pt-BR" b="1" i="1" smtClean="0"/>
              <a:t> neve, a noite </a:t>
            </a:r>
            <a:r>
              <a:rPr lang="pt-BR" b="1" i="1" u="sng" smtClean="0"/>
              <a:t>escura</a:t>
            </a:r>
            <a:r>
              <a:rPr lang="pt-BR" smtClean="0"/>
              <a:t>), </a:t>
            </a:r>
          </a:p>
          <a:p>
            <a:pPr marL="514350" indent="-514350" algn="just">
              <a:buAutoNum type="arabicPeriod"/>
            </a:pPr>
            <a:r>
              <a:rPr lang="pt-BR" b="1" smtClean="0"/>
              <a:t>exprimir uma conhecida qualidade distintiva e individual de um nome próprio</a:t>
            </a:r>
            <a:r>
              <a:rPr lang="pt-BR" smtClean="0"/>
              <a:t>, caso em que </a:t>
            </a:r>
            <a:r>
              <a:rPr lang="pt-BR" b="1" smtClean="0"/>
              <a:t>vem sempre anteposto </a:t>
            </a:r>
            <a:r>
              <a:rPr lang="pt-BR" smtClean="0"/>
              <a:t>ao substantivo </a:t>
            </a:r>
            <a:r>
              <a:rPr lang="pt-BR" i="1" smtClean="0"/>
              <a:t>(o </a:t>
            </a:r>
            <a:r>
              <a:rPr lang="pt-BR" i="1" u="sng" smtClean="0"/>
              <a:t>sábio</a:t>
            </a:r>
            <a:r>
              <a:rPr lang="pt-BR" i="1" smtClean="0"/>
              <a:t> Nestor, a </a:t>
            </a:r>
            <a:r>
              <a:rPr lang="pt-BR" i="1" u="sng" smtClean="0"/>
              <a:t>fiel</a:t>
            </a:r>
            <a:r>
              <a:rPr lang="pt-BR" i="1" smtClean="0"/>
              <a:t> Penélope</a:t>
            </a:r>
            <a:r>
              <a:rPr lang="pt-BR" smtClean="0"/>
              <a:t>). Nesses exemplos, a posposição do qualificativo transformaria o epíteto característico num mero adjetivo classificatório </a:t>
            </a:r>
          </a:p>
          <a:p>
            <a:pPr marL="0" indent="0" algn="just">
              <a:buNone/>
            </a:pPr>
            <a:r>
              <a:rPr lang="pt-BR"/>
              <a:t> </a:t>
            </a:r>
            <a:r>
              <a:rPr lang="pt-BR" smtClean="0"/>
              <a:t>      (CUNHA; CINTRA, 2001: p.266-268).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695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Perini (2005)</a:t>
            </a:r>
            <a:br>
              <a:rPr lang="pt-BR" smtClean="0"/>
            </a:br>
            <a:r>
              <a:rPr lang="pt-BR" i="1" smtClean="0"/>
              <a:t>Gramática Descritiva do Português</a:t>
            </a:r>
            <a:endParaRPr lang="cs-CZ" i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mtClean="0"/>
              <a:t>os termos do sintagma nominal respeitam a seguinte ordem posicional, correspondente à função por eles desempenhada nos enunciados:</a:t>
            </a:r>
          </a:p>
          <a:p>
            <a:pPr marL="0" indent="0">
              <a:buNone/>
            </a:pPr>
            <a:r>
              <a:rPr lang="pt-BR" smtClean="0"/>
              <a:t>1ª – </a:t>
            </a:r>
            <a:r>
              <a:rPr lang="pt-BR" b="1" smtClean="0"/>
              <a:t>Determinante</a:t>
            </a:r>
            <a:r>
              <a:rPr lang="pt-BR" smtClean="0"/>
              <a:t> (o</a:t>
            </a:r>
            <a:r>
              <a:rPr lang="pt-BR" i="1" smtClean="0"/>
              <a:t>, este, esse, aquele, algum, nenhum, um</a:t>
            </a:r>
            <a:r>
              <a:rPr lang="pt-BR" smtClean="0"/>
              <a:t>); </a:t>
            </a:r>
          </a:p>
          <a:p>
            <a:pPr marL="0" indent="0">
              <a:buNone/>
            </a:pPr>
            <a:r>
              <a:rPr lang="pt-BR" smtClean="0"/>
              <a:t>2ª – </a:t>
            </a:r>
            <a:r>
              <a:rPr lang="pt-BR" b="1" smtClean="0"/>
              <a:t>Possessivo</a:t>
            </a:r>
            <a:r>
              <a:rPr lang="pt-BR" smtClean="0"/>
              <a:t> (</a:t>
            </a:r>
            <a:r>
              <a:rPr lang="pt-BR" i="1" smtClean="0"/>
              <a:t>meu, seu, nosso</a:t>
            </a:r>
            <a:r>
              <a:rPr lang="pt-BR" smtClean="0"/>
              <a:t>);</a:t>
            </a:r>
          </a:p>
          <a:p>
            <a:pPr marL="0" indent="0">
              <a:buNone/>
            </a:pPr>
            <a:r>
              <a:rPr lang="pt-BR" smtClean="0"/>
              <a:t>3ª – </a:t>
            </a:r>
            <a:r>
              <a:rPr lang="pt-BR" b="1" smtClean="0"/>
              <a:t>Reforço</a:t>
            </a:r>
            <a:r>
              <a:rPr lang="pt-BR" smtClean="0"/>
              <a:t> (</a:t>
            </a:r>
            <a:r>
              <a:rPr lang="pt-BR" i="1" smtClean="0"/>
              <a:t>mesmo, próprio, certo</a:t>
            </a:r>
            <a:r>
              <a:rPr lang="pt-BR" smtClean="0"/>
              <a:t>);</a:t>
            </a:r>
          </a:p>
          <a:p>
            <a:pPr marL="0" indent="0">
              <a:buNone/>
            </a:pPr>
            <a:r>
              <a:rPr lang="pt-BR" smtClean="0"/>
              <a:t>4ª – </a:t>
            </a:r>
            <a:r>
              <a:rPr lang="pt-BR" b="1" smtClean="0"/>
              <a:t>Quantificador</a:t>
            </a:r>
            <a:r>
              <a:rPr lang="pt-BR" smtClean="0"/>
              <a:t> (</a:t>
            </a:r>
            <a:r>
              <a:rPr lang="pt-BR" i="1" smtClean="0"/>
              <a:t>poucos, vários, diversos, muitos, único, primeiro, segundo, terceiro</a:t>
            </a:r>
            <a:r>
              <a:rPr lang="pt-BR" smtClean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043760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Perini (2005)Gramática Descritiva do Português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smtClean="0"/>
              <a:t>5ª – </a:t>
            </a:r>
            <a:r>
              <a:rPr lang="pt-BR" b="1" smtClean="0"/>
              <a:t>Pré-núcleo externo </a:t>
            </a:r>
            <a:r>
              <a:rPr lang="pt-BR" smtClean="0"/>
              <a:t>(</a:t>
            </a:r>
            <a:r>
              <a:rPr lang="pt-BR" i="1" smtClean="0"/>
              <a:t>mero, pretenso, meio, suposto, reles, inesquecível, ilusório, simples, bom, velho, novo</a:t>
            </a:r>
            <a:r>
              <a:rPr lang="pt-BR" smtClean="0"/>
              <a:t>);</a:t>
            </a:r>
          </a:p>
          <a:p>
            <a:pPr marL="0" indent="0">
              <a:buNone/>
            </a:pPr>
            <a:r>
              <a:rPr lang="pt-BR" smtClean="0"/>
              <a:t>6ª – </a:t>
            </a:r>
            <a:r>
              <a:rPr lang="pt-BR" b="1" smtClean="0"/>
              <a:t>Pré-núcleo interno </a:t>
            </a:r>
            <a:r>
              <a:rPr lang="pt-BR" smtClean="0"/>
              <a:t>(</a:t>
            </a:r>
            <a:r>
              <a:rPr lang="pt-BR" i="1" smtClean="0"/>
              <a:t>mau, novo, velho, claro, grande</a:t>
            </a:r>
            <a:r>
              <a:rPr lang="pt-BR" smtClean="0"/>
              <a:t>); </a:t>
            </a:r>
          </a:p>
          <a:p>
            <a:pPr marL="0" indent="0">
              <a:buNone/>
            </a:pPr>
            <a:r>
              <a:rPr lang="pt-BR" smtClean="0"/>
              <a:t>7ª – </a:t>
            </a:r>
            <a:r>
              <a:rPr lang="pt-BR" b="1" smtClean="0"/>
              <a:t>Núcleo</a:t>
            </a:r>
            <a:r>
              <a:rPr lang="pt-BR" smtClean="0"/>
              <a:t>;</a:t>
            </a:r>
          </a:p>
          <a:p>
            <a:pPr marL="0" indent="0">
              <a:buNone/>
            </a:pPr>
            <a:r>
              <a:rPr lang="pt-BR" smtClean="0"/>
              <a:t> 8ª – </a:t>
            </a:r>
            <a:r>
              <a:rPr lang="pt-BR" b="1" smtClean="0"/>
              <a:t>Modificador interno </a:t>
            </a:r>
            <a:r>
              <a:rPr lang="pt-BR" smtClean="0"/>
              <a:t>(</a:t>
            </a:r>
            <a:r>
              <a:rPr lang="pt-BR" i="1" smtClean="0"/>
              <a:t>cardíaco</a:t>
            </a:r>
            <a:r>
              <a:rPr lang="pt-BR" smtClean="0"/>
              <a:t> em </a:t>
            </a:r>
            <a:r>
              <a:rPr lang="pt-BR" i="1" smtClean="0"/>
              <a:t>ataque cardíaco fulminante</a:t>
            </a:r>
            <a:r>
              <a:rPr lang="pt-BR" smtClean="0"/>
              <a:t>) </a:t>
            </a:r>
          </a:p>
          <a:p>
            <a:pPr marL="0" indent="0">
              <a:buNone/>
            </a:pPr>
            <a:r>
              <a:rPr lang="pt-BR" smtClean="0"/>
              <a:t>9ª – </a:t>
            </a:r>
            <a:r>
              <a:rPr lang="pt-BR" b="1" smtClean="0"/>
              <a:t>Modificador externo </a:t>
            </a:r>
            <a:r>
              <a:rPr lang="pt-BR" smtClean="0"/>
              <a:t>(</a:t>
            </a:r>
            <a:r>
              <a:rPr lang="pt-BR" i="1" smtClean="0"/>
              <a:t>fulminante</a:t>
            </a:r>
            <a:r>
              <a:rPr lang="pt-BR" smtClean="0"/>
              <a:t> em </a:t>
            </a:r>
            <a:r>
              <a:rPr lang="pt-BR" i="1" smtClean="0"/>
              <a:t>ataque cardíaco fulminante</a:t>
            </a:r>
            <a:r>
              <a:rPr lang="pt-BR" smtClean="0"/>
              <a:t>). </a:t>
            </a:r>
          </a:p>
          <a:p>
            <a:pPr marL="0" indent="0">
              <a:buNone/>
            </a:pPr>
            <a:r>
              <a:rPr lang="pt-BR" smtClean="0"/>
              <a:t>10ª   </a:t>
            </a:r>
            <a:r>
              <a:rPr lang="pt-BR" b="1" smtClean="0"/>
              <a:t>Numerador</a:t>
            </a:r>
            <a:r>
              <a:rPr lang="pt-BR" smtClean="0"/>
              <a:t> (</a:t>
            </a:r>
            <a:r>
              <a:rPr lang="pt-BR" i="1" smtClean="0"/>
              <a:t>outro, dois, três, quatro</a:t>
            </a:r>
            <a:r>
              <a:rPr lang="pt-BR" smtClean="0"/>
              <a:t>), que pode ocorrer nos intervalos entre as cinco primeiras posições ou funções</a:t>
            </a: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5538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3032</Words>
  <Application>Microsoft Office PowerPoint</Application>
  <PresentationFormat>Předvádění na obrazovce (4:3)</PresentationFormat>
  <Paragraphs>495</Paragraphs>
  <Slides>46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7" baseType="lpstr">
      <vt:lpstr>Motiv systému Office</vt:lpstr>
      <vt:lpstr>Colocação do adjetivo</vt:lpstr>
      <vt:lpstr> Bechara (2004),  Moderna Gramática Portuguesa  </vt:lpstr>
      <vt:lpstr>Bechara não resolve casos controversos:</vt:lpstr>
      <vt:lpstr>Cunha e Cintra (2001) Nova Gramática do Português Contemporâneo</vt:lpstr>
      <vt:lpstr>Cunha, Cintra – posposição</vt:lpstr>
      <vt:lpstr>Cunha, Cintra - anteposição</vt:lpstr>
      <vt:lpstr>Cunha, Cintra - anteposição</vt:lpstr>
      <vt:lpstr>Perini (2005) Gramática Descritiva do Português</vt:lpstr>
      <vt:lpstr>Perini (2005)Gramática Descritiva do Português</vt:lpstr>
      <vt:lpstr>  ?                 política externa inadequada   ? inadequada   política externa </vt:lpstr>
      <vt:lpstr>Perini: Modern Portuguese Ordering of Modifiers Relative to the Head e Ordering Modifiers Relative to Each Other (PERINI, 2002: p.297-328). </vt:lpstr>
      <vt:lpstr>Neves (2000) Gramática de Usos do Português</vt:lpstr>
      <vt:lpstr>Neves: adjetivos que podem ser pospostos ou antepostos ao substantivo </vt:lpstr>
      <vt:lpstr>Outras observações de Neves</vt:lpstr>
      <vt:lpstr>Neves : 3 situações gerais quanto à determinação da ordem dentro do sintagma nominal  adjetivos qualificadores:</vt:lpstr>
      <vt:lpstr>Neves: subjetividade e o carácter avaliativo </vt:lpstr>
      <vt:lpstr> Neves: concretos x abstratos </vt:lpstr>
      <vt:lpstr> Neves: comportamento do adjetivo reflete o comportamento do substantivo     </vt:lpstr>
      <vt:lpstr> Neves: função apositiva  Neves (2000: p.201).  </vt:lpstr>
      <vt:lpstr>Neves:   formação de camadas </vt:lpstr>
      <vt:lpstr>Neves: DUAS CAMADAS DO ADJETIVO </vt:lpstr>
      <vt:lpstr> Nomes com função adjetiva classificadora e sua colocação no SN</vt:lpstr>
      <vt:lpstr>Nomes com função adjetiva classificadora e sua colocação no SN</vt:lpstr>
      <vt:lpstr>Nomes com função adjetiva classificadora e sua colocação no SN</vt:lpstr>
      <vt:lpstr>Nomes com função adjetiva classificadora e sua colocação no SN</vt:lpstr>
      <vt:lpstr>Nomes com função adjetiva classificadora e sua colocação no SN</vt:lpstr>
      <vt:lpstr>Nomes com função adjetiva qualificadora e sua colocação no SN </vt:lpstr>
      <vt:lpstr>Nomes com função adjetiva qualificadora e sua colocação no SN </vt:lpstr>
      <vt:lpstr>Nomes com função adjetiva qualificadora e sua colocação no SN </vt:lpstr>
      <vt:lpstr>Nomes com função adjetiva qualificadora e sua colocação no SN </vt:lpstr>
      <vt:lpstr>Nomes com função adjetiva qualificadora e sua colocação no SN </vt:lpstr>
      <vt:lpstr>Nomes com função adjetiva qualificadora e sua colocação no SN </vt:lpstr>
      <vt:lpstr>Nomes com função adjetiva qualificadora e sua colocação no SN </vt:lpstr>
      <vt:lpstr>Nomes com função adjetiva qualificadora e sua colocação no SN </vt:lpstr>
      <vt:lpstr>Nomes com função adjetiva qualificadora e sua colocação no SN </vt:lpstr>
      <vt:lpstr>Nomes com função adjetiva qualificadora e sua colocação no SN</vt:lpstr>
      <vt:lpstr>  PRETO  ou NEGRO (Jindrová) </vt:lpstr>
      <vt:lpstr>Substituibilidade de “negro” e “preto” com as peças de vestuário  Tabela 3  (NF = não figurativo, F = figurativo) </vt:lpstr>
      <vt:lpstr> Adjetivos “negro” e “preto”  nas construções comparativas (negro / preto + como</vt:lpstr>
      <vt:lpstr>   HRICSINA:  A POSIÇÃO DO ADJETIVO NO SINTAGMA NOMINAL NO PORTUGUÊS CONTEMPORÂNEO: ANÁLISE CORPORAL*  </vt:lpstr>
      <vt:lpstr>HRICSINA:  A POSIÇÃO DO ADJETIVO NO SINTAGMA NOMINAL NO PORTUGUÊS CONTEMPORÂNEO: ANÁLISE CORPORAL* </vt:lpstr>
      <vt:lpstr>HRICSINA:  A POSIÇÃO DO ADJETIVO NO SINTAGMA NOMINAL NO PORTUGUÊS CONTEMPORÂNEO: ANÁLISE CORPORAL* </vt:lpstr>
      <vt:lpstr>Adjetivos quantificativos</vt:lpstr>
      <vt:lpstr> Adjetivos modais e temporais-aspetuais</vt:lpstr>
      <vt:lpstr>sugestões</vt:lpstr>
      <vt:lpstr>SUGESTÕES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Colocação do adjetivo</dc:title>
  <dc:creator>Iva Svobodová</dc:creator>
  <cp:lastModifiedBy>Iva Svobodová</cp:lastModifiedBy>
  <cp:revision>19</cp:revision>
  <dcterms:created xsi:type="dcterms:W3CDTF">2015-03-22T10:13:28Z</dcterms:created>
  <dcterms:modified xsi:type="dcterms:W3CDTF">2015-03-22T13:52:59Z</dcterms:modified>
</cp:coreProperties>
</file>