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58" r:id="rId12"/>
    <p:sldId id="271" r:id="rId13"/>
    <p:sldId id="259" r:id="rId14"/>
    <p:sldId id="262" r:id="rId15"/>
    <p:sldId id="272" r:id="rId16"/>
    <p:sldId id="281" r:id="rId17"/>
    <p:sldId id="282" r:id="rId18"/>
    <p:sldId id="260" r:id="rId19"/>
    <p:sldId id="283" r:id="rId20"/>
    <p:sldId id="284" r:id="rId21"/>
    <p:sldId id="285" r:id="rId22"/>
    <p:sldId id="273" r:id="rId23"/>
    <p:sldId id="274" r:id="rId24"/>
    <p:sldId id="275" r:id="rId25"/>
    <p:sldId id="286" r:id="rId26"/>
    <p:sldId id="276" r:id="rId27"/>
    <p:sldId id="277" r:id="rId28"/>
    <p:sldId id="287" r:id="rId29"/>
    <p:sldId id="278" r:id="rId30"/>
    <p:sldId id="280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AA0903-B5BD-4C85-A8AC-9D50B281A8A6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35563-5E94-43AD-A165-E878EF2CA2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1393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135563-5E94-43AD-A165-E878EF2CA20E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487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133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970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097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82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30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367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458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9844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452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913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4820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72A6E-BEF6-43AE-8B4E-B40E638C202B}" type="datetimeFigureOut">
              <a:rPr lang="cs-CZ" smtClean="0"/>
              <a:t>3. 4. 2015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05DA4-E4DF-4FE4-9841-9DCF2F89D4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37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 smtClean="0">
                <a:solidFill>
                  <a:srgbClr val="FF0000"/>
                </a:solidFill>
              </a:rPr>
              <a:t>GALEGO-PORTUGUÊS</a:t>
            </a:r>
            <a:br>
              <a:rPr lang="pt-PT" b="1" smtClean="0">
                <a:solidFill>
                  <a:srgbClr val="FF0000"/>
                </a:solidFill>
              </a:rPr>
            </a:br>
            <a:r>
              <a:rPr lang="pt-PT" b="1" smtClean="0">
                <a:solidFill>
                  <a:srgbClr val="FF0000"/>
                </a:solidFill>
              </a:rPr>
              <a:t>PORTUGUÊS ANTIGO</a:t>
            </a:r>
            <a:endParaRPr lang="cs-CZ" b="1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pt-PT" b="1" smtClean="0">
                <a:solidFill>
                  <a:srgbClr val="FFFF00"/>
                </a:solidFill>
              </a:rPr>
              <a:t>Esperança Cardeira</a:t>
            </a:r>
          </a:p>
          <a:p>
            <a:r>
              <a:rPr lang="pt-PT" b="1" smtClean="0">
                <a:solidFill>
                  <a:srgbClr val="FFFF00"/>
                </a:solidFill>
              </a:rPr>
              <a:t>História do Português</a:t>
            </a:r>
          </a:p>
          <a:p>
            <a:r>
              <a:rPr lang="pt-PT" b="1" smtClean="0">
                <a:solidFill>
                  <a:srgbClr val="FFFF00"/>
                </a:solidFill>
              </a:rPr>
              <a:t>(pp.44-56)</a:t>
            </a:r>
            <a:endParaRPr lang="cs-CZ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65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século XIII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t-PT" smtClean="0"/>
              <a:t>No século XIII, no início do Reinado de </a:t>
            </a:r>
            <a:r>
              <a:rPr lang="pt-PT" b="1" smtClean="0"/>
              <a:t>D.Dinis</a:t>
            </a:r>
            <a:r>
              <a:rPr lang="pt-PT" smtClean="0"/>
              <a:t>, a Chancelaria Régia adopta o </a:t>
            </a:r>
            <a:r>
              <a:rPr lang="pt-PT" b="1" smtClean="0"/>
              <a:t>Português</a:t>
            </a:r>
            <a:r>
              <a:rPr lang="pt-PT" smtClean="0"/>
              <a:t> como </a:t>
            </a:r>
            <a:r>
              <a:rPr lang="pt-PT" b="1" smtClean="0"/>
              <a:t>Língua de escrita.</a:t>
            </a:r>
            <a:r>
              <a:rPr lang="pt-PT" smtClean="0"/>
              <a:t> Surgem: </a:t>
            </a:r>
            <a:endParaRPr lang="pt-PT" b="1" smtClean="0"/>
          </a:p>
          <a:p>
            <a:r>
              <a:rPr lang="pt-PT" b="1" i="1" smtClean="0"/>
              <a:t>O Testamento de Afonso </a:t>
            </a:r>
            <a:r>
              <a:rPr lang="pt-PT" smtClean="0"/>
              <a:t>- 1214</a:t>
            </a:r>
          </a:p>
          <a:p>
            <a:r>
              <a:rPr lang="pt-PT" b="1" i="1" smtClean="0"/>
              <a:t>A Notícia de Torto  </a:t>
            </a:r>
            <a:r>
              <a:rPr lang="pt-PT" smtClean="0"/>
              <a:t>1234/1236/1243/1252/1253</a:t>
            </a:r>
          </a:p>
          <a:p>
            <a:r>
              <a:rPr lang="pt-PT" b="1" i="1" smtClean="0"/>
              <a:t>Notícia de Fiadores </a:t>
            </a:r>
            <a:r>
              <a:rPr lang="pt-PT" smtClean="0"/>
              <a:t>– 1175</a:t>
            </a:r>
          </a:p>
          <a:p>
            <a:r>
              <a:rPr lang="pt-PT" b="1" i="1" smtClean="0"/>
              <a:t>Pacto de Gomes Pais e Ramiro Pais </a:t>
            </a:r>
            <a:endParaRPr lang="pt-PT"/>
          </a:p>
          <a:p>
            <a:pPr marL="0" indent="0">
              <a:buNone/>
            </a:pPr>
            <a:r>
              <a:rPr lang="pt-PT"/>
              <a:t> </a:t>
            </a:r>
            <a:r>
              <a:rPr lang="pt-PT" smtClean="0"/>
              <a:t>   1173-1175</a:t>
            </a:r>
          </a:p>
        </p:txBody>
      </p:sp>
    </p:spTree>
    <p:extLst>
      <p:ext uri="{BB962C8B-B14F-4D97-AF65-F5344CB8AC3E}">
        <p14:creationId xmlns:p14="http://schemas.microsoft.com/office/powerpoint/2010/main" val="1531236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br>
              <a:rPr lang="pt-PT" smtClean="0"/>
            </a:br>
            <a:r>
              <a:rPr lang="pt-PT"/>
              <a:t/>
            </a:r>
            <a:br>
              <a:rPr lang="pt-PT"/>
            </a:br>
            <a:r>
              <a:rPr lang="pt-PT" b="1" smtClean="0">
                <a:solidFill>
                  <a:srgbClr val="0070C0"/>
                </a:solidFill>
              </a:rPr>
              <a:t>Testamento de </a:t>
            </a:r>
            <a:r>
              <a:rPr lang="pt-PT" b="1" i="1" smtClean="0">
                <a:solidFill>
                  <a:srgbClr val="0070C0"/>
                </a:solidFill>
              </a:rPr>
              <a:t>Afonso II </a:t>
            </a:r>
            <a:r>
              <a:rPr lang="pt-PT" b="1" smtClean="0">
                <a:solidFill>
                  <a:srgbClr val="0070C0"/>
                </a:solidFill>
              </a:rPr>
              <a:t>e </a:t>
            </a:r>
            <a:r>
              <a:rPr lang="pt-PT" b="1" i="1" smtClean="0">
                <a:solidFill>
                  <a:srgbClr val="0070C0"/>
                </a:solidFill>
              </a:rPr>
              <a:t>Notícia de Torto  </a:t>
            </a:r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cs-CZ" smtClean="0"/>
              <a:t/>
            </a:r>
            <a:br>
              <a:rPr lang="cs-CZ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pt-PT" smtClean="0"/>
              <a:t>A análise dos doisdocumentos permite observar </a:t>
            </a:r>
          </a:p>
          <a:p>
            <a:pPr marL="0" indent="0" algn="ctr">
              <a:buNone/>
            </a:pPr>
            <a:r>
              <a:rPr lang="pt-PT" b="1" u="sng" smtClean="0"/>
              <a:t>duas tradições diferentes:</a:t>
            </a:r>
          </a:p>
          <a:p>
            <a:pPr marL="0" indent="0" algn="ctr">
              <a:buNone/>
            </a:pPr>
            <a:endParaRPr lang="pt-PT" b="1" u="sng" smtClean="0"/>
          </a:p>
          <a:p>
            <a:pPr marL="514350" indent="-514350" algn="just">
              <a:buAutoNum type="arabicPeriod"/>
            </a:pPr>
            <a:r>
              <a:rPr lang="pt-PT" smtClean="0"/>
              <a:t>no caso da </a:t>
            </a:r>
            <a:r>
              <a:rPr lang="pt-PT" b="1" i="1" smtClean="0">
                <a:solidFill>
                  <a:srgbClr val="0070C0"/>
                </a:solidFill>
              </a:rPr>
              <a:t>Notícia de Torto</a:t>
            </a:r>
            <a:r>
              <a:rPr lang="pt-PT" smtClean="0"/>
              <a:t>, vê-se que o trabalho é um fruto de notários, que, isolados, </a:t>
            </a:r>
            <a:r>
              <a:rPr lang="pt-PT" b="1" smtClean="0">
                <a:solidFill>
                  <a:srgbClr val="0070C0"/>
                </a:solidFill>
              </a:rPr>
              <a:t>tentam verter </a:t>
            </a:r>
            <a:r>
              <a:rPr lang="pt-PT" smtClean="0"/>
              <a:t>nom modelo latino os </a:t>
            </a:r>
            <a:r>
              <a:rPr lang="pt-PT" b="1" smtClean="0">
                <a:solidFill>
                  <a:srgbClr val="0070C0"/>
                </a:solidFill>
              </a:rPr>
              <a:t>novos fonemas </a:t>
            </a:r>
            <a:r>
              <a:rPr lang="pt-PT" smtClean="0"/>
              <a:t>da língua que ouvem. Assim surte uma </a:t>
            </a:r>
            <a:r>
              <a:rPr lang="pt-PT" b="1" smtClean="0">
                <a:solidFill>
                  <a:srgbClr val="0070C0"/>
                </a:solidFill>
              </a:rPr>
              <a:t>escrita individualizada</a:t>
            </a:r>
            <a:r>
              <a:rPr lang="pt-PT" smtClean="0"/>
              <a:t>, oscilando entre formas latinas e romances.</a:t>
            </a:r>
          </a:p>
          <a:p>
            <a:pPr marL="514350" indent="-514350" algn="just">
              <a:buAutoNum type="arabicPeriod"/>
            </a:pPr>
            <a:endParaRPr lang="pt-PT"/>
          </a:p>
          <a:p>
            <a:pPr marL="514350" indent="-514350" algn="just">
              <a:buAutoNum type="arabicPeriod"/>
            </a:pPr>
            <a:r>
              <a:rPr lang="pt-PT" smtClean="0"/>
              <a:t>no caso do </a:t>
            </a:r>
            <a:r>
              <a:rPr lang="pt-PT" b="1" i="1" smtClean="0">
                <a:solidFill>
                  <a:srgbClr val="0070C0"/>
                </a:solidFill>
              </a:rPr>
              <a:t>Testamento de Afonso II</a:t>
            </a:r>
            <a:r>
              <a:rPr lang="pt-PT" smtClean="0"/>
              <a:t>, que foi produzido numa . Chancelaria régia, atesta-se um </a:t>
            </a:r>
            <a:r>
              <a:rPr lang="pt-PT" b="1" smtClean="0">
                <a:solidFill>
                  <a:srgbClr val="0070C0"/>
                </a:solidFill>
              </a:rPr>
              <a:t>ambiente mais estável </a:t>
            </a:r>
            <a:r>
              <a:rPr lang="pt-PT" smtClean="0"/>
              <a:t>, escolhas e convenções mais niveladas, constituicão de </a:t>
            </a:r>
            <a:r>
              <a:rPr lang="pt-PT" b="1" smtClean="0">
                <a:solidFill>
                  <a:srgbClr val="0070C0"/>
                </a:solidFill>
              </a:rPr>
              <a:t>normas gráficas</a:t>
            </a:r>
            <a:r>
              <a:rPr lang="pt-PT" b="1" smtClean="0"/>
              <a:t>. </a:t>
            </a:r>
            <a:r>
              <a:rPr lang="pt-PT" smtClean="0"/>
              <a:t>é o primeiro documento régio, de que foram feitas treze cópias, de que restaram duas: uma conservada em Lisboa, outra em Toledo.  Muito frequentemente, as duas cópias são objecto de análises diacrónicas. Existem variações embora não tão radicais e frequentes como na Notícia de Torto.</a:t>
            </a:r>
          </a:p>
        </p:txBody>
      </p:sp>
    </p:spTree>
    <p:extLst>
      <p:ext uri="{BB962C8B-B14F-4D97-AF65-F5344CB8AC3E}">
        <p14:creationId xmlns:p14="http://schemas.microsoft.com/office/powerpoint/2010/main" val="33761705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Documentos literários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PT" smtClean="0"/>
              <a:t>Ao mesmo tempo, floresce a </a:t>
            </a:r>
            <a:r>
              <a:rPr lang="pt-PT" b="1" smtClean="0">
                <a:solidFill>
                  <a:srgbClr val="0070C0"/>
                </a:solidFill>
              </a:rPr>
              <a:t>produção literária</a:t>
            </a:r>
            <a:r>
              <a:rPr lang="pt-PT" smtClean="0"/>
              <a:t>, </a:t>
            </a:r>
            <a:r>
              <a:rPr lang="pt-PT" b="1" smtClean="0">
                <a:solidFill>
                  <a:srgbClr val="0070C0"/>
                </a:solidFill>
              </a:rPr>
              <a:t>poética, trovadoresca</a:t>
            </a:r>
            <a:r>
              <a:rPr lang="pt-PT" smtClean="0"/>
              <a:t>, escrita não numa linguagem  diferente, mas estilizada numa </a:t>
            </a:r>
            <a:r>
              <a:rPr lang="pt-PT" b="1" smtClean="0">
                <a:solidFill>
                  <a:srgbClr val="0070C0"/>
                </a:solidFill>
              </a:rPr>
              <a:t>língua falada</a:t>
            </a:r>
            <a:r>
              <a:rPr lang="pt-PT" smtClean="0"/>
              <a:t> dos dois lados do rio Minho e perpetua </a:t>
            </a:r>
            <a:r>
              <a:rPr lang="pt-PT" b="1" smtClean="0"/>
              <a:t>arcaísmos</a:t>
            </a:r>
            <a:r>
              <a:rPr lang="pt-PT" smtClean="0"/>
              <a:t> e </a:t>
            </a:r>
            <a:r>
              <a:rPr lang="pt-PT" b="1" smtClean="0"/>
              <a:t>convencionalismos</a:t>
            </a:r>
            <a:r>
              <a:rPr lang="pt-PT" smtClean="0"/>
              <a:t> literários. Surgem </a:t>
            </a:r>
            <a:r>
              <a:rPr lang="pt-PT" b="1" smtClean="0"/>
              <a:t>mais de 1500 poemas </a:t>
            </a:r>
            <a:r>
              <a:rPr lang="pt-PT" smtClean="0"/>
              <a:t>trovadorescos, pdroduzidos entre finais do </a:t>
            </a:r>
            <a:r>
              <a:rPr lang="pt-PT" b="1" smtClean="0"/>
              <a:t>século XII </a:t>
            </a:r>
            <a:r>
              <a:rPr lang="pt-PT" smtClean="0"/>
              <a:t>e a primeira metade do séc. </a:t>
            </a:r>
            <a:r>
              <a:rPr lang="pt-PT" b="1" smtClean="0"/>
              <a:t>XIV</a:t>
            </a:r>
            <a:r>
              <a:rPr lang="pt-PT" smtClean="0"/>
              <a:t> e que foram conservados em três cancioneiros: </a:t>
            </a:r>
            <a:r>
              <a:rPr lang="pt-PT" b="1" smtClean="0"/>
              <a:t>d´Ajuda, d´Escarnho e Maldizer, d´Amigo</a:t>
            </a:r>
            <a:r>
              <a:rPr lang="pt-PT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518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> </a:t>
            </a:r>
            <a:br>
              <a:rPr lang="pt-PT" smtClean="0"/>
            </a:br>
            <a:r>
              <a:rPr lang="pt-PT" b="1" smtClean="0">
                <a:solidFill>
                  <a:srgbClr val="0070C0"/>
                </a:solidFill>
              </a:rPr>
              <a:t>Português antigo  </a:t>
            </a:r>
            <a:r>
              <a:rPr lang="pt-PT" b="1" smtClean="0">
                <a:solidFill>
                  <a:srgbClr val="FF0000"/>
                </a:solidFill>
              </a:rPr>
              <a:t>x</a:t>
            </a:r>
            <a:r>
              <a:rPr lang="pt-PT" b="1" smtClean="0">
                <a:solidFill>
                  <a:srgbClr val="0070C0"/>
                </a:solidFill>
              </a:rPr>
              <a:t> Galego-português</a:t>
            </a:r>
            <a:r>
              <a:rPr lang="pt-PT" smtClean="0"/>
              <a:t/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smtClean="0"/>
              <a:t>Por </a:t>
            </a:r>
            <a:r>
              <a:rPr lang="pt-PT" b="1" u="sng" smtClean="0">
                <a:solidFill>
                  <a:srgbClr val="0070C0"/>
                </a:solidFill>
              </a:rPr>
              <a:t>Português Antigo </a:t>
            </a:r>
            <a:r>
              <a:rPr lang="pt-PT" smtClean="0"/>
              <a:t>entenda-se o período da história do português que se inicia com os primeiro documentos escritos em </a:t>
            </a:r>
            <a:r>
              <a:rPr lang="pt-PT" b="1" smtClean="0">
                <a:solidFill>
                  <a:srgbClr val="0070C0"/>
                </a:solidFill>
              </a:rPr>
              <a:t>língua vulgar </a:t>
            </a:r>
            <a:r>
              <a:rPr lang="pt-PT" smtClean="0"/>
              <a:t>e que se prolonga </a:t>
            </a:r>
            <a:r>
              <a:rPr lang="pt-PT" b="1" smtClean="0"/>
              <a:t>até finais do século XIV ou meados do século XV</a:t>
            </a:r>
            <a:r>
              <a:rPr lang="pt-PT" smtClean="0"/>
              <a:t>. É a língua de </a:t>
            </a:r>
            <a:r>
              <a:rPr lang="pt-PT" b="1" smtClean="0">
                <a:solidFill>
                  <a:srgbClr val="0070C0"/>
                </a:solidFill>
              </a:rPr>
              <a:t>Afonso Henriques </a:t>
            </a:r>
            <a:r>
              <a:rPr lang="pt-PT" smtClean="0"/>
              <a:t>e de toda a primeira dinastia. A fase do Português Antigo (e até ao Renascimento) corresponde </a:t>
            </a:r>
            <a:r>
              <a:rPr lang="pt-PT" b="1" smtClean="0">
                <a:solidFill>
                  <a:srgbClr val="0070C0"/>
                </a:solidFill>
              </a:rPr>
              <a:t>ao Período Fonético</a:t>
            </a:r>
            <a:r>
              <a:rPr lang="pt-PT" smtClean="0"/>
              <a:t>.</a:t>
            </a:r>
          </a:p>
          <a:p>
            <a:pPr marL="0" indent="0" algn="just">
              <a:buNone/>
            </a:pPr>
            <a:endParaRPr lang="pt-PT" smtClean="0"/>
          </a:p>
          <a:p>
            <a:pPr algn="just"/>
            <a:r>
              <a:rPr lang="pt-PT" b="1" u="sng" smtClean="0">
                <a:solidFill>
                  <a:srgbClr val="0070C0"/>
                </a:solidFill>
              </a:rPr>
              <a:t>Galego-Português </a:t>
            </a:r>
            <a:r>
              <a:rPr lang="pt-PT" smtClean="0"/>
              <a:t>– é a expressão que deva se reservada para a </a:t>
            </a:r>
            <a:r>
              <a:rPr lang="pt-PT" b="1" smtClean="0">
                <a:solidFill>
                  <a:srgbClr val="0070C0"/>
                </a:solidFill>
              </a:rPr>
              <a:t>produção poética</a:t>
            </a:r>
            <a:r>
              <a:rPr lang="pt-PT" smtClean="0"/>
              <a:t>, dinstinguindo-se do Português Antigo que se vai  transformando e distanciando dos outros domínios portugueses. 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0093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smtClean="0"/>
              <a:t/>
            </a:r>
            <a:br>
              <a:rPr lang="pt-PT" smtClean="0"/>
            </a:br>
            <a:r>
              <a:rPr lang="pt-PT" b="1" smtClean="0">
                <a:solidFill>
                  <a:srgbClr val="0070C0"/>
                </a:solidFill>
              </a:rPr>
              <a:t> o Português Antigo  =  </a:t>
            </a:r>
            <a:r>
              <a:rPr lang="cs-CZ" b="1" smtClean="0">
                <a:solidFill>
                  <a:srgbClr val="0070C0"/>
                </a:solidFill>
              </a:rPr>
              <a:t/>
            </a:r>
            <a:br>
              <a:rPr lang="cs-CZ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 Período Fonético 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00808"/>
            <a:ext cx="8229600" cy="4525963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A característica principal deste período é a </a:t>
            </a:r>
          </a:p>
          <a:p>
            <a:pPr marL="0" indent="0" algn="ctr">
              <a:buNone/>
            </a:pPr>
            <a:r>
              <a:rPr lang="pt-PT" b="1" u="sng" smtClean="0"/>
              <a:t>LIBERDADE GRÁFICA</a:t>
            </a:r>
          </a:p>
          <a:p>
            <a:pPr marL="0" indent="0" algn="ctr">
              <a:buNone/>
            </a:pPr>
            <a:endParaRPr lang="pt-PT" b="1"/>
          </a:p>
          <a:p>
            <a:pPr marL="0" indent="0" algn="just">
              <a:buNone/>
            </a:pPr>
            <a:r>
              <a:rPr lang="pt-PT" smtClean="0"/>
              <a:t>Os escribas adaptavam velhas grafias para representas os novos sons, sendo que surgiam novas grafias. As soluções variavam de escriba para escrita, de documento para documento: </a:t>
            </a:r>
          </a:p>
          <a:p>
            <a:pPr marL="0" indent="0" algn="just">
              <a:buNone/>
            </a:pPr>
            <a:endParaRPr lang="pt-PT"/>
          </a:p>
          <a:p>
            <a:pPr marL="0" indent="0" algn="just">
              <a:buNone/>
            </a:pPr>
            <a:endParaRPr lang="pt-PT" smtClean="0"/>
          </a:p>
          <a:p>
            <a:pPr marL="0" indent="0" algn="just">
              <a:buNone/>
            </a:pPr>
            <a:endParaRPr lang="pt-PT" smtClean="0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562263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i="1" smtClean="0"/>
              <a:t>Exemplificação</a:t>
            </a:r>
            <a:r>
              <a:rPr lang="pt-PT" smtClean="0"/>
              <a:t>: </a:t>
            </a:r>
            <a:r>
              <a:rPr lang="pt-PT" b="1" smtClean="0"/>
              <a:t>palatal nh</a:t>
            </a:r>
            <a:br>
              <a:rPr lang="pt-PT" b="1" smtClean="0"/>
            </a:br>
            <a:endParaRPr lang="cs-CZ" b="1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smtClean="0">
                <a:solidFill>
                  <a:srgbClr val="0070C0"/>
                </a:solidFill>
              </a:rPr>
              <a:t>Notícia do Torto</a:t>
            </a:r>
            <a:r>
              <a:rPr lang="pt-PT" smtClean="0"/>
              <a:t>: </a:t>
            </a:r>
          </a:p>
          <a:p>
            <a:pPr marL="0" indent="0" algn="just">
              <a:buNone/>
            </a:pPr>
            <a:r>
              <a:rPr lang="pt-PT" smtClean="0"/>
              <a:t>quinione (quinhão) = </a:t>
            </a:r>
            <a:r>
              <a:rPr lang="cs-CZ" smtClean="0"/>
              <a:t>část, podíl, dědictví, uskupení pěti</a:t>
            </a:r>
            <a:endParaRPr lang="pt-PT" smtClean="0"/>
          </a:p>
          <a:p>
            <a:pPr marL="514350" indent="-514350" algn="just">
              <a:buAutoNum type="arabicPeriod"/>
            </a:pPr>
            <a:r>
              <a:rPr lang="pt-PT" b="1" smtClean="0"/>
              <a:t>qui</a:t>
            </a:r>
            <a:r>
              <a:rPr lang="pt-PT" b="1" u="sng" smtClean="0"/>
              <a:t>n</a:t>
            </a:r>
            <a:r>
              <a:rPr lang="pt-PT" b="1" smtClean="0"/>
              <a:t>õ</a:t>
            </a:r>
            <a:r>
              <a:rPr lang="pt-PT" smtClean="0"/>
              <a:t> </a:t>
            </a:r>
          </a:p>
          <a:p>
            <a:pPr marL="514350" indent="-514350" algn="just">
              <a:buAutoNum type="arabicPeriod"/>
            </a:pPr>
            <a:r>
              <a:rPr lang="pt-PT" b="1" smtClean="0"/>
              <a:t>qui</a:t>
            </a:r>
            <a:r>
              <a:rPr lang="pt-PT" b="1" u="sng" smtClean="0"/>
              <a:t>ni</a:t>
            </a:r>
            <a:r>
              <a:rPr lang="pt-PT" b="1" smtClean="0"/>
              <a:t>õ  </a:t>
            </a:r>
          </a:p>
          <a:p>
            <a:pPr marL="514350" indent="-514350" algn="just">
              <a:buAutoNum type="arabicPeriod"/>
            </a:pPr>
            <a:r>
              <a:rPr lang="pt-PT" b="1" smtClean="0"/>
              <a:t>qui</a:t>
            </a:r>
            <a:r>
              <a:rPr lang="pt-PT" b="1" u="sng" smtClean="0"/>
              <a:t>nnõ</a:t>
            </a:r>
            <a:r>
              <a:rPr lang="pt-PT" b="1" smtClean="0"/>
              <a:t>s</a:t>
            </a:r>
            <a:r>
              <a:rPr lang="pt-PT" smtClean="0"/>
              <a:t> (no latim não existia </a:t>
            </a:r>
            <a:r>
              <a:rPr lang="pt-PT" b="1" smtClean="0"/>
              <a:t>ã, õ</a:t>
            </a:r>
            <a:r>
              <a:rPr lang="pt-PT" smtClean="0"/>
              <a:t>, nem </a:t>
            </a:r>
            <a:r>
              <a:rPr lang="pt-PT" b="1" smtClean="0"/>
              <a:t>nh</a:t>
            </a:r>
            <a:r>
              <a:rPr lang="pt-PT" smtClean="0"/>
              <a:t> – por isso, os escribas hesitam entre: </a:t>
            </a:r>
            <a:r>
              <a:rPr lang="pt-PT" b="1" smtClean="0"/>
              <a:t>n, ni, nn</a:t>
            </a:r>
            <a:r>
              <a:rPr lang="pt-PT" smtClean="0"/>
              <a:t>)</a:t>
            </a:r>
          </a:p>
          <a:p>
            <a:pPr marL="514350" indent="-514350" algn="just">
              <a:buAutoNum type="arabicPeriod"/>
            </a:pPr>
            <a:endParaRPr lang="pt-PT" smtClean="0"/>
          </a:p>
          <a:p>
            <a:pPr marL="0" indent="0" algn="ctr">
              <a:buNone/>
            </a:pPr>
            <a:r>
              <a:rPr lang="pt-PT" b="1" smtClean="0">
                <a:solidFill>
                  <a:srgbClr val="0070C0"/>
                </a:solidFill>
              </a:rPr>
              <a:t>Testamento de Afonso II</a:t>
            </a:r>
            <a:r>
              <a:rPr lang="cs-CZ" smtClean="0"/>
              <a:t>: </a:t>
            </a:r>
            <a:endParaRPr lang="pt-PT" smtClean="0"/>
          </a:p>
          <a:p>
            <a:pPr marL="0" indent="0" algn="just">
              <a:buNone/>
            </a:pPr>
            <a:r>
              <a:rPr lang="cs-CZ" smtClean="0"/>
              <a:t>se</a:t>
            </a:r>
            <a:r>
              <a:rPr lang="cs-CZ" b="1" smtClean="0"/>
              <a:t>ni</a:t>
            </a:r>
            <a:r>
              <a:rPr lang="cs-CZ" smtClean="0"/>
              <a:t>or, te</a:t>
            </a:r>
            <a:r>
              <a:rPr lang="cs-CZ" b="1" smtClean="0"/>
              <a:t>ni</a:t>
            </a:r>
            <a:r>
              <a:rPr lang="cs-CZ" smtClean="0"/>
              <a:t>o, Ju</a:t>
            </a:r>
            <a:r>
              <a:rPr lang="cs-CZ" b="1" smtClean="0"/>
              <a:t>ni</a:t>
            </a:r>
            <a:r>
              <a:rPr lang="cs-CZ" smtClean="0"/>
              <a:t>o – apenas uma vers</a:t>
            </a:r>
            <a:r>
              <a:rPr lang="pt-PT" smtClean="0"/>
              <a:t>ão: -</a:t>
            </a:r>
            <a:r>
              <a:rPr lang="pt-PT" b="1" smtClean="0"/>
              <a:t>ni-</a:t>
            </a:r>
          </a:p>
          <a:p>
            <a:pPr marL="0" indent="0" algn="just">
              <a:buNone/>
            </a:pPr>
            <a:endParaRPr lang="pt-PT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0755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vocalismo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smtClean="0"/>
              <a:t>a abundância de sequências hiºaticas resultantes da síncope das </a:t>
            </a:r>
            <a:r>
              <a:rPr lang="pt-PT" b="1" smtClean="0"/>
              <a:t>oclusivas sonoras  </a:t>
            </a:r>
            <a:r>
              <a:rPr lang="pt-PT" smtClean="0"/>
              <a:t>e de </a:t>
            </a:r>
            <a:r>
              <a:rPr lang="pt-PT" b="1" smtClean="0"/>
              <a:t>–n- </a:t>
            </a:r>
            <a:r>
              <a:rPr lang="pt-PT" smtClean="0"/>
              <a:t>e </a:t>
            </a:r>
            <a:r>
              <a:rPr lang="pt-PT" b="1" smtClean="0"/>
              <a:t>–l- </a:t>
            </a:r>
            <a:r>
              <a:rPr lang="pt-PT" smtClean="0"/>
              <a:t>intervocálicos: </a:t>
            </a:r>
          </a:p>
          <a:p>
            <a:pPr lvl="3"/>
            <a:r>
              <a:rPr lang="pt-PT" smtClean="0"/>
              <a:t>VIDI	VI-I		VI</a:t>
            </a:r>
          </a:p>
          <a:p>
            <a:pPr lvl="3"/>
            <a:r>
              <a:rPr lang="pt-PT" smtClean="0"/>
              <a:t>SOLO	SO-O		SÓ</a:t>
            </a:r>
          </a:p>
          <a:p>
            <a:pPr lvl="3"/>
            <a:r>
              <a:rPr lang="pt-PT" smtClean="0"/>
              <a:t>TELA	TE-A		TEIA</a:t>
            </a:r>
          </a:p>
          <a:p>
            <a:pPr lvl="3"/>
            <a:r>
              <a:rPr lang="pt-PT" smtClean="0"/>
              <a:t>VINU	V</a:t>
            </a:r>
            <a:r>
              <a:rPr lang="pt-PT" smtClean="0">
                <a:latin typeface="Times New Roman"/>
                <a:cs typeface="Times New Roman"/>
              </a:rPr>
              <a:t>ĩ</a:t>
            </a:r>
            <a:r>
              <a:rPr lang="pt-PT" smtClean="0"/>
              <a:t>-U		VINHO</a:t>
            </a:r>
          </a:p>
          <a:p>
            <a:pPr lvl="3"/>
            <a:r>
              <a:rPr lang="pt-PT" smtClean="0"/>
              <a:t>MANU	MÃ-O		MÃO</a:t>
            </a:r>
          </a:p>
          <a:p>
            <a:pPr lvl="3"/>
            <a:r>
              <a:rPr lang="pt-PT" smtClean="0"/>
              <a:t>MANOS	MÃ-OS		MÃOS</a:t>
            </a:r>
          </a:p>
          <a:p>
            <a:pPr lvl="3"/>
            <a:r>
              <a:rPr lang="pt-PT" smtClean="0"/>
              <a:t>PANES	PÃ-ES		PÃES</a:t>
            </a:r>
          </a:p>
          <a:p>
            <a:pPr lvl="3"/>
            <a:r>
              <a:rPr lang="pt-PT" smtClean="0"/>
              <a:t>LEONES 	LEÕ-ES		LEÕES</a:t>
            </a:r>
          </a:p>
        </p:txBody>
      </p:sp>
    </p:spTree>
    <p:extLst>
      <p:ext uri="{BB962C8B-B14F-4D97-AF65-F5344CB8AC3E}">
        <p14:creationId xmlns:p14="http://schemas.microsoft.com/office/powerpoint/2010/main" val="3107210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vocalismo 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t-PT" b="1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smtClean="0">
                <a:latin typeface="Times New Roman"/>
                <a:cs typeface="Times New Roman"/>
              </a:rPr>
              <a:t>as terminações nominais e verbais</a:t>
            </a:r>
            <a:r>
              <a:rPr lang="pt-PT" smtClean="0">
                <a:latin typeface="Times New Roman"/>
                <a:cs typeface="Times New Roman"/>
              </a:rPr>
              <a:t>.</a:t>
            </a:r>
          </a:p>
          <a:p>
            <a:pPr marL="0" indent="0" algn="ctr">
              <a:buNone/>
            </a:pPr>
            <a:r>
              <a:rPr lang="pt-PT" smtClean="0">
                <a:latin typeface="Times New Roman"/>
                <a:cs typeface="Times New Roman"/>
              </a:rPr>
              <a:t>  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anu 	= ão </a:t>
            </a:r>
            <a:r>
              <a:rPr lang="pt-PT" b="1" smtClean="0">
                <a:latin typeface="Times New Roman"/>
                <a:cs typeface="Times New Roman"/>
              </a:rPr>
              <a:t>/ma</a:t>
            </a:r>
            <a:r>
              <a:rPr lang="pt-PT" b="1" strike="sngStrike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mtClean="0">
                <a:latin typeface="Times New Roman"/>
                <a:cs typeface="Times New Roman"/>
              </a:rPr>
              <a:t>u = m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smtClean="0">
                <a:latin typeface="Times New Roman"/>
                <a:cs typeface="Times New Roman"/>
              </a:rPr>
              <a:t>o/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ane = ãe </a:t>
            </a:r>
            <a:r>
              <a:rPr lang="pt-PT" b="1" smtClean="0">
                <a:latin typeface="Times New Roman"/>
                <a:cs typeface="Times New Roman"/>
              </a:rPr>
              <a:t>/pa</a:t>
            </a:r>
            <a:r>
              <a:rPr lang="pt-PT" b="1" strike="sngStrike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mtClean="0">
                <a:latin typeface="Times New Roman"/>
                <a:cs typeface="Times New Roman"/>
              </a:rPr>
              <a:t>e</a:t>
            </a:r>
            <a:r>
              <a:rPr lang="pt-PT" b="1" strike="sngStrike" smtClean="0">
                <a:latin typeface="Times New Roman"/>
                <a:cs typeface="Times New Roman"/>
              </a:rPr>
              <a:t>m</a:t>
            </a:r>
            <a:r>
              <a:rPr lang="pt-PT" b="1" smtClean="0">
                <a:latin typeface="Times New Roman"/>
                <a:cs typeface="Times New Roman"/>
              </a:rPr>
              <a:t>=p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smtClean="0">
                <a:latin typeface="Times New Roman"/>
                <a:cs typeface="Times New Roman"/>
              </a:rPr>
              <a:t>e/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ant = ã </a:t>
            </a:r>
            <a:r>
              <a:rPr lang="pt-PT" b="1" smtClean="0">
                <a:latin typeface="Times New Roman"/>
                <a:cs typeface="Times New Roman"/>
              </a:rPr>
              <a:t>/catab</a:t>
            </a:r>
            <a:r>
              <a:rPr lang="pt-PT" b="1" strike="sngStrike" smtClean="0">
                <a:solidFill>
                  <a:srgbClr val="FF0000"/>
                </a:solidFill>
                <a:latin typeface="Times New Roman"/>
                <a:cs typeface="Times New Roman"/>
              </a:rPr>
              <a:t>ant</a:t>
            </a:r>
            <a:r>
              <a:rPr lang="pt-PT" b="1" smtClean="0">
                <a:latin typeface="Times New Roman"/>
                <a:cs typeface="Times New Roman"/>
              </a:rPr>
              <a:t> /cantav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ã</a:t>
            </a:r>
            <a:r>
              <a:rPr lang="pt-PT" b="1" smtClean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one = õ </a:t>
            </a:r>
            <a:r>
              <a:rPr lang="pt-PT" b="1" smtClean="0">
                <a:latin typeface="Times New Roman"/>
                <a:cs typeface="Times New Roman"/>
              </a:rPr>
              <a:t>/cora</a:t>
            </a:r>
            <a:r>
              <a:rPr lang="pt-PT" b="1" u="sng" smtClean="0">
                <a:latin typeface="Times New Roman"/>
                <a:cs typeface="Times New Roman"/>
              </a:rPr>
              <a:t>tio</a:t>
            </a:r>
            <a:r>
              <a:rPr lang="pt-PT" b="1" strike="sngStrike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smtClean="0">
                <a:latin typeface="Times New Roman"/>
                <a:cs typeface="Times New Roman"/>
              </a:rPr>
              <a:t>e</a:t>
            </a:r>
            <a:r>
              <a:rPr lang="pt-PT" b="1" smtClean="0">
                <a:latin typeface="Times New Roman"/>
                <a:cs typeface="Times New Roman"/>
              </a:rPr>
              <a:t>=cora</a:t>
            </a:r>
            <a:r>
              <a:rPr lang="pt-PT" b="1" u="sng" smtClean="0">
                <a:latin typeface="Times New Roman"/>
                <a:cs typeface="Times New Roman"/>
              </a:rPr>
              <a:t>ç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smtClean="0">
                <a:latin typeface="Times New Roman"/>
                <a:cs typeface="Times New Roman"/>
              </a:rPr>
              <a:t>/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unt = õ </a:t>
            </a:r>
            <a:r>
              <a:rPr lang="pt-PT" b="1" smtClean="0">
                <a:latin typeface="Times New Roman"/>
                <a:cs typeface="Times New Roman"/>
              </a:rPr>
              <a:t>/ s</a:t>
            </a:r>
            <a:r>
              <a:rPr lang="pt-PT" b="1" strike="sngStrike" smtClean="0">
                <a:latin typeface="Times New Roman"/>
                <a:cs typeface="Times New Roman"/>
              </a:rPr>
              <a:t>u</a:t>
            </a:r>
            <a:r>
              <a:rPr lang="pt-PT" b="1" strike="sngStrike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pt-PT" b="1" strike="sngStrike" smtClean="0">
                <a:latin typeface="Times New Roman"/>
                <a:cs typeface="Times New Roman"/>
              </a:rPr>
              <a:t>t</a:t>
            </a:r>
            <a:r>
              <a:rPr lang="pt-PT" b="1" smtClean="0">
                <a:latin typeface="Times New Roman"/>
                <a:cs typeface="Times New Roman"/>
              </a:rPr>
              <a:t> = s</a:t>
            </a:r>
            <a:r>
              <a:rPr lang="pt-PT" b="1" smtClean="0">
                <a:solidFill>
                  <a:srgbClr val="FF0000"/>
                </a:solidFill>
                <a:latin typeface="Times New Roman"/>
                <a:cs typeface="Times New Roman"/>
              </a:rPr>
              <a:t>õ</a:t>
            </a:r>
            <a:r>
              <a:rPr lang="pt-PT" b="1" smtClean="0">
                <a:latin typeface="Times New Roman"/>
                <a:cs typeface="Times New Roman"/>
              </a:rPr>
              <a:t>/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9689008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200" b="1" smtClean="0"/>
              <a:t> </a:t>
            </a:r>
            <a:r>
              <a:rPr lang="pt-PT" sz="3200" b="1" smtClean="0">
                <a:solidFill>
                  <a:srgbClr val="0070C0"/>
                </a:solidFill>
              </a:rPr>
              <a:t>O SISTEMA CONSONÂNTICO</a:t>
            </a:r>
            <a:endParaRPr lang="cs-CZ" sz="3200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457200" lvl="1" indent="0" algn="just">
              <a:buNone/>
            </a:pPr>
            <a:r>
              <a:rPr lang="pt-PT" smtClean="0"/>
              <a:t>NA SEQUÊNCIA DE HIATOS  LATINOS ATRAVÉS DA DITONGAÇÃO TINHA SURGIDO UMA SEMIVOGAL PALATAL QUE, EM CONTACTO COM ALGUMAS CONSOANTES, AS </a:t>
            </a:r>
            <a:r>
              <a:rPr lang="pt-PT" b="1" smtClean="0"/>
              <a:t>PALATELIZOU</a:t>
            </a:r>
            <a:r>
              <a:rPr lang="pt-PT" smtClean="0"/>
              <a:t>: </a:t>
            </a:r>
          </a:p>
          <a:p>
            <a:pPr marL="457200" lvl="1" indent="0">
              <a:buNone/>
            </a:pPr>
            <a:r>
              <a:rPr lang="pt-PT" b="1" smtClean="0"/>
              <a:t>TI + vogal </a:t>
            </a:r>
            <a:r>
              <a:rPr lang="pt-PT" smtClean="0"/>
              <a:t>= </a:t>
            </a:r>
            <a:r>
              <a:rPr lang="pt-PT" b="1" smtClean="0">
                <a:solidFill>
                  <a:srgbClr val="0070C0"/>
                </a:solidFill>
              </a:rPr>
              <a:t>ç</a:t>
            </a:r>
            <a:r>
              <a:rPr lang="pt-PT" smtClean="0"/>
              <a:t> tertiu – ter</a:t>
            </a:r>
            <a:r>
              <a:rPr lang="pt-PT" smtClean="0">
                <a:latin typeface="Times New Roman"/>
                <a:cs typeface="Times New Roman"/>
              </a:rPr>
              <a:t>[tju] - ter[tsj]o- ter[ts]o - terço</a:t>
            </a:r>
          </a:p>
          <a:p>
            <a:pPr marL="457200" lvl="1" indent="0">
              <a:buNone/>
            </a:pPr>
            <a:r>
              <a:rPr lang="pt-PT" b="1" smtClean="0">
                <a:latin typeface="Times New Roman"/>
                <a:cs typeface="Times New Roman"/>
              </a:rPr>
              <a:t>CI+vogal= </a:t>
            </a:r>
            <a:r>
              <a:rPr lang="pt-PT" b="1" smtClean="0">
                <a:solidFill>
                  <a:srgbClr val="0070C0"/>
                </a:solidFill>
                <a:latin typeface="Times New Roman"/>
                <a:cs typeface="Times New Roman"/>
              </a:rPr>
              <a:t>ç</a:t>
            </a:r>
            <a:r>
              <a:rPr lang="pt-PT" smtClean="0">
                <a:latin typeface="Times New Roman"/>
                <a:cs typeface="Times New Roman"/>
              </a:rPr>
              <a:t> facio - fa[tsu] – faço</a:t>
            </a:r>
          </a:p>
          <a:p>
            <a:pPr marL="457200" lvl="1" indent="0">
              <a:buNone/>
            </a:pPr>
            <a:r>
              <a:rPr lang="pt-PT" b="1" smtClean="0">
                <a:latin typeface="Times New Roman"/>
                <a:cs typeface="Times New Roman"/>
              </a:rPr>
              <a:t>CE </a:t>
            </a:r>
            <a:r>
              <a:rPr lang="pt-PT" smtClean="0">
                <a:latin typeface="Times New Roman"/>
                <a:cs typeface="Times New Roman"/>
              </a:rPr>
              <a:t>= centu –  [</a:t>
            </a:r>
            <a:r>
              <a:rPr lang="pt-PT" b="1" smtClean="0">
                <a:latin typeface="Times New Roman"/>
                <a:cs typeface="Times New Roman"/>
              </a:rPr>
              <a:t>ts</a:t>
            </a:r>
            <a:r>
              <a:rPr lang="pt-PT" smtClean="0">
                <a:latin typeface="Times New Roman"/>
                <a:cs typeface="Times New Roman"/>
              </a:rPr>
              <a:t>]entu – cento </a:t>
            </a:r>
          </a:p>
          <a:p>
            <a:pPr marL="457200" lvl="1" indent="0">
              <a:buNone/>
            </a:pPr>
            <a:endParaRPr lang="pt-PT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r>
              <a:rPr lang="pt-PT" b="1" smtClean="0">
                <a:latin typeface="Times New Roman"/>
                <a:cs typeface="Times New Roman"/>
              </a:rPr>
              <a:t>MAIS TARDE: SONORIZAÇÃO</a:t>
            </a:r>
            <a:r>
              <a:rPr lang="pt-PT" smtClean="0">
                <a:latin typeface="Times New Roman"/>
                <a:cs typeface="Times New Roman"/>
              </a:rPr>
              <a:t>:</a:t>
            </a:r>
          </a:p>
          <a:p>
            <a:pPr marL="457200" lvl="1" indent="0">
              <a:buNone/>
            </a:pPr>
            <a:r>
              <a:rPr lang="pt-PT" smtClean="0">
                <a:latin typeface="Times New Roman"/>
                <a:cs typeface="Times New Roman"/>
              </a:rPr>
              <a:t>pretiare- pre[</a:t>
            </a:r>
            <a:r>
              <a:rPr lang="pt-PT" b="1" smtClean="0">
                <a:latin typeface="Times New Roman"/>
                <a:cs typeface="Times New Roman"/>
              </a:rPr>
              <a:t>ts</a:t>
            </a:r>
            <a:r>
              <a:rPr lang="pt-PT" smtClean="0">
                <a:latin typeface="Times New Roman"/>
                <a:cs typeface="Times New Roman"/>
              </a:rPr>
              <a:t>]ar – pre[</a:t>
            </a:r>
            <a:r>
              <a:rPr lang="pt-PT" b="1" smtClean="0">
                <a:latin typeface="Times New Roman"/>
                <a:cs typeface="Times New Roman"/>
              </a:rPr>
              <a:t>dz</a:t>
            </a:r>
            <a:r>
              <a:rPr lang="pt-PT" smtClean="0">
                <a:latin typeface="Times New Roman"/>
                <a:cs typeface="Times New Roman"/>
              </a:rPr>
              <a:t>]ar</a:t>
            </a:r>
          </a:p>
          <a:p>
            <a:pPr marL="457200" lvl="1" indent="0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8471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novos elementos distintos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PT" smtClean="0"/>
              <a:t> duas africadas predorosdentais TS/DZ e duas fricativas apicoalverorares s,z</a:t>
            </a:r>
            <a:endParaRPr lang="cs-CZ" smtClean="0"/>
          </a:p>
          <a:p>
            <a:endParaRPr lang="pt-PT" smtClean="0"/>
          </a:p>
          <a:p>
            <a:pPr marL="0" indent="0">
              <a:buNone/>
            </a:pPr>
            <a:r>
              <a:rPr lang="pt-PT" b="1" smtClean="0"/>
              <a:t>CE</a:t>
            </a:r>
            <a:r>
              <a:rPr lang="pt-PT" smtClean="0"/>
              <a:t>RVO 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ts</a:t>
            </a:r>
            <a:r>
              <a:rPr lang="pt-PT" smtClean="0">
                <a:latin typeface="Times New Roman"/>
                <a:cs typeface="Times New Roman"/>
              </a:rPr>
              <a:t>]ervo   </a:t>
            </a:r>
            <a:r>
              <a:rPr lang="pt-PT" smtClean="0"/>
              <a:t>    	CO</a:t>
            </a:r>
            <a:r>
              <a:rPr lang="pt-PT" b="1" smtClean="0"/>
              <a:t>Z</a:t>
            </a:r>
            <a:r>
              <a:rPr lang="pt-PT" smtClean="0"/>
              <a:t>ER	co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dz</a:t>
            </a:r>
            <a:r>
              <a:rPr lang="pt-PT" smtClean="0">
                <a:latin typeface="Times New Roman"/>
                <a:cs typeface="Times New Roman"/>
              </a:rPr>
              <a:t>]er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b="1" smtClean="0"/>
              <a:t>SE</a:t>
            </a:r>
            <a:r>
              <a:rPr lang="pt-PT" smtClean="0"/>
              <a:t>RVO  </a:t>
            </a:r>
            <a:r>
              <a:rPr lang="pt-PT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s</a:t>
            </a:r>
            <a:r>
              <a:rPr lang="pt-PT" smtClean="0">
                <a:latin typeface="Times New Roman"/>
                <a:cs typeface="Times New Roman"/>
              </a:rPr>
              <a:t>]ervo</a:t>
            </a:r>
            <a:r>
              <a:rPr lang="pt-PT" smtClean="0"/>
              <a:t>		CO</a:t>
            </a:r>
            <a:r>
              <a:rPr lang="pt-PT" b="1" smtClean="0"/>
              <a:t>S</a:t>
            </a:r>
            <a:r>
              <a:rPr lang="pt-PT" smtClean="0"/>
              <a:t>ER </a:t>
            </a:r>
            <a:r>
              <a:rPr lang="pt-PT" smtClean="0">
                <a:latin typeface="Times New Roman"/>
                <a:cs typeface="Times New Roman"/>
              </a:rPr>
              <a:t> 	co[</a:t>
            </a:r>
            <a:r>
              <a:rPr lang="pt-PT" b="1" smtClean="0">
                <a:latin typeface="Times New Roman"/>
                <a:cs typeface="Times New Roman"/>
              </a:rPr>
              <a:t>z</a:t>
            </a:r>
            <a:r>
              <a:rPr lang="pt-PT" smtClean="0">
                <a:latin typeface="Times New Roman"/>
                <a:cs typeface="Times New Roman"/>
              </a:rPr>
              <a:t>]er</a:t>
            </a:r>
          </a:p>
          <a:p>
            <a:pPr marL="0" indent="0">
              <a:buNone/>
            </a:pPr>
            <a:r>
              <a:rPr lang="pt-PT" smtClean="0">
                <a:latin typeface="Times New Roman"/>
                <a:cs typeface="Times New Roman"/>
              </a:rPr>
              <a:t>PASSO pa[</a:t>
            </a:r>
            <a:r>
              <a:rPr lang="pt-PT" b="1" smtClean="0">
                <a:latin typeface="Times New Roman"/>
                <a:cs typeface="Times New Roman"/>
              </a:rPr>
              <a:t>s</a:t>
            </a:r>
            <a:r>
              <a:rPr lang="pt-PT" smtClean="0">
                <a:latin typeface="Times New Roman"/>
                <a:cs typeface="Times New Roman"/>
              </a:rPr>
              <a:t>]u</a:t>
            </a:r>
          </a:p>
          <a:p>
            <a:pPr marL="0" indent="0">
              <a:buNone/>
            </a:pPr>
            <a:r>
              <a:rPr lang="pt-PT" smtClean="0">
                <a:latin typeface="Times New Roman"/>
                <a:cs typeface="Times New Roman"/>
              </a:rPr>
              <a:t>			</a:t>
            </a:r>
            <a:endParaRPr lang="cs-CZ"/>
          </a:p>
        </p:txBody>
      </p:sp>
      <p:sp>
        <p:nvSpPr>
          <p:cNvPr id="4" name="Šikmý pruh 3"/>
          <p:cNvSpPr/>
          <p:nvPr/>
        </p:nvSpPr>
        <p:spPr>
          <a:xfrm>
            <a:off x="5004048" y="2132856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Šikmý pruh 4"/>
          <p:cNvSpPr/>
          <p:nvPr/>
        </p:nvSpPr>
        <p:spPr>
          <a:xfrm>
            <a:off x="5292080" y="2132856"/>
            <a:ext cx="72008" cy="13069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8" name="Šikmý pruh 7"/>
          <p:cNvSpPr/>
          <p:nvPr/>
        </p:nvSpPr>
        <p:spPr>
          <a:xfrm>
            <a:off x="6588224" y="4221088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Šikmý pruh 8"/>
          <p:cNvSpPr/>
          <p:nvPr/>
        </p:nvSpPr>
        <p:spPr>
          <a:xfrm flipH="1" flipV="1">
            <a:off x="2051720" y="4149080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Šikmý pruh 10"/>
          <p:cNvSpPr/>
          <p:nvPr/>
        </p:nvSpPr>
        <p:spPr>
          <a:xfrm flipH="1" flipV="1">
            <a:off x="2483768" y="4725144"/>
            <a:ext cx="72008" cy="144016"/>
          </a:xfrm>
          <a:prstGeom prst="diagStri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889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Os documentos mais antigos escritos em Português</a:t>
            </a:r>
            <a:r>
              <a:rPr lang="pt-PT" smtClean="0"/>
              <a:t/>
            </a:r>
            <a:br>
              <a:rPr lang="pt-PT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pt-PT" smtClean="0"/>
          </a:p>
          <a:p>
            <a:pPr algn="just"/>
            <a:r>
              <a:rPr lang="pt-PT" smtClean="0"/>
              <a:t>Do século </a:t>
            </a:r>
            <a:r>
              <a:rPr lang="pt-PT" b="1" smtClean="0"/>
              <a:t>IX</a:t>
            </a:r>
            <a:r>
              <a:rPr lang="pt-PT" smtClean="0"/>
              <a:t> até ao século </a:t>
            </a:r>
            <a:r>
              <a:rPr lang="pt-PT" b="1" smtClean="0"/>
              <a:t>XII</a:t>
            </a:r>
            <a:r>
              <a:rPr lang="pt-PT" smtClean="0"/>
              <a:t> conservou-se um grande número de </a:t>
            </a:r>
            <a:r>
              <a:rPr lang="pt-PT" b="1" smtClean="0"/>
              <a:t>documentos latinos </a:t>
            </a:r>
            <a:r>
              <a:rPr lang="pt-PT" smtClean="0"/>
              <a:t>de Portugal em que aparecem </a:t>
            </a:r>
            <a:r>
              <a:rPr lang="pt-PT" b="1" smtClean="0"/>
              <a:t>palavras porquguesas</a:t>
            </a:r>
            <a:r>
              <a:rPr lang="pt-PT" smtClean="0"/>
              <a:t> em grafia latinizante. Consistuem </a:t>
            </a:r>
            <a:r>
              <a:rPr lang="pt-PT" b="1" smtClean="0"/>
              <a:t>os primeiros vestígios </a:t>
            </a:r>
            <a:r>
              <a:rPr lang="pt-PT" smtClean="0"/>
              <a:t>da língua portuguesa. </a:t>
            </a:r>
          </a:p>
          <a:p>
            <a:pPr algn="just"/>
            <a:r>
              <a:rPr lang="pt-PT" b="1" smtClean="0"/>
              <a:t>Portugaliae Monumenta Historica (diplomata et Chartae) </a:t>
            </a:r>
            <a:r>
              <a:rPr lang="pt-PT" smtClean="0"/>
              <a:t>contêm </a:t>
            </a:r>
            <a:r>
              <a:rPr lang="pt-PT" b="1" smtClean="0"/>
              <a:t>952</a:t>
            </a:r>
            <a:r>
              <a:rPr lang="pt-PT" smtClean="0"/>
              <a:t> documentos.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1036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rgbClr val="0070C0"/>
                </a:solidFill>
              </a:rPr>
              <a:t>outros 4  fonemas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cs-CZ" b="1" smtClean="0">
                <a:solidFill>
                  <a:schemeClr val="accent3"/>
                </a:solidFill>
                <a:latin typeface="Times New Roman"/>
                <a:cs typeface="Times New Roman"/>
              </a:rPr>
              <a:t>ʃ]</a:t>
            </a:r>
            <a:r>
              <a:rPr lang="cs-CZ" smtClean="0">
                <a:latin typeface="Times New Roman"/>
                <a:cs typeface="Times New Roman"/>
              </a:rPr>
              <a:t> </a:t>
            </a: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smtClean="0">
                <a:latin typeface="Times New Roman"/>
                <a:cs typeface="Times New Roman"/>
              </a:rPr>
              <a:t>pa</a:t>
            </a:r>
            <a:r>
              <a:rPr lang="pt-PT" b="1" u="sng" smtClean="0">
                <a:solidFill>
                  <a:srgbClr val="00B050"/>
                </a:solidFill>
                <a:latin typeface="Times New Roman"/>
                <a:cs typeface="Times New Roman"/>
              </a:rPr>
              <a:t>SS</a:t>
            </a:r>
            <a:r>
              <a:rPr lang="pt-PT" smtClean="0">
                <a:latin typeface="Times New Roman"/>
                <a:cs typeface="Times New Roman"/>
              </a:rPr>
              <a:t>ione - pa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SJ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one - pai</a:t>
            </a:r>
            <a:r>
              <a:rPr lang="cs-CZ" b="1" smtClean="0">
                <a:latin typeface="Times New Roman"/>
                <a:cs typeface="Times New Roman"/>
              </a:rPr>
              <a:t>[</a:t>
            </a:r>
            <a:r>
              <a:rPr lang="cs-CZ" b="1" smtClean="0">
                <a:solidFill>
                  <a:srgbClr val="00B050"/>
                </a:solidFill>
                <a:latin typeface="Times New Roman"/>
                <a:cs typeface="Times New Roman"/>
              </a:rPr>
              <a:t>ʃ</a:t>
            </a:r>
            <a:r>
              <a:rPr lang="cs-CZ" b="1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ão</a:t>
            </a:r>
          </a:p>
          <a:p>
            <a:pPr marL="0" indent="0" algn="ctr">
              <a:buNone/>
            </a:pPr>
            <a:r>
              <a:rPr lang="pt-PT" u="sng" smtClean="0">
                <a:latin typeface="Times New Roman"/>
                <a:cs typeface="Times New Roman"/>
              </a:rPr>
              <a:t> </a:t>
            </a:r>
            <a:endParaRPr lang="pt-PT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cs-CZ" b="1" smtClean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smtClean="0">
                <a:latin typeface="Times New Roman"/>
                <a:cs typeface="Times New Roman"/>
              </a:rPr>
              <a:t>ba</a:t>
            </a: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smtClean="0">
                <a:latin typeface="Times New Roman"/>
                <a:cs typeface="Times New Roman"/>
              </a:rPr>
              <a:t>u– ba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ZJ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u - bei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cs-CZ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ʒ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o</a:t>
            </a: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t</a:t>
            </a:r>
            <a:r>
              <a:rPr lang="cs-CZ" b="1" smtClean="0">
                <a:latin typeface="Times New Roman"/>
                <a:cs typeface="Times New Roman"/>
              </a:rPr>
              <a:t>ʃ</a:t>
            </a:r>
            <a:r>
              <a:rPr lang="cs-CZ" smtClean="0">
                <a:latin typeface="Times New Roman"/>
                <a:cs typeface="Times New Roman"/>
              </a:rPr>
              <a:t>] </a:t>
            </a: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u="sng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PL</a:t>
            </a:r>
            <a:r>
              <a:rPr lang="pt-PT" smtClean="0">
                <a:latin typeface="Times New Roman"/>
                <a:cs typeface="Times New Roman"/>
              </a:rPr>
              <a:t>anu, </a:t>
            </a:r>
            <a:r>
              <a:rPr lang="pt-PT" b="1" u="sng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CL</a:t>
            </a:r>
            <a:r>
              <a:rPr lang="pt-PT" smtClean="0">
                <a:latin typeface="Times New Roman"/>
                <a:cs typeface="Times New Roman"/>
              </a:rPr>
              <a:t>ave, </a:t>
            </a:r>
            <a:r>
              <a:rPr lang="pt-PT" b="1" u="sng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FR</a:t>
            </a:r>
            <a:r>
              <a:rPr lang="pt-PT" smtClean="0">
                <a:latin typeface="Times New Roman"/>
                <a:cs typeface="Times New Roman"/>
              </a:rPr>
              <a:t>agrare  = 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ão, 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ave, 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t</a:t>
            </a:r>
            <a:r>
              <a:rPr lang="cs-CZ" b="1" smtClean="0">
                <a:solidFill>
                  <a:schemeClr val="accent6">
                    <a:lumMod val="75000"/>
                  </a:schemeClr>
                </a:solidFill>
                <a:latin typeface="Times New Roman"/>
                <a:cs typeface="Times New Roman"/>
              </a:rPr>
              <a:t>ʃ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eirar</a:t>
            </a: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d</a:t>
            </a:r>
            <a:r>
              <a:rPr lang="cs-CZ" b="1" smtClean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b="1" smtClean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smtClean="0">
                <a:latin typeface="Times New Roman"/>
                <a:cs typeface="Times New Roman"/>
              </a:rPr>
              <a:t>nte =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solidFill>
                  <a:srgbClr val="C00000"/>
                </a:solidFill>
                <a:latin typeface="Times New Roman"/>
                <a:cs typeface="Times New Roman"/>
              </a:rPr>
              <a:t>d</a:t>
            </a:r>
            <a:r>
              <a:rPr lang="cs-CZ" b="1" smtClean="0">
                <a:solidFill>
                  <a:srgbClr val="C00000"/>
                </a:solidFill>
                <a:latin typeface="Times New Roman"/>
                <a:cs typeface="Times New Roman"/>
              </a:rPr>
              <a:t>ʒ]</a:t>
            </a:r>
            <a:r>
              <a:rPr lang="pt-PT" smtClean="0">
                <a:latin typeface="Times New Roman"/>
                <a:cs typeface="Times New Roman"/>
              </a:rPr>
              <a:t>ente</a:t>
            </a: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smtClean="0">
                <a:latin typeface="Times New Roman"/>
                <a:cs typeface="Times New Roman"/>
              </a:rPr>
              <a:t>A africada palatal sonora 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d</a:t>
            </a:r>
            <a:r>
              <a:rPr lang="cs-CZ" b="1" smtClean="0">
                <a:solidFill>
                  <a:srgbClr val="C00000"/>
                </a:solidFill>
                <a:latin typeface="Times New Roman"/>
                <a:cs typeface="Times New Roman"/>
              </a:rPr>
              <a:t>ʒ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 </a:t>
            </a:r>
            <a:r>
              <a:rPr lang="pt-PT" b="1" smtClean="0">
                <a:solidFill>
                  <a:srgbClr val="C00000"/>
                </a:solidFill>
                <a:latin typeface="Times New Roman"/>
                <a:cs typeface="Times New Roman"/>
              </a:rPr>
              <a:t>GE</a:t>
            </a:r>
            <a:r>
              <a:rPr lang="pt-PT" smtClean="0">
                <a:latin typeface="Times New Roman"/>
                <a:cs typeface="Times New Roman"/>
              </a:rPr>
              <a:t>nte e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cs-CZ" b="1" smtClean="0">
                <a:solidFill>
                  <a:schemeClr val="accent5"/>
                </a:solidFill>
                <a:latin typeface="Times New Roman"/>
                <a:cs typeface="Times New Roman"/>
              </a:rPr>
              <a:t>ʒ</a:t>
            </a:r>
            <a:r>
              <a:rPr lang="cs-CZ" smtClean="0">
                <a:latin typeface="Times New Roman"/>
                <a:cs typeface="Times New Roman"/>
              </a:rPr>
              <a:t>]</a:t>
            </a:r>
            <a:r>
              <a:rPr lang="pt-PT" smtClean="0">
                <a:latin typeface="Times New Roman"/>
                <a:cs typeface="Times New Roman"/>
              </a:rPr>
              <a:t>  ba</a:t>
            </a: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  <a:latin typeface="Times New Roman"/>
                <a:cs typeface="Times New Roman"/>
              </a:rPr>
              <a:t>SI</a:t>
            </a:r>
            <a:r>
              <a:rPr lang="pt-PT" smtClean="0">
                <a:latin typeface="Times New Roman"/>
                <a:cs typeface="Times New Roman"/>
              </a:rPr>
              <a:t>u convergem. A africada </a:t>
            </a:r>
            <a:r>
              <a:rPr lang="cs-CZ" smtClean="0">
                <a:latin typeface="Times New Roman"/>
                <a:cs typeface="Times New Roman"/>
              </a:rPr>
              <a:t>[</a:t>
            </a:r>
            <a:r>
              <a:rPr lang="pt-PT" b="1" smtClean="0">
                <a:latin typeface="Times New Roman"/>
                <a:cs typeface="Times New Roman"/>
              </a:rPr>
              <a:t>t</a:t>
            </a:r>
            <a:r>
              <a:rPr lang="cs-CZ" b="1" smtClean="0">
                <a:latin typeface="Times New Roman"/>
                <a:cs typeface="Times New Roman"/>
              </a:rPr>
              <a:t>ʃ</a:t>
            </a:r>
            <a:r>
              <a:rPr lang="cs-CZ" smtClean="0">
                <a:latin typeface="Times New Roman"/>
                <a:cs typeface="Times New Roman"/>
              </a:rPr>
              <a:t>] </a:t>
            </a: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r>
              <a:rPr lang="pt-PT" smtClean="0">
                <a:latin typeface="Times New Roman"/>
                <a:cs typeface="Times New Roman"/>
              </a:rPr>
              <a:t>, por outro lado, conserva-se ainda no dialecto setentrioal do português. </a:t>
            </a: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 smtClean="0">
              <a:latin typeface="Times New Roman"/>
              <a:cs typeface="Times New Roman"/>
            </a:endParaRPr>
          </a:p>
          <a:p>
            <a:pPr marL="0" indent="0" algn="ctr">
              <a:buNone/>
            </a:pPr>
            <a:endParaRPr lang="pt-PT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22785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pt-PT" b="1" smtClean="0">
                <a:solidFill>
                  <a:schemeClr val="accent1"/>
                </a:solidFill>
              </a:rPr>
              <a:t>Morfologia</a:t>
            </a:r>
            <a:endParaRPr lang="cs-CZ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 smtClean="0">
                <a:solidFill>
                  <a:schemeClr val="accent1"/>
                </a:solidFill>
              </a:rPr>
              <a:t>o género </a:t>
            </a:r>
            <a:r>
              <a:rPr lang="pt-PT" smtClean="0"/>
              <a:t>de alguns nomes náo correspondiam o o de hoje: </a:t>
            </a:r>
          </a:p>
          <a:p>
            <a:pPr marL="0" indent="0" algn="ctr">
              <a:buNone/>
            </a:pPr>
            <a:r>
              <a:rPr lang="pt-PT" smtClean="0"/>
              <a:t>Exemplificação:</a:t>
            </a:r>
          </a:p>
          <a:p>
            <a:pPr marL="0" indent="0" algn="ctr">
              <a:buNone/>
            </a:pPr>
            <a:r>
              <a:rPr lang="pt-PT" b="1" i="1" smtClean="0"/>
              <a:t>linguagem, linhagem </a:t>
            </a:r>
            <a:r>
              <a:rPr lang="pt-PT" smtClean="0"/>
              <a:t>– masculinos</a:t>
            </a:r>
          </a:p>
          <a:p>
            <a:pPr marL="0" indent="0" algn="ctr">
              <a:buNone/>
            </a:pPr>
            <a:r>
              <a:rPr lang="pt-PT" b="1" i="1" smtClean="0"/>
              <a:t>dor</a:t>
            </a:r>
            <a:r>
              <a:rPr lang="pt-PT" smtClean="0"/>
              <a:t> – ambos os géneros</a:t>
            </a:r>
          </a:p>
          <a:p>
            <a:pPr marL="0" indent="0" algn="ctr">
              <a:buNone/>
            </a:pPr>
            <a:r>
              <a:rPr lang="pt-PT" b="1" i="1" smtClean="0"/>
              <a:t>valor, fim </a:t>
            </a:r>
            <a:r>
              <a:rPr lang="pt-PT" smtClean="0"/>
              <a:t>– femeninos</a:t>
            </a:r>
          </a:p>
          <a:p>
            <a:pPr marL="0" indent="0" algn="ctr">
              <a:buNone/>
            </a:pPr>
            <a:r>
              <a:rPr lang="pt-PT" b="1" i="1" smtClean="0"/>
              <a:t>senhor, português, espanhol </a:t>
            </a:r>
            <a:r>
              <a:rPr lang="pt-PT" smtClean="0"/>
              <a:t>– não existia a marca do feminino /a senhor branca e vermellha/ – o género era distinguido </a:t>
            </a:r>
            <a:r>
              <a:rPr lang="pt-PT" b="1" smtClean="0"/>
              <a:t>pelos determinantes </a:t>
            </a:r>
            <a:r>
              <a:rPr lang="pt-PT" smtClean="0"/>
              <a:t>ou</a:t>
            </a:r>
            <a:r>
              <a:rPr lang="pt-PT" b="1" smtClean="0"/>
              <a:t> modificadores.</a:t>
            </a: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1292765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4000" b="1" smtClean="0">
                <a:solidFill>
                  <a:schemeClr val="accent1"/>
                </a:solidFill>
              </a:rPr>
              <a:t>pronomes possessivos</a:t>
            </a:r>
            <a:endParaRPr lang="cs-CZ" sz="40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smtClean="0"/>
              <a:t>duas séries de possesivos:</a:t>
            </a:r>
          </a:p>
          <a:p>
            <a:pPr marL="0" indent="0" algn="ctr">
              <a:buNone/>
            </a:pPr>
            <a:endParaRPr lang="pt-PT" b="1" smtClean="0">
              <a:solidFill>
                <a:schemeClr val="accent3"/>
              </a:solidFill>
            </a:endParaRP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TÓNICOS – ambas as posições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minha, tua, sua </a:t>
            </a:r>
            <a:r>
              <a:rPr lang="pt-PT" b="1" smtClean="0"/>
              <a:t>(uma ordem sua, sua ordem)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x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accent3"/>
                </a:solidFill>
              </a:rPr>
              <a:t> meum, teum, suum (seum)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b="1" smtClean="0">
                <a:solidFill>
                  <a:schemeClr val="accent5"/>
                </a:solidFill>
              </a:rPr>
              <a:t>ÁTONOS – antecede sempre o substantivo (existem até o séc.XV)</a:t>
            </a:r>
          </a:p>
          <a:p>
            <a:pPr marL="0" indent="0" algn="ctr">
              <a:buNone/>
            </a:pP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m(h)a, ta, sa  </a:t>
            </a:r>
            <a:r>
              <a:rPr lang="pt-PT" b="1" smtClean="0"/>
              <a:t>(sa ordem)</a:t>
            </a:r>
          </a:p>
          <a:p>
            <a:pPr marL="0" indent="0" algn="ctr">
              <a:buNone/>
            </a:pPr>
            <a:r>
              <a:rPr lang="pt-PT" b="1">
                <a:solidFill>
                  <a:schemeClr val="tx2">
                    <a:lumMod val="40000"/>
                    <a:lumOff val="60000"/>
                  </a:schemeClr>
                </a:solidFill>
              </a:rPr>
              <a:t>x</a:t>
            </a:r>
            <a:endParaRPr lang="pt-PT" b="1" smtClean="0">
              <a:solidFill>
                <a:schemeClr val="tx2">
                  <a:lumMod val="40000"/>
                  <a:lumOff val="60000"/>
                </a:schemeClr>
              </a:solidFill>
            </a:endParaRPr>
          </a:p>
          <a:p>
            <a:pPr marL="0" indent="0" algn="ctr">
              <a:buNone/>
            </a:pPr>
            <a:r>
              <a:rPr lang="pt-PT" b="1" smtClean="0">
                <a:solidFill>
                  <a:schemeClr val="tx2">
                    <a:lumMod val="40000"/>
                    <a:lumOff val="60000"/>
                  </a:schemeClr>
                </a:solidFill>
              </a:rPr>
              <a:t>mou, tou, sou</a:t>
            </a:r>
          </a:p>
        </p:txBody>
      </p:sp>
    </p:spTree>
    <p:extLst>
      <p:ext uri="{BB962C8B-B14F-4D97-AF65-F5344CB8AC3E}">
        <p14:creationId xmlns:p14="http://schemas.microsoft.com/office/powerpoint/2010/main" val="8568959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rgbClr val="00B0F0"/>
                </a:solidFill>
              </a:rPr>
              <a:t>FLEXÃO VERBAL – 2ª pessoa de plural</a:t>
            </a: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 algn="just">
              <a:buNone/>
            </a:pPr>
            <a:endParaRPr lang="pt-PT" smtClean="0"/>
          </a:p>
          <a:p>
            <a:pPr marL="457200" lvl="1" indent="0" algn="just">
              <a:buNone/>
            </a:pPr>
            <a:r>
              <a:rPr lang="pt-PT" smtClean="0"/>
              <a:t> O –</a:t>
            </a:r>
            <a:r>
              <a:rPr lang="pt-PT" b="1" smtClean="0"/>
              <a:t>t-</a:t>
            </a:r>
            <a:r>
              <a:rPr lang="pt-PT" smtClean="0"/>
              <a:t> intervocálico </a:t>
            </a:r>
            <a:r>
              <a:rPr lang="pt-PT" b="1" smtClean="0"/>
              <a:t>sonorizou-se</a:t>
            </a:r>
            <a:r>
              <a:rPr lang="pt-PT" smtClean="0"/>
              <a:t>, assim todas as formas da 2ªpessoa do plural apresentava, no Português Antigo, -</a:t>
            </a:r>
            <a:r>
              <a:rPr lang="pt-PT" b="1" smtClean="0"/>
              <a:t>d-</a:t>
            </a:r>
            <a:r>
              <a:rPr lang="pt-PT" smtClean="0"/>
              <a:t>: ama</a:t>
            </a:r>
            <a:r>
              <a:rPr lang="pt-PT" b="1" smtClean="0"/>
              <a:t>d</a:t>
            </a:r>
            <a:r>
              <a:rPr lang="pt-PT" smtClean="0"/>
              <a:t>es, fare</a:t>
            </a:r>
            <a:r>
              <a:rPr lang="pt-PT" b="1" smtClean="0"/>
              <a:t>d</a:t>
            </a:r>
            <a:r>
              <a:rPr lang="pt-PT" smtClean="0"/>
              <a:t>es, ouvi</a:t>
            </a:r>
            <a:r>
              <a:rPr lang="pt-PT" b="1" smtClean="0"/>
              <a:t>d</a:t>
            </a:r>
            <a:r>
              <a:rPr lang="pt-PT" smtClean="0"/>
              <a:t>es. </a:t>
            </a:r>
          </a:p>
          <a:p>
            <a:pPr marL="457200" lvl="1" indent="0" algn="just">
              <a:buNone/>
            </a:pPr>
            <a:endParaRPr lang="pt-PT" smtClean="0"/>
          </a:p>
          <a:p>
            <a:pPr marL="457200" lvl="1" indent="0" algn="just">
              <a:buNone/>
            </a:pPr>
            <a:r>
              <a:rPr lang="pt-PT" smtClean="0"/>
              <a:t>O </a:t>
            </a:r>
            <a:r>
              <a:rPr lang="pt-PT" b="1" smtClean="0"/>
              <a:t>d</a:t>
            </a:r>
            <a:r>
              <a:rPr lang="pt-PT" smtClean="0"/>
              <a:t> acabará por </a:t>
            </a:r>
            <a:r>
              <a:rPr lang="pt-PT" b="1" smtClean="0"/>
              <a:t>sincopar</a:t>
            </a:r>
            <a:r>
              <a:rPr lang="pt-PT" smtClean="0"/>
              <a:t> até ao </a:t>
            </a:r>
            <a:r>
              <a:rPr lang="pt-PT" b="1" smtClean="0"/>
              <a:t>século XVI</a:t>
            </a:r>
            <a:r>
              <a:rPr lang="pt-PT" smtClean="0"/>
              <a:t>. Mas ainda, no iníncio do século XV, atlrenam as formas sincopadas e não sincopadas:  ajades // ajaes. </a:t>
            </a:r>
          </a:p>
        </p:txBody>
      </p:sp>
    </p:spTree>
    <p:extLst>
      <p:ext uri="{BB962C8B-B14F-4D97-AF65-F5344CB8AC3E}">
        <p14:creationId xmlns:p14="http://schemas.microsoft.com/office/powerpoint/2010/main" val="773883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smtClean="0">
                <a:solidFill>
                  <a:srgbClr val="00B0F0"/>
                </a:solidFill>
              </a:rPr>
              <a:t>particípio passado </a:t>
            </a:r>
            <a:r>
              <a:rPr lang="pt-PT" sz="3600" b="1" smtClean="0">
                <a:solidFill>
                  <a:srgbClr val="00B0F0"/>
                </a:solidFill>
              </a:rPr>
              <a:t>– ado, -udo, - ido</a:t>
            </a:r>
            <a:br>
              <a:rPr lang="pt-PT" sz="3600" b="1" smtClean="0">
                <a:solidFill>
                  <a:srgbClr val="00B0F0"/>
                </a:solidFill>
              </a:rPr>
            </a:br>
            <a:endParaRPr lang="cs-CZ" sz="3600" b="1">
              <a:solidFill>
                <a:srgbClr val="00B0F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mtClean="0"/>
              <a:t>Havia, no Português Antigo, três terminações: </a:t>
            </a:r>
          </a:p>
          <a:p>
            <a:pPr marL="0" indent="0" algn="ctr">
              <a:buNone/>
            </a:pPr>
            <a:r>
              <a:rPr lang="pt-PT" smtClean="0"/>
              <a:t>-</a:t>
            </a:r>
            <a:r>
              <a:rPr lang="pt-PT" b="1" smtClean="0"/>
              <a:t>ado, -udo, ido</a:t>
            </a:r>
            <a:r>
              <a:rPr lang="cs-CZ" b="1" smtClean="0"/>
              <a:t>: </a:t>
            </a:r>
          </a:p>
          <a:p>
            <a:pPr marL="0" indent="0" algn="ctr">
              <a:buNone/>
            </a:pPr>
            <a:r>
              <a:rPr lang="cs-CZ" i="1" smtClean="0"/>
              <a:t>amado, avudo dormido</a:t>
            </a:r>
          </a:p>
          <a:p>
            <a:pPr marL="0" indent="0">
              <a:buNone/>
            </a:pPr>
            <a:endParaRPr lang="cs-CZ" i="1"/>
          </a:p>
          <a:p>
            <a:pPr marL="0" indent="0" algn="just">
              <a:buNone/>
            </a:pPr>
            <a:r>
              <a:rPr lang="cs-CZ" smtClean="0"/>
              <a:t>Mas: a 2</a:t>
            </a:r>
            <a:r>
              <a:rPr lang="pt-PT" smtClean="0"/>
              <a:t>ª conjugação -</a:t>
            </a:r>
            <a:r>
              <a:rPr lang="pt-PT" b="1" smtClean="0">
                <a:latin typeface="Times New Roman"/>
                <a:cs typeface="Times New Roman"/>
              </a:rPr>
              <a:t>ē</a:t>
            </a:r>
            <a:r>
              <a:rPr lang="pt-PT" b="1" smtClean="0"/>
              <a:t>re</a:t>
            </a:r>
            <a:r>
              <a:rPr lang="pt-PT" smtClean="0"/>
              <a:t> e a 3ª conjugação em </a:t>
            </a:r>
            <a:r>
              <a:rPr lang="pt-PT" b="1" smtClean="0"/>
              <a:t>– </a:t>
            </a:r>
            <a:r>
              <a:rPr lang="pt-PT" b="1" smtClean="0">
                <a:latin typeface="Times New Roman"/>
                <a:cs typeface="Times New Roman"/>
              </a:rPr>
              <a:t>ě</a:t>
            </a:r>
            <a:r>
              <a:rPr lang="pt-PT" b="1" smtClean="0"/>
              <a:t>re</a:t>
            </a:r>
            <a:r>
              <a:rPr lang="pt-PT" smtClean="0"/>
              <a:t>. alguns verbos passaram à 2ª e outro à 3ª conjugação, o que levou a uma certa instabilidade:</a:t>
            </a:r>
          </a:p>
          <a:p>
            <a:pPr marL="0" indent="0" algn="ctr">
              <a:buNone/>
            </a:pPr>
            <a:r>
              <a:rPr lang="pt-PT" smtClean="0"/>
              <a:t> </a:t>
            </a:r>
            <a:r>
              <a:rPr lang="pt-PT" b="1" i="1" smtClean="0"/>
              <a:t>requerer, caer, confonder, finger, tinger, traer</a:t>
            </a:r>
            <a:r>
              <a:rPr lang="pt-PT" smtClean="0"/>
              <a:t> </a:t>
            </a:r>
          </a:p>
          <a:p>
            <a:pPr marL="0" indent="0" algn="ctr">
              <a:buNone/>
            </a:pPr>
            <a:r>
              <a:rPr lang="pt-PT" smtClean="0"/>
              <a:t>mudaram para: </a:t>
            </a:r>
          </a:p>
          <a:p>
            <a:pPr marL="0" indent="0" algn="ctr">
              <a:buNone/>
            </a:pPr>
            <a:r>
              <a:rPr lang="pt-PT" b="1" i="1" smtClean="0"/>
              <a:t>requerer, cair, confundir, fingir, tingir  trair.</a:t>
            </a:r>
          </a:p>
          <a:p>
            <a:pPr marL="0" indent="0" algn="ctr">
              <a:buNone/>
            </a:pPr>
            <a:endParaRPr lang="pt-PT" b="1" i="1"/>
          </a:p>
          <a:p>
            <a:pPr marL="0" indent="0" algn="just">
              <a:buNone/>
            </a:pPr>
            <a:r>
              <a:rPr lang="pt-PT" smtClean="0"/>
              <a:t>Daí os particípios diferentes. Os verbos da 2ª conjugação, por analogia, passaram, até ao século XVI, a adoptar as desinências verbais participiais da 3ª conjugação. Até hoje mantiveram-se </a:t>
            </a:r>
            <a:r>
              <a:rPr lang="pt-PT" b="1" smtClean="0"/>
              <a:t>conteúdo, teúda, manteúda</a:t>
            </a:r>
            <a:r>
              <a:rPr lang="pt-PT" smtClean="0"/>
              <a:t>.</a:t>
            </a:r>
          </a:p>
          <a:p>
            <a:pPr marL="0" indent="0" algn="ctr">
              <a:buNone/>
            </a:pPr>
            <a:endParaRPr lang="cs-CZ" b="1" i="1"/>
          </a:p>
        </p:txBody>
      </p:sp>
    </p:spTree>
    <p:extLst>
      <p:ext uri="{BB962C8B-B14F-4D97-AF65-F5344CB8AC3E}">
        <p14:creationId xmlns:p14="http://schemas.microsoft.com/office/powerpoint/2010/main" val="256967880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chemeClr val="accent1"/>
                </a:solidFill>
              </a:rPr>
              <a:t>a 1ª p.sg. </a:t>
            </a:r>
            <a:r>
              <a:rPr lang="pt-PT" smtClean="0"/>
              <a:t>do indicativo de alguns verbos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pt-PT" b="1" i="1" smtClean="0"/>
              <a:t>ARDIO, SENTIO, AUDIO, PETIO</a:t>
            </a:r>
          </a:p>
          <a:p>
            <a:pPr marL="0" indent="0" algn="ctr">
              <a:buNone/>
            </a:pPr>
            <a:r>
              <a:rPr lang="pt-PT" b="1" i="1" smtClean="0"/>
              <a:t>ARÇO, SENÇO, OUÇO, PEÇO</a:t>
            </a:r>
          </a:p>
          <a:p>
            <a:pPr marL="0" indent="0" algn="ctr">
              <a:buNone/>
            </a:pPr>
            <a:r>
              <a:rPr lang="pt-PT" smtClean="0"/>
              <a:t>duas evoluções:</a:t>
            </a:r>
          </a:p>
          <a:p>
            <a:pPr marL="514350" indent="-514350" algn="ctr">
              <a:buAutoNum type="arabicPeriod"/>
            </a:pPr>
            <a:r>
              <a:rPr lang="pt-PT" smtClean="0"/>
              <a:t>regularização:  ardo, sinto</a:t>
            </a:r>
          </a:p>
          <a:p>
            <a:pPr marL="514350" indent="-514350" algn="ctr">
              <a:buAutoNum type="arabicPeriod"/>
            </a:pPr>
            <a:r>
              <a:rPr lang="pt-PT" smtClean="0"/>
              <a:t>antiga variação. ou</a:t>
            </a:r>
            <a:r>
              <a:rPr lang="pt-PT" b="1" smtClean="0">
                <a:solidFill>
                  <a:srgbClr val="FF0000"/>
                </a:solidFill>
              </a:rPr>
              <a:t>ç</a:t>
            </a:r>
            <a:r>
              <a:rPr lang="pt-PT" smtClean="0"/>
              <a:t>o, pe</a:t>
            </a:r>
            <a:r>
              <a:rPr lang="pt-PT" b="1" smtClean="0">
                <a:solidFill>
                  <a:srgbClr val="FF0000"/>
                </a:solidFill>
              </a:rPr>
              <a:t>ç</a:t>
            </a:r>
            <a:r>
              <a:rPr lang="pt-PT" smtClean="0"/>
              <a:t>o</a:t>
            </a:r>
          </a:p>
          <a:p>
            <a:pPr marL="514350" indent="-514350">
              <a:buAutoNum type="arabicPeriod"/>
            </a:pPr>
            <a:endParaRPr lang="pt-PT"/>
          </a:p>
          <a:p>
            <a:pPr marL="0" indent="0" algn="ctr">
              <a:buNone/>
            </a:pPr>
            <a:r>
              <a:rPr lang="pt-PT" b="1" smtClean="0"/>
              <a:t>verbos em </a:t>
            </a:r>
            <a:r>
              <a:rPr lang="pt-PT" b="1" i="1" smtClean="0"/>
              <a:t>–scere: </a:t>
            </a:r>
          </a:p>
          <a:p>
            <a:pPr marL="0" indent="0" algn="ctr">
              <a:buNone/>
            </a:pPr>
            <a:r>
              <a:rPr lang="pt-PT" smtClean="0"/>
              <a:t>modificação analógica</a:t>
            </a:r>
          </a:p>
          <a:p>
            <a:pPr marL="0" indent="0" algn="ctr">
              <a:buNone/>
            </a:pPr>
            <a:r>
              <a:rPr lang="pt-PT" b="1" smtClean="0"/>
              <a:t>conh</a:t>
            </a:r>
            <a:r>
              <a:rPr lang="pt-PT" b="1" smtClean="0">
                <a:solidFill>
                  <a:srgbClr val="FF0000"/>
                </a:solidFill>
              </a:rPr>
              <a:t>osco</a:t>
            </a:r>
            <a:r>
              <a:rPr lang="pt-PT" b="1" smtClean="0"/>
              <a:t>, par</a:t>
            </a:r>
            <a:r>
              <a:rPr lang="pt-PT" b="1" smtClean="0">
                <a:solidFill>
                  <a:srgbClr val="FF0000"/>
                </a:solidFill>
              </a:rPr>
              <a:t>esco</a:t>
            </a:r>
            <a:r>
              <a:rPr lang="pt-PT" b="1" smtClean="0"/>
              <a:t> </a:t>
            </a:r>
            <a:r>
              <a:rPr lang="pt-PT" smtClean="0"/>
              <a:t>– </a:t>
            </a:r>
            <a:r>
              <a:rPr lang="pt-PT" b="1" smtClean="0"/>
              <a:t>conhe</a:t>
            </a:r>
            <a:r>
              <a:rPr lang="pt-PT" b="1" smtClean="0">
                <a:solidFill>
                  <a:srgbClr val="FF0000"/>
                </a:solidFill>
              </a:rPr>
              <a:t>ç</a:t>
            </a:r>
            <a:r>
              <a:rPr lang="pt-PT" b="1" smtClean="0"/>
              <a:t>o, pare</a:t>
            </a:r>
            <a:r>
              <a:rPr lang="pt-PT" b="1" smtClean="0">
                <a:solidFill>
                  <a:srgbClr val="FF0000"/>
                </a:solidFill>
              </a:rPr>
              <a:t>ç</a:t>
            </a:r>
            <a:r>
              <a:rPr lang="pt-PT" b="1" smtClean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5049835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pt-PT" smtClean="0"/>
              <a:t/>
            </a:r>
            <a:br>
              <a:rPr lang="pt-PT" smtClean="0"/>
            </a:br>
            <a:r>
              <a:rPr lang="pt-PT"/>
              <a:t/>
            </a:r>
            <a:br>
              <a:rPr lang="pt-PT"/>
            </a:br>
            <a:r>
              <a:rPr lang="pt-PT" smtClean="0"/>
              <a:t> </a:t>
            </a:r>
            <a:r>
              <a:rPr lang="pt-PT" sz="5300" b="1" i="1" smtClean="0">
                <a:solidFill>
                  <a:schemeClr val="accent1"/>
                </a:solidFill>
              </a:rPr>
              <a:t>haver, ter</a:t>
            </a:r>
            <a:r>
              <a:rPr lang="pt-PT" sz="5300" smtClean="0">
                <a:solidFill>
                  <a:schemeClr val="accent1"/>
                </a:solidFill>
              </a:rPr>
              <a:t/>
            </a:r>
            <a:br>
              <a:rPr lang="pt-PT" sz="5300" smtClean="0">
                <a:solidFill>
                  <a:schemeClr val="accent1"/>
                </a:solidFill>
              </a:rPr>
            </a:br>
            <a:endParaRPr lang="cs-CZ" sz="5300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pt-PT" b="1" smtClean="0"/>
              <a:t>haver</a:t>
            </a:r>
          </a:p>
          <a:p>
            <a:pPr marL="0" indent="0" algn="ctr">
              <a:buNone/>
            </a:pPr>
            <a:r>
              <a:rPr lang="pt-PT" smtClean="0"/>
              <a:t>posse de </a:t>
            </a:r>
            <a:r>
              <a:rPr lang="pt-PT"/>
              <a:t>bens e </a:t>
            </a:r>
            <a:r>
              <a:rPr lang="pt-PT" smtClean="0"/>
              <a:t>qualidades inalienáveis: </a:t>
            </a:r>
            <a:r>
              <a:rPr lang="pt-PT" b="1" i="1" smtClean="0"/>
              <a:t>haver nome</a:t>
            </a:r>
          </a:p>
          <a:p>
            <a:pPr marL="0" indent="0" algn="ctr">
              <a:buNone/>
            </a:pPr>
            <a:r>
              <a:rPr lang="pt-PT" smtClean="0"/>
              <a:t>x</a:t>
            </a:r>
          </a:p>
          <a:p>
            <a:pPr marL="0" indent="0" algn="ctr">
              <a:buNone/>
            </a:pPr>
            <a:r>
              <a:rPr lang="pt-PT" b="1" smtClean="0"/>
              <a:t>ter</a:t>
            </a:r>
          </a:p>
          <a:p>
            <a:pPr marL="0" indent="0" algn="ctr">
              <a:buNone/>
            </a:pPr>
            <a:r>
              <a:rPr lang="pt-PT" smtClean="0"/>
              <a:t>posse provisória: </a:t>
            </a:r>
            <a:r>
              <a:rPr lang="pt-PT" b="1" i="1" smtClean="0"/>
              <a:t>ter um livro</a:t>
            </a:r>
          </a:p>
          <a:p>
            <a:pPr marL="0" indent="0" algn="ctr">
              <a:buNone/>
            </a:pPr>
            <a:endParaRPr lang="pt-PT" b="1" i="1"/>
          </a:p>
          <a:p>
            <a:pPr marL="0" indent="0" algn="ctr">
              <a:buNone/>
            </a:pPr>
            <a:r>
              <a:rPr lang="pt-PT" smtClean="0"/>
              <a:t>O verbo ter, no Português Antigo passa a substituir também o significado de haver. </a:t>
            </a:r>
            <a:r>
              <a:rPr lang="pt-PT" b="1" i="1" smtClean="0"/>
              <a:t>Haver</a:t>
            </a:r>
            <a:r>
              <a:rPr lang="pt-PT" smtClean="0"/>
              <a:t> torna-se o verb</a:t>
            </a:r>
            <a:r>
              <a:rPr lang="pt-PT" b="1" smtClean="0"/>
              <a:t>o</a:t>
            </a:r>
            <a:r>
              <a:rPr lang="pt-PT" smtClean="0"/>
              <a:t> existencial ou auxiliar. 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Ao mesmo tempo, a </a:t>
            </a:r>
            <a:r>
              <a:rPr lang="pt-PT" b="1" smtClean="0"/>
              <a:t>concordância</a:t>
            </a:r>
            <a:r>
              <a:rPr lang="pt-PT" smtClean="0"/>
              <a:t> do particípios com o objecto (havia vistas as coisas) passa a ser a de particípio com o sujeito (havia visto as coisas).</a:t>
            </a:r>
          </a:p>
        </p:txBody>
      </p:sp>
    </p:spTree>
    <p:extLst>
      <p:ext uri="{BB962C8B-B14F-4D97-AF65-F5344CB8AC3E}">
        <p14:creationId xmlns:p14="http://schemas.microsoft.com/office/powerpoint/2010/main" val="17821879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4400" b="1" smtClean="0">
                <a:solidFill>
                  <a:schemeClr val="accent1"/>
                </a:solidFill>
              </a:rPr>
              <a:t/>
            </a:r>
            <a:br>
              <a:rPr lang="pt-PT" sz="4400" b="1" smtClean="0">
                <a:solidFill>
                  <a:schemeClr val="accent1"/>
                </a:solidFill>
              </a:rPr>
            </a:br>
            <a:r>
              <a:rPr lang="pt-PT" sz="4400" b="1" smtClean="0">
                <a:solidFill>
                  <a:schemeClr val="accent1"/>
                </a:solidFill>
              </a:rPr>
              <a:t>ESSE, SEDERE, ESTARE</a:t>
            </a:r>
            <a:br>
              <a:rPr lang="pt-PT" sz="4400" b="1" smtClean="0">
                <a:solidFill>
                  <a:schemeClr val="accent1"/>
                </a:solidFill>
              </a:rPr>
            </a:br>
            <a:endParaRPr lang="cs-CZ" sz="44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t-PT" b="1" smtClean="0"/>
              <a:t>sedere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(estar sentado – sed</a:t>
            </a:r>
            <a:r>
              <a:rPr lang="cs-CZ" smtClean="0"/>
              <a:t>ě</a:t>
            </a:r>
            <a:r>
              <a:rPr lang="pt-PT" smtClean="0"/>
              <a:t>t) </a:t>
            </a:r>
            <a:r>
              <a:rPr lang="pt-PT" i="1" u="sng" smtClean="0"/>
              <a:t>convivia com </a:t>
            </a:r>
            <a:endParaRPr lang="cs-CZ" i="1" u="sng" smtClean="0"/>
          </a:p>
          <a:p>
            <a:pPr marL="0" indent="0" algn="ctr">
              <a:buNone/>
            </a:pPr>
            <a:r>
              <a:rPr lang="pt-PT" b="1" smtClean="0"/>
              <a:t>estare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(´stare = estar </a:t>
            </a:r>
            <a:r>
              <a:rPr lang="pt-PT"/>
              <a:t>de </a:t>
            </a:r>
            <a:r>
              <a:rPr lang="pt-PT" smtClean="0"/>
              <a:t>pé =stát) </a:t>
            </a:r>
            <a:endParaRPr lang="cs-CZ" smtClean="0"/>
          </a:p>
          <a:p>
            <a:pPr marL="0" indent="0" algn="ctr">
              <a:buNone/>
            </a:pPr>
            <a:r>
              <a:rPr lang="pt-PT" b="1" smtClean="0"/>
              <a:t>esse</a:t>
            </a:r>
            <a:r>
              <a:rPr lang="pt-PT" smtClean="0"/>
              <a:t> </a:t>
            </a:r>
            <a:endParaRPr lang="cs-CZ" smtClean="0"/>
          </a:p>
          <a:p>
            <a:pPr marL="0" indent="0" algn="ctr">
              <a:buNone/>
            </a:pPr>
            <a:r>
              <a:rPr lang="pt-PT" smtClean="0"/>
              <a:t>(ser= být)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895331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b="1" smtClean="0">
                <a:solidFill>
                  <a:schemeClr val="accent1"/>
                </a:solidFill>
              </a:rPr>
              <a:t/>
            </a:r>
            <a:br>
              <a:rPr lang="cs-CZ" b="1" smtClean="0">
                <a:solidFill>
                  <a:schemeClr val="accent1"/>
                </a:solidFill>
              </a:rPr>
            </a:br>
            <a:r>
              <a:rPr lang="pt-PT" b="1" smtClean="0">
                <a:solidFill>
                  <a:schemeClr val="accent1"/>
                </a:solidFill>
              </a:rPr>
              <a:t>ESSE</a:t>
            </a:r>
            <a:r>
              <a:rPr lang="pt-PT" b="1">
                <a:solidFill>
                  <a:schemeClr val="accent1"/>
                </a:solidFill>
              </a:rPr>
              <a:t>, SEDERE, ESTARE</a:t>
            </a:r>
            <a:br>
              <a:rPr lang="pt-PT" b="1">
                <a:solidFill>
                  <a:schemeClr val="accent1"/>
                </a:solidFill>
              </a:rPr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mtClean="0"/>
              <a:t>sedere – confunde-se com esse – no sentido de ser. </a:t>
            </a:r>
          </a:p>
          <a:p>
            <a:pPr marL="0" indent="0" algn="ctr">
              <a:buNone/>
            </a:pPr>
            <a:r>
              <a:rPr lang="cs-CZ" b="1" i="1" smtClean="0"/>
              <a:t>sejo</a:t>
            </a:r>
            <a:r>
              <a:rPr lang="pt-PT" b="1" i="1" smtClean="0"/>
              <a:t>=estou sentado, sou</a:t>
            </a:r>
            <a:endParaRPr lang="cs-CZ" b="1" i="1" smtClean="0"/>
          </a:p>
          <a:p>
            <a:pPr marL="0" indent="0" algn="ctr">
              <a:buNone/>
            </a:pPr>
            <a:r>
              <a:rPr lang="pt-PT" b="1" i="1" smtClean="0"/>
              <a:t>(</a:t>
            </a:r>
            <a:r>
              <a:rPr lang="cs-CZ" b="1" i="1" smtClean="0"/>
              <a:t>sejo, sees, see, seemos, sedes, seem</a:t>
            </a:r>
            <a:r>
              <a:rPr lang="pt-PT" b="1" i="1" smtClean="0"/>
              <a:t>)</a:t>
            </a:r>
          </a:p>
          <a:p>
            <a:pPr marL="0" indent="0" algn="ctr">
              <a:buNone/>
            </a:pPr>
            <a:endParaRPr lang="pt-PT" smtClean="0"/>
          </a:p>
          <a:p>
            <a:pPr marL="0" indent="0" algn="ctr">
              <a:buNone/>
            </a:pPr>
            <a:r>
              <a:rPr lang="pt-PT" smtClean="0"/>
              <a:t>Confunde-se </a:t>
            </a:r>
            <a:r>
              <a:rPr lang="pt-PT" smtClean="0"/>
              <a:t>SEDERE e ESSE</a:t>
            </a:r>
          </a:p>
          <a:p>
            <a:pPr marL="0" indent="0" algn="ctr">
              <a:buNone/>
            </a:pPr>
            <a:r>
              <a:rPr lang="pt-PT" smtClean="0"/>
              <a:t>o </a:t>
            </a:r>
            <a:r>
              <a:rPr lang="pt-PT" b="1" smtClean="0"/>
              <a:t>indicativo</a:t>
            </a:r>
            <a:r>
              <a:rPr lang="pt-PT" smtClean="0"/>
              <a:t> de esse substitui o de </a:t>
            </a:r>
            <a:r>
              <a:rPr lang="pt-PT" b="1" smtClean="0"/>
              <a:t>sedere</a:t>
            </a:r>
            <a:r>
              <a:rPr lang="pt-PT" smtClean="0"/>
              <a:t>: </a:t>
            </a:r>
          </a:p>
          <a:p>
            <a:pPr marL="0" indent="0" algn="ctr">
              <a:buNone/>
            </a:pPr>
            <a:r>
              <a:rPr lang="pt-PT" smtClean="0"/>
              <a:t>(sum, </a:t>
            </a:r>
            <a:r>
              <a:rPr lang="cs-CZ" smtClean="0"/>
              <a:t>es</a:t>
            </a:r>
            <a:r>
              <a:rPr lang="pt-PT" smtClean="0"/>
              <a:t>, </a:t>
            </a:r>
            <a:r>
              <a:rPr lang="pt-PT" smtClean="0"/>
              <a:t>est, sumus, </a:t>
            </a:r>
            <a:r>
              <a:rPr lang="cs-CZ" smtClean="0"/>
              <a:t>sutis</a:t>
            </a:r>
            <a:r>
              <a:rPr lang="pt-PT" smtClean="0"/>
              <a:t>, </a:t>
            </a:r>
            <a:r>
              <a:rPr lang="pt-PT" smtClean="0"/>
              <a:t>sunt – </a:t>
            </a:r>
            <a:r>
              <a:rPr lang="pt-PT" smtClean="0"/>
              <a:t>sou</a:t>
            </a:r>
            <a:r>
              <a:rPr lang="cs-CZ" smtClean="0"/>
              <a:t>,</a:t>
            </a:r>
            <a:r>
              <a:rPr lang="pt-PT" smtClean="0"/>
              <a:t> </a:t>
            </a:r>
            <a:r>
              <a:rPr lang="pt-PT" smtClean="0"/>
              <a:t>és, é, </a:t>
            </a:r>
            <a:r>
              <a:rPr lang="pt-PT" b="1" smtClean="0"/>
              <a:t>somos</a:t>
            </a:r>
            <a:r>
              <a:rPr lang="pt-PT" smtClean="0"/>
              <a:t>, sois, são)</a:t>
            </a:r>
          </a:p>
          <a:p>
            <a:pPr marL="0" indent="0" algn="ctr">
              <a:buNone/>
            </a:pPr>
            <a:endParaRPr lang="pt-PT"/>
          </a:p>
          <a:p>
            <a:pPr marL="0" indent="0" algn="ctr">
              <a:buNone/>
            </a:pPr>
            <a:r>
              <a:rPr lang="pt-PT" smtClean="0"/>
              <a:t>o </a:t>
            </a:r>
            <a:r>
              <a:rPr lang="pt-PT" b="1" smtClean="0"/>
              <a:t>conjuntivo</a:t>
            </a:r>
            <a:r>
              <a:rPr lang="pt-PT" smtClean="0"/>
              <a:t> é de </a:t>
            </a:r>
            <a:r>
              <a:rPr lang="pt-PT" b="1" smtClean="0"/>
              <a:t>sedere</a:t>
            </a:r>
            <a:r>
              <a:rPr lang="pt-PT" smtClean="0"/>
              <a:t>: (sedeam =</a:t>
            </a:r>
            <a:r>
              <a:rPr lang="pt-PT" smtClean="0"/>
              <a:t>seja</a:t>
            </a:r>
            <a:r>
              <a:rPr lang="cs-CZ" smtClean="0"/>
              <a:t>, sedeamus </a:t>
            </a:r>
            <a:r>
              <a:rPr lang="pt-PT" smtClean="0"/>
              <a:t>=sejamos).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10533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chemeClr val="accent1"/>
                </a:solidFill>
              </a:rPr>
              <a:t>homem e outras expressões indeterminadas</a:t>
            </a:r>
            <a:r>
              <a:rPr lang="pt-PT" sz="3600" b="1" smtClean="0"/>
              <a:t> </a:t>
            </a:r>
            <a:r>
              <a:rPr lang="pt-PT" sz="3600" b="1" smtClean="0">
                <a:solidFill>
                  <a:schemeClr val="accent1"/>
                </a:solidFill>
              </a:rPr>
              <a:t> </a:t>
            </a: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1" indent="0" algn="just">
              <a:buNone/>
            </a:pPr>
            <a:r>
              <a:rPr lang="pt-PT" b="1"/>
              <a:t>homem</a:t>
            </a:r>
            <a:r>
              <a:rPr lang="pt-PT"/>
              <a:t> como sujeito indeterminado (n</a:t>
            </a:r>
            <a:r>
              <a:rPr lang="cs-CZ"/>
              <a:t>ě</a:t>
            </a:r>
            <a:r>
              <a:rPr lang="pt-PT"/>
              <a:t>kdo</a:t>
            </a:r>
            <a:r>
              <a:rPr lang="pt-PT" smtClean="0"/>
              <a:t>) e outras</a:t>
            </a:r>
            <a:r>
              <a:rPr lang="pt-PT"/>
              <a:t/>
            </a:r>
            <a:br>
              <a:rPr lang="pt-PT"/>
            </a:br>
            <a:r>
              <a:rPr lang="pt-PT"/>
              <a:t>expressões </a:t>
            </a:r>
            <a:r>
              <a:rPr lang="pt-PT" smtClean="0"/>
              <a:t>indeterminadas caíram em desuso: </a:t>
            </a:r>
          </a:p>
          <a:p>
            <a:pPr marL="0" lvl="1" indent="0">
              <a:buNone/>
            </a:pPr>
            <a:endParaRPr lang="pt-PT"/>
          </a:p>
          <a:p>
            <a:pPr marL="0" lvl="1" indent="0" algn="ctr">
              <a:buNone/>
            </a:pPr>
            <a:r>
              <a:rPr lang="pt-PT" b="1" smtClean="0"/>
              <a:t>homem</a:t>
            </a:r>
            <a:r>
              <a:rPr lang="pt-PT" smtClean="0"/>
              <a:t> – alguém</a:t>
            </a:r>
          </a:p>
          <a:p>
            <a:pPr marL="0" lvl="1" indent="0" algn="ctr">
              <a:buNone/>
            </a:pPr>
            <a:r>
              <a:rPr lang="pt-PT" b="1" smtClean="0"/>
              <a:t>hu</a:t>
            </a:r>
            <a:r>
              <a:rPr lang="pt-PT" smtClean="0"/>
              <a:t> – onde</a:t>
            </a:r>
          </a:p>
          <a:p>
            <a:pPr marL="0" lvl="1" indent="0" algn="ctr">
              <a:buNone/>
            </a:pPr>
            <a:r>
              <a:rPr lang="pt-PT" b="1" smtClean="0"/>
              <a:t>er</a:t>
            </a:r>
            <a:r>
              <a:rPr lang="pt-PT" b="1"/>
              <a:t>, </a:t>
            </a:r>
            <a:r>
              <a:rPr lang="pt-PT" b="1" smtClean="0"/>
              <a:t>ar </a:t>
            </a:r>
            <a:r>
              <a:rPr lang="pt-PT" smtClean="0"/>
              <a:t>– do mesmo modo</a:t>
            </a:r>
          </a:p>
          <a:p>
            <a:pPr marL="0" lvl="1" indent="0" algn="ctr">
              <a:buNone/>
            </a:pPr>
            <a:r>
              <a:rPr lang="pt-PT" b="1" smtClean="0"/>
              <a:t>adur</a:t>
            </a:r>
            <a:r>
              <a:rPr lang="pt-PT" smtClean="0"/>
              <a:t> – dificilmente</a:t>
            </a:r>
          </a:p>
          <a:p>
            <a:pPr marL="0" lvl="1" indent="0" algn="ctr">
              <a:buNone/>
            </a:pPr>
            <a:r>
              <a:rPr lang="pt-PT" b="1" smtClean="0"/>
              <a:t>adrede</a:t>
            </a:r>
            <a:r>
              <a:rPr lang="pt-PT" smtClean="0"/>
              <a:t> – directamente</a:t>
            </a:r>
          </a:p>
          <a:p>
            <a:pPr marL="0" lvl="1" indent="0" algn="ctr">
              <a:buNone/>
            </a:pPr>
            <a:r>
              <a:rPr lang="pt-PT" b="1" smtClean="0"/>
              <a:t>ensembra</a:t>
            </a:r>
            <a:r>
              <a:rPr lang="pt-PT" smtClean="0"/>
              <a:t> – juntamente</a:t>
            </a:r>
          </a:p>
          <a:p>
            <a:pPr marL="0" lvl="1" indent="0" algn="ctr">
              <a:buNone/>
            </a:pPr>
            <a:r>
              <a:rPr lang="pt-PT" b="1" smtClean="0"/>
              <a:t>asinha</a:t>
            </a:r>
            <a:r>
              <a:rPr lang="pt-PT" smtClean="0"/>
              <a:t> – rapidamente</a:t>
            </a:r>
          </a:p>
          <a:p>
            <a:pPr marL="0" lvl="1" indent="0" algn="ctr">
              <a:buNone/>
            </a:pPr>
            <a:r>
              <a:rPr lang="pt-PT" b="1" smtClean="0"/>
              <a:t>ende</a:t>
            </a:r>
            <a:r>
              <a:rPr lang="pt-PT" smtClean="0"/>
              <a:t> – disso, nisso</a:t>
            </a:r>
          </a:p>
          <a:p>
            <a:pPr marL="0" lvl="1" indent="0" algn="ctr">
              <a:buNone/>
            </a:pPr>
            <a:r>
              <a:rPr lang="pt-PT" b="1" smtClean="0"/>
              <a:t>rem</a:t>
            </a:r>
            <a:r>
              <a:rPr lang="pt-PT" smtClean="0"/>
              <a:t> – nada</a:t>
            </a:r>
          </a:p>
          <a:p>
            <a:pPr marL="0" lvl="1" indent="0" algn="ctr">
              <a:buNone/>
            </a:pPr>
            <a:r>
              <a:rPr lang="pt-PT" b="1" smtClean="0"/>
              <a:t>acá</a:t>
            </a:r>
            <a:r>
              <a:rPr lang="pt-PT" b="1"/>
              <a:t>, </a:t>
            </a:r>
            <a:r>
              <a:rPr lang="pt-PT" b="1" smtClean="0"/>
              <a:t>acó </a:t>
            </a:r>
            <a:r>
              <a:rPr lang="pt-PT" smtClean="0"/>
              <a:t>– neste lugar</a:t>
            </a:r>
          </a:p>
          <a:p>
            <a:pPr marL="0" lvl="1" indent="0" algn="ctr">
              <a:buNone/>
            </a:pPr>
            <a:r>
              <a:rPr lang="pt-PT" b="1" smtClean="0"/>
              <a:t>alá</a:t>
            </a:r>
            <a:r>
              <a:rPr lang="pt-PT" b="1"/>
              <a:t>, </a:t>
            </a:r>
            <a:r>
              <a:rPr lang="pt-PT" b="1" smtClean="0"/>
              <a:t>aló </a:t>
            </a:r>
            <a:r>
              <a:rPr lang="pt-PT" smtClean="0"/>
              <a:t>– naquele lugar</a:t>
            </a:r>
          </a:p>
          <a:p>
            <a:pPr marL="0" lvl="1" indent="0" algn="ctr">
              <a:buNone/>
            </a:pPr>
            <a:r>
              <a:rPr lang="pt-PT" b="1" smtClean="0"/>
              <a:t>porende</a:t>
            </a:r>
            <a:r>
              <a:rPr lang="pt-PT" smtClean="0"/>
              <a:t> – porém</a:t>
            </a:r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37031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Os primeiros textos escritos em língua portuguesa surgem no século XII. </a:t>
            </a:r>
            <a:r>
              <a:rPr lang="pt-PT" b="1" smtClean="0"/>
              <a:t/>
            </a:r>
            <a:br>
              <a:rPr lang="pt-PT" b="1" smtClean="0"/>
            </a:b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smtClean="0"/>
              <a:t>O latim deixou de ser usado como a linguagem tabeliónica (notarial) e assim, foi sendo substituído pela língua portuguesa. Assim,  </a:t>
            </a:r>
            <a:r>
              <a:rPr lang="pt-PT" b="1" smtClean="0"/>
              <a:t>os primeiros textos escritos em língua portuguesa </a:t>
            </a:r>
            <a:r>
              <a:rPr lang="pt-PT" smtClean="0"/>
              <a:t>surgem </a:t>
            </a:r>
            <a:r>
              <a:rPr lang="pt-PT" b="1" smtClean="0"/>
              <a:t>no século XII. </a:t>
            </a:r>
          </a:p>
          <a:p>
            <a:pPr marL="0" indent="0" algn="ctr">
              <a:buNone/>
            </a:pPr>
            <a:r>
              <a:rPr lang="pt-PT" smtClean="0"/>
              <a:t>Ao passo que </a:t>
            </a:r>
            <a:r>
              <a:rPr lang="pt-PT" b="1" smtClean="0"/>
              <a:t>em França </a:t>
            </a:r>
            <a:r>
              <a:rPr lang="pt-PT" smtClean="0"/>
              <a:t>os mais antigos documentos linguísticos têm quase todos </a:t>
            </a:r>
            <a:r>
              <a:rPr lang="pt-PT" b="1" smtClean="0"/>
              <a:t>origem eclesiástica</a:t>
            </a:r>
            <a:r>
              <a:rPr lang="pt-PT" smtClean="0"/>
              <a:t>, </a:t>
            </a:r>
          </a:p>
          <a:p>
            <a:pPr marL="0" indent="0" algn="ctr">
              <a:buNone/>
            </a:pPr>
            <a:r>
              <a:rPr lang="pt-PT" smtClean="0"/>
              <a:t>x</a:t>
            </a:r>
          </a:p>
          <a:p>
            <a:pPr marL="0" indent="0" algn="ctr">
              <a:buNone/>
            </a:pPr>
            <a:r>
              <a:rPr lang="pt-PT" b="1" smtClean="0"/>
              <a:t>em Portugal </a:t>
            </a:r>
            <a:r>
              <a:rPr lang="pt-PT" smtClean="0"/>
              <a:t>têm </a:t>
            </a:r>
            <a:r>
              <a:rPr lang="pt-PT" b="1" smtClean="0"/>
              <a:t>origem jurída</a:t>
            </a:r>
            <a:r>
              <a:rPr lang="pt-PT" smtClean="0"/>
              <a:t>. São escrituras de compra, cartas de doação, testamentos e outros.. 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43844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pt-PT" sz="3600" b="1" smtClean="0">
                <a:solidFill>
                  <a:schemeClr val="accent1"/>
                </a:solidFill>
              </a:rPr>
              <a:t/>
            </a:r>
            <a:br>
              <a:rPr lang="pt-PT" sz="3600" b="1" smtClean="0">
                <a:solidFill>
                  <a:schemeClr val="accent1"/>
                </a:solidFill>
              </a:rPr>
            </a:br>
            <a:r>
              <a:rPr lang="pt-PT" sz="3600" b="1" smtClean="0">
                <a:solidFill>
                  <a:schemeClr val="accent1"/>
                </a:solidFill>
              </a:rPr>
              <a:t>colocação </a:t>
            </a:r>
            <a:r>
              <a:rPr lang="pt-PT" sz="3600" b="1" smtClean="0">
                <a:solidFill>
                  <a:schemeClr val="accent1"/>
                </a:solidFill>
              </a:rPr>
              <a:t>dos pronomes átonos ou clíticos</a:t>
            </a:r>
            <a:br>
              <a:rPr lang="pt-PT" sz="3600" b="1" smtClean="0">
                <a:solidFill>
                  <a:schemeClr val="accent1"/>
                </a:solidFill>
              </a:rPr>
            </a:br>
            <a:endParaRPr lang="cs-CZ" sz="3600" b="1">
              <a:solidFill>
                <a:schemeClr val="accent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smtClean="0"/>
              <a:t>No </a:t>
            </a:r>
            <a:r>
              <a:rPr lang="pt-PT" b="1" smtClean="0"/>
              <a:t>Português Antigo, </a:t>
            </a:r>
            <a:r>
              <a:rPr lang="pt-PT" smtClean="0"/>
              <a:t>o pronome átono podia surgir </a:t>
            </a:r>
            <a:r>
              <a:rPr lang="pt-PT" b="1" smtClean="0"/>
              <a:t>antes</a:t>
            </a:r>
            <a:r>
              <a:rPr lang="pt-PT" smtClean="0"/>
              <a:t> ou </a:t>
            </a:r>
            <a:r>
              <a:rPr lang="pt-PT" b="1" smtClean="0"/>
              <a:t>depois</a:t>
            </a:r>
            <a:r>
              <a:rPr lang="pt-PT" smtClean="0"/>
              <a:t> do verbo. A ênclise era, contudo, mais frequente. A inversão era excepcional e transmitia ênfase. </a:t>
            </a:r>
          </a:p>
          <a:p>
            <a:pPr algn="just"/>
            <a:r>
              <a:rPr lang="pt-PT" smtClean="0"/>
              <a:t>A </a:t>
            </a:r>
            <a:r>
              <a:rPr lang="pt-PT" b="1" smtClean="0"/>
              <a:t>próclise</a:t>
            </a:r>
            <a:r>
              <a:rPr lang="pt-PT" smtClean="0"/>
              <a:t> tornava-se mais frequente entre os séculos </a:t>
            </a:r>
            <a:r>
              <a:rPr lang="pt-PT" b="1" smtClean="0"/>
              <a:t>XIII e XVI</a:t>
            </a:r>
            <a:r>
              <a:rPr lang="pt-PT" smtClean="0"/>
              <a:t>, perdendo a sua carga enfática.  E assim foi transportada também para  o Brasil nos tempos da expansão ultramarina – daí a gramática proclítica do </a:t>
            </a:r>
            <a:r>
              <a:rPr lang="pt-PT" b="1" smtClean="0"/>
              <a:t>Português do Brasil.</a:t>
            </a:r>
          </a:p>
          <a:p>
            <a:pPr algn="just"/>
            <a:r>
              <a:rPr lang="pt-PT" smtClean="0"/>
              <a:t>A partir do século </a:t>
            </a:r>
            <a:r>
              <a:rPr lang="pt-PT" b="1" smtClean="0"/>
              <a:t>XVI</a:t>
            </a:r>
            <a:r>
              <a:rPr lang="pt-PT" smtClean="0"/>
              <a:t>, o Português começa a preferir, outra vez, a </a:t>
            </a:r>
            <a:r>
              <a:rPr lang="pt-PT" b="1" smtClean="0"/>
              <a:t>ênclise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5379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1143</a:t>
            </a:r>
            <a:r>
              <a:rPr lang="pt-PT" smtClean="0">
                <a:solidFill>
                  <a:srgbClr val="0070C0"/>
                </a:solidFill>
              </a:rPr>
              <a:t> -o Reino de Portugal torna-se num </a:t>
            </a:r>
            <a:r>
              <a:rPr lang="pt-PT" b="1" smtClean="0">
                <a:solidFill>
                  <a:srgbClr val="0070C0"/>
                </a:solidFill>
              </a:rPr>
              <a:t>estado independente</a:t>
            </a: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smtClean="0"/>
          </a:p>
          <a:p>
            <a:r>
              <a:rPr lang="pt-PT" smtClean="0"/>
              <a:t>Os primeiros documentos escritos em </a:t>
            </a:r>
            <a:r>
              <a:rPr lang="pt-PT" b="1" smtClean="0"/>
              <a:t>Língua Portuguesa</a:t>
            </a:r>
            <a:r>
              <a:rPr lang="pt-PT" smtClean="0"/>
              <a:t> relacionam-se com o ano de </a:t>
            </a:r>
            <a:r>
              <a:rPr lang="pt-PT" b="1" smtClean="0"/>
              <a:t>1143</a:t>
            </a:r>
            <a:r>
              <a:rPr lang="pt-PT" smtClean="0"/>
              <a:t> quando o Reino de Portugal se torna num </a:t>
            </a:r>
            <a:r>
              <a:rPr lang="pt-PT" b="1" smtClean="0"/>
              <a:t>estado independente </a:t>
            </a:r>
            <a:r>
              <a:rPr lang="pt-PT" smtClean="0"/>
              <a:t>e quando nos paços portugueses florescia uma </a:t>
            </a:r>
            <a:r>
              <a:rPr lang="pt-PT" b="1" smtClean="0"/>
              <a:t>literatura</a:t>
            </a:r>
            <a:r>
              <a:rPr lang="pt-PT" smtClean="0"/>
              <a:t> em parte importada, em parte autóctone.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639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pt-PT" b="1" smtClean="0">
                <a:solidFill>
                  <a:srgbClr val="0070C0"/>
                </a:solidFill>
              </a:rPr>
              <a:t>DOCUMENTOS DO NORTE DE PORTUGAL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endParaRPr lang="pt-PT" b="1" smtClean="0"/>
          </a:p>
          <a:p>
            <a:r>
              <a:rPr lang="pt-PT" smtClean="0"/>
              <a:t>O documento </a:t>
            </a:r>
            <a:r>
              <a:rPr lang="pt-PT" b="1" smtClean="0"/>
              <a:t>mais antigo em língua portuguesa</a:t>
            </a:r>
            <a:r>
              <a:rPr lang="pt-PT" smtClean="0"/>
              <a:t>, oficialmente, é </a:t>
            </a:r>
            <a:r>
              <a:rPr lang="pt-PT" b="1" i="1" smtClean="0"/>
              <a:t>Auto de Partilhas </a:t>
            </a:r>
            <a:r>
              <a:rPr lang="pt-PT" smtClean="0"/>
              <a:t>de 1192 (1230).</a:t>
            </a:r>
          </a:p>
          <a:p>
            <a:r>
              <a:rPr lang="pt-PT" smtClean="0"/>
              <a:t>O segundo documento mais antigo em língua portuguesa é um pequeno testamento de 1193 (era 1231) </a:t>
            </a:r>
          </a:p>
          <a:p>
            <a:r>
              <a:rPr lang="pt-PT" smtClean="0"/>
              <a:t>O terceiro documento mais antigo em LP, e o mais extenso, é o </a:t>
            </a:r>
            <a:r>
              <a:rPr lang="pt-PT" b="1" i="1" smtClean="0"/>
              <a:t>Testamento do rei D. Afonso II </a:t>
            </a:r>
            <a:r>
              <a:rPr lang="pt-PT" smtClean="0"/>
              <a:t>de 1214.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78458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/>
            </a:r>
            <a:br>
              <a:rPr lang="pt-PT" b="1" smtClean="0">
                <a:solidFill>
                  <a:srgbClr val="0070C0"/>
                </a:solidFill>
              </a:rPr>
            </a:br>
            <a:r>
              <a:rPr lang="pt-PT" b="1" smtClean="0">
                <a:solidFill>
                  <a:srgbClr val="0070C0"/>
                </a:solidFill>
              </a:rPr>
              <a:t>GEOGRAFIA DOS OUTROS DOCUMENTOS</a:t>
            </a:r>
            <a:br>
              <a:rPr lang="pt-PT" b="1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t-PT" b="1" smtClean="0"/>
              <a:t> </a:t>
            </a:r>
            <a:r>
              <a:rPr lang="pt-PT" smtClean="0"/>
              <a:t>A maioria dos documentos: entre Douro e Minho (os três primeiros documentos mencionados).</a:t>
            </a:r>
          </a:p>
          <a:p>
            <a:r>
              <a:rPr lang="pt-PT" smtClean="0"/>
              <a:t>Um título de compra – 1262 – Porto</a:t>
            </a:r>
          </a:p>
          <a:p>
            <a:r>
              <a:rPr lang="pt-PT" smtClean="0"/>
              <a:t>Outras regiões com documentos linguísticos: a Beira,Lisboa, évora, Lagos, Loulé, Albufeira.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944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/>
              <a:t/>
            </a:r>
            <a:br>
              <a:rPr lang="pt-PT" b="1" smtClean="0"/>
            </a:br>
            <a:r>
              <a:rPr lang="pt-PT" b="1" smtClean="0">
                <a:solidFill>
                  <a:srgbClr val="0070C0"/>
                </a:solidFill>
              </a:rPr>
              <a:t>A linguagem tabeliónica </a:t>
            </a:r>
            <a:r>
              <a:rPr lang="pt-PT" smtClean="0">
                <a:solidFill>
                  <a:srgbClr val="0070C0"/>
                </a:solidFill>
              </a:rPr>
              <a:t/>
            </a:r>
            <a:br>
              <a:rPr lang="pt-PT" smtClean="0">
                <a:solidFill>
                  <a:srgbClr val="0070C0"/>
                </a:solidFill>
              </a:rPr>
            </a:br>
            <a:endParaRPr lang="cs-CZ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t-PT" smtClean="0"/>
              <a:t>muito oficial, pouco nos diz sobre a linguagem corrente daquela época, é uma linguagem de uma comunidade mais restrita, demasiado tradicional e convencional nas suas formas e expressões.</a:t>
            </a:r>
          </a:p>
          <a:p>
            <a:pPr algn="just"/>
            <a:r>
              <a:rPr lang="pt-PT" smtClean="0"/>
              <a:t>é valiosa para a datação de certos fenómentos fonéticos ou pelo menos de determinadas particularidades ortgráficas. </a:t>
            </a:r>
          </a:p>
          <a:p>
            <a:pPr algn="just"/>
            <a:r>
              <a:rPr lang="pt-PT" smtClean="0"/>
              <a:t>seria importante averiguar a sede das várias chancelarias em que os documentos foram redigidos e saber a naturalidade e condições de vida do tabeliães para podermos esclarecer a geografia dos fenómenos fonéticos e morfológicos que surgem nos documentos: acontece que nem sempre o local onde os manuscritos foram descobertos se identifica com a terra natal do escrivão .</a:t>
            </a:r>
            <a:endParaRPr lang="cs-CZ" smtClean="0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4460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Escritura da Fundação da Igreja de Lordosa - Viseu</a:t>
            </a:r>
            <a:endParaRPr lang="cs-CZ" b="1">
              <a:solidFill>
                <a:srgbClr val="0070C0"/>
              </a:solidFill>
            </a:endParaRP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992887" cy="4320480"/>
          </a:xfrm>
        </p:spPr>
      </p:pic>
    </p:spTree>
    <p:extLst>
      <p:ext uri="{BB962C8B-B14F-4D97-AF65-F5344CB8AC3E}">
        <p14:creationId xmlns:p14="http://schemas.microsoft.com/office/powerpoint/2010/main" val="2030784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pt-PT" b="1" smtClean="0">
                <a:solidFill>
                  <a:srgbClr val="0070C0"/>
                </a:solidFill>
              </a:rPr>
              <a:t>Escritura da fundação da Igreja da Lordosa</a:t>
            </a:r>
            <a:endParaRPr lang="cs-CZ" b="1">
              <a:solidFill>
                <a:srgbClr val="0070C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smtClean="0"/>
              <a:t>escrito em 882, em Latim</a:t>
            </a:r>
          </a:p>
          <a:p>
            <a:r>
              <a:rPr lang="pt-PT" i="1" smtClean="0"/>
              <a:t>moastica</a:t>
            </a:r>
            <a:r>
              <a:rPr lang="pt-PT" smtClean="0"/>
              <a:t> – em vez de </a:t>
            </a:r>
            <a:r>
              <a:rPr lang="pt-PT" i="1" smtClean="0"/>
              <a:t>monastica </a:t>
            </a:r>
            <a:r>
              <a:rPr lang="pt-PT" smtClean="0"/>
              <a:t>(síncope de n)</a:t>
            </a:r>
          </a:p>
          <a:p>
            <a:pPr marL="0" indent="0" algn="ctr">
              <a:buNone/>
            </a:pPr>
            <a:r>
              <a:rPr lang="pt-PT" smtClean="0"/>
              <a:t>mo</a:t>
            </a:r>
            <a:r>
              <a:rPr lang="pt-PT" b="1" smtClean="0"/>
              <a:t>n</a:t>
            </a:r>
            <a:r>
              <a:rPr lang="pt-PT" smtClean="0"/>
              <a:t>astica 	mo</a:t>
            </a:r>
            <a:r>
              <a:rPr lang="pt-PT" b="1" smtClean="0"/>
              <a:t>n</a:t>
            </a:r>
            <a:r>
              <a:rPr lang="pt-PT" smtClean="0"/>
              <a:t>astica 	 mo</a:t>
            </a:r>
            <a:r>
              <a:rPr lang="pt-PT" b="1" strike="sngStrike" smtClean="0"/>
              <a:t>n</a:t>
            </a:r>
            <a:r>
              <a:rPr lang="pt-PT" smtClean="0"/>
              <a:t>astica </a:t>
            </a:r>
            <a:endParaRPr lang="cs-CZ"/>
          </a:p>
        </p:txBody>
      </p:sp>
      <p:sp>
        <p:nvSpPr>
          <p:cNvPr id="4" name="Zahnutá šipka nahoru 3"/>
          <p:cNvSpPr/>
          <p:nvPr/>
        </p:nvSpPr>
        <p:spPr>
          <a:xfrm>
            <a:off x="2411760" y="3789040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5" name="Zahnutá šipka nahoru 4"/>
          <p:cNvSpPr/>
          <p:nvPr/>
        </p:nvSpPr>
        <p:spPr>
          <a:xfrm>
            <a:off x="4355976" y="3861048"/>
            <a:ext cx="1944216" cy="4434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15246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646</TotalTime>
  <Words>1773</Words>
  <Application>Microsoft Office PowerPoint</Application>
  <PresentationFormat>Předvádění na obrazovce (4:3)</PresentationFormat>
  <Paragraphs>219</Paragraphs>
  <Slides>30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Motiv systému Office</vt:lpstr>
      <vt:lpstr>GALEGO-PORTUGUÊS PORTUGUÊS ANTIGO</vt:lpstr>
      <vt:lpstr> Os documentos mais antigos escritos em Português </vt:lpstr>
      <vt:lpstr> Os primeiros textos escritos em língua portuguesa surgem no século XII.  </vt:lpstr>
      <vt:lpstr>1143 -o Reino de Portugal torna-se num estado independente</vt:lpstr>
      <vt:lpstr> DOCUMENTOS DO NORTE DE PORTUGAL </vt:lpstr>
      <vt:lpstr> GEOGRAFIA DOS OUTROS DOCUMENTOS </vt:lpstr>
      <vt:lpstr> A linguagem tabeliónica  </vt:lpstr>
      <vt:lpstr>Escritura da Fundação da Igreja de Lordosa - Viseu</vt:lpstr>
      <vt:lpstr>Escritura da fundação da Igreja da Lordosa</vt:lpstr>
      <vt:lpstr>século XIII</vt:lpstr>
      <vt:lpstr>   Testamento de Afonso II e Notícia de Torto    </vt:lpstr>
      <vt:lpstr>Documentos literários</vt:lpstr>
      <vt:lpstr>  Português antigo  x Galego-português </vt:lpstr>
      <vt:lpstr>  o Português Antigo  =   o Período Fonético  </vt:lpstr>
      <vt:lpstr>Exemplificação: palatal nh </vt:lpstr>
      <vt:lpstr>vocalismo </vt:lpstr>
      <vt:lpstr>vocalismo </vt:lpstr>
      <vt:lpstr> O SISTEMA CONSONÂNTICO</vt:lpstr>
      <vt:lpstr>novos elementos distintos</vt:lpstr>
      <vt:lpstr>outros 4  fonemas</vt:lpstr>
      <vt:lpstr>Morfologia</vt:lpstr>
      <vt:lpstr>pronomes possessivos</vt:lpstr>
      <vt:lpstr>FLEXÃO VERBAL – 2ª pessoa de plural</vt:lpstr>
      <vt:lpstr>particípio passado – ado, -udo, - ido </vt:lpstr>
      <vt:lpstr>a 1ª p.sg. do indicativo de alguns verbos</vt:lpstr>
      <vt:lpstr>   haver, ter </vt:lpstr>
      <vt:lpstr> ESSE, SEDERE, ESTARE </vt:lpstr>
      <vt:lpstr> ESSE, SEDERE, ESTARE </vt:lpstr>
      <vt:lpstr>homem e outras expressões indeterminadas  </vt:lpstr>
      <vt:lpstr> colocação dos pronomes átonos ou clíticos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GALEGO-PORTUGUÊS PORTUGUÊS ANTIGO</dc:title>
  <dc:creator>Iva Svobodová</dc:creator>
  <cp:lastModifiedBy>Iva Svobodová</cp:lastModifiedBy>
  <cp:revision>23</cp:revision>
  <dcterms:created xsi:type="dcterms:W3CDTF">2015-04-02T06:25:15Z</dcterms:created>
  <dcterms:modified xsi:type="dcterms:W3CDTF">2015-04-03T05:47:53Z</dcterms:modified>
</cp:coreProperties>
</file>